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sldIdLst>
    <p:sldId id="681" r:id="rId2"/>
    <p:sldId id="682" r:id="rId3"/>
    <p:sldId id="683" r:id="rId4"/>
    <p:sldId id="639" r:id="rId5"/>
    <p:sldId id="659" r:id="rId6"/>
    <p:sldId id="508" r:id="rId7"/>
    <p:sldId id="661" r:id="rId8"/>
    <p:sldId id="666" r:id="rId9"/>
    <p:sldId id="636" r:id="rId10"/>
    <p:sldId id="647" r:id="rId11"/>
    <p:sldId id="670" r:id="rId12"/>
    <p:sldId id="671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5DFFF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44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275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2</a:t>
            </a:fld>
            <a:endParaRPr lang="en-US" altLang="zh-TW" dirty="0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07818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18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924800" cy="21336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002060"/>
                </a:solidFill>
              </a:rPr>
              <a:t>Data Structure and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38600"/>
            <a:ext cx="5181600" cy="914400"/>
          </a:xfrm>
          <a:noFill/>
        </p:spPr>
        <p:txBody>
          <a:bodyPr/>
          <a:lstStyle/>
          <a:p>
            <a:pPr eaLnBrk="1" hangingPunct="1"/>
            <a:r>
              <a:rPr lang="en-US" altLang="en-US" b="1" dirty="0" smtClean="0"/>
              <a:t>Azaz Ahmed Kiani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495800"/>
            <a:ext cx="633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5105400" cy="554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Implementation</a:t>
            </a:r>
            <a:endParaRPr lang="en-US" dirty="0"/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990600" y="1600200"/>
            <a:ext cx="6172200" cy="1524000"/>
            <a:chOff x="480" y="1488"/>
            <a:chExt cx="3888" cy="960"/>
          </a:xfrm>
        </p:grpSpPr>
        <p:grpSp>
          <p:nvGrpSpPr>
            <p:cNvPr id="45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7"/>
              <a:chOff x="480" y="1488"/>
              <a:chExt cx="3888" cy="567"/>
            </a:xfrm>
          </p:grpSpPr>
          <p:sp>
            <p:nvSpPr>
              <p:cNvPr id="47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902" y="204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Rear=6</a:t>
              </a:r>
            </a:p>
          </p:txBody>
        </p:sp>
      </p:grpSp>
      <p:grpSp>
        <p:nvGrpSpPr>
          <p:cNvPr id="57" name="Group 29"/>
          <p:cNvGrpSpPr>
            <a:grpSpLocks/>
          </p:cNvGrpSpPr>
          <p:nvPr/>
        </p:nvGrpSpPr>
        <p:grpSpPr bwMode="auto">
          <a:xfrm>
            <a:off x="990600" y="3124200"/>
            <a:ext cx="6172200" cy="1524000"/>
            <a:chOff x="624" y="1968"/>
            <a:chExt cx="3888" cy="960"/>
          </a:xfrm>
        </p:grpSpPr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60" name="Rectangle 18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1" name="Rectangle 19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2" name="Rectangle 20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3" name="Rectangle 21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4" name="Rectangle 22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66" name="Rectangle 24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8" name="Rectangle 26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Text Box 27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Rear=6</a:t>
              </a:r>
            </a:p>
          </p:txBody>
        </p:sp>
      </p:grpSp>
      <p:grpSp>
        <p:nvGrpSpPr>
          <p:cNvPr id="70" name="Group 30"/>
          <p:cNvGrpSpPr>
            <a:grpSpLocks/>
          </p:cNvGrpSpPr>
          <p:nvPr/>
        </p:nvGrpSpPr>
        <p:grpSpPr bwMode="auto">
          <a:xfrm>
            <a:off x="990600" y="4648200"/>
            <a:ext cx="6172200" cy="1524000"/>
            <a:chOff x="624" y="1968"/>
            <a:chExt cx="3888" cy="960"/>
          </a:xfrm>
        </p:grpSpPr>
        <p:grpSp>
          <p:nvGrpSpPr>
            <p:cNvPr id="71" name="Group 31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73" name="Rectangle 32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5" name="Rectangle 34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6" name="Rectangle 35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8" name="Rectangle 37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12</a:t>
                </a: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67</a:t>
                </a:r>
              </a:p>
            </p:txBody>
          </p:sp>
          <p:sp>
            <p:nvSpPr>
              <p:cNvPr id="82" name="Text Box 41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Queue Implementation  (Step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46" y="1905000"/>
            <a:ext cx="8484907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Step 2: Set front and rear to null initially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57400"/>
            <a:ext cx="5095875" cy="35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3: Check Queue is Empty?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97" y="2057400"/>
            <a:ext cx="838790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4: Check Queue is Full?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3" y="2057400"/>
            <a:ext cx="799271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5: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-queue Operation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6934200" cy="46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6: 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-queue Operation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7391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Step 7: main function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47800"/>
            <a:ext cx="7924800" cy="47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Complete Program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4572000" cy="563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43000"/>
            <a:ext cx="426720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</a:rPr>
              <a:t/>
            </a:r>
            <a:br>
              <a:rPr lang="en-US" altLang="en-US" sz="4800" b="1" dirty="0" smtClean="0">
                <a:solidFill>
                  <a:srgbClr val="00B050"/>
                </a:solidFill>
              </a:rPr>
            </a:br>
            <a:r>
              <a:rPr lang="en-US" altLang="en-US" sz="4800" b="1" dirty="0" smtClean="0">
                <a:solidFill>
                  <a:srgbClr val="002060"/>
                </a:solidFill>
              </a:rPr>
              <a:t>Queue</a:t>
            </a:r>
            <a:r>
              <a:rPr lang="en-US" altLang="en-US" sz="5400" dirty="0" smtClean="0">
                <a:solidFill>
                  <a:srgbClr val="002060"/>
                </a:solidFill>
              </a:rPr>
              <a:t/>
            </a:r>
            <a:br>
              <a:rPr lang="en-US" altLang="en-US" sz="5400" dirty="0" smtClean="0">
                <a:solidFill>
                  <a:srgbClr val="002060"/>
                </a:solidFill>
              </a:rPr>
            </a:br>
            <a:r>
              <a:rPr lang="en-US" altLang="en-US" sz="5400" dirty="0" smtClean="0"/>
              <a:t/>
            </a:r>
            <a:br>
              <a:rPr lang="en-US" altLang="en-US" sz="5400" dirty="0" smtClean="0"/>
            </a:br>
            <a:r>
              <a:rPr lang="en-US" altLang="en-US" sz="4400" dirty="0" smtClean="0">
                <a:solidFill>
                  <a:schemeClr val="tx1"/>
                </a:solidFill>
              </a:rPr>
              <a:t>Lesson </a:t>
            </a:r>
            <a:r>
              <a:rPr lang="en-US" altLang="en-US" sz="4400" dirty="0" smtClean="0">
                <a:solidFill>
                  <a:schemeClr val="tx1"/>
                </a:solidFill>
              </a:rPr>
              <a:t>15</a:t>
            </a:r>
            <a:endParaRPr lang="en-US" altLang="en-US" sz="5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2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5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Complete Program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25780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81200"/>
            <a:ext cx="3200400" cy="42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be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may want to simulate a real life situation of a waiting line, like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line of people waiting to purchase tickets, where the first person in line is the first person served.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With in a computer system there may be lines of tasks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Waiting for the printer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Waiting for access to disk storage</a:t>
            </a:r>
          </a:p>
          <a:p>
            <a:pPr>
              <a:lnSpc>
                <a:spcPct val="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Or in a time sharing system for use of the CPU.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data structures used to solve this type of problems is called </a:t>
            </a:r>
            <a:r>
              <a:rPr lang="en-US" sz="2800" b="1" dirty="0" smtClean="0">
                <a:solidFill>
                  <a:srgbClr val="00B050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807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A linear list in which items may be added only at one end and items may be removed-only at the other end</a:t>
            </a:r>
          </a:p>
          <a:p>
            <a:r>
              <a:rPr lang="en-US" dirty="0" smtClean="0"/>
              <a:t>Another example of a queue is a batch of jobs waiting to be processed, assuming no job has higher priority than the others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86275"/>
            <a:ext cx="74961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We define a </a:t>
            </a:r>
            <a:r>
              <a:rPr lang="en-US" sz="3200" b="1" dirty="0" smtClean="0">
                <a:solidFill>
                  <a:srgbClr val="00B050"/>
                </a:solidFill>
              </a:rPr>
              <a:t>queue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to be a list in which </a:t>
            </a:r>
          </a:p>
          <a:p>
            <a:pPr>
              <a:lnSpc>
                <a:spcPct val="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All additions to the list are made</a:t>
            </a:r>
            <a:r>
              <a:rPr lang="en-US" sz="2800" b="1" dirty="0" smtClean="0">
                <a:solidFill>
                  <a:srgbClr val="FF0000"/>
                </a:solidFill>
              </a:rPr>
              <a:t> at one end</a:t>
            </a:r>
            <a:r>
              <a:rPr lang="en-US" sz="2800" dirty="0" smtClean="0"/>
              <a:t>, and</a:t>
            </a:r>
          </a:p>
          <a:p>
            <a:pPr>
              <a:lnSpc>
                <a:spcPct val="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All deletions from the list are made </a:t>
            </a:r>
            <a:r>
              <a:rPr lang="en-US" sz="2800" b="1" dirty="0" smtClean="0">
                <a:solidFill>
                  <a:srgbClr val="C00000"/>
                </a:solidFill>
              </a:rPr>
              <a:t>at the other end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Queues are also called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First-In, First-Out </a:t>
            </a:r>
            <a:r>
              <a:rPr lang="en-US" sz="3200" dirty="0" smtClean="0"/>
              <a:t>lists, or </a:t>
            </a:r>
            <a:r>
              <a:rPr lang="en-US" sz="3200" b="1" dirty="0" smtClean="0">
                <a:solidFill>
                  <a:srgbClr val="00B050"/>
                </a:solidFill>
              </a:rPr>
              <a:t>FIFO</a:t>
            </a:r>
            <a:r>
              <a:rPr lang="en-US" sz="3200" dirty="0" smtClean="0"/>
              <a:t> for short.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The entry in a queue ready to be served, will be 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 first entry that will be removed from the queue, </a:t>
            </a:r>
          </a:p>
          <a:p>
            <a:pPr>
              <a:lnSpc>
                <a:spcPct val="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We call this the </a:t>
            </a:r>
            <a:r>
              <a:rPr lang="en-US" sz="2800" b="1" dirty="0" smtClean="0">
                <a:solidFill>
                  <a:srgbClr val="C00000"/>
                </a:solidFill>
              </a:rPr>
              <a:t>front </a:t>
            </a:r>
            <a:r>
              <a:rPr lang="en-US" sz="2800" dirty="0" smtClean="0"/>
              <a:t>of the queue.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The last entry in the queue is the one most recently added, we call this the </a:t>
            </a:r>
            <a:r>
              <a:rPr lang="en-US" sz="3200" b="1" dirty="0" smtClean="0">
                <a:solidFill>
                  <a:srgbClr val="FF0000"/>
                </a:solidFill>
              </a:rPr>
              <a:t>rear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of the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28194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Deletion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Dequeue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dirty="0" smtClean="0"/>
              <a:t>can take place only at one end, called the </a:t>
            </a:r>
            <a:r>
              <a:rPr lang="en-US" dirty="0" smtClean="0">
                <a:solidFill>
                  <a:srgbClr val="C00000"/>
                </a:solidFill>
              </a:rPr>
              <a:t>front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Insertion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Enqueue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dirty="0" smtClean="0"/>
              <a:t>can take place only at the other end, called the </a:t>
            </a:r>
            <a:r>
              <a:rPr lang="en-US" dirty="0" smtClean="0">
                <a:solidFill>
                  <a:srgbClr val="C00000"/>
                </a:solidFill>
              </a:rPr>
              <a:t>rear</a:t>
            </a:r>
          </a:p>
          <a:p>
            <a:r>
              <a:rPr lang="en-US" dirty="0" smtClean="0"/>
              <a:t>The general Queue model is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371600" y="4632325"/>
            <a:ext cx="6067425" cy="701675"/>
            <a:chOff x="864" y="2918"/>
            <a:chExt cx="3822" cy="44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968" y="2918"/>
              <a:ext cx="1489" cy="252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Queue Q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457" y="3062"/>
              <a:ext cx="576" cy="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864" y="3110"/>
              <a:ext cx="38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Dequeue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)				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Enqueue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(x) 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92" y="3062"/>
              <a:ext cx="576" cy="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5487988" y="4876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2209800" y="4876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Queue Concept</a:t>
            </a:r>
            <a:endParaRPr lang="en-US" dirty="0"/>
          </a:p>
        </p:txBody>
      </p:sp>
      <p:pic>
        <p:nvPicPr>
          <p:cNvPr id="6" name="Picture 11" descr="figure6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599"/>
            <a:ext cx="8305800" cy="3848247"/>
          </a:xfrm>
          <a:prstGeom prst="rect">
            <a:avLst/>
          </a:prstGeom>
          <a:solidFill>
            <a:srgbClr val="FFFFCC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Determine whether a queue is empty</a:t>
            </a:r>
          </a:p>
          <a:p>
            <a:endParaRPr lang="en-US" dirty="0" smtClean="0"/>
          </a:p>
          <a:p>
            <a:r>
              <a:rPr lang="en-US" dirty="0" smtClean="0"/>
              <a:t>Add a new item to the queue</a:t>
            </a:r>
          </a:p>
          <a:p>
            <a:endParaRPr lang="en-US" dirty="0" smtClean="0"/>
          </a:p>
          <a:p>
            <a:r>
              <a:rPr lang="en-US" dirty="0" smtClean="0"/>
              <a:t>Remove the item that was added earliest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– 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Maintained by a linear array QUEUE and</a:t>
            </a:r>
          </a:p>
          <a:p>
            <a:r>
              <a:rPr lang="en-US" dirty="0" smtClean="0"/>
              <a:t>Two variables: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FRONT </a:t>
            </a:r>
            <a:r>
              <a:rPr lang="en-US" dirty="0" smtClean="0"/>
              <a:t>containing the location of the front element of the queue; and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REAR</a:t>
            </a:r>
            <a:r>
              <a:rPr lang="en-US" dirty="0" smtClean="0"/>
              <a:t>, containing the location of the rear element of the queue</a:t>
            </a:r>
          </a:p>
          <a:p>
            <a:r>
              <a:rPr lang="en-US" dirty="0" smtClean="0"/>
              <a:t>Condition </a:t>
            </a:r>
            <a:r>
              <a:rPr lang="en-US" b="1" dirty="0" smtClean="0">
                <a:solidFill>
                  <a:srgbClr val="FF0000"/>
                </a:solidFill>
              </a:rPr>
              <a:t>FRONT = -1 </a:t>
            </a:r>
            <a:r>
              <a:rPr lang="en-US" dirty="0" smtClean="0"/>
              <a:t>will indicate that the queue is empty</a:t>
            </a:r>
          </a:p>
          <a:p>
            <a:r>
              <a:rPr lang="en-US" dirty="0" smtClean="0"/>
              <a:t>whenever an element is </a:t>
            </a:r>
            <a:r>
              <a:rPr lang="en-US" dirty="0" smtClean="0">
                <a:solidFill>
                  <a:srgbClr val="0000CC"/>
                </a:solidFill>
              </a:rPr>
              <a:t>deleted</a:t>
            </a:r>
            <a:r>
              <a:rPr lang="en-US" dirty="0" smtClean="0"/>
              <a:t> from the queue,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FRONT = FRONT + 1</a:t>
            </a:r>
          </a:p>
          <a:p>
            <a:r>
              <a:rPr lang="en-US" dirty="0" smtClean="0"/>
              <a:t> whenever an element is </a:t>
            </a:r>
            <a:r>
              <a:rPr lang="en-US" dirty="0" smtClean="0">
                <a:solidFill>
                  <a:srgbClr val="0000CC"/>
                </a:solidFill>
              </a:rPr>
              <a:t>added</a:t>
            </a:r>
            <a:r>
              <a:rPr lang="en-US" dirty="0" smtClean="0"/>
              <a:t> to the queue,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REAR = REAR +1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6185</TotalTime>
  <Words>500</Words>
  <Application>Microsoft Office PowerPoint</Application>
  <PresentationFormat>On-screen Show (4:3)</PresentationFormat>
  <Paragraphs>90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Garamond</vt:lpstr>
      <vt:lpstr>新細明體</vt:lpstr>
      <vt:lpstr>Times New Roman</vt:lpstr>
      <vt:lpstr>Wingdings</vt:lpstr>
      <vt:lpstr>Edge</vt:lpstr>
      <vt:lpstr>Data Structure and Algorithms</vt:lpstr>
      <vt:lpstr> Queue  Lesson 15</vt:lpstr>
      <vt:lpstr>Problem to be Solved</vt:lpstr>
      <vt:lpstr>Queue</vt:lpstr>
      <vt:lpstr>Queue</vt:lpstr>
      <vt:lpstr>Queue  </vt:lpstr>
      <vt:lpstr>Queue Concept</vt:lpstr>
      <vt:lpstr>Common Operations on Queue</vt:lpstr>
      <vt:lpstr>Queue – Array representation</vt:lpstr>
      <vt:lpstr>Enqueue and Dequeue Operations</vt:lpstr>
      <vt:lpstr>Array Implementation</vt:lpstr>
      <vt:lpstr>Queue Implementation  (Step 1)</vt:lpstr>
      <vt:lpstr>Step 2: Set front and rear to null initially</vt:lpstr>
      <vt:lpstr>Step 3: Check Queue is Empty?</vt:lpstr>
      <vt:lpstr>Step 4: Check Queue is Full?</vt:lpstr>
      <vt:lpstr>Step 5: en-queue Operation</vt:lpstr>
      <vt:lpstr>Step 6: de-queue Operation</vt:lpstr>
      <vt:lpstr>Step 7: main function</vt:lpstr>
      <vt:lpstr>Complete Program</vt:lpstr>
      <vt:lpstr>Complete Program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22</dc:title>
  <dc:subject>CSC211 Data Structures</dc:subject>
  <dc:creator>Dr. Iftikhar Azim Niaz</dc:creator>
  <cp:lastModifiedBy>Microsoft account</cp:lastModifiedBy>
  <cp:revision>529</cp:revision>
  <dcterms:created xsi:type="dcterms:W3CDTF">2004-10-06T00:41:44Z</dcterms:created>
  <dcterms:modified xsi:type="dcterms:W3CDTF">2022-11-27T10:31:10Z</dcterms:modified>
</cp:coreProperties>
</file>