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7"/>
  </p:notesMasterIdLst>
  <p:sldIdLst>
    <p:sldId id="691" r:id="rId2"/>
    <p:sldId id="692" r:id="rId3"/>
    <p:sldId id="693" r:id="rId4"/>
    <p:sldId id="671" r:id="rId5"/>
    <p:sldId id="672" r:id="rId6"/>
    <p:sldId id="673" r:id="rId7"/>
    <p:sldId id="674" r:id="rId8"/>
    <p:sldId id="675" r:id="rId9"/>
    <p:sldId id="684" r:id="rId10"/>
    <p:sldId id="685" r:id="rId11"/>
    <p:sldId id="686" r:id="rId12"/>
    <p:sldId id="687" r:id="rId13"/>
    <p:sldId id="688" r:id="rId14"/>
    <p:sldId id="689" r:id="rId15"/>
    <p:sldId id="69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5DF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698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573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 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dirty="0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Step </a:t>
            </a:r>
            <a:r>
              <a:rPr lang="en-US" sz="3200" b="1" dirty="0" smtClean="0"/>
              <a:t>2: Create Circular Queue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4761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Step </a:t>
            </a:r>
            <a:r>
              <a:rPr lang="en-US" sz="3200" b="1" dirty="0"/>
              <a:t>3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IsEmpty</a:t>
            </a:r>
            <a:r>
              <a:rPr lang="en-US" sz="3200" b="1" dirty="0" smtClean="0"/>
              <a:t>()…?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752600"/>
            <a:ext cx="6953250" cy="49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Step </a:t>
            </a:r>
            <a:r>
              <a:rPr lang="en-US" sz="3200" b="1" dirty="0" smtClean="0"/>
              <a:t>4: </a:t>
            </a:r>
            <a:r>
              <a:rPr lang="en-US" sz="3200" b="1" dirty="0" err="1" smtClean="0"/>
              <a:t>IsFull</a:t>
            </a:r>
            <a:r>
              <a:rPr lang="en-US" sz="3200" b="1" dirty="0" smtClean="0"/>
              <a:t>()…?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4" y="1447800"/>
            <a:ext cx="78202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Step </a:t>
            </a:r>
            <a:r>
              <a:rPr lang="en-US" sz="3200" b="1" dirty="0" smtClean="0"/>
              <a:t>5: </a:t>
            </a:r>
            <a:r>
              <a:rPr lang="en-US" sz="3200" b="1" dirty="0" err="1" smtClean="0"/>
              <a:t>Enqueue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305800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Step </a:t>
            </a:r>
            <a:r>
              <a:rPr lang="en-US" sz="3200" b="1" dirty="0"/>
              <a:t>6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dequeue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" y="1363852"/>
            <a:ext cx="8548688" cy="54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Step </a:t>
            </a:r>
            <a:r>
              <a:rPr lang="en-US" sz="3200" b="1" dirty="0" smtClean="0"/>
              <a:t>7: Main function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5343525" cy="556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77453"/>
            <a:ext cx="3124200" cy="46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Circular Queue</a:t>
            </a:r>
            <a:r>
              <a:rPr lang="en-US" altLang="en-US" sz="5400" dirty="0" smtClean="0">
                <a:solidFill>
                  <a:srgbClr val="002060"/>
                </a:solidFill>
              </a:rPr>
              <a:t/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4400" dirty="0" smtClean="0">
                <a:solidFill>
                  <a:schemeClr val="tx1"/>
                </a:solidFill>
              </a:rPr>
              <a:t>Lesson </a:t>
            </a:r>
            <a:r>
              <a:rPr lang="en-US" altLang="en-US" sz="4400" dirty="0" smtClean="0">
                <a:solidFill>
                  <a:schemeClr val="tx1"/>
                </a:solidFill>
              </a:rPr>
              <a:t>16</a:t>
            </a:r>
            <a:endParaRPr lang="en-US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Array </a:t>
            </a:r>
            <a:r>
              <a:rPr lang="en-US" sz="2800" b="1" dirty="0" smtClean="0"/>
              <a:t>Implementation </a:t>
            </a:r>
            <a:r>
              <a:rPr lang="en-US" sz="2800" b="1" dirty="0" smtClean="0">
                <a:solidFill>
                  <a:srgbClr val="FF0000"/>
                </a:solidFill>
              </a:rPr>
              <a:t>(Linear Queue Problem)</a:t>
            </a:r>
            <a:endParaRPr lang="en-US" dirty="0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990600" y="1600200"/>
            <a:ext cx="6172200" cy="1524000"/>
            <a:chOff x="480" y="1488"/>
            <a:chExt cx="3888" cy="960"/>
          </a:xfrm>
        </p:grpSpPr>
        <p:grpSp>
          <p:nvGrpSpPr>
            <p:cNvPr id="45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7"/>
              <a:chOff x="480" y="1488"/>
              <a:chExt cx="3888" cy="567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1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902" y="204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Rear=6</a:t>
              </a: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990600" y="3124200"/>
            <a:ext cx="6172200" cy="1524000"/>
            <a:chOff x="624" y="1968"/>
            <a:chExt cx="3888" cy="960"/>
          </a:xfrm>
        </p:grpSpPr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60" name="Rectangle 18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1" name="Rectangle 19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2" name="Rectangle 20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3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68" name="Rectangle 2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Text Box 27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Rear=6</a:t>
              </a:r>
            </a:p>
          </p:txBody>
        </p:sp>
      </p:grpSp>
      <p:grpSp>
        <p:nvGrpSpPr>
          <p:cNvPr id="70" name="Group 30"/>
          <p:cNvGrpSpPr>
            <a:grpSpLocks/>
          </p:cNvGrpSpPr>
          <p:nvPr/>
        </p:nvGrpSpPr>
        <p:grpSpPr bwMode="auto">
          <a:xfrm>
            <a:off x="990600" y="4648200"/>
            <a:ext cx="6172200" cy="1524000"/>
            <a:chOff x="624" y="1968"/>
            <a:chExt cx="3888" cy="960"/>
          </a:xfrm>
        </p:grpSpPr>
        <p:grpSp>
          <p:nvGrpSpPr>
            <p:cNvPr id="71" name="Group 31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6" name="Rectangle 35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67</a:t>
                </a:r>
              </a:p>
            </p:txBody>
          </p:sp>
          <p:sp>
            <p:nvSpPr>
              <p:cNvPr id="82" name="Text Box 41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Rear=8</a:t>
              </a:r>
            </a:p>
          </p:txBody>
        </p:sp>
      </p:grp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2895600" y="5638800"/>
            <a:ext cx="594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How can we insert more elements? Rear index can not move beyond the last element….</a:t>
            </a:r>
          </a:p>
        </p:txBody>
      </p:sp>
    </p:spTree>
    <p:extLst>
      <p:ext uri="{BB962C8B-B14F-4D97-AF65-F5344CB8AC3E}">
        <p14:creationId xmlns:p14="http://schemas.microsoft.com/office/powerpoint/2010/main" val="30024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Using 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Allow </a:t>
            </a:r>
            <a:r>
              <a:rPr lang="en-US" dirty="0" smtClean="0"/>
              <a:t>rear to wrap around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smtClean="0"/>
              <a:t>module arithmetic</a:t>
            </a:r>
          </a:p>
          <a:p>
            <a:pPr>
              <a:spcBef>
                <a:spcPct val="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rear = (rear + 1) % </a:t>
            </a:r>
            <a:r>
              <a:rPr lang="en-US" b="1" dirty="0" err="1" smtClean="0">
                <a:solidFill>
                  <a:srgbClr val="0000CC"/>
                </a:solidFill>
              </a:rPr>
              <a:t>queueSize</a:t>
            </a:r>
            <a:r>
              <a:rPr lang="en-US" b="1" dirty="0" smtClean="0">
                <a:solidFill>
                  <a:srgbClr val="0000CC"/>
                </a:solidFill>
              </a:rPr>
              <a:t>;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ircular increment in circula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17436"/>
            <a:ext cx="3733800" cy="301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876300" y="1447800"/>
            <a:ext cx="6172200" cy="1524000"/>
            <a:chOff x="624" y="1968"/>
            <a:chExt cx="3888" cy="960"/>
          </a:xfrm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67</a:t>
                </a:r>
              </a:p>
            </p:txBody>
          </p:sp>
          <p:sp>
            <p:nvSpPr>
              <p:cNvPr id="43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Rear=8</a:t>
              </a:r>
            </a:p>
          </p:txBody>
        </p:sp>
      </p:grp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089025" y="3086100"/>
            <a:ext cx="691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Enqueue 39	Rear=(Rear+1) mod Queue Size = (8+1) mod 9 = 0</a:t>
            </a:r>
          </a:p>
        </p:txBody>
      </p: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876300" y="3429000"/>
            <a:ext cx="6172200" cy="1524000"/>
            <a:chOff x="624" y="1968"/>
            <a:chExt cx="3888" cy="960"/>
          </a:xfrm>
        </p:grpSpPr>
        <p:grpSp>
          <p:nvGrpSpPr>
            <p:cNvPr id="46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39</a:t>
                </a:r>
              </a:p>
            </p:txBody>
          </p:sp>
          <p:sp>
            <p:nvSpPr>
              <p:cNvPr id="49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0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1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56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67</a:t>
                </a:r>
              </a:p>
            </p:txBody>
          </p:sp>
          <p:sp>
            <p:nvSpPr>
              <p:cNvPr id="57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Front=5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Black" pitchFamily="34" charset="0"/>
                </a:rPr>
                <a:t>Rear=0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First position follows the last</a:t>
            </a:r>
          </a:p>
          <a:p>
            <a:pPr algn="just"/>
            <a:r>
              <a:rPr lang="en-US" dirty="0" smtClean="0"/>
              <a:t>The queue is found somewhere around the circle in consecutive positions</a:t>
            </a:r>
          </a:p>
          <a:p>
            <a:pPr algn="just"/>
            <a:r>
              <a:rPr lang="en-US" dirty="0" smtClean="0"/>
              <a:t>QUEUE [l] comes after QUEUE [N] in the array</a:t>
            </a:r>
          </a:p>
          <a:p>
            <a:pPr algn="just"/>
            <a:r>
              <a:rPr lang="en-US" dirty="0" smtClean="0"/>
              <a:t>Suppose that our queue contains only one element, i.e., </a:t>
            </a:r>
          </a:p>
          <a:p>
            <a:pPr algn="just"/>
            <a:r>
              <a:rPr lang="en-US" dirty="0" smtClean="0"/>
              <a:t>If element is deleted. Then we assign </a:t>
            </a:r>
          </a:p>
          <a:p>
            <a:pPr lvl="1" algn="just"/>
            <a:r>
              <a:rPr lang="en-US" dirty="0" smtClean="0"/>
              <a:t>FRONT:= NULL and </a:t>
            </a:r>
          </a:p>
          <a:p>
            <a:pPr lvl="1" algn="just"/>
            <a:r>
              <a:rPr lang="en-US" dirty="0" smtClean="0"/>
              <a:t>REAR: = NULL to indicate that the queue is empty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575" y="3720210"/>
            <a:ext cx="4619625" cy="47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- Array</a:t>
            </a:r>
            <a:endParaRPr lang="en-US" dirty="0"/>
          </a:p>
        </p:txBody>
      </p:sp>
      <p:sp>
        <p:nvSpPr>
          <p:cNvPr id="51" name="Text Box 59"/>
          <p:cNvSpPr txBox="1">
            <a:spLocks noChangeArrowheads="1"/>
          </p:cNvSpPr>
          <p:nvPr/>
        </p:nvSpPr>
        <p:spPr bwMode="auto">
          <a:xfrm>
            <a:off x="4267200" y="1371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304800" y="43434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Rear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7162800" y="4419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</a:t>
            </a:r>
          </a:p>
        </p:txBody>
      </p:sp>
      <p:grpSp>
        <p:nvGrpSpPr>
          <p:cNvPr id="3" name="Group 73"/>
          <p:cNvGrpSpPr/>
          <p:nvPr/>
        </p:nvGrpSpPr>
        <p:grpSpPr>
          <a:xfrm>
            <a:off x="457200" y="1538287"/>
            <a:ext cx="7696200" cy="4710113"/>
            <a:chOff x="838200" y="1905000"/>
            <a:chExt cx="7239000" cy="4252913"/>
          </a:xfrm>
        </p:grpSpPr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2743200" y="2133600"/>
              <a:ext cx="2895600" cy="28956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3505200" y="2895600"/>
              <a:ext cx="1371600" cy="1371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572000" y="2362200"/>
              <a:ext cx="381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 rot="2680735" flipH="1">
              <a:off x="2909888" y="3389313"/>
              <a:ext cx="4572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rot="2599524" flipH="1">
              <a:off x="4953000" y="2819400"/>
              <a:ext cx="381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 rot="102005" flipH="1">
              <a:off x="3427413" y="4133850"/>
              <a:ext cx="458787" cy="666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 rot="19664431" flipH="1">
              <a:off x="4584700" y="4140200"/>
              <a:ext cx="211138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rot="19663156" flipH="1">
              <a:off x="3924300" y="2209800"/>
              <a:ext cx="381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rot="17245232" flipH="1">
              <a:off x="5016500" y="3721100"/>
              <a:ext cx="1778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rot="16581131" flipH="1">
              <a:off x="3282950" y="2435225"/>
              <a:ext cx="373063" cy="690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838200" y="5029200"/>
              <a:ext cx="1524000" cy="685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6553200" y="5029200"/>
              <a:ext cx="1524000" cy="68580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676400" y="1905000"/>
              <a:ext cx="1981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maxlength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410200" y="2438400"/>
              <a:ext cx="609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cxnSp>
          <p:nvCxnSpPr>
            <p:cNvPr id="54" name="AutoShape 62"/>
            <p:cNvCxnSpPr>
              <a:cxnSpLocks noChangeShapeType="1"/>
              <a:stCxn id="49" idx="3"/>
              <a:endCxn id="39" idx="3"/>
            </p:cNvCxnSpPr>
            <p:nvPr/>
          </p:nvCxnSpPr>
          <p:spPr bwMode="auto">
            <a:xfrm flipV="1">
              <a:off x="2362200" y="4605338"/>
              <a:ext cx="804863" cy="76676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63"/>
            <p:cNvCxnSpPr>
              <a:cxnSpLocks noChangeShapeType="1"/>
              <a:stCxn id="50" idx="1"/>
              <a:endCxn id="39" idx="5"/>
            </p:cNvCxnSpPr>
            <p:nvPr/>
          </p:nvCxnSpPr>
          <p:spPr bwMode="auto">
            <a:xfrm rot="10800000">
              <a:off x="5214938" y="4605338"/>
              <a:ext cx="1338262" cy="76676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6" name="AutoShape 64"/>
            <p:cNvSpPr>
              <a:spLocks/>
            </p:cNvSpPr>
            <p:nvPr/>
          </p:nvSpPr>
          <p:spPr bwMode="auto">
            <a:xfrm rot="5400000">
              <a:off x="3924300" y="4229100"/>
              <a:ext cx="685800" cy="228600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3733800" y="5638800"/>
              <a:ext cx="1600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queue</a:t>
              </a:r>
            </a:p>
          </p:txBody>
        </p:sp>
        <p:sp>
          <p:nvSpPr>
            <p:cNvPr id="60" name="Text Box 68"/>
            <p:cNvSpPr txBox="1">
              <a:spLocks noChangeArrowheads="1"/>
            </p:cNvSpPr>
            <p:nvPr/>
          </p:nvSpPr>
          <p:spPr bwMode="auto">
            <a:xfrm>
              <a:off x="2895600" y="3124200"/>
              <a:ext cx="228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61" name="Text Box 69"/>
            <p:cNvSpPr txBox="1">
              <a:spLocks noChangeArrowheads="1"/>
            </p:cNvSpPr>
            <p:nvPr/>
          </p:nvSpPr>
          <p:spPr bwMode="auto">
            <a:xfrm>
              <a:off x="2971800" y="2819400"/>
              <a:ext cx="228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62" name="Text Box 70"/>
            <p:cNvSpPr txBox="1">
              <a:spLocks noChangeArrowheads="1"/>
            </p:cNvSpPr>
            <p:nvPr/>
          </p:nvSpPr>
          <p:spPr bwMode="auto">
            <a:xfrm>
              <a:off x="3276600" y="2590800"/>
              <a:ext cx="228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63" name="Text Box 71"/>
            <p:cNvSpPr txBox="1">
              <a:spLocks noChangeArrowheads="1"/>
            </p:cNvSpPr>
            <p:nvPr/>
          </p:nvSpPr>
          <p:spPr bwMode="auto">
            <a:xfrm>
              <a:off x="4953000" y="3397250"/>
              <a:ext cx="228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64" name="Text Box 72"/>
            <p:cNvSpPr txBox="1">
              <a:spLocks noChangeArrowheads="1"/>
            </p:cNvSpPr>
            <p:nvPr/>
          </p:nvSpPr>
          <p:spPr bwMode="auto">
            <a:xfrm>
              <a:off x="5029200" y="3092450"/>
              <a:ext cx="228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>
              <a:off x="3048000" y="3733800"/>
              <a:ext cx="228600" cy="99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75"/>
            <p:cNvSpPr>
              <a:spLocks noChangeShapeType="1"/>
            </p:cNvSpPr>
            <p:nvPr/>
          </p:nvSpPr>
          <p:spPr bwMode="auto">
            <a:xfrm>
              <a:off x="3276600" y="3733800"/>
              <a:ext cx="22860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76"/>
            <p:cNvSpPr>
              <a:spLocks noChangeShapeType="1"/>
            </p:cNvSpPr>
            <p:nvPr/>
          </p:nvSpPr>
          <p:spPr bwMode="auto">
            <a:xfrm>
              <a:off x="3505200" y="3733800"/>
              <a:ext cx="228600" cy="121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77"/>
            <p:cNvSpPr>
              <a:spLocks noChangeShapeType="1"/>
            </p:cNvSpPr>
            <p:nvPr/>
          </p:nvSpPr>
          <p:spPr bwMode="auto">
            <a:xfrm>
              <a:off x="3810000" y="4114800"/>
              <a:ext cx="1524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78"/>
            <p:cNvSpPr>
              <a:spLocks noChangeShapeType="1"/>
            </p:cNvSpPr>
            <p:nvPr/>
          </p:nvSpPr>
          <p:spPr bwMode="auto">
            <a:xfrm>
              <a:off x="4038600" y="4267200"/>
              <a:ext cx="152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79"/>
            <p:cNvSpPr>
              <a:spLocks noChangeShapeType="1"/>
            </p:cNvSpPr>
            <p:nvPr/>
          </p:nvSpPr>
          <p:spPr bwMode="auto">
            <a:xfrm>
              <a:off x="4267200" y="4267200"/>
              <a:ext cx="152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>
              <a:off x="4419600" y="41910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>
              <a:off x="4724400" y="4038600"/>
              <a:ext cx="3048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86"/>
            <p:cNvSpPr>
              <a:spLocks noChangeShapeType="1"/>
            </p:cNvSpPr>
            <p:nvPr/>
          </p:nvSpPr>
          <p:spPr bwMode="auto">
            <a:xfrm>
              <a:off x="4953000" y="4038600"/>
              <a:ext cx="3048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Queue is Full and there are spaces available in the Insert ITEM into the queue by assigning ITEM to QUEUE [l]. </a:t>
            </a:r>
          </a:p>
          <a:p>
            <a:pPr lvl="1" algn="just"/>
            <a:r>
              <a:rPr lang="en-US" dirty="0" smtClean="0"/>
              <a:t>Specifically, instead of increasing REAR to N + 1, we reset REAR = 1 and then assign </a:t>
            </a:r>
          </a:p>
          <a:p>
            <a:pPr lvl="1" algn="just"/>
            <a:r>
              <a:rPr lang="en-US" dirty="0" smtClean="0"/>
              <a:t>QUEUE [REAR]: = ITEM </a:t>
            </a:r>
          </a:p>
          <a:p>
            <a:pPr algn="just"/>
            <a:r>
              <a:rPr lang="en-US" dirty="0" smtClean="0"/>
              <a:t>Similarly, if FRONT = N and an element of QUEUE is deleted</a:t>
            </a:r>
          </a:p>
          <a:p>
            <a:pPr lvl="1" algn="just"/>
            <a:r>
              <a:rPr lang="en-US" dirty="0" smtClean="0"/>
              <a:t>Reset FRONT = 1 instead of increasing FRONT to N + 1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Circular Queue </a:t>
            </a:r>
            <a:r>
              <a:rPr lang="en-US" sz="3200" b="1" dirty="0" smtClean="0"/>
              <a:t>Implementation: Step 1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362200"/>
            <a:ext cx="5095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6188</TotalTime>
  <Words>332</Words>
  <Application>Microsoft Office PowerPoint</Application>
  <PresentationFormat>On-screen Show (4:3)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Garamond</vt:lpstr>
      <vt:lpstr>新細明體</vt:lpstr>
      <vt:lpstr>Times New Roman</vt:lpstr>
      <vt:lpstr>Wingdings</vt:lpstr>
      <vt:lpstr>Edge</vt:lpstr>
      <vt:lpstr>Data Structure and Algorithms</vt:lpstr>
      <vt:lpstr> Circular Queue  Lesson 16</vt:lpstr>
      <vt:lpstr>Array Implementation (Linear Queue Problem)</vt:lpstr>
      <vt:lpstr>Solution: Using circular queue</vt:lpstr>
      <vt:lpstr>Circular Queue</vt:lpstr>
      <vt:lpstr>Circular Queue - Array</vt:lpstr>
      <vt:lpstr>Circular Queue - Array</vt:lpstr>
      <vt:lpstr>Circular Queue - Array</vt:lpstr>
      <vt:lpstr>Circular Queue Implementation: Step 1</vt:lpstr>
      <vt:lpstr>Step 2: Create Circular Queue</vt:lpstr>
      <vt:lpstr>Step 3: IsEmpty()…?</vt:lpstr>
      <vt:lpstr>Step 4: IsFull()…?</vt:lpstr>
      <vt:lpstr>Step 5: Enqueue</vt:lpstr>
      <vt:lpstr>Step 6: dequeue</vt:lpstr>
      <vt:lpstr>Step 7: Main function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</dc:title>
  <dc:subject>CSC211 Data Structures</dc:subject>
  <dc:creator>Dr. Iftikhar Azim Niaz</dc:creator>
  <cp:lastModifiedBy>Microsoft account</cp:lastModifiedBy>
  <cp:revision>527</cp:revision>
  <dcterms:created xsi:type="dcterms:W3CDTF">2004-10-06T00:41:44Z</dcterms:created>
  <dcterms:modified xsi:type="dcterms:W3CDTF">2022-11-29T05:45:04Z</dcterms:modified>
</cp:coreProperties>
</file>