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6"/>
  </p:notesMasterIdLst>
  <p:sldIdLst>
    <p:sldId id="673" r:id="rId2"/>
    <p:sldId id="674" r:id="rId3"/>
    <p:sldId id="675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64" r:id="rId13"/>
    <p:sldId id="665" r:id="rId14"/>
    <p:sldId id="652" r:id="rId15"/>
    <p:sldId id="667" r:id="rId16"/>
    <p:sldId id="668" r:id="rId17"/>
    <p:sldId id="669" r:id="rId18"/>
    <p:sldId id="670" r:id="rId19"/>
    <p:sldId id="671" r:id="rId20"/>
    <p:sldId id="653" r:id="rId21"/>
    <p:sldId id="655" r:id="rId22"/>
    <p:sldId id="672" r:id="rId23"/>
    <p:sldId id="677" r:id="rId24"/>
    <p:sldId id="67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FF"/>
    <a:srgbClr val="0000CC"/>
    <a:srgbClr val="990000"/>
    <a:srgbClr val="000099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798" autoAdjust="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16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9964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B5F400-7C30-4465-A5BC-2AC6357E899A}" type="slidenum">
              <a:rPr lang="zh-TW" altLang="en-US" smtClean="0">
                <a:latin typeface="Times New Roman" panose="02020603050405020304" pitchFamily="18" charset="0"/>
                <a:cs typeface="新細明體"/>
              </a:rPr>
              <a:pPr/>
              <a:t>2</a:t>
            </a:fld>
            <a:endParaRPr lang="en-US" altLang="zh-TW" smtClean="0">
              <a:latin typeface="Times New Roman" panose="02020603050405020304" pitchFamily="18" charset="0"/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0860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1FC57B-1C6F-4A76-8BB0-3373B99BF3E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>
                <a:latin typeface="Helvetica" pitchFamily="34" charset="0"/>
              </a:rPr>
              <a:t>End of lecture 2</a:t>
            </a:r>
          </a:p>
          <a:p>
            <a:endParaRPr lang="en-US" smtClean="0">
              <a:latin typeface="Helvetica" pitchFamily="34" charset="0"/>
            </a:endParaRPr>
          </a:p>
          <a:p>
            <a:r>
              <a:rPr lang="en-US" smtClean="0">
                <a:latin typeface="Helvetica" pitchFamily="34" charset="0"/>
              </a:rPr>
              <a:t>The second goal is the “nuts and bolts” of the course.</a:t>
            </a:r>
          </a:p>
          <a:p>
            <a:endParaRPr lang="en-US" smtClean="0">
              <a:latin typeface="Helvetica" pitchFamily="34" charset="0"/>
            </a:endParaRPr>
          </a:p>
          <a:p>
            <a:r>
              <a:rPr lang="en-US" smtClean="0">
                <a:latin typeface="Helvetica" pitchFamily="34" charset="0"/>
              </a:rPr>
              <a:t>The third goal prepares a student for the future.</a:t>
            </a:r>
          </a:p>
          <a:p>
            <a:endParaRPr lang="en-US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9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CD856-3327-449A-8A40-175CD92AF20E}" type="slidenum">
              <a:rPr lang="en-US"/>
              <a:pPr/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65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7BD8CE-4114-45C2-A336-CB54AF38B962}" type="slidenum">
              <a:rPr lang="en-US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61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82E1F-3299-4507-AC09-B0CD9B62768D}" type="slidenum">
              <a:rPr lang="en-US"/>
              <a:pPr/>
              <a:t>20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4679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DECBA-DC4B-4B45-823D-15C175165DB7}" type="slidenum">
              <a:rPr lang="en-US"/>
              <a:pPr/>
              <a:t>21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024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924800" cy="21336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00B050"/>
                </a:solidFill>
              </a:rPr>
              <a:t>Data Structure and Algorithms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038600"/>
            <a:ext cx="5181600" cy="914400"/>
          </a:xfrm>
          <a:noFill/>
        </p:spPr>
        <p:txBody>
          <a:bodyPr/>
          <a:lstStyle/>
          <a:p>
            <a:pPr eaLnBrk="1" hangingPunct="1"/>
            <a:r>
              <a:rPr lang="en-US" altLang="en-US" b="1" smtClean="0"/>
              <a:t>Azaz Ahmed Kiani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981200" y="4495800"/>
            <a:ext cx="633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Declarations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1" y="1143000"/>
            <a:ext cx="8763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 smtClean="0">
                <a:effectLst/>
              </a:rPr>
              <a:t>Step 2)</a:t>
            </a:r>
            <a:r>
              <a:rPr lang="en-US" sz="2200" dirty="0" smtClean="0">
                <a:effectLst/>
              </a:rPr>
              <a:t>  Declare a </a:t>
            </a:r>
            <a:r>
              <a:rPr lang="en-US" sz="2200" i="1" dirty="0" smtClean="0">
                <a:effectLst/>
              </a:rPr>
              <a:t>pointer</a:t>
            </a:r>
            <a:r>
              <a:rPr lang="en-US" sz="2200" dirty="0" smtClean="0">
                <a:effectLst/>
              </a:rPr>
              <a:t> to serve as the </a:t>
            </a:r>
            <a:r>
              <a:rPr lang="en-US" sz="2200" b="1" dirty="0" smtClean="0">
                <a:solidFill>
                  <a:srgbClr val="0000CC"/>
                </a:solidFill>
                <a:effectLst/>
              </a:rPr>
              <a:t>list head</a:t>
            </a:r>
            <a:r>
              <a:rPr lang="en-US" sz="2200" dirty="0" smtClean="0">
                <a:effectLst/>
              </a:rPr>
              <a:t>, </a:t>
            </a:r>
            <a:r>
              <a:rPr lang="en-US" sz="2200" dirty="0" err="1" smtClean="0">
                <a:effectLst/>
              </a:rPr>
              <a:t>e.g</a:t>
            </a:r>
            <a:endParaRPr lang="en-US" sz="2200" dirty="0" smtClean="0">
              <a:effectLst/>
            </a:endParaRPr>
          </a:p>
          <a:p>
            <a:r>
              <a:rPr lang="en-US" sz="2200" dirty="0" smtClean="0">
                <a:effectLst/>
              </a:rPr>
              <a:t>         </a:t>
            </a:r>
            <a:r>
              <a:rPr lang="en-US" sz="2200" dirty="0" smtClean="0">
                <a:solidFill>
                  <a:srgbClr val="0000CC"/>
                </a:solidFill>
                <a:effectLst/>
              </a:rPr>
              <a:t>List  *head;</a:t>
            </a:r>
          </a:p>
          <a:p>
            <a:r>
              <a:rPr lang="en-US" sz="2200" dirty="0" smtClean="0">
                <a:solidFill>
                  <a:srgbClr val="0000CC"/>
                </a:solidFill>
                <a:effectLst/>
              </a:rPr>
              <a:t>Before </a:t>
            </a:r>
            <a:r>
              <a:rPr lang="en-US" sz="2200" dirty="0" smtClean="0">
                <a:effectLst/>
              </a:rPr>
              <a:t>you </a:t>
            </a:r>
            <a:r>
              <a:rPr lang="en-US" sz="2200" i="1" dirty="0" smtClean="0">
                <a:effectLst/>
              </a:rPr>
              <a:t>use the head pointer</a:t>
            </a:r>
            <a:r>
              <a:rPr lang="en-US" sz="2200" dirty="0" smtClean="0">
                <a:effectLst/>
              </a:rPr>
              <a:t>, make sure it is </a:t>
            </a:r>
            <a:r>
              <a:rPr lang="en-US" sz="2200" dirty="0" smtClean="0">
                <a:solidFill>
                  <a:srgbClr val="0000CC"/>
                </a:solidFill>
                <a:effectLst/>
              </a:rPr>
              <a:t>initialized </a:t>
            </a:r>
            <a:r>
              <a:rPr lang="en-US" sz="2200" dirty="0" smtClean="0">
                <a:effectLst/>
              </a:rPr>
              <a:t>to NULL,</a:t>
            </a:r>
          </a:p>
          <a:p>
            <a:r>
              <a:rPr lang="en-US" sz="2200" dirty="0" smtClean="0">
                <a:effectLst/>
              </a:rPr>
              <a:t>so that it marks the end of the list.</a:t>
            </a:r>
          </a:p>
          <a:p>
            <a:endParaRPr lang="en-US" sz="2200" dirty="0" smtClean="0">
              <a:effectLst/>
            </a:endParaRPr>
          </a:p>
          <a:p>
            <a:r>
              <a:rPr lang="en-US" sz="2200" dirty="0" smtClean="0">
                <a:effectLst/>
              </a:rPr>
              <a:t>Once you have done these 2 steps</a:t>
            </a:r>
          </a:p>
          <a:p>
            <a:r>
              <a:rPr lang="en-US" sz="2200" dirty="0" smtClean="0">
                <a:effectLst/>
              </a:rPr>
              <a:t> (i.e. declared a node data structure,   and</a:t>
            </a:r>
          </a:p>
          <a:p>
            <a:r>
              <a:rPr lang="en-US" sz="2200" dirty="0" smtClean="0">
                <a:effectLst/>
              </a:rPr>
              <a:t>    created a NULL head pointer, you have an empty linked list.</a:t>
            </a:r>
          </a:p>
          <a:p>
            <a:endParaRPr lang="en-US" sz="2200" dirty="0" smtClean="0">
              <a:effectLst/>
            </a:endParaRPr>
          </a:p>
          <a:p>
            <a:r>
              <a:rPr lang="en-US" sz="2200" dirty="0" err="1" smtClean="0">
                <a:effectLst/>
              </a:rPr>
              <a:t>struct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ListNode</a:t>
            </a:r>
            <a:r>
              <a:rPr lang="en-US" sz="2200" dirty="0" smtClean="0">
                <a:effectLst/>
              </a:rPr>
              <a:t>  {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		</a:t>
            </a:r>
            <a:r>
              <a:rPr lang="en-US" sz="2200" dirty="0" err="1" smtClean="0">
                <a:effectLst/>
              </a:rPr>
              <a:t>int</a:t>
            </a:r>
            <a:r>
              <a:rPr lang="en-US" sz="2200" dirty="0" smtClean="0">
                <a:effectLst/>
              </a:rPr>
              <a:t> data;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		</a:t>
            </a:r>
            <a:r>
              <a:rPr lang="en-US" sz="2200" dirty="0" err="1" smtClean="0">
                <a:effectLst/>
              </a:rPr>
              <a:t>ListNode</a:t>
            </a:r>
            <a:r>
              <a:rPr lang="en-US" sz="2200" dirty="0" smtClean="0">
                <a:effectLst/>
              </a:rPr>
              <a:t> *next;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	}; 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	</a:t>
            </a:r>
            <a:r>
              <a:rPr lang="en-US" sz="2200" dirty="0" err="1" smtClean="0">
                <a:effectLst/>
              </a:rPr>
              <a:t>ListNode</a:t>
            </a:r>
            <a:r>
              <a:rPr lang="en-US" sz="2200" dirty="0" smtClean="0">
                <a:effectLst/>
              </a:rPr>
              <a:t> *head;	</a:t>
            </a:r>
            <a:r>
              <a:rPr lang="en-US" sz="2200" dirty="0" smtClean="0">
                <a:solidFill>
                  <a:srgbClr val="0000CC"/>
                </a:solidFill>
                <a:effectLst/>
              </a:rPr>
              <a:t>// List head pointer</a:t>
            </a:r>
          </a:p>
          <a:p>
            <a:endParaRPr lang="en-US" sz="22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Singly Linked List (SLL) - More Terminology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0480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A node</a:t>
            </a:r>
            <a:r>
              <a:rPr lang="ja-JP" altLang="en-US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rgbClr val="0000CC"/>
                </a:solidFill>
              </a:rPr>
              <a:t>successor</a:t>
            </a:r>
            <a:r>
              <a:rPr lang="en-US" altLang="ja-JP" dirty="0" smtClean="0"/>
              <a:t> is the next node in the sequence</a:t>
            </a:r>
          </a:p>
          <a:p>
            <a:pPr lvl="1" eaLnBrk="1" hangingPunct="1"/>
            <a:r>
              <a:rPr lang="en-US" dirty="0" smtClean="0"/>
              <a:t>The last node has no successor</a:t>
            </a:r>
          </a:p>
          <a:p>
            <a:pPr eaLnBrk="1" hangingPunct="1"/>
            <a:r>
              <a:rPr lang="en-US" dirty="0" smtClean="0"/>
              <a:t>A node</a:t>
            </a:r>
            <a:r>
              <a:rPr lang="ja-JP" altLang="en-US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rgbClr val="0000CC"/>
                </a:solidFill>
              </a:rPr>
              <a:t>predecessor</a:t>
            </a:r>
            <a:r>
              <a:rPr lang="en-US" altLang="ja-JP" dirty="0" smtClean="0"/>
              <a:t> is the previous node in the sequence</a:t>
            </a:r>
          </a:p>
          <a:p>
            <a:pPr lvl="1" eaLnBrk="1" hangingPunct="1"/>
            <a:r>
              <a:rPr lang="en-US" dirty="0" smtClean="0"/>
              <a:t>The first node has no predecessor</a:t>
            </a:r>
          </a:p>
          <a:p>
            <a:pPr eaLnBrk="1" hangingPunct="1"/>
            <a:r>
              <a:rPr lang="en-US" dirty="0" smtClean="0"/>
              <a:t>A list</a:t>
            </a:r>
            <a:r>
              <a:rPr lang="ja-JP" altLang="en-US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 smtClean="0">
                <a:solidFill>
                  <a:srgbClr val="0000CC"/>
                </a:solidFill>
              </a:rPr>
              <a:t>length</a:t>
            </a:r>
            <a:r>
              <a:rPr lang="en-US" altLang="ja-JP" dirty="0" smtClean="0"/>
              <a:t> is the number of elements in it</a:t>
            </a:r>
          </a:p>
          <a:p>
            <a:pPr lvl="1" eaLnBrk="1" hangingPunct="1"/>
            <a:r>
              <a:rPr lang="en-US" dirty="0" smtClean="0"/>
              <a:t>A list may be </a:t>
            </a:r>
            <a:r>
              <a:rPr lang="en-US" dirty="0" smtClean="0">
                <a:solidFill>
                  <a:srgbClr val="0000CC"/>
                </a:solidFill>
              </a:rPr>
              <a:t>empty </a:t>
            </a:r>
            <a:r>
              <a:rPr lang="en-US" dirty="0" smtClean="0"/>
              <a:t>(contain no elements)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228600" y="4267200"/>
            <a:ext cx="8610600" cy="1371600"/>
            <a:chOff x="432" y="1488"/>
            <a:chExt cx="4896" cy="720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728" y="1961"/>
              <a:ext cx="3600" cy="246"/>
              <a:chOff x="1056" y="2011"/>
              <a:chExt cx="3600" cy="246"/>
            </a:xfrm>
          </p:grpSpPr>
          <p:grpSp>
            <p:nvGrpSpPr>
              <p:cNvPr id="30" name="Group 6"/>
              <p:cNvGrpSpPr>
                <a:grpSpLocks/>
              </p:cNvGrpSpPr>
              <p:nvPr/>
            </p:nvGrpSpPr>
            <p:grpSpPr bwMode="auto">
              <a:xfrm>
                <a:off x="1056" y="2011"/>
                <a:ext cx="577" cy="243"/>
                <a:chOff x="863" y="1536"/>
                <a:chExt cx="577" cy="243"/>
              </a:xfrm>
            </p:grpSpPr>
            <p:sp>
              <p:nvSpPr>
                <p:cNvPr id="40" name="Rectangle 7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41" name="Rectangle 8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>
                <a:off x="2063" y="2014"/>
                <a:ext cx="577" cy="243"/>
                <a:chOff x="863" y="1536"/>
                <a:chExt cx="577" cy="243"/>
              </a:xfrm>
            </p:grpSpPr>
            <p:sp>
              <p:nvSpPr>
                <p:cNvPr id="38" name="Rectangle 10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9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12"/>
              <p:cNvGrpSpPr>
                <a:grpSpLocks/>
              </p:cNvGrpSpPr>
              <p:nvPr/>
            </p:nvGrpSpPr>
            <p:grpSpPr bwMode="auto">
              <a:xfrm>
                <a:off x="3071" y="2014"/>
                <a:ext cx="577" cy="243"/>
                <a:chOff x="863" y="1536"/>
                <a:chExt cx="577" cy="243"/>
              </a:xfrm>
            </p:grpSpPr>
            <p:sp>
              <p:nvSpPr>
                <p:cNvPr id="36" name="Rectangle 13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" name="Rectangle 14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15"/>
              <p:cNvGrpSpPr>
                <a:grpSpLocks/>
              </p:cNvGrpSpPr>
              <p:nvPr/>
            </p:nvGrpSpPr>
            <p:grpSpPr bwMode="auto">
              <a:xfrm>
                <a:off x="4079" y="2014"/>
                <a:ext cx="577" cy="243"/>
                <a:chOff x="863" y="1536"/>
                <a:chExt cx="577" cy="243"/>
              </a:xfrm>
            </p:grpSpPr>
            <p:sp>
              <p:nvSpPr>
                <p:cNvPr id="34" name="Rectangle 16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5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28" y="1966"/>
              <a:ext cx="3312" cy="242"/>
              <a:chOff x="1056" y="2302"/>
              <a:chExt cx="3312" cy="242"/>
            </a:xfrm>
          </p:grpSpPr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1056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effectLst/>
                    <a:latin typeface="Consolas" pitchFamily="49" charset="0"/>
                  </a:rPr>
                  <a:t>87</a:t>
                </a:r>
                <a:endParaRPr lang="en-US" sz="2400" dirty="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2064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effectLst/>
                    <a:latin typeface="Consolas" pitchFamily="49" charset="0"/>
                  </a:rPr>
                  <a:t>34</a:t>
                </a:r>
                <a:endParaRPr lang="en-US" sz="2400" dirty="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3072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effectLst/>
                    <a:latin typeface="Consolas" pitchFamily="49" charset="0"/>
                  </a:rPr>
                  <a:t>78</a:t>
                </a:r>
                <a:endParaRPr lang="en-US" sz="2400" dirty="0"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4080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effectLst/>
                    <a:latin typeface="Consolas" pitchFamily="49" charset="0"/>
                  </a:rPr>
                  <a:t>65</a:t>
                </a:r>
                <a:endParaRPr lang="en-US" sz="2400" dirty="0"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112" y="2014"/>
              <a:ext cx="2640" cy="96"/>
              <a:chOff x="1440" y="2064"/>
              <a:chExt cx="2640" cy="96"/>
            </a:xfrm>
          </p:grpSpPr>
          <p:grpSp>
            <p:nvGrpSpPr>
              <p:cNvPr id="17" name="Group 24"/>
              <p:cNvGrpSpPr>
                <a:grpSpLocks/>
              </p:cNvGrpSpPr>
              <p:nvPr/>
            </p:nvGrpSpPr>
            <p:grpSpPr bwMode="auto">
              <a:xfrm>
                <a:off x="1440" y="2064"/>
                <a:ext cx="624" cy="96"/>
                <a:chOff x="1008" y="2304"/>
                <a:chExt cx="624" cy="96"/>
              </a:xfrm>
            </p:grpSpPr>
            <p:sp>
              <p:nvSpPr>
                <p:cNvPr id="24" name="Oval 25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6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27"/>
              <p:cNvGrpSpPr>
                <a:grpSpLocks/>
              </p:cNvGrpSpPr>
              <p:nvPr/>
            </p:nvGrpSpPr>
            <p:grpSpPr bwMode="auto">
              <a:xfrm>
                <a:off x="2448" y="2064"/>
                <a:ext cx="624" cy="96"/>
                <a:chOff x="1008" y="2304"/>
                <a:chExt cx="624" cy="96"/>
              </a:xfrm>
            </p:grpSpPr>
            <p:sp>
              <p:nvSpPr>
                <p:cNvPr id="22" name="Oval 28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29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0"/>
              <p:cNvGrpSpPr>
                <a:grpSpLocks/>
              </p:cNvGrpSpPr>
              <p:nvPr/>
            </p:nvGrpSpPr>
            <p:grpSpPr bwMode="auto">
              <a:xfrm>
                <a:off x="3456" y="2064"/>
                <a:ext cx="624" cy="96"/>
                <a:chOff x="1008" y="2304"/>
                <a:chExt cx="624" cy="96"/>
              </a:xfrm>
            </p:grpSpPr>
            <p:sp>
              <p:nvSpPr>
                <p:cNvPr id="20" name="Oval 31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32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5136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432" y="1488"/>
              <a:ext cx="1248" cy="480"/>
              <a:chOff x="192" y="1872"/>
              <a:chExt cx="1248" cy="480"/>
            </a:xfrm>
          </p:grpSpPr>
          <p:grpSp>
            <p:nvGrpSpPr>
              <p:cNvPr id="11" name="Group 35"/>
              <p:cNvGrpSpPr>
                <a:grpSpLocks/>
              </p:cNvGrpSpPr>
              <p:nvPr/>
            </p:nvGrpSpPr>
            <p:grpSpPr bwMode="auto">
              <a:xfrm>
                <a:off x="960" y="1920"/>
                <a:ext cx="480" cy="432"/>
                <a:chOff x="432" y="2352"/>
                <a:chExt cx="480" cy="432"/>
              </a:xfrm>
            </p:grpSpPr>
            <p:grpSp>
              <p:nvGrpSpPr>
                <p:cNvPr id="13" name="Group 36"/>
                <p:cNvGrpSpPr>
                  <a:grpSpLocks/>
                </p:cNvGrpSpPr>
                <p:nvPr/>
              </p:nvGrpSpPr>
              <p:grpSpPr bwMode="auto">
                <a:xfrm>
                  <a:off x="432" y="2352"/>
                  <a:ext cx="288" cy="240"/>
                  <a:chOff x="960" y="1584"/>
                  <a:chExt cx="288" cy="240"/>
                </a:xfrm>
              </p:grpSpPr>
              <p:sp>
                <p:nvSpPr>
                  <p:cNvPr id="1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32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584"/>
                    <a:ext cx="288" cy="2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" name="Line 39"/>
                <p:cNvSpPr>
                  <a:spLocks noChangeShapeType="1"/>
                </p:cNvSpPr>
                <p:nvPr/>
              </p:nvSpPr>
              <p:spPr bwMode="auto">
                <a:xfrm>
                  <a:off x="576" y="2448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Text Box 40"/>
              <p:cNvSpPr txBox="1">
                <a:spLocks noChangeArrowheads="1"/>
              </p:cNvSpPr>
              <p:nvPr/>
            </p:nvSpPr>
            <p:spPr bwMode="auto">
              <a:xfrm>
                <a:off x="192" y="1872"/>
                <a:ext cx="816" cy="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 smtClean="0">
                    <a:solidFill>
                      <a:srgbClr val="0000CC"/>
                    </a:solidFill>
                    <a:effectLst/>
                    <a:latin typeface="Consolas" pitchFamily="49" charset="0"/>
                  </a:rPr>
                  <a:t>Head</a:t>
                </a:r>
                <a:endParaRPr lang="en-US" sz="2800" dirty="0">
                  <a:solidFill>
                    <a:srgbClr val="0000CC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Link List Creation in </a:t>
            </a:r>
            <a:r>
              <a:rPr lang="en-GB" sz="4000" dirty="0" smtClean="0"/>
              <a:t>C (Simple </a:t>
            </a:r>
            <a:r>
              <a:rPr lang="en-GB" sz="4000" dirty="0" smtClean="0"/>
              <a:t>method)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199937"/>
            <a:ext cx="6705600" cy="466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6067425"/>
            <a:ext cx="1628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Link List Creation in </a:t>
            </a:r>
            <a:r>
              <a:rPr lang="en-GB" sz="3200" b="1" dirty="0" smtClean="0"/>
              <a:t>C ++ (Simple method)</a:t>
            </a:r>
            <a:r>
              <a:rPr lang="en-GB" sz="3600" b="1" dirty="0" smtClean="0"/>
              <a:t> </a:t>
            </a:r>
            <a:endParaRPr lang="en-GB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19188"/>
            <a:ext cx="7620000" cy="476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972744"/>
            <a:ext cx="45720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Traversing a SLL (animation)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85800" y="3560763"/>
            <a:ext cx="7543800" cy="1087437"/>
            <a:chOff x="432" y="2243"/>
            <a:chExt cx="4752" cy="6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272" y="2682"/>
              <a:ext cx="912" cy="243"/>
              <a:chOff x="3792" y="3501"/>
              <a:chExt cx="912" cy="243"/>
            </a:xfrm>
          </p:grpSpPr>
          <p:sp>
            <p:nvSpPr>
              <p:cNvPr id="12323" name="Rectangle 4"/>
              <p:cNvSpPr>
                <a:spLocks noChangeArrowheads="1"/>
              </p:cNvSpPr>
              <p:nvPr/>
            </p:nvSpPr>
            <p:spPr bwMode="auto">
              <a:xfrm>
                <a:off x="3792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effectLst/>
                    <a:latin typeface="Consolas" pitchFamily="49" charset="0"/>
                  </a:rPr>
                  <a:t>98</a:t>
                </a:r>
                <a:endParaRPr lang="en-US" sz="2400" dirty="0">
                  <a:effectLst/>
                  <a:latin typeface="Consolas" pitchFamily="49" charset="0"/>
                </a:endParaRPr>
              </a:p>
            </p:txBody>
          </p:sp>
          <p:sp>
            <p:nvSpPr>
              <p:cNvPr id="12324" name="Rectangle 5"/>
              <p:cNvSpPr>
                <a:spLocks noChangeArrowheads="1"/>
              </p:cNvSpPr>
              <p:nvPr/>
            </p:nvSpPr>
            <p:spPr bwMode="auto">
              <a:xfrm>
                <a:off x="4416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5" name="Oval 6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024" y="2682"/>
              <a:ext cx="1248" cy="243"/>
              <a:chOff x="2544" y="3501"/>
              <a:chExt cx="1248" cy="243"/>
            </a:xfrm>
          </p:grpSpPr>
          <p:sp>
            <p:nvSpPr>
              <p:cNvPr id="12319" name="Rectangle 8"/>
              <p:cNvSpPr>
                <a:spLocks noChangeArrowheads="1"/>
              </p:cNvSpPr>
              <p:nvPr/>
            </p:nvSpPr>
            <p:spPr bwMode="auto">
              <a:xfrm>
                <a:off x="2544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effectLst/>
                    <a:latin typeface="Consolas" pitchFamily="49" charset="0"/>
                  </a:rPr>
                  <a:t>87</a:t>
                </a:r>
                <a:endParaRPr lang="en-US" sz="2400" dirty="0">
                  <a:effectLst/>
                  <a:latin typeface="Consolas" pitchFamily="49" charset="0"/>
                </a:endParaRPr>
              </a:p>
            </p:txBody>
          </p:sp>
          <p:sp>
            <p:nvSpPr>
              <p:cNvPr id="12320" name="Rectangle 9"/>
              <p:cNvSpPr>
                <a:spLocks noChangeArrowheads="1"/>
              </p:cNvSpPr>
              <p:nvPr/>
            </p:nvSpPr>
            <p:spPr bwMode="auto">
              <a:xfrm>
                <a:off x="3168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1" name="Oval 10"/>
              <p:cNvSpPr>
                <a:spLocks noChangeArrowheads="1"/>
              </p:cNvSpPr>
              <p:nvPr/>
            </p:nvSpPr>
            <p:spPr bwMode="auto">
              <a:xfrm>
                <a:off x="3264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Line 11"/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76" y="2685"/>
              <a:ext cx="1248" cy="243"/>
              <a:chOff x="1296" y="3504"/>
              <a:chExt cx="1248" cy="243"/>
            </a:xfrm>
          </p:grpSpPr>
          <p:sp>
            <p:nvSpPr>
              <p:cNvPr id="12315" name="Rectangle 13"/>
              <p:cNvSpPr>
                <a:spLocks noChangeArrowheads="1"/>
              </p:cNvSpPr>
              <p:nvPr/>
            </p:nvSpPr>
            <p:spPr bwMode="auto">
              <a:xfrm>
                <a:off x="1296" y="3505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effectLst/>
                    <a:latin typeface="Consolas" pitchFamily="49" charset="0"/>
                  </a:rPr>
                  <a:t>67</a:t>
                </a:r>
                <a:endParaRPr lang="en-US" sz="2000" dirty="0">
                  <a:effectLst/>
                  <a:latin typeface="Consolas" pitchFamily="49" charset="0"/>
                </a:endParaRPr>
              </a:p>
            </p:txBody>
          </p:sp>
          <p:sp>
            <p:nvSpPr>
              <p:cNvPr id="12316" name="Rectangle 14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Oval 15"/>
              <p:cNvSpPr>
                <a:spLocks noChangeArrowheads="1"/>
              </p:cNvSpPr>
              <p:nvPr/>
            </p:nvSpPr>
            <p:spPr bwMode="auto">
              <a:xfrm>
                <a:off x="2016" y="355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8" name="Line 16"/>
              <p:cNvSpPr>
                <a:spLocks noChangeShapeType="1"/>
              </p:cNvSpPr>
              <p:nvPr/>
            </p:nvSpPr>
            <p:spPr bwMode="auto">
              <a:xfrm>
                <a:off x="2064" y="3603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32" y="2243"/>
              <a:ext cx="1152" cy="291"/>
              <a:chOff x="432" y="3062"/>
              <a:chExt cx="1152" cy="291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296" y="3072"/>
                <a:ext cx="288" cy="240"/>
                <a:chOff x="960" y="1584"/>
                <a:chExt cx="288" cy="240"/>
              </a:xfrm>
            </p:grpSpPr>
            <p:sp>
              <p:nvSpPr>
                <p:cNvPr id="12313" name="Oval 19"/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4" name="Rectangle 20"/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12" name="Text Box 21"/>
              <p:cNvSpPr txBox="1">
                <a:spLocks noChangeArrowheads="1"/>
              </p:cNvSpPr>
              <p:nvPr/>
            </p:nvSpPr>
            <p:spPr bwMode="auto">
              <a:xfrm>
                <a:off x="432" y="3062"/>
                <a:ext cx="91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0000CC"/>
                    </a:solidFill>
                    <a:effectLst/>
                    <a:latin typeface="Consolas" pitchFamily="49" charset="0"/>
                  </a:rPr>
                  <a:t>Head</a:t>
                </a:r>
                <a:endParaRPr lang="en-US" sz="2400" dirty="0">
                  <a:solidFill>
                    <a:srgbClr val="0000CC"/>
                  </a:solidFill>
                  <a:effectLst/>
                  <a:latin typeface="Consolas" pitchFamily="49" charset="0"/>
                </a:endParaRPr>
              </a:p>
            </p:txBody>
          </p:sp>
        </p:grp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1440" y="2349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2286000" y="2478089"/>
            <a:ext cx="1905000" cy="461962"/>
            <a:chOff x="1440" y="1561"/>
            <a:chExt cx="1200" cy="291"/>
          </a:xfrm>
        </p:grpSpPr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352" y="1571"/>
              <a:ext cx="288" cy="240"/>
              <a:chOff x="960" y="1584"/>
              <a:chExt cx="288" cy="240"/>
            </a:xfrm>
          </p:grpSpPr>
          <p:sp>
            <p:nvSpPr>
              <p:cNvPr id="12304" name="Oval 24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25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3" name="Text Box 29"/>
            <p:cNvSpPr txBox="1">
              <a:spLocks noChangeArrowheads="1"/>
            </p:cNvSpPr>
            <p:nvPr/>
          </p:nvSpPr>
          <p:spPr bwMode="auto">
            <a:xfrm>
              <a:off x="1440" y="1561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solidFill>
                    <a:srgbClr val="0000CC"/>
                  </a:solidFill>
                  <a:effectLst/>
                  <a:latin typeface="Consolas" pitchFamily="49" charset="0"/>
                </a:rPr>
                <a:t>nodePtr</a:t>
              </a:r>
              <a:endParaRPr lang="en-US" sz="2400" dirty="0">
                <a:solidFill>
                  <a:srgbClr val="0000CC"/>
                </a:solidFill>
                <a:effectLst/>
                <a:latin typeface="Consolas" pitchFamily="49" charset="0"/>
              </a:endParaRPr>
            </a:p>
          </p:txBody>
        </p:sp>
      </p:grpSp>
      <p:sp>
        <p:nvSpPr>
          <p:cNvPr id="22558" name="Freeform 30"/>
          <p:cNvSpPr>
            <a:spLocks/>
          </p:cNvSpPr>
          <p:nvPr/>
        </p:nvSpPr>
        <p:spPr bwMode="auto">
          <a:xfrm>
            <a:off x="2209800" y="1973263"/>
            <a:ext cx="1676400" cy="1739900"/>
          </a:xfrm>
          <a:custGeom>
            <a:avLst/>
            <a:gdLst>
              <a:gd name="T0" fmla="*/ 2147483647 w 1056"/>
              <a:gd name="T1" fmla="*/ 2147483647 h 1096"/>
              <a:gd name="T2" fmla="*/ 2147483647 w 1056"/>
              <a:gd name="T3" fmla="*/ 2147483647 h 1096"/>
              <a:gd name="T4" fmla="*/ 2147483647 w 1056"/>
              <a:gd name="T5" fmla="*/ 2147483647 h 1096"/>
              <a:gd name="T6" fmla="*/ 2147483647 w 1056"/>
              <a:gd name="T7" fmla="*/ 2147483647 h 1096"/>
              <a:gd name="T8" fmla="*/ 2147483647 w 1056"/>
              <a:gd name="T9" fmla="*/ 2147483647 h 10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1096"/>
              <a:gd name="T17" fmla="*/ 1056 w 1056"/>
              <a:gd name="T18" fmla="*/ 1096 h 10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1096">
                <a:moveTo>
                  <a:pt x="48" y="1096"/>
                </a:moveTo>
                <a:cubicBezTo>
                  <a:pt x="24" y="892"/>
                  <a:pt x="0" y="688"/>
                  <a:pt x="48" y="520"/>
                </a:cubicBezTo>
                <a:cubicBezTo>
                  <a:pt x="96" y="352"/>
                  <a:pt x="208" y="168"/>
                  <a:pt x="336" y="88"/>
                </a:cubicBezTo>
                <a:cubicBezTo>
                  <a:pt x="464" y="8"/>
                  <a:pt x="696" y="0"/>
                  <a:pt x="816" y="40"/>
                </a:cubicBezTo>
                <a:cubicBezTo>
                  <a:pt x="936" y="80"/>
                  <a:pt x="996" y="204"/>
                  <a:pt x="1056" y="328"/>
                </a:cubicBezTo>
              </a:path>
            </a:pathLst>
          </a:custGeom>
          <a:noFill/>
          <a:ln w="19050" cap="flat">
            <a:solidFill>
              <a:srgbClr val="0000CC"/>
            </a:solidFill>
            <a:prstDash val="dash"/>
            <a:round/>
            <a:headEnd type="none" w="med" len="med"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H="1">
            <a:off x="2971800" y="2646363"/>
            <a:ext cx="9906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V="1">
            <a:off x="4038600" y="2895600"/>
            <a:ext cx="0" cy="1524000"/>
          </a:xfrm>
          <a:prstGeom prst="lin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3962400" y="2646363"/>
            <a:ext cx="10668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Freeform 35"/>
          <p:cNvSpPr>
            <a:spLocks/>
          </p:cNvSpPr>
          <p:nvPr/>
        </p:nvSpPr>
        <p:spPr bwMode="auto">
          <a:xfrm>
            <a:off x="4191000" y="2141538"/>
            <a:ext cx="1893888" cy="2257425"/>
          </a:xfrm>
          <a:custGeom>
            <a:avLst/>
            <a:gdLst>
              <a:gd name="T0" fmla="*/ 2147483647 w 1193"/>
              <a:gd name="T1" fmla="*/ 2147483647 h 1422"/>
              <a:gd name="T2" fmla="*/ 2147483647 w 1193"/>
              <a:gd name="T3" fmla="*/ 2147483647 h 1422"/>
              <a:gd name="T4" fmla="*/ 2147483647 w 1193"/>
              <a:gd name="T5" fmla="*/ 2147483647 h 1422"/>
              <a:gd name="T6" fmla="*/ 2147483647 w 1193"/>
              <a:gd name="T7" fmla="*/ 2147483647 h 1422"/>
              <a:gd name="T8" fmla="*/ 0 w 1193"/>
              <a:gd name="T9" fmla="*/ 2147483647 h 14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3"/>
              <a:gd name="T16" fmla="*/ 0 h 1422"/>
              <a:gd name="T17" fmla="*/ 1193 w 1193"/>
              <a:gd name="T18" fmla="*/ 1422 h 14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3" h="1422">
                <a:moveTo>
                  <a:pt x="1152" y="1422"/>
                </a:moveTo>
                <a:cubicBezTo>
                  <a:pt x="1152" y="1320"/>
                  <a:pt x="1193" y="1021"/>
                  <a:pt x="1152" y="807"/>
                </a:cubicBezTo>
                <a:cubicBezTo>
                  <a:pt x="1111" y="593"/>
                  <a:pt x="1042" y="270"/>
                  <a:pt x="906" y="138"/>
                </a:cubicBezTo>
                <a:cubicBezTo>
                  <a:pt x="770" y="6"/>
                  <a:pt x="488" y="0"/>
                  <a:pt x="337" y="14"/>
                </a:cubicBezTo>
                <a:cubicBezTo>
                  <a:pt x="186" y="28"/>
                  <a:pt x="70" y="179"/>
                  <a:pt x="0" y="222"/>
                </a:cubicBezTo>
              </a:path>
            </a:pathLst>
          </a:custGeom>
          <a:noFill/>
          <a:ln w="19050" cap="flat">
            <a:solidFill>
              <a:srgbClr val="0000CC"/>
            </a:solidFill>
            <a:prstDash val="dash"/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3962400" y="2646363"/>
            <a:ext cx="2819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Freeform 37"/>
          <p:cNvSpPr>
            <a:spLocks/>
          </p:cNvSpPr>
          <p:nvPr/>
        </p:nvSpPr>
        <p:spPr bwMode="auto">
          <a:xfrm>
            <a:off x="4038600" y="1716088"/>
            <a:ext cx="3987800" cy="2735262"/>
          </a:xfrm>
          <a:custGeom>
            <a:avLst/>
            <a:gdLst>
              <a:gd name="T0" fmla="*/ 2147483647 w 2512"/>
              <a:gd name="T1" fmla="*/ 2147483647 h 1723"/>
              <a:gd name="T2" fmla="*/ 2147483647 w 2512"/>
              <a:gd name="T3" fmla="*/ 2147483647 h 1723"/>
              <a:gd name="T4" fmla="*/ 2147483647 w 2512"/>
              <a:gd name="T5" fmla="*/ 2147483647 h 1723"/>
              <a:gd name="T6" fmla="*/ 2147483647 w 2512"/>
              <a:gd name="T7" fmla="*/ 2147483647 h 1723"/>
              <a:gd name="T8" fmla="*/ 2147483647 w 2512"/>
              <a:gd name="T9" fmla="*/ 2147483647 h 1723"/>
              <a:gd name="T10" fmla="*/ 2147483647 w 2512"/>
              <a:gd name="T11" fmla="*/ 2147483647 h 1723"/>
              <a:gd name="T12" fmla="*/ 2147483647 w 2512"/>
              <a:gd name="T13" fmla="*/ 2147483647 h 1723"/>
              <a:gd name="T14" fmla="*/ 0 w 2512"/>
              <a:gd name="T15" fmla="*/ 2147483647 h 17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12"/>
              <a:gd name="T25" fmla="*/ 0 h 1723"/>
              <a:gd name="T26" fmla="*/ 2512 w 2512"/>
              <a:gd name="T27" fmla="*/ 1723 h 172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12" h="1723">
                <a:moveTo>
                  <a:pt x="2496" y="1690"/>
                </a:moveTo>
                <a:cubicBezTo>
                  <a:pt x="2496" y="1706"/>
                  <a:pt x="2504" y="1723"/>
                  <a:pt x="2496" y="1642"/>
                </a:cubicBezTo>
                <a:cubicBezTo>
                  <a:pt x="2488" y="1561"/>
                  <a:pt x="2512" y="1392"/>
                  <a:pt x="2448" y="1205"/>
                </a:cubicBezTo>
                <a:cubicBezTo>
                  <a:pt x="2384" y="1018"/>
                  <a:pt x="2261" y="702"/>
                  <a:pt x="2110" y="521"/>
                </a:cubicBezTo>
                <a:cubicBezTo>
                  <a:pt x="1959" y="340"/>
                  <a:pt x="1780" y="206"/>
                  <a:pt x="1540" y="121"/>
                </a:cubicBezTo>
                <a:cubicBezTo>
                  <a:pt x="1300" y="36"/>
                  <a:pt x="904" y="0"/>
                  <a:pt x="671" y="13"/>
                </a:cubicBezTo>
                <a:cubicBezTo>
                  <a:pt x="438" y="26"/>
                  <a:pt x="256" y="123"/>
                  <a:pt x="144" y="202"/>
                </a:cubicBezTo>
                <a:cubicBezTo>
                  <a:pt x="32" y="281"/>
                  <a:pt x="28" y="386"/>
                  <a:pt x="0" y="490"/>
                </a:cubicBezTo>
              </a:path>
            </a:pathLst>
          </a:custGeom>
          <a:noFill/>
          <a:ln w="19050" cap="flat">
            <a:solidFill>
              <a:srgbClr val="0000CC"/>
            </a:solidFill>
            <a:prstDash val="dash"/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1828800" y="52578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" grpId="0" animBg="1"/>
      <p:bldP spid="22559" grpId="0" animBg="1"/>
      <p:bldP spid="22560" grpId="0" animBg="1"/>
      <p:bldP spid="22561" grpId="0" animBg="1"/>
      <p:bldP spid="22563" grpId="0" animBg="1"/>
      <p:bldP spid="22564" grpId="0" animBg="1"/>
      <p:bldP spid="22565" grpId="0" animBg="1"/>
      <p:bldP spid="2256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200" b="1" dirty="0" smtClean="0"/>
              <a:t>Insert a New Node at Beginning of Link-List</a:t>
            </a:r>
            <a:endParaRPr lang="en-GB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6153150"/>
            <a:ext cx="312420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90600"/>
            <a:ext cx="7696200" cy="51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Insert a New Node at </a:t>
            </a:r>
            <a:r>
              <a:rPr lang="en-GB" sz="3200" b="1" dirty="0" smtClean="0"/>
              <a:t>the END of </a:t>
            </a:r>
            <a:r>
              <a:rPr lang="en-GB" sz="3200" b="1" dirty="0"/>
              <a:t>Link-List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000" dirty="0" smtClean="0">
                <a:solidFill>
                  <a:srgbClr val="C00000"/>
                </a:solidFill>
              </a:rPr>
              <a:t>// Insert node at the end f Link-List</a:t>
            </a:r>
          </a:p>
          <a:p>
            <a:pPr marL="0" indent="0" algn="ctr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void </a:t>
            </a:r>
            <a:r>
              <a:rPr lang="en-GB" sz="1800" dirty="0" err="1">
                <a:solidFill>
                  <a:srgbClr val="FF0000"/>
                </a:solidFill>
              </a:rPr>
              <a:t>insertend</a:t>
            </a:r>
            <a:r>
              <a:rPr lang="en-GB" sz="1800" dirty="0">
                <a:solidFill>
                  <a:srgbClr val="FF0000"/>
                </a:solidFill>
              </a:rPr>
              <a:t>(</a:t>
            </a:r>
            <a:r>
              <a:rPr lang="en-GB" sz="1800" dirty="0" err="1">
                <a:solidFill>
                  <a:srgbClr val="FF0000"/>
                </a:solidFill>
              </a:rPr>
              <a:t>struct</a:t>
            </a:r>
            <a:r>
              <a:rPr lang="en-GB" sz="1800" dirty="0">
                <a:solidFill>
                  <a:srgbClr val="FF0000"/>
                </a:solidFill>
              </a:rPr>
              <a:t> node** </a:t>
            </a:r>
            <a:r>
              <a:rPr lang="en-GB" sz="1800" dirty="0" err="1">
                <a:solidFill>
                  <a:srgbClr val="FF0000"/>
                </a:solidFill>
              </a:rPr>
              <a:t>head_add</a:t>
            </a:r>
            <a:r>
              <a:rPr lang="en-GB" sz="1800" dirty="0">
                <a:solidFill>
                  <a:srgbClr val="FF0000"/>
                </a:solidFill>
              </a:rPr>
              <a:t>, </a:t>
            </a:r>
            <a:r>
              <a:rPr lang="en-GB" sz="1800" dirty="0" err="1">
                <a:solidFill>
                  <a:srgbClr val="FF0000"/>
                </a:solidFill>
              </a:rPr>
              <a:t>int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 err="1">
                <a:solidFill>
                  <a:srgbClr val="FF0000"/>
                </a:solidFill>
              </a:rPr>
              <a:t>newdata</a:t>
            </a:r>
            <a:r>
              <a:rPr lang="en-GB" sz="1800" dirty="0">
                <a:solidFill>
                  <a:srgbClr val="FF0000"/>
                </a:solidFill>
              </a:rPr>
              <a:t>) </a:t>
            </a:r>
            <a:r>
              <a:rPr lang="en-GB" sz="1800" dirty="0" smtClean="0">
                <a:solidFill>
                  <a:srgbClr val="FF0000"/>
                </a:solidFill>
              </a:rPr>
              <a:t>{      </a:t>
            </a:r>
            <a:r>
              <a:rPr lang="en-GB" sz="1400" dirty="0" smtClean="0">
                <a:solidFill>
                  <a:srgbClr val="FF0000"/>
                </a:solidFill>
              </a:rPr>
              <a:t>  </a:t>
            </a:r>
            <a:r>
              <a:rPr lang="en-GB" sz="1400" dirty="0" smtClean="0">
                <a:solidFill>
                  <a:srgbClr val="00B050"/>
                </a:solidFill>
              </a:rPr>
              <a:t>// Function to insert at end</a:t>
            </a:r>
            <a:endParaRPr lang="en-GB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 smtClean="0">
                <a:solidFill>
                  <a:srgbClr val="FF0000"/>
                </a:solidFill>
              </a:rPr>
              <a:t> </a:t>
            </a:r>
            <a:r>
              <a:rPr lang="en-GB" sz="1800" dirty="0" err="1">
                <a:solidFill>
                  <a:srgbClr val="FF0000"/>
                </a:solidFill>
              </a:rPr>
              <a:t>struct</a:t>
            </a:r>
            <a:r>
              <a:rPr lang="en-GB" sz="1800" dirty="0">
                <a:solidFill>
                  <a:srgbClr val="FF0000"/>
                </a:solidFill>
              </a:rPr>
              <a:t> node* </a:t>
            </a:r>
            <a:r>
              <a:rPr lang="en-GB" sz="1800" dirty="0" err="1" smtClean="0">
                <a:solidFill>
                  <a:srgbClr val="FF0000"/>
                </a:solidFill>
              </a:rPr>
              <a:t>Mynode</a:t>
            </a:r>
            <a:r>
              <a:rPr lang="en-GB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FF0000"/>
                </a:solidFill>
              </a:rPr>
              <a:t>Mynode</a:t>
            </a:r>
            <a:r>
              <a:rPr lang="en-GB" sz="1800" dirty="0">
                <a:solidFill>
                  <a:srgbClr val="FF0000"/>
                </a:solidFill>
              </a:rPr>
              <a:t> = (</a:t>
            </a:r>
            <a:r>
              <a:rPr lang="en-GB" sz="1800" dirty="0" err="1">
                <a:solidFill>
                  <a:srgbClr val="FF0000"/>
                </a:solidFill>
              </a:rPr>
              <a:t>struct</a:t>
            </a:r>
            <a:r>
              <a:rPr lang="en-GB" sz="1800" dirty="0">
                <a:solidFill>
                  <a:srgbClr val="FF0000"/>
                </a:solidFill>
              </a:rPr>
              <a:t> node*)</a:t>
            </a:r>
            <a:r>
              <a:rPr lang="en-GB" sz="1800" dirty="0" err="1">
                <a:solidFill>
                  <a:srgbClr val="FF0000"/>
                </a:solidFill>
              </a:rPr>
              <a:t>malloc</a:t>
            </a:r>
            <a:r>
              <a:rPr lang="en-GB" sz="1800" dirty="0">
                <a:solidFill>
                  <a:srgbClr val="FF0000"/>
                </a:solidFill>
              </a:rPr>
              <a:t>(</a:t>
            </a:r>
            <a:r>
              <a:rPr lang="en-GB" sz="1800" dirty="0" err="1">
                <a:solidFill>
                  <a:srgbClr val="FF0000"/>
                </a:solidFill>
              </a:rPr>
              <a:t>sizeof</a:t>
            </a:r>
            <a:r>
              <a:rPr lang="en-GB" sz="1800" dirty="0">
                <a:solidFill>
                  <a:srgbClr val="FF0000"/>
                </a:solidFill>
              </a:rPr>
              <a:t>(</a:t>
            </a:r>
            <a:r>
              <a:rPr lang="en-GB" sz="1800" dirty="0" err="1">
                <a:solidFill>
                  <a:srgbClr val="FF0000"/>
                </a:solidFill>
              </a:rPr>
              <a:t>struct</a:t>
            </a:r>
            <a:r>
              <a:rPr lang="en-GB" sz="1800" dirty="0">
                <a:solidFill>
                  <a:srgbClr val="FF0000"/>
                </a:solidFill>
              </a:rPr>
              <a:t> node));</a:t>
            </a:r>
            <a:r>
              <a:rPr lang="en-GB" sz="1800" dirty="0" smtClean="0">
                <a:solidFill>
                  <a:srgbClr val="FF0000"/>
                </a:solidFill>
              </a:rPr>
              <a:t>   </a:t>
            </a:r>
            <a:r>
              <a:rPr lang="en-GB" sz="1200" dirty="0" smtClean="0">
                <a:solidFill>
                  <a:srgbClr val="00B050"/>
                </a:solidFill>
              </a:rPr>
              <a:t>//This a new node and memory allocation</a:t>
            </a:r>
            <a:endParaRPr lang="en-GB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</a:t>
            </a:r>
            <a:r>
              <a:rPr lang="en-GB" sz="1800" dirty="0" err="1">
                <a:solidFill>
                  <a:srgbClr val="FF0000"/>
                </a:solidFill>
              </a:rPr>
              <a:t>struct</a:t>
            </a:r>
            <a:r>
              <a:rPr lang="en-GB" sz="1800" dirty="0">
                <a:solidFill>
                  <a:srgbClr val="FF0000"/>
                </a:solidFill>
              </a:rPr>
              <a:t> node* last = *</a:t>
            </a:r>
            <a:r>
              <a:rPr lang="en-GB" sz="1800" dirty="0" err="1">
                <a:solidFill>
                  <a:srgbClr val="FF0000"/>
                </a:solidFill>
              </a:rPr>
              <a:t>head_add</a:t>
            </a:r>
            <a:r>
              <a:rPr lang="en-GB" sz="1800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 </a:t>
            </a:r>
            <a:r>
              <a:rPr lang="en-GB" sz="1800" dirty="0" smtClean="0">
                <a:solidFill>
                  <a:srgbClr val="FF0000"/>
                </a:solidFill>
              </a:rPr>
              <a:t>  </a:t>
            </a:r>
            <a:r>
              <a:rPr lang="en-GB" sz="1800" dirty="0" err="1">
                <a:solidFill>
                  <a:srgbClr val="FF0000"/>
                </a:solidFill>
              </a:rPr>
              <a:t>Mynode</a:t>
            </a:r>
            <a:r>
              <a:rPr lang="en-GB" sz="1800" dirty="0">
                <a:solidFill>
                  <a:srgbClr val="FF0000"/>
                </a:solidFill>
              </a:rPr>
              <a:t>-&gt;data = </a:t>
            </a:r>
            <a:r>
              <a:rPr lang="en-GB" sz="1800" dirty="0" err="1">
                <a:solidFill>
                  <a:srgbClr val="FF0000"/>
                </a:solidFill>
              </a:rPr>
              <a:t>newdata</a:t>
            </a:r>
            <a:r>
              <a:rPr lang="en-GB" sz="1800" dirty="0" smtClean="0">
                <a:solidFill>
                  <a:srgbClr val="FF0000"/>
                </a:solidFill>
              </a:rPr>
              <a:t>; 		  </a:t>
            </a:r>
            <a:r>
              <a:rPr lang="en-GB" sz="1800" dirty="0" smtClean="0">
                <a:solidFill>
                  <a:srgbClr val="00B050"/>
                </a:solidFill>
              </a:rPr>
              <a:t>// Assigning data to this new node</a:t>
            </a:r>
            <a:endParaRPr lang="en-GB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</a:t>
            </a:r>
            <a:r>
              <a:rPr lang="en-GB" sz="1800" dirty="0" err="1">
                <a:solidFill>
                  <a:srgbClr val="FF0000"/>
                </a:solidFill>
              </a:rPr>
              <a:t>Mynode</a:t>
            </a:r>
            <a:r>
              <a:rPr lang="en-GB" sz="1800" dirty="0">
                <a:solidFill>
                  <a:srgbClr val="FF0000"/>
                </a:solidFill>
              </a:rPr>
              <a:t>-&gt;next = NULL;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 </a:t>
            </a:r>
            <a:r>
              <a:rPr lang="en-GB" sz="1800" dirty="0" smtClean="0">
                <a:solidFill>
                  <a:srgbClr val="FF0000"/>
                </a:solidFill>
              </a:rPr>
              <a:t>  </a:t>
            </a:r>
            <a:r>
              <a:rPr lang="en-GB" sz="1800" dirty="0">
                <a:solidFill>
                  <a:srgbClr val="FF0000"/>
                </a:solidFill>
              </a:rPr>
              <a:t>if (*</a:t>
            </a:r>
            <a:r>
              <a:rPr lang="en-GB" sz="1800" dirty="0" err="1">
                <a:solidFill>
                  <a:srgbClr val="FF0000"/>
                </a:solidFill>
              </a:rPr>
              <a:t>head_add</a:t>
            </a:r>
            <a:r>
              <a:rPr lang="en-GB" sz="1800" dirty="0">
                <a:solidFill>
                  <a:srgbClr val="FF0000"/>
                </a:solidFill>
              </a:rPr>
              <a:t> == NULL) </a:t>
            </a:r>
            <a:r>
              <a:rPr lang="en-GB" sz="1800" dirty="0" smtClean="0">
                <a:solidFill>
                  <a:srgbClr val="FF0000"/>
                </a:solidFill>
              </a:rPr>
              <a:t>{		</a:t>
            </a:r>
            <a:r>
              <a:rPr lang="en-GB" sz="1800" dirty="0" smtClean="0">
                <a:solidFill>
                  <a:srgbClr val="00B050"/>
                </a:solidFill>
              </a:rPr>
              <a:t>// check condition</a:t>
            </a:r>
            <a:endParaRPr lang="en-GB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*</a:t>
            </a:r>
            <a:r>
              <a:rPr lang="en-GB" sz="1800" dirty="0" err="1">
                <a:solidFill>
                  <a:srgbClr val="FF0000"/>
                </a:solidFill>
              </a:rPr>
              <a:t>head_add</a:t>
            </a:r>
            <a:r>
              <a:rPr lang="en-GB" sz="1800" dirty="0">
                <a:solidFill>
                  <a:srgbClr val="FF0000"/>
                </a:solidFill>
              </a:rPr>
              <a:t> = </a:t>
            </a:r>
            <a:r>
              <a:rPr lang="en-GB" sz="1800" dirty="0" err="1">
                <a:solidFill>
                  <a:srgbClr val="FF0000"/>
                </a:solidFill>
              </a:rPr>
              <a:t>Mynode</a:t>
            </a:r>
            <a:r>
              <a:rPr lang="en-GB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return;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</a:t>
            </a:r>
            <a:r>
              <a:rPr lang="en-GB" sz="1800" dirty="0" smtClean="0">
                <a:solidFill>
                  <a:srgbClr val="FF0000"/>
                </a:solidFill>
              </a:rPr>
              <a:t>}</a:t>
            </a:r>
            <a:endParaRPr lang="en-GB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while (last-&gt;next != NULL) last = last-&gt;next</a:t>
            </a:r>
            <a:r>
              <a:rPr lang="en-GB" sz="1800" dirty="0" smtClean="0">
                <a:solidFill>
                  <a:srgbClr val="FF0000"/>
                </a:solidFill>
              </a:rPr>
              <a:t>;</a:t>
            </a:r>
            <a:endParaRPr lang="en-GB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last-&gt;next = </a:t>
            </a:r>
            <a:r>
              <a:rPr lang="en-GB" sz="1800" dirty="0" err="1">
                <a:solidFill>
                  <a:srgbClr val="FF0000"/>
                </a:solidFill>
              </a:rPr>
              <a:t>Mynode</a:t>
            </a:r>
            <a:r>
              <a:rPr lang="en-GB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return</a:t>
            </a:r>
            <a:r>
              <a:rPr lang="en-GB" sz="1800" dirty="0" smtClean="0">
                <a:solidFill>
                  <a:srgbClr val="FF0000"/>
                </a:solidFill>
              </a:rPr>
              <a:t>;      }</a:t>
            </a:r>
            <a:endParaRPr lang="en-GB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85800"/>
          </a:xfrm>
        </p:spPr>
        <p:txBody>
          <a:bodyPr/>
          <a:lstStyle/>
          <a:p>
            <a:pPr algn="ctr"/>
            <a:r>
              <a:rPr lang="en-GB" sz="3200" b="1" dirty="0"/>
              <a:t>Insert a New Node at the END of </a:t>
            </a:r>
            <a:r>
              <a:rPr lang="en-GB" sz="3200" b="1" dirty="0" smtClean="0"/>
              <a:t>Link-List</a:t>
            </a:r>
            <a:r>
              <a:rPr lang="en-GB" sz="2000" b="1" dirty="0" smtClean="0"/>
              <a:t> (Complete Programme)</a:t>
            </a:r>
            <a:endParaRPr lang="en-GB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15622"/>
            <a:ext cx="8305800" cy="58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85800"/>
          </a:xfrm>
        </p:spPr>
        <p:txBody>
          <a:bodyPr/>
          <a:lstStyle/>
          <a:p>
            <a:pPr algn="ctr"/>
            <a:r>
              <a:rPr lang="en-GB" sz="3200" b="1" dirty="0"/>
              <a:t>Insert a New Node at the </a:t>
            </a:r>
            <a:r>
              <a:rPr lang="en-GB" sz="3200" b="1" dirty="0" smtClean="0"/>
              <a:t>At Given Position</a:t>
            </a: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409"/>
            <a:ext cx="3962400" cy="579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5" y="1086134"/>
            <a:ext cx="4524375" cy="5791200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5400000" flipH="1" flipV="1">
            <a:off x="2143267" y="2905267"/>
            <a:ext cx="5619466" cy="1981200"/>
          </a:xfrm>
          <a:prstGeom prst="bentConnector3">
            <a:avLst>
              <a:gd name="adj1" fmla="val 1056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85800"/>
          </a:xfrm>
        </p:spPr>
        <p:txBody>
          <a:bodyPr/>
          <a:lstStyle/>
          <a:p>
            <a:pPr algn="ctr"/>
            <a:r>
              <a:rPr lang="en-GB" sz="3200" b="1" dirty="0"/>
              <a:t>Insert a New Node at the </a:t>
            </a:r>
            <a:r>
              <a:rPr lang="en-GB" sz="3200" b="1" dirty="0" smtClean="0"/>
              <a:t>At Given Position</a:t>
            </a:r>
            <a:endParaRPr lang="en-GB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449580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40" y="2667000"/>
            <a:ext cx="30003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6477000" cy="2819400"/>
          </a:xfrm>
        </p:spPr>
        <p:txBody>
          <a:bodyPr/>
          <a:lstStyle/>
          <a:p>
            <a:pPr algn="ctr"/>
            <a:r>
              <a:rPr lang="en-US" altLang="en-US" sz="5400" b="1" dirty="0" smtClean="0">
                <a:solidFill>
                  <a:srgbClr val="00B050"/>
                </a:solidFill>
              </a:rPr>
              <a:t/>
            </a:r>
            <a:br>
              <a:rPr lang="en-US" altLang="en-US" sz="5400" b="1" dirty="0" smtClean="0">
                <a:solidFill>
                  <a:srgbClr val="00B050"/>
                </a:solidFill>
              </a:rPr>
            </a:br>
            <a:r>
              <a:rPr lang="en-US" altLang="en-US" sz="5400" b="1" dirty="0" smtClean="0">
                <a:solidFill>
                  <a:srgbClr val="00B050"/>
                </a:solidFill>
              </a:rPr>
              <a:t>Link-List</a:t>
            </a:r>
            <a:r>
              <a:rPr lang="en-US" altLang="en-US" sz="6000" dirty="0" smtClean="0"/>
              <a:t/>
            </a:r>
            <a:br>
              <a:rPr lang="en-US" altLang="en-US" sz="6000" dirty="0" smtClean="0"/>
            </a:br>
            <a:r>
              <a:rPr lang="en-US" altLang="en-US" sz="6000" dirty="0" smtClean="0"/>
              <a:t/>
            </a:r>
            <a:br>
              <a:rPr lang="en-US" altLang="en-US" sz="6000" dirty="0" smtClean="0"/>
            </a:br>
            <a:r>
              <a:rPr lang="en-US" altLang="en-US" sz="4800" dirty="0" smtClean="0">
                <a:solidFill>
                  <a:schemeClr val="tx1"/>
                </a:solidFill>
              </a:rPr>
              <a:t>Lesson </a:t>
            </a:r>
            <a:r>
              <a:rPr lang="en-US" altLang="en-US" sz="4800" dirty="0" smtClean="0">
                <a:solidFill>
                  <a:schemeClr val="tx1"/>
                </a:solidFill>
              </a:rPr>
              <a:t>10</a:t>
            </a:r>
            <a:endParaRPr lang="en-US" altLang="en-US" sz="60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3"/>
            <a:ext cx="6048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defRPr/>
            </a:pPr>
            <a:fld id="{ABFFE967-C5B4-4E4F-8A7F-C929F60155E3}" type="slidenum"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pPr algn="r" eaLnBrk="1" hangingPunct="1">
                <a:defRPr/>
              </a:pPr>
              <a:t>2</a:t>
            </a:fld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3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Inserting after (animation)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971800"/>
            <a:ext cx="7543800" cy="1087438"/>
            <a:chOff x="432" y="2243"/>
            <a:chExt cx="4752" cy="68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272" y="2682"/>
              <a:ext cx="912" cy="243"/>
              <a:chOff x="3792" y="3501"/>
              <a:chExt cx="912" cy="243"/>
            </a:xfrm>
          </p:grpSpPr>
          <p:sp>
            <p:nvSpPr>
              <p:cNvPr id="17444" name="Rectangle 5"/>
              <p:cNvSpPr>
                <a:spLocks noChangeArrowheads="1"/>
              </p:cNvSpPr>
              <p:nvPr/>
            </p:nvSpPr>
            <p:spPr bwMode="auto">
              <a:xfrm>
                <a:off x="3792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effectLst/>
                    <a:latin typeface="Consolas" pitchFamily="49" charset="0"/>
                  </a:rPr>
                  <a:t>93</a:t>
                </a:r>
                <a:endParaRPr lang="en-US" sz="2400" dirty="0">
                  <a:effectLst/>
                  <a:latin typeface="Consolas" pitchFamily="49" charset="0"/>
                </a:endParaRPr>
              </a:p>
            </p:txBody>
          </p:sp>
          <p:sp>
            <p:nvSpPr>
              <p:cNvPr id="17445" name="Rectangle 6"/>
              <p:cNvSpPr>
                <a:spLocks noChangeArrowheads="1"/>
              </p:cNvSpPr>
              <p:nvPr/>
            </p:nvSpPr>
            <p:spPr bwMode="auto">
              <a:xfrm>
                <a:off x="4416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Oval 7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024" y="2682"/>
              <a:ext cx="1248" cy="243"/>
              <a:chOff x="2544" y="3501"/>
              <a:chExt cx="1248" cy="243"/>
            </a:xfrm>
          </p:grpSpPr>
          <p:sp>
            <p:nvSpPr>
              <p:cNvPr id="17440" name="Rectangle 9"/>
              <p:cNvSpPr>
                <a:spLocks noChangeArrowheads="1"/>
              </p:cNvSpPr>
              <p:nvPr/>
            </p:nvSpPr>
            <p:spPr bwMode="auto">
              <a:xfrm>
                <a:off x="2544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effectLst/>
                    <a:latin typeface="Consolas" pitchFamily="49" charset="0"/>
                  </a:rPr>
                  <a:t>67</a:t>
                </a:r>
                <a:endParaRPr lang="en-US" sz="2400" dirty="0">
                  <a:effectLst/>
                  <a:latin typeface="Consolas" pitchFamily="49" charset="0"/>
                </a:endParaRPr>
              </a:p>
            </p:txBody>
          </p:sp>
          <p:sp>
            <p:nvSpPr>
              <p:cNvPr id="17441" name="Rectangle 10"/>
              <p:cNvSpPr>
                <a:spLocks noChangeArrowheads="1"/>
              </p:cNvSpPr>
              <p:nvPr/>
            </p:nvSpPr>
            <p:spPr bwMode="auto">
              <a:xfrm>
                <a:off x="3168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2" name="Oval 11"/>
              <p:cNvSpPr>
                <a:spLocks noChangeArrowheads="1"/>
              </p:cNvSpPr>
              <p:nvPr/>
            </p:nvSpPr>
            <p:spPr bwMode="auto">
              <a:xfrm>
                <a:off x="3264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Line 12"/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776" y="2685"/>
              <a:ext cx="1248" cy="243"/>
              <a:chOff x="1296" y="3504"/>
              <a:chExt cx="1248" cy="243"/>
            </a:xfrm>
          </p:grpSpPr>
          <p:sp>
            <p:nvSpPr>
              <p:cNvPr id="17436" name="Rectangle 14"/>
              <p:cNvSpPr>
                <a:spLocks noChangeArrowheads="1"/>
              </p:cNvSpPr>
              <p:nvPr/>
            </p:nvSpPr>
            <p:spPr bwMode="auto">
              <a:xfrm>
                <a:off x="1296" y="3505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effectLst/>
                    <a:latin typeface="Consolas" pitchFamily="49" charset="0"/>
                  </a:rPr>
                  <a:t>56</a:t>
                </a:r>
                <a:endParaRPr lang="en-US" sz="2400" dirty="0">
                  <a:effectLst/>
                  <a:latin typeface="Consolas" pitchFamily="49" charset="0"/>
                </a:endParaRPr>
              </a:p>
            </p:txBody>
          </p:sp>
          <p:sp>
            <p:nvSpPr>
              <p:cNvPr id="17437" name="Rectangle 15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8" name="Oval 16"/>
              <p:cNvSpPr>
                <a:spLocks noChangeArrowheads="1"/>
              </p:cNvSpPr>
              <p:nvPr/>
            </p:nvSpPr>
            <p:spPr bwMode="auto">
              <a:xfrm>
                <a:off x="2016" y="355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9" name="Line 17"/>
              <p:cNvSpPr>
                <a:spLocks noChangeShapeType="1"/>
              </p:cNvSpPr>
              <p:nvPr/>
            </p:nvSpPr>
            <p:spPr bwMode="auto">
              <a:xfrm>
                <a:off x="2064" y="3603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432" y="2243"/>
              <a:ext cx="1152" cy="291"/>
              <a:chOff x="432" y="3062"/>
              <a:chExt cx="1152" cy="291"/>
            </a:xfrm>
          </p:grpSpPr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1296" y="3072"/>
                <a:ext cx="288" cy="240"/>
                <a:chOff x="960" y="1584"/>
                <a:chExt cx="288" cy="240"/>
              </a:xfrm>
            </p:grpSpPr>
            <p:sp>
              <p:nvSpPr>
                <p:cNvPr id="17434" name="Oval 20"/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35" name="Rectangle 21"/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433" name="Text Box 22"/>
              <p:cNvSpPr txBox="1">
                <a:spLocks noChangeArrowheads="1"/>
              </p:cNvSpPr>
              <p:nvPr/>
            </p:nvSpPr>
            <p:spPr bwMode="auto">
              <a:xfrm>
                <a:off x="432" y="3062"/>
                <a:ext cx="91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0000CC"/>
                    </a:solidFill>
                    <a:effectLst/>
                    <a:latin typeface="Consolas" pitchFamily="49" charset="0"/>
                  </a:rPr>
                  <a:t>Head</a:t>
                </a:r>
                <a:endParaRPr lang="en-US" sz="2400" dirty="0">
                  <a:solidFill>
                    <a:srgbClr val="0000CC"/>
                  </a:solidFill>
                  <a:effectLst/>
                  <a:latin typeface="Consolas" pitchFamily="49" charset="0"/>
                </a:endParaRPr>
              </a:p>
            </p:txBody>
          </p:sp>
        </p:grp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1440" y="2349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191000" y="1905000"/>
            <a:ext cx="2819400" cy="461963"/>
            <a:chOff x="3600" y="2160"/>
            <a:chExt cx="1776" cy="291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4511" y="2160"/>
              <a:ext cx="865" cy="243"/>
              <a:chOff x="4416" y="2160"/>
              <a:chExt cx="865" cy="243"/>
            </a:xfrm>
          </p:grpSpPr>
          <p:sp>
            <p:nvSpPr>
              <p:cNvPr id="17424" name="Rectangle 25"/>
              <p:cNvSpPr>
                <a:spLocks noChangeArrowheads="1"/>
              </p:cNvSpPr>
              <p:nvPr/>
            </p:nvSpPr>
            <p:spPr bwMode="auto">
              <a:xfrm>
                <a:off x="4416" y="2161"/>
                <a:ext cx="576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dirty="0" smtClean="0">
                    <a:effectLst/>
                    <a:latin typeface="Consolas" pitchFamily="49" charset="0"/>
                  </a:rPr>
                  <a:t>78</a:t>
                </a:r>
                <a:endParaRPr lang="en-US" dirty="0">
                  <a:effectLst/>
                  <a:latin typeface="Consolas" pitchFamily="49" charset="0"/>
                </a:endParaRPr>
              </a:p>
            </p:txBody>
          </p:sp>
          <p:sp>
            <p:nvSpPr>
              <p:cNvPr id="17425" name="Rectangle 26"/>
              <p:cNvSpPr>
                <a:spLocks noChangeArrowheads="1"/>
              </p:cNvSpPr>
              <p:nvPr/>
            </p:nvSpPr>
            <p:spPr bwMode="auto">
              <a:xfrm>
                <a:off x="4993" y="2160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6" name="Oval 27"/>
              <p:cNvSpPr>
                <a:spLocks noChangeArrowheads="1"/>
              </p:cNvSpPr>
              <p:nvPr/>
            </p:nvSpPr>
            <p:spPr bwMode="auto">
              <a:xfrm>
                <a:off x="5089" y="221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3" name="Text Box 28"/>
            <p:cNvSpPr txBox="1">
              <a:spLocks noChangeArrowheads="1"/>
            </p:cNvSpPr>
            <p:nvPr/>
          </p:nvSpPr>
          <p:spPr bwMode="auto">
            <a:xfrm>
              <a:off x="3600" y="2160"/>
              <a:ext cx="9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solidFill>
                    <a:srgbClr val="0000CC"/>
                  </a:solidFill>
                  <a:effectLst/>
                  <a:latin typeface="Consolas" pitchFamily="49" charset="0"/>
                </a:rPr>
                <a:t>nodePtr</a:t>
              </a:r>
              <a:endParaRPr lang="en-US" sz="2000" dirty="0">
                <a:solidFill>
                  <a:srgbClr val="0000CC"/>
                </a:solidFill>
                <a:effectLst/>
                <a:latin typeface="Consolas" pitchFamily="49" charset="0"/>
              </a:endParaRPr>
            </a:p>
          </p:txBody>
        </p:sp>
      </p:grp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762000" y="44958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effectLst/>
                <a:latin typeface="Times New Roman" pitchFamily="18" charset="0"/>
              </a:rPr>
              <a:t>Find the node you want to insert after</a:t>
            </a:r>
            <a:endParaRPr lang="en-US" dirty="0">
              <a:effectLst/>
              <a:latin typeface="Times New Roman" pitchFamily="18" charset="0"/>
            </a:endParaRP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762000" y="5029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effectLst/>
                <a:latin typeface="Times New Roman" pitchFamily="18" charset="0"/>
              </a:rPr>
              <a:t>First,</a:t>
            </a:r>
            <a:r>
              <a:rPr lang="en-US" sz="2400" i="1" dirty="0">
                <a:effectLst/>
                <a:latin typeface="Times New Roman" pitchFamily="18" charset="0"/>
              </a:rPr>
              <a:t> </a:t>
            </a:r>
            <a:r>
              <a:rPr lang="en-US" sz="2400" dirty="0">
                <a:effectLst/>
                <a:latin typeface="Times New Roman" pitchFamily="18" charset="0"/>
              </a:rPr>
              <a:t>copy the link from the node that's already in the list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762000" y="5562600"/>
            <a:ext cx="792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effectLst/>
                <a:latin typeface="Times New Roman" pitchFamily="18" charset="0"/>
              </a:rPr>
              <a:t>Then,</a:t>
            </a:r>
            <a:r>
              <a:rPr lang="en-US" sz="2400" dirty="0">
                <a:effectLst/>
                <a:latin typeface="Times New Roman" pitchFamily="18" charset="0"/>
              </a:rPr>
              <a:t> change the link in the node that's already in the list 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6019800" y="2319338"/>
            <a:ext cx="733425" cy="1490662"/>
          </a:xfrm>
          <a:custGeom>
            <a:avLst/>
            <a:gdLst>
              <a:gd name="T0" fmla="*/ 0 w 462"/>
              <a:gd name="T1" fmla="*/ 2147483647 h 939"/>
              <a:gd name="T2" fmla="*/ 2147483647 w 462"/>
              <a:gd name="T3" fmla="*/ 2147483647 h 939"/>
              <a:gd name="T4" fmla="*/ 2147483647 w 462"/>
              <a:gd name="T5" fmla="*/ 2147483647 h 939"/>
              <a:gd name="T6" fmla="*/ 2147483647 w 462"/>
              <a:gd name="T7" fmla="*/ 0 h 939"/>
              <a:gd name="T8" fmla="*/ 0 60000 65536"/>
              <a:gd name="T9" fmla="*/ 0 60000 65536"/>
              <a:gd name="T10" fmla="*/ 0 60000 65536"/>
              <a:gd name="T11" fmla="*/ 0 60000 65536"/>
              <a:gd name="T12" fmla="*/ 0 w 462"/>
              <a:gd name="T13" fmla="*/ 0 h 939"/>
              <a:gd name="T14" fmla="*/ 462 w 462"/>
              <a:gd name="T15" fmla="*/ 939 h 9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" h="939">
                <a:moveTo>
                  <a:pt x="0" y="939"/>
                </a:moveTo>
                <a:cubicBezTo>
                  <a:pt x="6" y="875"/>
                  <a:pt x="0" y="676"/>
                  <a:pt x="39" y="554"/>
                </a:cubicBezTo>
                <a:cubicBezTo>
                  <a:pt x="78" y="432"/>
                  <a:pt x="161" y="300"/>
                  <a:pt x="231" y="208"/>
                </a:cubicBezTo>
                <a:cubicBezTo>
                  <a:pt x="301" y="116"/>
                  <a:pt x="414" y="43"/>
                  <a:pt x="462" y="0"/>
                </a:cubicBezTo>
              </a:path>
            </a:pathLst>
          </a:custGeom>
          <a:noFill/>
          <a:ln w="19050" cap="flat">
            <a:solidFill>
              <a:srgbClr val="0000CC"/>
            </a:solidFill>
            <a:prstDash val="dash"/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6781800" y="2057400"/>
            <a:ext cx="152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 flipV="1">
            <a:off x="5791200" y="2362200"/>
            <a:ext cx="2286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6280150" y="3651250"/>
            <a:ext cx="501650" cy="381000"/>
          </a:xfrm>
          <a:custGeom>
            <a:avLst/>
            <a:gdLst>
              <a:gd name="T0" fmla="*/ 0 w 316"/>
              <a:gd name="T1" fmla="*/ 2147483647 h 240"/>
              <a:gd name="T2" fmla="*/ 2147483647 w 316"/>
              <a:gd name="T3" fmla="*/ 2147483647 h 240"/>
              <a:gd name="T4" fmla="*/ 2147483647 w 316"/>
              <a:gd name="T5" fmla="*/ 0 h 240"/>
              <a:gd name="T6" fmla="*/ 2147483647 w 316"/>
              <a:gd name="T7" fmla="*/ 2147483647 h 240"/>
              <a:gd name="T8" fmla="*/ 2147483647 w 316"/>
              <a:gd name="T9" fmla="*/ 2147483647 h 240"/>
              <a:gd name="T10" fmla="*/ 2147483647 w 316"/>
              <a:gd name="T11" fmla="*/ 2147483647 h 240"/>
              <a:gd name="T12" fmla="*/ 2147483647 w 316"/>
              <a:gd name="T13" fmla="*/ 2147483647 h 240"/>
              <a:gd name="T14" fmla="*/ 2147483647 w 316"/>
              <a:gd name="T15" fmla="*/ 2147483647 h 240"/>
              <a:gd name="T16" fmla="*/ 2147483647 w 316"/>
              <a:gd name="T17" fmla="*/ 2147483647 h 240"/>
              <a:gd name="T18" fmla="*/ 2147483647 w 316"/>
              <a:gd name="T19" fmla="*/ 2147483647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6"/>
              <a:gd name="T31" fmla="*/ 0 h 240"/>
              <a:gd name="T32" fmla="*/ 316 w 316"/>
              <a:gd name="T33" fmla="*/ 240 h 2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6" h="240">
                <a:moveTo>
                  <a:pt x="0" y="230"/>
                </a:moveTo>
                <a:cubicBezTo>
                  <a:pt x="46" y="170"/>
                  <a:pt x="42" y="152"/>
                  <a:pt x="62" y="77"/>
                </a:cubicBezTo>
                <a:cubicBezTo>
                  <a:pt x="69" y="52"/>
                  <a:pt x="84" y="26"/>
                  <a:pt x="92" y="0"/>
                </a:cubicBezTo>
                <a:cubicBezTo>
                  <a:pt x="108" y="59"/>
                  <a:pt x="69" y="136"/>
                  <a:pt x="108" y="184"/>
                </a:cubicBezTo>
                <a:cubicBezTo>
                  <a:pt x="128" y="208"/>
                  <a:pt x="162" y="107"/>
                  <a:pt x="162" y="107"/>
                </a:cubicBezTo>
                <a:cubicBezTo>
                  <a:pt x="171" y="48"/>
                  <a:pt x="177" y="63"/>
                  <a:pt x="200" y="15"/>
                </a:cubicBezTo>
                <a:cubicBezTo>
                  <a:pt x="218" y="89"/>
                  <a:pt x="220" y="163"/>
                  <a:pt x="231" y="238"/>
                </a:cubicBezTo>
                <a:cubicBezTo>
                  <a:pt x="276" y="193"/>
                  <a:pt x="237" y="240"/>
                  <a:pt x="269" y="154"/>
                </a:cubicBezTo>
                <a:cubicBezTo>
                  <a:pt x="277" y="132"/>
                  <a:pt x="300" y="92"/>
                  <a:pt x="300" y="92"/>
                </a:cubicBezTo>
                <a:cubicBezTo>
                  <a:pt x="316" y="18"/>
                  <a:pt x="315" y="47"/>
                  <a:pt x="315" y="7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4724400" y="3581400"/>
            <a:ext cx="1600200" cy="533400"/>
          </a:xfrm>
          <a:prstGeom prst="rect">
            <a:avLst/>
          </a:prstGeom>
          <a:noFill/>
          <a:ln w="571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3" grpId="0" autoUpdateAnimBg="0"/>
      <p:bldP spid="23584" grpId="0" autoUpdateAnimBg="0"/>
      <p:bldP spid="23585" grpId="0" autoUpdateAnimBg="0"/>
      <p:bldP spid="23586" grpId="0" animBg="1"/>
      <p:bldP spid="23587" grpId="0" animBg="1"/>
      <p:bldP spid="23588" grpId="0" animBg="1"/>
      <p:bldP spid="23589" grpId="0" animBg="1"/>
      <p:bldP spid="2359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an element from a SLL</a:t>
            </a:r>
          </a:p>
        </p:txBody>
      </p:sp>
      <p:sp>
        <p:nvSpPr>
          <p:cNvPr id="28721" name="Freeform 49"/>
          <p:cNvSpPr>
            <a:spLocks/>
          </p:cNvSpPr>
          <p:nvPr/>
        </p:nvSpPr>
        <p:spPr bwMode="auto">
          <a:xfrm>
            <a:off x="2286000" y="2508250"/>
            <a:ext cx="2514600" cy="539750"/>
          </a:xfrm>
          <a:custGeom>
            <a:avLst/>
            <a:gdLst>
              <a:gd name="T0" fmla="*/ 0 w 1584"/>
              <a:gd name="T1" fmla="*/ 2147483647 h 340"/>
              <a:gd name="T2" fmla="*/ 2147483647 w 1584"/>
              <a:gd name="T3" fmla="*/ 2147483647 h 340"/>
              <a:gd name="T4" fmla="*/ 2147483647 w 1584"/>
              <a:gd name="T5" fmla="*/ 2147483647 h 340"/>
              <a:gd name="T6" fmla="*/ 2147483647 w 1584"/>
              <a:gd name="T7" fmla="*/ 2147483647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340"/>
              <a:gd name="T14" fmla="*/ 1584 w 1584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340">
                <a:moveTo>
                  <a:pt x="0" y="4"/>
                </a:moveTo>
                <a:cubicBezTo>
                  <a:pt x="118" y="6"/>
                  <a:pt x="496" y="0"/>
                  <a:pt x="709" y="16"/>
                </a:cubicBezTo>
                <a:cubicBezTo>
                  <a:pt x="922" y="32"/>
                  <a:pt x="1132" y="47"/>
                  <a:pt x="1278" y="101"/>
                </a:cubicBezTo>
                <a:cubicBezTo>
                  <a:pt x="1424" y="155"/>
                  <a:pt x="1520" y="290"/>
                  <a:pt x="1584" y="3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Freeform 51"/>
          <p:cNvSpPr>
            <a:spLocks/>
          </p:cNvSpPr>
          <p:nvPr/>
        </p:nvSpPr>
        <p:spPr bwMode="auto">
          <a:xfrm>
            <a:off x="4038600" y="4705350"/>
            <a:ext cx="2744788" cy="492125"/>
          </a:xfrm>
          <a:custGeom>
            <a:avLst/>
            <a:gdLst>
              <a:gd name="T0" fmla="*/ 0 w 1729"/>
              <a:gd name="T1" fmla="*/ 2147483647 h 310"/>
              <a:gd name="T2" fmla="*/ 2147483647 w 1729"/>
              <a:gd name="T3" fmla="*/ 2147483647 h 310"/>
              <a:gd name="T4" fmla="*/ 2147483647 w 1729"/>
              <a:gd name="T5" fmla="*/ 2147483647 h 310"/>
              <a:gd name="T6" fmla="*/ 2147483647 w 1729"/>
              <a:gd name="T7" fmla="*/ 2147483647 h 310"/>
              <a:gd name="T8" fmla="*/ 2147483647 w 1729"/>
              <a:gd name="T9" fmla="*/ 2147483647 h 310"/>
              <a:gd name="T10" fmla="*/ 2147483647 w 1729"/>
              <a:gd name="T11" fmla="*/ 2147483647 h 310"/>
              <a:gd name="T12" fmla="*/ 2147483647 w 1729"/>
              <a:gd name="T13" fmla="*/ 2147483647 h 310"/>
              <a:gd name="T14" fmla="*/ 2147483647 w 1729"/>
              <a:gd name="T15" fmla="*/ 2147483647 h 310"/>
              <a:gd name="T16" fmla="*/ 2147483647 w 1729"/>
              <a:gd name="T17" fmla="*/ 2147483647 h 3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29"/>
              <a:gd name="T28" fmla="*/ 0 h 310"/>
              <a:gd name="T29" fmla="*/ 1729 w 1729"/>
              <a:gd name="T30" fmla="*/ 310 h 3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29" h="310">
                <a:moveTo>
                  <a:pt x="0" y="310"/>
                </a:moveTo>
                <a:cubicBezTo>
                  <a:pt x="25" y="305"/>
                  <a:pt x="100" y="298"/>
                  <a:pt x="150" y="279"/>
                </a:cubicBezTo>
                <a:cubicBezTo>
                  <a:pt x="200" y="260"/>
                  <a:pt x="246" y="224"/>
                  <a:pt x="303" y="193"/>
                </a:cubicBezTo>
                <a:cubicBezTo>
                  <a:pt x="360" y="162"/>
                  <a:pt x="408" y="123"/>
                  <a:pt x="493" y="95"/>
                </a:cubicBezTo>
                <a:cubicBezTo>
                  <a:pt x="578" y="67"/>
                  <a:pt x="711" y="37"/>
                  <a:pt x="816" y="22"/>
                </a:cubicBezTo>
                <a:cubicBezTo>
                  <a:pt x="921" y="7"/>
                  <a:pt x="1030" y="0"/>
                  <a:pt x="1123" y="4"/>
                </a:cubicBezTo>
                <a:cubicBezTo>
                  <a:pt x="1216" y="8"/>
                  <a:pt x="1298" y="27"/>
                  <a:pt x="1374" y="46"/>
                </a:cubicBezTo>
                <a:cubicBezTo>
                  <a:pt x="1450" y="65"/>
                  <a:pt x="1523" y="92"/>
                  <a:pt x="1582" y="120"/>
                </a:cubicBezTo>
                <a:cubicBezTo>
                  <a:pt x="1641" y="148"/>
                  <a:pt x="1698" y="193"/>
                  <a:pt x="1729" y="2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685800" y="2362200"/>
            <a:ext cx="7543800" cy="1087438"/>
            <a:chOff x="432" y="1680"/>
            <a:chExt cx="4752" cy="685"/>
          </a:xfrm>
        </p:grpSpPr>
        <p:sp>
          <p:nvSpPr>
            <p:cNvPr id="19488" name="Rectangle 24"/>
            <p:cNvSpPr>
              <a:spLocks noChangeArrowheads="1"/>
            </p:cNvSpPr>
            <p:nvPr/>
          </p:nvSpPr>
          <p:spPr bwMode="auto">
            <a:xfrm>
              <a:off x="4272" y="2120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effectLst/>
                  <a:latin typeface="Consolas" pitchFamily="49" charset="0"/>
                </a:rPr>
                <a:t>93</a:t>
              </a:r>
              <a:endParaRPr lang="en-US" sz="2400" dirty="0">
                <a:effectLst/>
                <a:latin typeface="Consolas" pitchFamily="49" charset="0"/>
              </a:endParaRPr>
            </a:p>
          </p:txBody>
        </p:sp>
        <p:sp>
          <p:nvSpPr>
            <p:cNvPr id="19489" name="Rectangle 25"/>
            <p:cNvSpPr>
              <a:spLocks noChangeArrowheads="1"/>
            </p:cNvSpPr>
            <p:nvPr/>
          </p:nvSpPr>
          <p:spPr bwMode="auto">
            <a:xfrm>
              <a:off x="4896" y="2119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Oval 26"/>
            <p:cNvSpPr>
              <a:spLocks noChangeArrowheads="1"/>
            </p:cNvSpPr>
            <p:nvPr/>
          </p:nvSpPr>
          <p:spPr bwMode="auto">
            <a:xfrm>
              <a:off x="4992" y="21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Rectangle 28"/>
            <p:cNvSpPr>
              <a:spLocks noChangeArrowheads="1"/>
            </p:cNvSpPr>
            <p:nvPr/>
          </p:nvSpPr>
          <p:spPr bwMode="auto">
            <a:xfrm>
              <a:off x="3024" y="2120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effectLst/>
                  <a:latin typeface="Consolas" pitchFamily="49" charset="0"/>
                </a:rPr>
                <a:t>67</a:t>
              </a:r>
              <a:endParaRPr lang="en-US" sz="2400" dirty="0">
                <a:effectLst/>
                <a:latin typeface="Consolas" pitchFamily="49" charset="0"/>
              </a:endParaRPr>
            </a:p>
          </p:txBody>
        </p:sp>
        <p:sp>
          <p:nvSpPr>
            <p:cNvPr id="19492" name="Rectangle 29"/>
            <p:cNvSpPr>
              <a:spLocks noChangeArrowheads="1"/>
            </p:cNvSpPr>
            <p:nvPr/>
          </p:nvSpPr>
          <p:spPr bwMode="auto">
            <a:xfrm>
              <a:off x="3648" y="2119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Oval 30"/>
            <p:cNvSpPr>
              <a:spLocks noChangeArrowheads="1"/>
            </p:cNvSpPr>
            <p:nvPr/>
          </p:nvSpPr>
          <p:spPr bwMode="auto">
            <a:xfrm>
              <a:off x="3744" y="21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31"/>
            <p:cNvSpPr>
              <a:spLocks noChangeShapeType="1"/>
            </p:cNvSpPr>
            <p:nvPr/>
          </p:nvSpPr>
          <p:spPr bwMode="auto">
            <a:xfrm>
              <a:off x="3792" y="221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Rectangle 33"/>
            <p:cNvSpPr>
              <a:spLocks noChangeArrowheads="1"/>
            </p:cNvSpPr>
            <p:nvPr/>
          </p:nvSpPr>
          <p:spPr bwMode="auto">
            <a:xfrm>
              <a:off x="1776" y="2123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effectLst/>
                  <a:latin typeface="Consolas" pitchFamily="49" charset="0"/>
                </a:rPr>
                <a:t>56</a:t>
              </a:r>
              <a:endParaRPr lang="en-US" sz="2400" dirty="0">
                <a:effectLst/>
                <a:latin typeface="Consolas" pitchFamily="49" charset="0"/>
              </a:endParaRPr>
            </a:p>
          </p:txBody>
        </p:sp>
        <p:sp>
          <p:nvSpPr>
            <p:cNvPr id="19496" name="Rectangle 34"/>
            <p:cNvSpPr>
              <a:spLocks noChangeArrowheads="1"/>
            </p:cNvSpPr>
            <p:nvPr/>
          </p:nvSpPr>
          <p:spPr bwMode="auto">
            <a:xfrm>
              <a:off x="2400" y="212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Oval 35"/>
            <p:cNvSpPr>
              <a:spLocks noChangeArrowheads="1"/>
            </p:cNvSpPr>
            <p:nvPr/>
          </p:nvSpPr>
          <p:spPr bwMode="auto">
            <a:xfrm>
              <a:off x="2496" y="217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Line 36"/>
            <p:cNvSpPr>
              <a:spLocks noChangeShapeType="1"/>
            </p:cNvSpPr>
            <p:nvPr/>
          </p:nvSpPr>
          <p:spPr bwMode="auto">
            <a:xfrm>
              <a:off x="2544" y="2221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Oval 39"/>
            <p:cNvSpPr>
              <a:spLocks noChangeArrowheads="1"/>
            </p:cNvSpPr>
            <p:nvPr/>
          </p:nvSpPr>
          <p:spPr bwMode="auto">
            <a:xfrm>
              <a:off x="1392" y="173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Rectangle 40"/>
            <p:cNvSpPr>
              <a:spLocks noChangeArrowheads="1"/>
            </p:cNvSpPr>
            <p:nvPr/>
          </p:nvSpPr>
          <p:spPr bwMode="auto">
            <a:xfrm>
              <a:off x="1296" y="1690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Text Box 41"/>
            <p:cNvSpPr txBox="1">
              <a:spLocks noChangeArrowheads="1"/>
            </p:cNvSpPr>
            <p:nvPr/>
          </p:nvSpPr>
          <p:spPr bwMode="auto">
            <a:xfrm>
              <a:off x="432" y="1680"/>
              <a:ext cx="9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CC"/>
                  </a:solidFill>
                  <a:effectLst/>
                  <a:latin typeface="Consolas" pitchFamily="49" charset="0"/>
                </a:rPr>
                <a:t>Head</a:t>
              </a:r>
              <a:endParaRPr lang="en-US" sz="2400" dirty="0">
                <a:solidFill>
                  <a:srgbClr val="0000CC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19502" name="Line 52"/>
            <p:cNvSpPr>
              <a:spLocks noChangeShapeType="1"/>
            </p:cNvSpPr>
            <p:nvPr/>
          </p:nvSpPr>
          <p:spPr bwMode="auto">
            <a:xfrm>
              <a:off x="1440" y="1776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25" name="Line 53"/>
          <p:cNvSpPr>
            <a:spLocks noChangeShapeType="1"/>
          </p:cNvSpPr>
          <p:nvPr/>
        </p:nvSpPr>
        <p:spPr bwMode="auto">
          <a:xfrm>
            <a:off x="2286000" y="2514600"/>
            <a:ext cx="53340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85800" y="4343400"/>
            <a:ext cx="7543800" cy="1087438"/>
            <a:chOff x="432" y="3062"/>
            <a:chExt cx="4752" cy="685"/>
          </a:xfrm>
        </p:grpSpPr>
        <p:sp>
          <p:nvSpPr>
            <p:cNvPr id="19472" name="Rectangle 4"/>
            <p:cNvSpPr>
              <a:spLocks noChangeArrowheads="1"/>
            </p:cNvSpPr>
            <p:nvPr/>
          </p:nvSpPr>
          <p:spPr bwMode="auto">
            <a:xfrm>
              <a:off x="4272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effectLst/>
                  <a:latin typeface="Consolas" pitchFamily="49" charset="0"/>
                </a:rPr>
                <a:t>93</a:t>
              </a:r>
              <a:endParaRPr lang="en-US" sz="2400" dirty="0">
                <a:effectLst/>
                <a:latin typeface="Consolas" pitchFamily="49" charset="0"/>
              </a:endParaRPr>
            </a:p>
          </p:txBody>
        </p:sp>
        <p:sp>
          <p:nvSpPr>
            <p:cNvPr id="19473" name="Rectangle 5"/>
            <p:cNvSpPr>
              <a:spLocks noChangeArrowheads="1"/>
            </p:cNvSpPr>
            <p:nvPr/>
          </p:nvSpPr>
          <p:spPr bwMode="auto">
            <a:xfrm>
              <a:off x="4896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Oval 6"/>
            <p:cNvSpPr>
              <a:spLocks noChangeArrowheads="1"/>
            </p:cNvSpPr>
            <p:nvPr/>
          </p:nvSpPr>
          <p:spPr bwMode="auto">
            <a:xfrm>
              <a:off x="4992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Rectangle 8"/>
            <p:cNvSpPr>
              <a:spLocks noChangeArrowheads="1"/>
            </p:cNvSpPr>
            <p:nvPr/>
          </p:nvSpPr>
          <p:spPr bwMode="auto">
            <a:xfrm>
              <a:off x="3024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effectLst/>
                  <a:latin typeface="Consolas" pitchFamily="49" charset="0"/>
                </a:rPr>
                <a:t>67</a:t>
              </a:r>
              <a:endParaRPr lang="en-US" sz="2400" dirty="0">
                <a:effectLst/>
                <a:latin typeface="Consolas" pitchFamily="49" charset="0"/>
              </a:endParaRPr>
            </a:p>
          </p:txBody>
        </p:sp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3648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Oval 10"/>
            <p:cNvSpPr>
              <a:spLocks noChangeArrowheads="1"/>
            </p:cNvSpPr>
            <p:nvPr/>
          </p:nvSpPr>
          <p:spPr bwMode="auto">
            <a:xfrm>
              <a:off x="3744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11"/>
            <p:cNvSpPr>
              <a:spLocks noChangeShapeType="1"/>
            </p:cNvSpPr>
            <p:nvPr/>
          </p:nvSpPr>
          <p:spPr bwMode="auto">
            <a:xfrm>
              <a:off x="3792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Rectangle 13"/>
            <p:cNvSpPr>
              <a:spLocks noChangeArrowheads="1"/>
            </p:cNvSpPr>
            <p:nvPr/>
          </p:nvSpPr>
          <p:spPr bwMode="auto">
            <a:xfrm>
              <a:off x="1776" y="3505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effectLst/>
                  <a:latin typeface="Consolas" pitchFamily="49" charset="0"/>
                </a:rPr>
                <a:t>56</a:t>
              </a:r>
              <a:endParaRPr lang="en-US" sz="2400" dirty="0">
                <a:effectLst/>
                <a:latin typeface="Consolas" pitchFamily="49" charset="0"/>
              </a:endParaRPr>
            </a:p>
          </p:txBody>
        </p:sp>
        <p:sp>
          <p:nvSpPr>
            <p:cNvPr id="19480" name="Rectangle 14"/>
            <p:cNvSpPr>
              <a:spLocks noChangeArrowheads="1"/>
            </p:cNvSpPr>
            <p:nvPr/>
          </p:nvSpPr>
          <p:spPr bwMode="auto">
            <a:xfrm>
              <a:off x="2400" y="3504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Oval 15"/>
            <p:cNvSpPr>
              <a:spLocks noChangeArrowheads="1"/>
            </p:cNvSpPr>
            <p:nvPr/>
          </p:nvSpPr>
          <p:spPr bwMode="auto">
            <a:xfrm>
              <a:off x="2496" y="3555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296" y="3072"/>
              <a:ext cx="288" cy="240"/>
              <a:chOff x="960" y="1584"/>
              <a:chExt cx="288" cy="240"/>
            </a:xfrm>
          </p:grpSpPr>
          <p:sp>
            <p:nvSpPr>
              <p:cNvPr id="19486" name="Oval 19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7" name="Rectangle 20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3" name="Text Box 21"/>
            <p:cNvSpPr txBox="1">
              <a:spLocks noChangeArrowheads="1"/>
            </p:cNvSpPr>
            <p:nvPr/>
          </p:nvSpPr>
          <p:spPr bwMode="auto">
            <a:xfrm>
              <a:off x="432" y="3062"/>
              <a:ext cx="9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CC"/>
                  </a:solidFill>
                  <a:effectLst/>
                  <a:latin typeface="Consolas" pitchFamily="49" charset="0"/>
                </a:rPr>
                <a:t>Head</a:t>
              </a:r>
              <a:endParaRPr lang="en-US" sz="2400" dirty="0">
                <a:solidFill>
                  <a:srgbClr val="0000CC"/>
                </a:solidFill>
                <a:effectLst/>
                <a:latin typeface="Consolas" pitchFamily="49" charset="0"/>
              </a:endParaRPr>
            </a:p>
          </p:txBody>
        </p:sp>
        <p:sp>
          <p:nvSpPr>
            <p:cNvPr id="19484" name="Line 22"/>
            <p:cNvSpPr>
              <a:spLocks noChangeShapeType="1"/>
            </p:cNvSpPr>
            <p:nvPr/>
          </p:nvSpPr>
          <p:spPr bwMode="auto">
            <a:xfrm>
              <a:off x="1440" y="3168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55"/>
            <p:cNvSpPr>
              <a:spLocks noChangeShapeType="1"/>
            </p:cNvSpPr>
            <p:nvPr/>
          </p:nvSpPr>
          <p:spPr bwMode="auto">
            <a:xfrm>
              <a:off x="2544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28" name="Line 56"/>
          <p:cNvSpPr>
            <a:spLocks noChangeShapeType="1"/>
          </p:cNvSpPr>
          <p:nvPr/>
        </p:nvSpPr>
        <p:spPr bwMode="auto">
          <a:xfrm>
            <a:off x="4038600" y="5197475"/>
            <a:ext cx="76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1" name="Text Box 59"/>
          <p:cNvSpPr txBox="1">
            <a:spLocks noChangeArrowheads="1"/>
          </p:cNvSpPr>
          <p:nvPr/>
        </p:nvSpPr>
        <p:spPr bwMode="auto">
          <a:xfrm>
            <a:off x="685800" y="1295400"/>
            <a:ext cx="762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effectLst/>
                <a:latin typeface="Times New Roman" pitchFamily="18" charset="0"/>
              </a:rPr>
              <a:t>• </a:t>
            </a:r>
            <a:r>
              <a:rPr lang="en-US" sz="2400" dirty="0">
                <a:effectLst/>
                <a:latin typeface="Times New Roman" pitchFamily="18" charset="0"/>
              </a:rPr>
              <a:t>To delete the first element, change the link in the header</a:t>
            </a:r>
            <a:endParaRPr lang="en-US" sz="3600" dirty="0">
              <a:effectLst/>
              <a:latin typeface="Times New Roman" pitchFamily="18" charset="0"/>
            </a:endParaRPr>
          </a:p>
        </p:txBody>
      </p:sp>
      <p:sp>
        <p:nvSpPr>
          <p:cNvPr id="28733" name="Text Box 61"/>
          <p:cNvSpPr txBox="1">
            <a:spLocks noChangeArrowheads="1"/>
          </p:cNvSpPr>
          <p:nvPr/>
        </p:nvSpPr>
        <p:spPr bwMode="auto">
          <a:xfrm>
            <a:off x="381000" y="3671888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effectLst/>
                <a:latin typeface="Times New Roman" pitchFamily="18" charset="0"/>
              </a:rPr>
              <a:t>• </a:t>
            </a:r>
            <a:r>
              <a:rPr lang="en-US" sz="2400" dirty="0">
                <a:effectLst/>
                <a:latin typeface="Times New Roman" pitchFamily="18" charset="0"/>
              </a:rPr>
              <a:t>To delete some other element, change the link in its predecessor</a:t>
            </a:r>
            <a:endParaRPr lang="en-US" sz="3600" dirty="0">
              <a:effectLst/>
              <a:latin typeface="Times New Roman" pitchFamily="18" charset="0"/>
            </a:endParaRPr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2743200" y="4572000"/>
            <a:ext cx="1828800" cy="930275"/>
            <a:chOff x="1728" y="2880"/>
            <a:chExt cx="1152" cy="586"/>
          </a:xfrm>
        </p:grpSpPr>
        <p:sp>
          <p:nvSpPr>
            <p:cNvPr id="19470" name="Rectangle 58"/>
            <p:cNvSpPr>
              <a:spLocks noChangeArrowheads="1"/>
            </p:cNvSpPr>
            <p:nvPr/>
          </p:nvSpPr>
          <p:spPr bwMode="auto">
            <a:xfrm>
              <a:off x="1728" y="3130"/>
              <a:ext cx="1008" cy="336"/>
            </a:xfrm>
            <a:prstGeom prst="rect">
              <a:avLst/>
            </a:prstGeom>
            <a:noFill/>
            <a:ln w="571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68"/>
            <p:cNvSpPr txBox="1">
              <a:spLocks noChangeArrowheads="1"/>
            </p:cNvSpPr>
            <p:nvPr/>
          </p:nvSpPr>
          <p:spPr bwMode="auto">
            <a:xfrm>
              <a:off x="1728" y="2880"/>
              <a:ext cx="1152" cy="252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  <a:effectLst/>
                </a:rPr>
                <a:t>(predecessor)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1" grpId="0" animBg="1"/>
      <p:bldP spid="28723" grpId="0" animBg="1"/>
      <p:bldP spid="28725" grpId="0" animBg="1"/>
      <p:bldP spid="28728" grpId="0" animBg="1"/>
      <p:bldP spid="28731" grpId="0" autoUpdateAnimBg="0"/>
      <p:bldP spid="2873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/>
              <a:t>Delete a Node </a:t>
            </a:r>
            <a:r>
              <a:rPr lang="en-GB" sz="3200" b="1" dirty="0"/>
              <a:t>at </a:t>
            </a:r>
            <a:r>
              <a:rPr lang="en-GB" sz="3200" b="1" dirty="0" smtClean="0"/>
              <a:t>the Given 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600" dirty="0" smtClean="0">
                <a:solidFill>
                  <a:srgbClr val="C00000"/>
                </a:solidFill>
              </a:rPr>
              <a:t>// Delete node at the given Position</a:t>
            </a:r>
          </a:p>
          <a:p>
            <a:pPr marL="0" indent="0" algn="ctr">
              <a:buNone/>
            </a:pPr>
            <a:endParaRPr lang="en-GB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void </a:t>
            </a:r>
            <a:r>
              <a:rPr lang="en-GB" sz="1400" dirty="0" smtClean="0">
                <a:solidFill>
                  <a:srgbClr val="FF0000"/>
                </a:solidFill>
              </a:rPr>
              <a:t>delete(</a:t>
            </a:r>
            <a:r>
              <a:rPr lang="en-GB" sz="1400" dirty="0" err="1" smtClean="0">
                <a:solidFill>
                  <a:srgbClr val="FF0000"/>
                </a:solidFill>
              </a:rPr>
              <a:t>struct</a:t>
            </a:r>
            <a:r>
              <a:rPr lang="en-GB" sz="1400" dirty="0" smtClean="0">
                <a:solidFill>
                  <a:srgbClr val="FF0000"/>
                </a:solidFill>
              </a:rPr>
              <a:t> </a:t>
            </a:r>
            <a:r>
              <a:rPr lang="en-GB" sz="1400" dirty="0">
                <a:solidFill>
                  <a:srgbClr val="FF0000"/>
                </a:solidFill>
              </a:rPr>
              <a:t>Node **</a:t>
            </a:r>
            <a:r>
              <a:rPr lang="en-GB" sz="1400" dirty="0" err="1">
                <a:solidFill>
                  <a:srgbClr val="FF0000"/>
                </a:solidFill>
              </a:rPr>
              <a:t>head_add</a:t>
            </a:r>
            <a:r>
              <a:rPr lang="en-GB" sz="1400" dirty="0">
                <a:solidFill>
                  <a:srgbClr val="FF0000"/>
                </a:solidFill>
              </a:rPr>
              <a:t>, </a:t>
            </a:r>
            <a:r>
              <a:rPr lang="en-GB" sz="1400" dirty="0" err="1">
                <a:solidFill>
                  <a:srgbClr val="FF0000"/>
                </a:solidFill>
              </a:rPr>
              <a:t>int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r>
              <a:rPr lang="en-GB" sz="1400" dirty="0" err="1" smtClean="0">
                <a:solidFill>
                  <a:srgbClr val="FF0000"/>
                </a:solidFill>
              </a:rPr>
              <a:t>pos</a:t>
            </a:r>
            <a:r>
              <a:rPr lang="en-GB" sz="1400" dirty="0" smtClean="0">
                <a:solidFill>
                  <a:srgbClr val="FF0000"/>
                </a:solidFill>
              </a:rPr>
              <a:t>) { 		 </a:t>
            </a:r>
            <a:r>
              <a:rPr lang="en-GB" sz="1400" dirty="0" smtClean="0">
                <a:solidFill>
                  <a:srgbClr val="00B050"/>
                </a:solidFill>
              </a:rPr>
              <a:t>//Function to delete a node</a:t>
            </a:r>
            <a:endParaRPr lang="en-GB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if (*</a:t>
            </a:r>
            <a:r>
              <a:rPr lang="en-GB" sz="1400" dirty="0" err="1">
                <a:solidFill>
                  <a:srgbClr val="FF0000"/>
                </a:solidFill>
              </a:rPr>
              <a:t>head_add</a:t>
            </a:r>
            <a:r>
              <a:rPr lang="en-GB" sz="1400" dirty="0">
                <a:solidFill>
                  <a:srgbClr val="FF0000"/>
                </a:solidFill>
              </a:rPr>
              <a:t> == NULL) </a:t>
            </a:r>
            <a:r>
              <a:rPr lang="en-GB" sz="1400" dirty="0" smtClean="0">
                <a:solidFill>
                  <a:srgbClr val="FF0000"/>
                </a:solidFill>
              </a:rPr>
              <a:t>{  			</a:t>
            </a:r>
            <a:r>
              <a:rPr lang="en-GB" sz="1400" dirty="0" smtClean="0">
                <a:solidFill>
                  <a:srgbClr val="00B050"/>
                </a:solidFill>
              </a:rPr>
              <a:t>//Check whether Link List is empty</a:t>
            </a:r>
            <a:endParaRPr lang="en-GB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   return</a:t>
            </a:r>
            <a:r>
              <a:rPr lang="en-GB" sz="1400" dirty="0" smtClean="0">
                <a:solidFill>
                  <a:srgbClr val="FF0000"/>
                </a:solidFill>
              </a:rPr>
              <a:t>; }</a:t>
            </a:r>
            <a:endParaRPr lang="en-GB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</a:t>
            </a:r>
            <a:r>
              <a:rPr lang="en-GB" sz="1400" dirty="0" err="1">
                <a:solidFill>
                  <a:srgbClr val="FF0000"/>
                </a:solidFill>
              </a:rPr>
              <a:t>struct</a:t>
            </a:r>
            <a:r>
              <a:rPr lang="en-GB" sz="1400" dirty="0">
                <a:solidFill>
                  <a:srgbClr val="FF0000"/>
                </a:solidFill>
              </a:rPr>
              <a:t> Node* temp = *</a:t>
            </a:r>
            <a:r>
              <a:rPr lang="en-GB" sz="1400" dirty="0" err="1">
                <a:solidFill>
                  <a:srgbClr val="FF0000"/>
                </a:solidFill>
              </a:rPr>
              <a:t>head_add</a:t>
            </a:r>
            <a:r>
              <a:rPr lang="en-GB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if (</a:t>
            </a:r>
            <a:r>
              <a:rPr lang="en-GB" sz="1400" dirty="0" err="1" smtClean="0">
                <a:solidFill>
                  <a:srgbClr val="FF0000"/>
                </a:solidFill>
              </a:rPr>
              <a:t>pos</a:t>
            </a:r>
            <a:r>
              <a:rPr lang="en-GB" sz="1400" dirty="0" smtClean="0">
                <a:solidFill>
                  <a:srgbClr val="FF0000"/>
                </a:solidFill>
              </a:rPr>
              <a:t> </a:t>
            </a:r>
            <a:r>
              <a:rPr lang="en-GB" sz="1400" dirty="0">
                <a:solidFill>
                  <a:srgbClr val="FF0000"/>
                </a:solidFill>
              </a:rPr>
              <a:t>== 1) </a:t>
            </a:r>
            <a:r>
              <a:rPr lang="en-GB" sz="1400" dirty="0" smtClean="0">
                <a:solidFill>
                  <a:srgbClr val="FF0000"/>
                </a:solidFill>
              </a:rPr>
              <a:t>{            				</a:t>
            </a:r>
            <a:r>
              <a:rPr lang="en-GB" sz="1400" dirty="0" smtClean="0">
                <a:solidFill>
                  <a:srgbClr val="00B050"/>
                </a:solidFill>
              </a:rPr>
              <a:t>//</a:t>
            </a:r>
            <a:r>
              <a:rPr lang="en-GB" sz="1400" dirty="0">
                <a:solidFill>
                  <a:srgbClr val="00B050"/>
                </a:solidFill>
              </a:rPr>
              <a:t>A</a:t>
            </a:r>
            <a:r>
              <a:rPr lang="en-GB" sz="1400" dirty="0" smtClean="0">
                <a:solidFill>
                  <a:srgbClr val="00B050"/>
                </a:solidFill>
              </a:rPr>
              <a:t>t First Position</a:t>
            </a:r>
            <a:endParaRPr lang="en-GB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   *</a:t>
            </a:r>
            <a:r>
              <a:rPr lang="en-GB" sz="1400" dirty="0" err="1">
                <a:solidFill>
                  <a:srgbClr val="FF0000"/>
                </a:solidFill>
              </a:rPr>
              <a:t>head_add</a:t>
            </a:r>
            <a:r>
              <a:rPr lang="en-GB" sz="1400" dirty="0">
                <a:solidFill>
                  <a:srgbClr val="FF0000"/>
                </a:solidFill>
              </a:rPr>
              <a:t> = temp-&gt;next;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   free(temp);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   return;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for (</a:t>
            </a:r>
            <a:r>
              <a:rPr lang="en-GB" sz="1400" dirty="0" err="1">
                <a:solidFill>
                  <a:srgbClr val="FF0000"/>
                </a:solidFill>
              </a:rPr>
              <a:t>int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r>
              <a:rPr lang="en-GB" sz="1400" dirty="0" err="1">
                <a:solidFill>
                  <a:srgbClr val="FF0000"/>
                </a:solidFill>
              </a:rPr>
              <a:t>i</a:t>
            </a:r>
            <a:r>
              <a:rPr lang="en-GB" sz="1400" dirty="0">
                <a:solidFill>
                  <a:srgbClr val="FF0000"/>
                </a:solidFill>
              </a:rPr>
              <a:t> = 2; temp != NULL &amp;&amp; </a:t>
            </a:r>
            <a:r>
              <a:rPr lang="en-GB" sz="1400" dirty="0" err="1">
                <a:solidFill>
                  <a:srgbClr val="FF0000"/>
                </a:solidFill>
              </a:rPr>
              <a:t>i</a:t>
            </a:r>
            <a:r>
              <a:rPr lang="en-GB" sz="1400" dirty="0">
                <a:solidFill>
                  <a:srgbClr val="FF0000"/>
                </a:solidFill>
              </a:rPr>
              <a:t> &lt; </a:t>
            </a:r>
            <a:r>
              <a:rPr lang="en-GB" sz="1400" dirty="0" err="1" smtClean="0">
                <a:solidFill>
                  <a:srgbClr val="FF0000"/>
                </a:solidFill>
              </a:rPr>
              <a:t>pos</a:t>
            </a:r>
            <a:r>
              <a:rPr lang="en-GB" sz="1400" dirty="0" smtClean="0">
                <a:solidFill>
                  <a:srgbClr val="FF0000"/>
                </a:solidFill>
              </a:rPr>
              <a:t> </a:t>
            </a:r>
            <a:r>
              <a:rPr lang="en-GB" sz="1400" dirty="0">
                <a:solidFill>
                  <a:srgbClr val="FF0000"/>
                </a:solidFill>
              </a:rPr>
              <a:t>; </a:t>
            </a:r>
            <a:r>
              <a:rPr lang="en-GB" sz="1400" dirty="0" err="1">
                <a:solidFill>
                  <a:srgbClr val="FF0000"/>
                </a:solidFill>
              </a:rPr>
              <a:t>i</a:t>
            </a:r>
            <a:r>
              <a:rPr lang="en-GB" sz="1400" dirty="0">
                <a:solidFill>
                  <a:srgbClr val="FF0000"/>
                </a:solidFill>
              </a:rPr>
              <a:t>++) </a:t>
            </a:r>
            <a:r>
              <a:rPr lang="en-GB" sz="1400" dirty="0" smtClean="0">
                <a:solidFill>
                  <a:srgbClr val="FF0000"/>
                </a:solidFill>
              </a:rPr>
              <a:t>{    	   </a:t>
            </a:r>
            <a:r>
              <a:rPr lang="en-GB" sz="1400" dirty="0" smtClean="0">
                <a:solidFill>
                  <a:srgbClr val="00B050"/>
                </a:solidFill>
              </a:rPr>
              <a:t>//At Given or user defined position</a:t>
            </a:r>
            <a:endParaRPr lang="en-GB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   temp = temp-&gt;next;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if (temp == NULL || temp-&gt;next == NULL) {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   return;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</a:t>
            </a:r>
            <a:r>
              <a:rPr lang="en-GB" sz="1400" dirty="0" err="1">
                <a:solidFill>
                  <a:srgbClr val="FF0000"/>
                </a:solidFill>
              </a:rPr>
              <a:t>struct</a:t>
            </a:r>
            <a:r>
              <a:rPr lang="en-GB" sz="1400" dirty="0">
                <a:solidFill>
                  <a:srgbClr val="FF0000"/>
                </a:solidFill>
              </a:rPr>
              <a:t> Node *next = temp-&gt;next-&gt;next</a:t>
            </a:r>
            <a:r>
              <a:rPr lang="en-GB" sz="1400" dirty="0" smtClean="0">
                <a:solidFill>
                  <a:srgbClr val="FF0000"/>
                </a:solidFill>
              </a:rPr>
              <a:t>;		</a:t>
            </a:r>
            <a:r>
              <a:rPr lang="en-GB" sz="1400" dirty="0" smtClean="0">
                <a:solidFill>
                  <a:srgbClr val="00B050"/>
                </a:solidFill>
              </a:rPr>
              <a:t>//Deletes the Node</a:t>
            </a:r>
            <a:endParaRPr lang="en-GB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free(temp-&gt;next);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temp-&gt;next </a:t>
            </a:r>
            <a:r>
              <a:rPr lang="en-GB" sz="1400" dirty="0" smtClean="0">
                <a:solidFill>
                  <a:srgbClr val="FF0000"/>
                </a:solidFill>
              </a:rPr>
              <a:t>= </a:t>
            </a:r>
            <a:r>
              <a:rPr lang="en-GB" sz="1400" dirty="0">
                <a:solidFill>
                  <a:srgbClr val="FF0000"/>
                </a:solidFill>
              </a:rPr>
              <a:t>next</a:t>
            </a:r>
            <a:r>
              <a:rPr lang="en-GB" sz="14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}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200" b="1" dirty="0" smtClean="0"/>
              <a:t>Home Exercise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 smtClean="0">
                <a:solidFill>
                  <a:srgbClr val="C00000"/>
                </a:solidFill>
              </a:rPr>
              <a:t>Write a C ++ Programme to create a link-list and insert at least four nodes and then delete the node at position 2.</a:t>
            </a:r>
          </a:p>
          <a:p>
            <a:endParaRPr lang="en-GB" sz="2400" dirty="0" smtClean="0">
              <a:solidFill>
                <a:srgbClr val="C00000"/>
              </a:solidFill>
            </a:endParaRPr>
          </a:p>
          <a:p>
            <a:endParaRPr lang="en-GB" sz="2400" dirty="0">
              <a:solidFill>
                <a:srgbClr val="C00000"/>
              </a:solidFill>
            </a:endParaRPr>
          </a:p>
          <a:p>
            <a:endParaRPr lang="en-GB" sz="2400" dirty="0" smtClean="0">
              <a:solidFill>
                <a:srgbClr val="C00000"/>
              </a:solidFill>
            </a:endParaRPr>
          </a:p>
          <a:p>
            <a:r>
              <a:rPr lang="en-GB" sz="2400" dirty="0" smtClean="0">
                <a:solidFill>
                  <a:srgbClr val="C00000"/>
                </a:solidFill>
              </a:rPr>
              <a:t>Write a C++ Programme to search a value from link-list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924800" cy="2133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50"/>
                </a:solidFill>
              </a:rPr>
              <a:t>Summary…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038600"/>
            <a:ext cx="5181600" cy="9144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Questions…?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981200" y="4495800"/>
            <a:ext cx="633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Using Linked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Various cells of memory are not allocated consecutively in memory.</a:t>
            </a:r>
          </a:p>
          <a:p>
            <a:endParaRPr lang="en-US" sz="2800" dirty="0" smtClean="0"/>
          </a:p>
          <a:p>
            <a:r>
              <a:rPr lang="en-US" sz="2800" dirty="0" smtClean="0"/>
              <a:t>With </a:t>
            </a:r>
            <a:r>
              <a:rPr lang="en-US" sz="2800" dirty="0" smtClean="0">
                <a:solidFill>
                  <a:srgbClr val="0000CC"/>
                </a:solidFill>
              </a:rPr>
              <a:t>arrays</a:t>
            </a:r>
            <a:r>
              <a:rPr lang="en-US" sz="2800" dirty="0" smtClean="0"/>
              <a:t>, the second element was right next to the first element.</a:t>
            </a:r>
          </a:p>
          <a:p>
            <a:endParaRPr lang="en-US" sz="2800" dirty="0" smtClean="0"/>
          </a:p>
          <a:p>
            <a:r>
              <a:rPr lang="en-US" sz="2800" dirty="0" smtClean="0"/>
              <a:t>Now </a:t>
            </a:r>
            <a:r>
              <a:rPr lang="en-US" sz="2800" dirty="0" smtClean="0"/>
              <a:t>the first element must explicitly tell us where to look for the second element.</a:t>
            </a:r>
          </a:p>
          <a:p>
            <a:endParaRPr lang="en-US" sz="2800" dirty="0" smtClean="0"/>
          </a:p>
          <a:p>
            <a:r>
              <a:rPr lang="en-US" sz="2800" dirty="0" smtClean="0"/>
              <a:t>Do </a:t>
            </a:r>
            <a:r>
              <a:rPr lang="en-US" sz="2800" dirty="0" smtClean="0"/>
              <a:t>this by holding the memory address of the second element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95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Pointer Based Implementation of Linked List ADT</a:t>
            </a:r>
          </a:p>
          <a:p>
            <a:r>
              <a:rPr lang="en-US" sz="3200" i="1" dirty="0" smtClean="0"/>
              <a:t>Dynamically allocated</a:t>
            </a:r>
            <a:r>
              <a:rPr lang="en-US" sz="3200" dirty="0" smtClean="0"/>
              <a:t> </a:t>
            </a:r>
            <a:r>
              <a:rPr lang="en-US" sz="3200" u="sng" dirty="0" smtClean="0"/>
              <a:t>data structures</a:t>
            </a:r>
            <a:r>
              <a:rPr lang="en-US" sz="3200" dirty="0" smtClean="0"/>
              <a:t> can be </a:t>
            </a:r>
            <a:r>
              <a:rPr lang="en-US" sz="3200" dirty="0" smtClean="0">
                <a:solidFill>
                  <a:srgbClr val="0000CC"/>
                </a:solidFill>
              </a:rPr>
              <a:t>linked together </a:t>
            </a:r>
            <a:r>
              <a:rPr lang="en-US" sz="3200" dirty="0" smtClean="0"/>
              <a:t>to form a </a:t>
            </a:r>
            <a:r>
              <a:rPr lang="en-US" sz="3200" dirty="0" smtClean="0">
                <a:solidFill>
                  <a:srgbClr val="0000CC"/>
                </a:solidFill>
              </a:rPr>
              <a:t>chain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0000CC"/>
                </a:solidFill>
              </a:rPr>
              <a:t>linked list </a:t>
            </a:r>
            <a:r>
              <a:rPr lang="en-US" sz="3200" dirty="0" smtClean="0"/>
              <a:t>is a series of </a:t>
            </a:r>
            <a:r>
              <a:rPr lang="en-US" sz="3200" i="1" dirty="0" smtClean="0"/>
              <a:t>connected </a:t>
            </a:r>
            <a:r>
              <a:rPr lang="en-US" sz="3200" dirty="0" smtClean="0">
                <a:solidFill>
                  <a:srgbClr val="0000CC"/>
                </a:solidFill>
              </a:rPr>
              <a:t>nodes</a:t>
            </a:r>
            <a:r>
              <a:rPr lang="en-US" sz="3200" dirty="0" smtClean="0"/>
              <a:t> (or </a:t>
            </a:r>
            <a:r>
              <a:rPr lang="en-US" sz="3200" dirty="0" smtClean="0">
                <a:solidFill>
                  <a:srgbClr val="0000CC"/>
                </a:solidFill>
              </a:rPr>
              <a:t>links</a:t>
            </a:r>
            <a:r>
              <a:rPr lang="en-US" sz="3200" dirty="0" smtClean="0"/>
              <a:t>) where each </a:t>
            </a:r>
            <a:r>
              <a:rPr lang="en-US" sz="3200" dirty="0" smtClean="0">
                <a:solidFill>
                  <a:srgbClr val="0000CC"/>
                </a:solidFill>
              </a:rPr>
              <a:t>node</a:t>
            </a:r>
            <a:r>
              <a:rPr lang="en-US" sz="3200" dirty="0" smtClean="0"/>
              <a:t> is a </a:t>
            </a:r>
            <a:r>
              <a:rPr lang="en-US" sz="3200" i="1" dirty="0" smtClean="0">
                <a:solidFill>
                  <a:srgbClr val="C00000"/>
                </a:solidFill>
              </a:rPr>
              <a:t>data structure</a:t>
            </a:r>
            <a:r>
              <a:rPr lang="en-US" sz="3200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sz="3200" dirty="0" smtClean="0"/>
              <a:t>A linked list can </a:t>
            </a:r>
            <a:r>
              <a:rPr lang="en-US" sz="3200" dirty="0" smtClean="0">
                <a:solidFill>
                  <a:srgbClr val="0000CC"/>
                </a:solidFill>
              </a:rPr>
              <a:t>grow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rgbClr val="0000CC"/>
                </a:solidFill>
              </a:rPr>
              <a:t>shrink</a:t>
            </a:r>
            <a:r>
              <a:rPr lang="en-US" sz="3200" dirty="0" smtClean="0"/>
              <a:t> in size </a:t>
            </a:r>
            <a:r>
              <a:rPr lang="en-US" sz="3200" i="1" dirty="0" smtClean="0"/>
              <a:t>as the </a:t>
            </a:r>
            <a:r>
              <a:rPr lang="en-US" sz="3200" i="1" dirty="0" smtClean="0">
                <a:solidFill>
                  <a:srgbClr val="C00000"/>
                </a:solidFill>
              </a:rPr>
              <a:t>program runs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This is possible because the nodes in a linked list are dynamically allocated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Each node in the linked list contains –</a:t>
            </a:r>
          </a:p>
          <a:p>
            <a:pPr lvl="1"/>
            <a:r>
              <a:rPr lang="en-US" sz="2800" dirty="0" smtClean="0"/>
              <a:t>a)  One or more members that represent </a:t>
            </a:r>
            <a:r>
              <a:rPr lang="en-US" sz="2800" b="1" dirty="0" smtClean="0">
                <a:solidFill>
                  <a:srgbClr val="0000CC"/>
                </a:solidFill>
              </a:rPr>
              <a:t>data</a:t>
            </a:r>
            <a:r>
              <a:rPr lang="en-US" sz="2800" dirty="0" smtClean="0"/>
              <a:t>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b) A </a:t>
            </a:r>
            <a:r>
              <a:rPr lang="en-US" sz="2800" dirty="0" smtClean="0">
                <a:solidFill>
                  <a:srgbClr val="0000CC"/>
                </a:solidFill>
              </a:rPr>
              <a:t>pointer</a:t>
            </a:r>
            <a:r>
              <a:rPr lang="en-US" sz="2800" dirty="0" smtClean="0"/>
              <a:t>, that can point to another node. 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6400" y="4114800"/>
            <a:ext cx="3276600" cy="1219200"/>
          </a:xfrm>
          <a:prstGeom prst="rect">
            <a:avLst/>
          </a:prstGeom>
          <a:solidFill>
            <a:srgbClr val="71D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effectLst/>
              </a:rPr>
              <a:t>Data Members    Pointer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7338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3434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371600"/>
          </a:xfrm>
        </p:spPr>
        <p:txBody>
          <a:bodyPr/>
          <a:lstStyle/>
          <a:p>
            <a:r>
              <a:rPr lang="en-US" sz="2800" dirty="0" smtClean="0"/>
              <a:t>A linked list is called </a:t>
            </a:r>
            <a:r>
              <a:rPr lang="en-US" sz="2800" dirty="0" smtClean="0">
                <a:solidFill>
                  <a:srgbClr val="0000CC"/>
                </a:solidFill>
              </a:rPr>
              <a:t>“</a:t>
            </a:r>
            <a:r>
              <a:rPr lang="en-US" sz="2800" b="1" dirty="0" smtClean="0">
                <a:solidFill>
                  <a:srgbClr val="0000CC"/>
                </a:solidFill>
              </a:rPr>
              <a:t>linked</a:t>
            </a:r>
            <a:r>
              <a:rPr lang="en-US" sz="2800" dirty="0" smtClean="0">
                <a:solidFill>
                  <a:srgbClr val="0000CC"/>
                </a:solidFill>
              </a:rPr>
              <a:t>” </a:t>
            </a:r>
            <a:r>
              <a:rPr lang="en-US" sz="2800" dirty="0" smtClean="0"/>
              <a:t>because each node in the series (i.e. the chain) has a </a:t>
            </a:r>
            <a:r>
              <a:rPr lang="en-US" sz="2800" b="1" dirty="0" smtClean="0"/>
              <a:t>pointer</a:t>
            </a:r>
            <a:r>
              <a:rPr lang="en-US" sz="2800" dirty="0" smtClean="0"/>
              <a:t> to the </a:t>
            </a:r>
            <a:r>
              <a:rPr lang="en-US" sz="2800" b="1" dirty="0" smtClean="0">
                <a:solidFill>
                  <a:srgbClr val="0000CC"/>
                </a:solidFill>
              </a:rPr>
              <a:t>next node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 smtClean="0"/>
              <a:t>in the list, e.g.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2819400"/>
            <a:ext cx="609600" cy="457200"/>
          </a:xfrm>
          <a:prstGeom prst="rect">
            <a:avLst/>
          </a:prstGeom>
          <a:solidFill>
            <a:srgbClr val="71DA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34290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effectLst/>
              </a:rPr>
              <a:t>Head</a:t>
            </a:r>
            <a:endParaRPr lang="en-US" sz="2400" dirty="0">
              <a:effectLst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676400" y="2819400"/>
            <a:ext cx="914400" cy="457200"/>
            <a:chOff x="1056" y="1104"/>
            <a:chExt cx="576" cy="288"/>
          </a:xfrm>
          <a:solidFill>
            <a:srgbClr val="71DAFF"/>
          </a:solidFill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56" y="1104"/>
              <a:ext cx="57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40" y="110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048000" y="2819400"/>
            <a:ext cx="914400" cy="457200"/>
            <a:chOff x="1056" y="1104"/>
            <a:chExt cx="576" cy="288"/>
          </a:xfrm>
          <a:solidFill>
            <a:srgbClr val="71DAFF"/>
          </a:soli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56" y="1104"/>
              <a:ext cx="57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440" y="110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419600" y="2819400"/>
            <a:ext cx="914400" cy="457200"/>
            <a:chOff x="1056" y="1104"/>
            <a:chExt cx="576" cy="288"/>
          </a:xfrm>
          <a:solidFill>
            <a:srgbClr val="71DAFF"/>
          </a:solidFill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57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440" y="110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791200" y="2819400"/>
            <a:ext cx="914400" cy="457200"/>
            <a:chOff x="1056" y="1104"/>
            <a:chExt cx="576" cy="288"/>
          </a:xfrm>
          <a:solidFill>
            <a:srgbClr val="71DAFF"/>
          </a:solidFill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56" y="1104"/>
              <a:ext cx="57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440" y="110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914400" y="3048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4384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8100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816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5532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070725" y="2784475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/>
              </a:rPr>
              <a:t>NULL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81000" y="4038600"/>
            <a:ext cx="8305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</a:rPr>
              <a:t>a) The </a:t>
            </a:r>
            <a:r>
              <a:rPr lang="en-US" sz="2000" b="1" dirty="0" smtClean="0">
                <a:solidFill>
                  <a:srgbClr val="0000CC"/>
                </a:solidFill>
                <a:effectLst/>
              </a:rPr>
              <a:t>head</a:t>
            </a:r>
            <a:r>
              <a:rPr lang="en-US" sz="2000" dirty="0" smtClean="0">
                <a:solidFill>
                  <a:srgbClr val="0000CC"/>
                </a:solidFill>
                <a:effectLst/>
              </a:rPr>
              <a:t> </a:t>
            </a:r>
            <a:r>
              <a:rPr lang="en-US" sz="2000" dirty="0">
                <a:effectLst/>
              </a:rPr>
              <a:t>is a </a:t>
            </a:r>
            <a:r>
              <a:rPr lang="en-US" sz="2000" b="1" dirty="0">
                <a:solidFill>
                  <a:srgbClr val="0000CC"/>
                </a:solidFill>
                <a:effectLst/>
              </a:rPr>
              <a:t>pointer</a:t>
            </a:r>
            <a:r>
              <a:rPr lang="en-US" sz="2000" dirty="0">
                <a:solidFill>
                  <a:srgbClr val="0000CC"/>
                </a:solidFill>
                <a:effectLst/>
              </a:rPr>
              <a:t> </a:t>
            </a:r>
            <a:r>
              <a:rPr lang="en-US" sz="2000" dirty="0">
                <a:effectLst/>
              </a:rPr>
              <a:t>to the 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first node</a:t>
            </a:r>
            <a:r>
              <a:rPr lang="en-US" sz="2000" dirty="0">
                <a:effectLst/>
              </a:rPr>
              <a:t> in the list.</a:t>
            </a:r>
          </a:p>
          <a:p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b) Each node in the list points to the next node in the list.</a:t>
            </a:r>
          </a:p>
          <a:p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c)  The last node points to NULL (the usual way to signify the end).</a:t>
            </a:r>
          </a:p>
          <a:p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Note, the nodes in a linked list can be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spread out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 </a:t>
            </a:r>
            <a:r>
              <a:rPr lang="en-US" sz="2000" dirty="0">
                <a:effectLst/>
              </a:rPr>
              <a:t>over the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8226425" cy="762000"/>
          </a:xfrm>
        </p:spPr>
        <p:txBody>
          <a:bodyPr/>
          <a:lstStyle/>
          <a:p>
            <a:r>
              <a:rPr lang="en-US" dirty="0" smtClean="0"/>
              <a:t>Linked List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083425" cy="609599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Helvetica" pitchFamily="34" charset="0"/>
              </a:rPr>
              <a:t>Actual picture in memory: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Char char="§"/>
            </a:pPr>
            <a:endParaRPr lang="en-US" sz="2800" dirty="0" smtClean="0">
              <a:latin typeface="Helvetica" pitchFamily="34" charset="0"/>
            </a:endParaRP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5664200" y="1905000"/>
            <a:ext cx="1447800" cy="4572000"/>
          </a:xfrm>
          <a:prstGeom prst="rect">
            <a:avLst/>
          </a:prstGeom>
          <a:solidFill>
            <a:srgbClr val="71D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5664200" y="2209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5664200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5664200" y="3124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5664200" y="4953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56642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5664200" y="5562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>
            <a:off x="5664200" y="586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>
            <a:off x="5664200" y="4038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5664200" y="4343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5664200" y="464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56642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5664200" y="3733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>
            <a:off x="5664200" y="2819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5029200" y="19050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1051</a:t>
            </a:r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5037138" y="22098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1052</a:t>
            </a:r>
          </a:p>
        </p:txBody>
      </p:sp>
      <p:sp>
        <p:nvSpPr>
          <p:cNvPr id="36886" name="Text Box 21"/>
          <p:cNvSpPr txBox="1">
            <a:spLocks noChangeArrowheads="1"/>
          </p:cNvSpPr>
          <p:nvPr/>
        </p:nvSpPr>
        <p:spPr bwMode="auto">
          <a:xfrm>
            <a:off x="5027613" y="31242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1055</a:t>
            </a: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5027613" y="43434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1059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5037138" y="46482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1060</a:t>
            </a:r>
          </a:p>
        </p:txBody>
      </p:sp>
      <p:sp>
        <p:nvSpPr>
          <p:cNvPr id="36889" name="Text Box 24"/>
          <p:cNvSpPr txBox="1">
            <a:spLocks noChangeArrowheads="1"/>
          </p:cNvSpPr>
          <p:nvPr/>
        </p:nvSpPr>
        <p:spPr bwMode="auto">
          <a:xfrm>
            <a:off x="5037138" y="49530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1061</a:t>
            </a: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5037138" y="52578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1062</a:t>
            </a:r>
          </a:p>
        </p:txBody>
      </p:sp>
      <p:sp>
        <p:nvSpPr>
          <p:cNvPr id="36891" name="Text Box 26"/>
          <p:cNvSpPr txBox="1">
            <a:spLocks noChangeArrowheads="1"/>
          </p:cNvSpPr>
          <p:nvPr/>
        </p:nvSpPr>
        <p:spPr bwMode="auto">
          <a:xfrm>
            <a:off x="5037138" y="55626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1063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5037138" y="58674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1064</a:t>
            </a:r>
          </a:p>
        </p:txBody>
      </p:sp>
      <p:sp>
        <p:nvSpPr>
          <p:cNvPr id="36893" name="Text Box 28"/>
          <p:cNvSpPr txBox="1">
            <a:spLocks noChangeArrowheads="1"/>
          </p:cNvSpPr>
          <p:nvPr/>
        </p:nvSpPr>
        <p:spPr bwMode="auto">
          <a:xfrm>
            <a:off x="5037138" y="34290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1056</a:t>
            </a:r>
          </a:p>
        </p:txBody>
      </p:sp>
      <p:sp>
        <p:nvSpPr>
          <p:cNvPr id="36894" name="Text Box 29"/>
          <p:cNvSpPr txBox="1">
            <a:spLocks noChangeArrowheads="1"/>
          </p:cNvSpPr>
          <p:nvPr/>
        </p:nvSpPr>
        <p:spPr bwMode="auto">
          <a:xfrm>
            <a:off x="5037138" y="37338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1057</a:t>
            </a:r>
          </a:p>
        </p:txBody>
      </p:sp>
      <p:sp>
        <p:nvSpPr>
          <p:cNvPr id="36895" name="Text Box 30"/>
          <p:cNvSpPr txBox="1">
            <a:spLocks noChangeArrowheads="1"/>
          </p:cNvSpPr>
          <p:nvPr/>
        </p:nvSpPr>
        <p:spPr bwMode="auto">
          <a:xfrm>
            <a:off x="5037138" y="40386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1058</a:t>
            </a:r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5037138" y="25146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1053</a:t>
            </a:r>
          </a:p>
        </p:txBody>
      </p:sp>
      <p:sp>
        <p:nvSpPr>
          <p:cNvPr id="36897" name="Text Box 32"/>
          <p:cNvSpPr txBox="1">
            <a:spLocks noChangeArrowheads="1"/>
          </p:cNvSpPr>
          <p:nvPr/>
        </p:nvSpPr>
        <p:spPr bwMode="auto">
          <a:xfrm>
            <a:off x="4902200" y="2819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1054</a:t>
            </a:r>
          </a:p>
        </p:txBody>
      </p:sp>
      <p:sp>
        <p:nvSpPr>
          <p:cNvPr id="36898" name="Text Box 33"/>
          <p:cNvSpPr txBox="1">
            <a:spLocks noChangeArrowheads="1"/>
          </p:cNvSpPr>
          <p:nvPr/>
        </p:nvSpPr>
        <p:spPr bwMode="auto">
          <a:xfrm>
            <a:off x="6197600" y="2819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36899" name="Text Box 34"/>
          <p:cNvSpPr txBox="1">
            <a:spLocks noChangeArrowheads="1"/>
          </p:cNvSpPr>
          <p:nvPr/>
        </p:nvSpPr>
        <p:spPr bwMode="auto">
          <a:xfrm>
            <a:off x="6197600" y="1905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effectLst/>
                <a:latin typeface="Helvetica" pitchFamily="34" charset="0"/>
              </a:rPr>
              <a:t>6</a:t>
            </a:r>
          </a:p>
        </p:txBody>
      </p:sp>
      <p:sp>
        <p:nvSpPr>
          <p:cNvPr id="36900" name="Text Box 35"/>
          <p:cNvSpPr txBox="1">
            <a:spLocks noChangeArrowheads="1"/>
          </p:cNvSpPr>
          <p:nvPr/>
        </p:nvSpPr>
        <p:spPr bwMode="auto">
          <a:xfrm>
            <a:off x="6197600" y="5562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8</a:t>
            </a:r>
          </a:p>
        </p:txBody>
      </p:sp>
      <p:sp>
        <p:nvSpPr>
          <p:cNvPr id="36901" name="Text Box 36"/>
          <p:cNvSpPr txBox="1">
            <a:spLocks noChangeArrowheads="1"/>
          </p:cNvSpPr>
          <p:nvPr/>
        </p:nvSpPr>
        <p:spPr bwMode="auto">
          <a:xfrm>
            <a:off x="6197600" y="3733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7</a:t>
            </a:r>
          </a:p>
        </p:txBody>
      </p:sp>
      <p:sp>
        <p:nvSpPr>
          <p:cNvPr id="36902" name="Text Box 37"/>
          <p:cNvSpPr txBox="1">
            <a:spLocks noChangeArrowheads="1"/>
          </p:cNvSpPr>
          <p:nvPr/>
        </p:nvSpPr>
        <p:spPr bwMode="auto">
          <a:xfrm>
            <a:off x="6197600" y="4648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36903" name="Text Box 38"/>
          <p:cNvSpPr txBox="1">
            <a:spLocks noChangeArrowheads="1"/>
          </p:cNvSpPr>
          <p:nvPr/>
        </p:nvSpPr>
        <p:spPr bwMode="auto">
          <a:xfrm>
            <a:off x="6045200" y="31242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1051</a:t>
            </a:r>
          </a:p>
        </p:txBody>
      </p:sp>
      <p:sp>
        <p:nvSpPr>
          <p:cNvPr id="36904" name="Text Box 39"/>
          <p:cNvSpPr txBox="1">
            <a:spLocks noChangeArrowheads="1"/>
          </p:cNvSpPr>
          <p:nvPr/>
        </p:nvSpPr>
        <p:spPr bwMode="auto">
          <a:xfrm>
            <a:off x="6000750" y="22098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1063</a:t>
            </a:r>
          </a:p>
        </p:txBody>
      </p:sp>
      <p:sp>
        <p:nvSpPr>
          <p:cNvPr id="36905" name="Text Box 40"/>
          <p:cNvSpPr txBox="1">
            <a:spLocks noChangeArrowheads="1"/>
          </p:cNvSpPr>
          <p:nvPr/>
        </p:nvSpPr>
        <p:spPr bwMode="auto">
          <a:xfrm>
            <a:off x="6045200" y="58674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1057</a:t>
            </a:r>
          </a:p>
        </p:txBody>
      </p:sp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6045200" y="40386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1060</a:t>
            </a:r>
          </a:p>
        </p:txBody>
      </p:sp>
      <p:sp>
        <p:nvSpPr>
          <p:cNvPr id="36907" name="Text Box 42"/>
          <p:cNvSpPr txBox="1">
            <a:spLocks noChangeArrowheads="1"/>
          </p:cNvSpPr>
          <p:nvPr/>
        </p:nvSpPr>
        <p:spPr bwMode="auto">
          <a:xfrm>
            <a:off x="6219825" y="4953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36908" name="Text Box 43"/>
          <p:cNvSpPr txBox="1">
            <a:spLocks noChangeArrowheads="1"/>
          </p:cNvSpPr>
          <p:nvPr/>
        </p:nvSpPr>
        <p:spPr bwMode="auto">
          <a:xfrm>
            <a:off x="4038600" y="5257800"/>
            <a:ext cx="587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effectLst/>
                <a:latin typeface="Helvetica" pitchFamily="34" charset="0"/>
              </a:rPr>
              <a:t>head</a:t>
            </a:r>
          </a:p>
        </p:txBody>
      </p:sp>
      <p:sp>
        <p:nvSpPr>
          <p:cNvPr id="36909" name="Text Box 44"/>
          <p:cNvSpPr txBox="1">
            <a:spLocks noChangeArrowheads="1"/>
          </p:cNvSpPr>
          <p:nvPr/>
        </p:nvSpPr>
        <p:spPr bwMode="auto">
          <a:xfrm>
            <a:off x="6045200" y="52578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1054</a:t>
            </a:r>
          </a:p>
        </p:txBody>
      </p:sp>
      <p:sp>
        <p:nvSpPr>
          <p:cNvPr id="36910" name="Text Box 45"/>
          <p:cNvSpPr txBox="1">
            <a:spLocks noChangeArrowheads="1"/>
          </p:cNvSpPr>
          <p:nvPr/>
        </p:nvSpPr>
        <p:spPr bwMode="auto">
          <a:xfrm>
            <a:off x="6000750" y="25146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1063</a:t>
            </a:r>
          </a:p>
        </p:txBody>
      </p:sp>
      <p:sp>
        <p:nvSpPr>
          <p:cNvPr id="36911" name="Text Box 46"/>
          <p:cNvSpPr txBox="1">
            <a:spLocks noChangeArrowheads="1"/>
          </p:cNvSpPr>
          <p:nvPr/>
        </p:nvSpPr>
        <p:spPr bwMode="auto">
          <a:xfrm>
            <a:off x="3886200" y="2514600"/>
            <a:ext cx="74453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effectLst/>
                <a:latin typeface="Helvetica" pitchFamily="34" charset="0"/>
              </a:rPr>
              <a:t>current</a:t>
            </a:r>
          </a:p>
        </p:txBody>
      </p:sp>
      <p:sp>
        <p:nvSpPr>
          <p:cNvPr id="99375" name="Freeform 47"/>
          <p:cNvSpPr>
            <a:spLocks/>
          </p:cNvSpPr>
          <p:nvPr/>
        </p:nvSpPr>
        <p:spPr bwMode="auto">
          <a:xfrm flipH="1">
            <a:off x="7150100" y="2057400"/>
            <a:ext cx="876300" cy="1219200"/>
          </a:xfrm>
          <a:custGeom>
            <a:avLst/>
            <a:gdLst>
              <a:gd name="T0" fmla="*/ 552 w 552"/>
              <a:gd name="T1" fmla="*/ 768 h 768"/>
              <a:gd name="T2" fmla="*/ 120 w 552"/>
              <a:gd name="T3" fmla="*/ 432 h 768"/>
              <a:gd name="T4" fmla="*/ 72 w 552"/>
              <a:gd name="T5" fmla="*/ 192 h 768"/>
              <a:gd name="T6" fmla="*/ 552 w 552"/>
              <a:gd name="T7" fmla="*/ 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768"/>
              <a:gd name="T14" fmla="*/ 552 w 55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768">
                <a:moveTo>
                  <a:pt x="552" y="768"/>
                </a:moveTo>
                <a:cubicBezTo>
                  <a:pt x="376" y="648"/>
                  <a:pt x="200" y="528"/>
                  <a:pt x="120" y="432"/>
                </a:cubicBezTo>
                <a:cubicBezTo>
                  <a:pt x="40" y="336"/>
                  <a:pt x="0" y="264"/>
                  <a:pt x="72" y="192"/>
                </a:cubicBezTo>
                <a:cubicBezTo>
                  <a:pt x="144" y="120"/>
                  <a:pt x="472" y="32"/>
                  <a:pt x="55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78" name="Freeform 50"/>
          <p:cNvSpPr>
            <a:spLocks/>
          </p:cNvSpPr>
          <p:nvPr/>
        </p:nvSpPr>
        <p:spPr bwMode="auto">
          <a:xfrm>
            <a:off x="7188200" y="1943100"/>
            <a:ext cx="1803400" cy="3937000"/>
          </a:xfrm>
          <a:custGeom>
            <a:avLst/>
            <a:gdLst>
              <a:gd name="T0" fmla="*/ 0 w 1136"/>
              <a:gd name="T1" fmla="*/ 264 h 2480"/>
              <a:gd name="T2" fmla="*/ 768 w 1136"/>
              <a:gd name="T3" fmla="*/ 312 h 2480"/>
              <a:gd name="T4" fmla="*/ 1008 w 1136"/>
              <a:gd name="T5" fmla="*/ 2136 h 2480"/>
              <a:gd name="T6" fmla="*/ 0 w 1136"/>
              <a:gd name="T7" fmla="*/ 2376 h 2480"/>
              <a:gd name="T8" fmla="*/ 0 60000 65536"/>
              <a:gd name="T9" fmla="*/ 0 60000 65536"/>
              <a:gd name="T10" fmla="*/ 0 60000 65536"/>
              <a:gd name="T11" fmla="*/ 0 60000 65536"/>
              <a:gd name="T12" fmla="*/ 0 w 1136"/>
              <a:gd name="T13" fmla="*/ 0 h 2480"/>
              <a:gd name="T14" fmla="*/ 1136 w 1136"/>
              <a:gd name="T15" fmla="*/ 2480 h 2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" h="2480">
                <a:moveTo>
                  <a:pt x="0" y="264"/>
                </a:moveTo>
                <a:cubicBezTo>
                  <a:pt x="300" y="132"/>
                  <a:pt x="600" y="0"/>
                  <a:pt x="768" y="312"/>
                </a:cubicBezTo>
                <a:cubicBezTo>
                  <a:pt x="936" y="624"/>
                  <a:pt x="1136" y="1792"/>
                  <a:pt x="1008" y="2136"/>
                </a:cubicBezTo>
                <a:cubicBezTo>
                  <a:pt x="880" y="2480"/>
                  <a:pt x="440" y="2428"/>
                  <a:pt x="0" y="23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80" name="Freeform 52"/>
          <p:cNvSpPr>
            <a:spLocks/>
          </p:cNvSpPr>
          <p:nvPr/>
        </p:nvSpPr>
        <p:spPr bwMode="auto">
          <a:xfrm>
            <a:off x="7112000" y="3771900"/>
            <a:ext cx="1143000" cy="2247900"/>
          </a:xfrm>
          <a:custGeom>
            <a:avLst/>
            <a:gdLst>
              <a:gd name="T0" fmla="*/ 0 w 720"/>
              <a:gd name="T1" fmla="*/ 1416 h 1416"/>
              <a:gd name="T2" fmla="*/ 576 w 720"/>
              <a:gd name="T3" fmla="*/ 1032 h 1416"/>
              <a:gd name="T4" fmla="*/ 624 w 720"/>
              <a:gd name="T5" fmla="*/ 168 h 1416"/>
              <a:gd name="T6" fmla="*/ 0 w 720"/>
              <a:gd name="T7" fmla="*/ 24 h 141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416"/>
              <a:gd name="T14" fmla="*/ 720 w 720"/>
              <a:gd name="T15" fmla="*/ 1416 h 1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416">
                <a:moveTo>
                  <a:pt x="0" y="1416"/>
                </a:moveTo>
                <a:cubicBezTo>
                  <a:pt x="236" y="1328"/>
                  <a:pt x="472" y="1240"/>
                  <a:pt x="576" y="1032"/>
                </a:cubicBezTo>
                <a:cubicBezTo>
                  <a:pt x="680" y="824"/>
                  <a:pt x="720" y="336"/>
                  <a:pt x="624" y="168"/>
                </a:cubicBezTo>
                <a:cubicBezTo>
                  <a:pt x="528" y="0"/>
                  <a:pt x="264" y="12"/>
                  <a:pt x="0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81" name="Freeform 53"/>
          <p:cNvSpPr>
            <a:spLocks/>
          </p:cNvSpPr>
          <p:nvPr/>
        </p:nvSpPr>
        <p:spPr bwMode="auto">
          <a:xfrm>
            <a:off x="7112000" y="4191000"/>
            <a:ext cx="711200" cy="609600"/>
          </a:xfrm>
          <a:custGeom>
            <a:avLst/>
            <a:gdLst>
              <a:gd name="T0" fmla="*/ 0 w 448"/>
              <a:gd name="T1" fmla="*/ 0 h 384"/>
              <a:gd name="T2" fmla="*/ 384 w 448"/>
              <a:gd name="T3" fmla="*/ 144 h 384"/>
              <a:gd name="T4" fmla="*/ 384 w 448"/>
              <a:gd name="T5" fmla="*/ 288 h 384"/>
              <a:gd name="T6" fmla="*/ 48 w 448"/>
              <a:gd name="T7" fmla="*/ 384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384"/>
              <a:gd name="T14" fmla="*/ 448 w 44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384">
                <a:moveTo>
                  <a:pt x="0" y="0"/>
                </a:moveTo>
                <a:cubicBezTo>
                  <a:pt x="160" y="48"/>
                  <a:pt x="320" y="96"/>
                  <a:pt x="384" y="144"/>
                </a:cubicBezTo>
                <a:cubicBezTo>
                  <a:pt x="448" y="192"/>
                  <a:pt x="440" y="248"/>
                  <a:pt x="384" y="288"/>
                </a:cubicBezTo>
                <a:cubicBezTo>
                  <a:pt x="328" y="328"/>
                  <a:pt x="188" y="35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16" name="Line 56"/>
          <p:cNvSpPr>
            <a:spLocks noChangeShapeType="1"/>
          </p:cNvSpPr>
          <p:nvPr/>
        </p:nvSpPr>
        <p:spPr bwMode="auto">
          <a:xfrm>
            <a:off x="4648200" y="2657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17" name="Line 57"/>
          <p:cNvSpPr>
            <a:spLocks noChangeShapeType="1"/>
          </p:cNvSpPr>
          <p:nvPr/>
        </p:nvSpPr>
        <p:spPr bwMode="auto">
          <a:xfrm>
            <a:off x="464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990600" y="3670300"/>
            <a:ext cx="685800" cy="336550"/>
            <a:chOff x="1488" y="1996"/>
            <a:chExt cx="432" cy="212"/>
          </a:xfrm>
          <a:solidFill>
            <a:srgbClr val="71DAFF"/>
          </a:solidFill>
        </p:grpSpPr>
        <p:sp>
          <p:nvSpPr>
            <p:cNvPr id="36942" name="Rectangle 6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943" name="Line 6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944" name="Text Box 6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0" dirty="0">
                  <a:effectLst/>
                  <a:latin typeface="Helvetica" pitchFamily="34" charset="0"/>
                </a:rPr>
                <a:t>2</a:t>
              </a:r>
            </a:p>
          </p:txBody>
        </p:sp>
        <p:sp>
          <p:nvSpPr>
            <p:cNvPr id="36945" name="Line 6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36919" name="Rectangle 65"/>
          <p:cNvSpPr>
            <a:spLocks noChangeArrowheads="1"/>
          </p:cNvSpPr>
          <p:nvPr/>
        </p:nvSpPr>
        <p:spPr bwMode="auto">
          <a:xfrm>
            <a:off x="1676400" y="3702050"/>
            <a:ext cx="457200" cy="304800"/>
          </a:xfrm>
          <a:prstGeom prst="rect">
            <a:avLst/>
          </a:prstGeom>
          <a:solidFill>
            <a:srgbClr val="71D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920" name="Line 66"/>
          <p:cNvSpPr>
            <a:spLocks noChangeShapeType="1"/>
          </p:cNvSpPr>
          <p:nvPr/>
        </p:nvSpPr>
        <p:spPr bwMode="auto">
          <a:xfrm>
            <a:off x="19812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921" name="Text Box 67"/>
          <p:cNvSpPr txBox="1">
            <a:spLocks noChangeArrowheads="1"/>
          </p:cNvSpPr>
          <p:nvPr/>
        </p:nvSpPr>
        <p:spPr bwMode="auto">
          <a:xfrm>
            <a:off x="1676400" y="36703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 dirty="0">
                <a:effectLst/>
                <a:latin typeface="Helvetica" pitchFamily="34" charset="0"/>
              </a:rPr>
              <a:t>6</a:t>
            </a:r>
          </a:p>
        </p:txBody>
      </p:sp>
      <p:sp>
        <p:nvSpPr>
          <p:cNvPr id="36922" name="Line 68"/>
          <p:cNvSpPr>
            <a:spLocks noChangeShapeType="1"/>
          </p:cNvSpPr>
          <p:nvPr/>
        </p:nvSpPr>
        <p:spPr bwMode="auto">
          <a:xfrm>
            <a:off x="2057400" y="3854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923" name="Rectangle 69"/>
          <p:cNvSpPr>
            <a:spLocks noChangeArrowheads="1"/>
          </p:cNvSpPr>
          <p:nvPr/>
        </p:nvSpPr>
        <p:spPr bwMode="auto">
          <a:xfrm>
            <a:off x="2362200" y="3702050"/>
            <a:ext cx="457200" cy="304800"/>
          </a:xfrm>
          <a:prstGeom prst="rect">
            <a:avLst/>
          </a:prstGeom>
          <a:solidFill>
            <a:srgbClr val="71D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924" name="Line 70"/>
          <p:cNvSpPr>
            <a:spLocks noChangeShapeType="1"/>
          </p:cNvSpPr>
          <p:nvPr/>
        </p:nvSpPr>
        <p:spPr bwMode="auto">
          <a:xfrm>
            <a:off x="26670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925" name="Text Box 71"/>
          <p:cNvSpPr txBox="1">
            <a:spLocks noChangeArrowheads="1"/>
          </p:cNvSpPr>
          <p:nvPr/>
        </p:nvSpPr>
        <p:spPr bwMode="auto">
          <a:xfrm>
            <a:off x="2362200" y="36703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>
                <a:effectLst/>
                <a:latin typeface="Helvetica" pitchFamily="34" charset="0"/>
              </a:rPr>
              <a:t>8</a:t>
            </a:r>
          </a:p>
        </p:txBody>
      </p:sp>
      <p:sp>
        <p:nvSpPr>
          <p:cNvPr id="36926" name="Line 72"/>
          <p:cNvSpPr>
            <a:spLocks noChangeShapeType="1"/>
          </p:cNvSpPr>
          <p:nvPr/>
        </p:nvSpPr>
        <p:spPr bwMode="auto">
          <a:xfrm>
            <a:off x="2743200" y="3854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927" name="Rectangle 73"/>
          <p:cNvSpPr>
            <a:spLocks noChangeArrowheads="1"/>
          </p:cNvSpPr>
          <p:nvPr/>
        </p:nvSpPr>
        <p:spPr bwMode="auto">
          <a:xfrm>
            <a:off x="3048000" y="3702050"/>
            <a:ext cx="457200" cy="304800"/>
          </a:xfrm>
          <a:prstGeom prst="rect">
            <a:avLst/>
          </a:prstGeom>
          <a:solidFill>
            <a:srgbClr val="71D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928" name="Line 74"/>
          <p:cNvSpPr>
            <a:spLocks noChangeShapeType="1"/>
          </p:cNvSpPr>
          <p:nvPr/>
        </p:nvSpPr>
        <p:spPr bwMode="auto">
          <a:xfrm>
            <a:off x="33528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929" name="Text Box 75"/>
          <p:cNvSpPr txBox="1">
            <a:spLocks noChangeArrowheads="1"/>
          </p:cNvSpPr>
          <p:nvPr/>
        </p:nvSpPr>
        <p:spPr bwMode="auto">
          <a:xfrm>
            <a:off x="3048000" y="36703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 dirty="0">
                <a:effectLst/>
                <a:latin typeface="Helvetica" pitchFamily="34" charset="0"/>
              </a:rPr>
              <a:t>7</a:t>
            </a:r>
          </a:p>
        </p:txBody>
      </p:sp>
      <p:sp>
        <p:nvSpPr>
          <p:cNvPr id="36930" name="Line 76"/>
          <p:cNvSpPr>
            <a:spLocks noChangeShapeType="1"/>
          </p:cNvSpPr>
          <p:nvPr/>
        </p:nvSpPr>
        <p:spPr bwMode="auto">
          <a:xfrm>
            <a:off x="3429000" y="3854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931" name="Rectangle 77"/>
          <p:cNvSpPr>
            <a:spLocks noChangeArrowheads="1"/>
          </p:cNvSpPr>
          <p:nvPr/>
        </p:nvSpPr>
        <p:spPr bwMode="auto">
          <a:xfrm>
            <a:off x="3733800" y="3702050"/>
            <a:ext cx="457200" cy="304800"/>
          </a:xfrm>
          <a:prstGeom prst="rect">
            <a:avLst/>
          </a:prstGeom>
          <a:solidFill>
            <a:srgbClr val="71D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932" name="Line 78"/>
          <p:cNvSpPr>
            <a:spLocks noChangeShapeType="1"/>
          </p:cNvSpPr>
          <p:nvPr/>
        </p:nvSpPr>
        <p:spPr bwMode="auto">
          <a:xfrm>
            <a:off x="40386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933" name="Text Box 79"/>
          <p:cNvSpPr txBox="1">
            <a:spLocks noChangeArrowheads="1"/>
          </p:cNvSpPr>
          <p:nvPr/>
        </p:nvSpPr>
        <p:spPr bwMode="auto">
          <a:xfrm>
            <a:off x="3733800" y="36703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 dirty="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36934" name="Line 80"/>
          <p:cNvSpPr>
            <a:spLocks noChangeShapeType="1"/>
          </p:cNvSpPr>
          <p:nvPr/>
        </p:nvSpPr>
        <p:spPr bwMode="auto">
          <a:xfrm flipH="1">
            <a:off x="4038600" y="37465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935" name="Text Box 82"/>
          <p:cNvSpPr txBox="1">
            <a:spLocks noChangeArrowheads="1"/>
          </p:cNvSpPr>
          <p:nvPr/>
        </p:nvSpPr>
        <p:spPr bwMode="auto">
          <a:xfrm>
            <a:off x="793750" y="301625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 dirty="0">
                <a:effectLst/>
                <a:latin typeface="Helvetica" pitchFamily="34" charset="0"/>
              </a:rPr>
              <a:t>head</a:t>
            </a:r>
          </a:p>
        </p:txBody>
      </p:sp>
      <p:sp>
        <p:nvSpPr>
          <p:cNvPr id="36936" name="Line 84"/>
          <p:cNvSpPr>
            <a:spLocks noChangeShapeType="1"/>
          </p:cNvSpPr>
          <p:nvPr/>
        </p:nvSpPr>
        <p:spPr bwMode="auto">
          <a:xfrm>
            <a:off x="1143000" y="33210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7" name="Text Box 85"/>
          <p:cNvSpPr txBox="1">
            <a:spLocks noChangeArrowheads="1"/>
          </p:cNvSpPr>
          <p:nvPr/>
        </p:nvSpPr>
        <p:spPr bwMode="auto">
          <a:xfrm>
            <a:off x="2038350" y="4311650"/>
            <a:ext cx="817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 dirty="0">
                <a:effectLst/>
                <a:latin typeface="Helvetica" pitchFamily="34" charset="0"/>
              </a:rPr>
              <a:t>current</a:t>
            </a:r>
          </a:p>
        </p:txBody>
      </p:sp>
      <p:sp>
        <p:nvSpPr>
          <p:cNvPr id="36938" name="Line 87"/>
          <p:cNvSpPr>
            <a:spLocks noChangeShapeType="1"/>
          </p:cNvSpPr>
          <p:nvPr/>
        </p:nvSpPr>
        <p:spPr bwMode="auto">
          <a:xfrm flipV="1">
            <a:off x="2514600" y="400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9" name="Line 93"/>
          <p:cNvSpPr>
            <a:spLocks noChangeShapeType="1"/>
          </p:cNvSpPr>
          <p:nvPr/>
        </p:nvSpPr>
        <p:spPr bwMode="auto">
          <a:xfrm>
            <a:off x="5664200" y="6172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940" name="Text Box 95"/>
          <p:cNvSpPr txBox="1">
            <a:spLocks noChangeArrowheads="1"/>
          </p:cNvSpPr>
          <p:nvPr/>
        </p:nvSpPr>
        <p:spPr bwMode="auto">
          <a:xfrm>
            <a:off x="5060950" y="61722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effectLst/>
                <a:latin typeface="Helvetica" pitchFamily="34" charset="0"/>
              </a:rPr>
              <a:t>1065</a:t>
            </a:r>
          </a:p>
        </p:txBody>
      </p:sp>
      <p:sp>
        <p:nvSpPr>
          <p:cNvPr id="99426" name="Freeform 98"/>
          <p:cNvSpPr>
            <a:spLocks/>
          </p:cNvSpPr>
          <p:nvPr/>
        </p:nvSpPr>
        <p:spPr bwMode="auto">
          <a:xfrm>
            <a:off x="7150100" y="2971800"/>
            <a:ext cx="850900" cy="2438400"/>
          </a:xfrm>
          <a:custGeom>
            <a:avLst/>
            <a:gdLst>
              <a:gd name="T0" fmla="*/ 0 w 536"/>
              <a:gd name="T1" fmla="*/ 1536 h 1536"/>
              <a:gd name="T2" fmla="*/ 432 w 536"/>
              <a:gd name="T3" fmla="*/ 1248 h 1536"/>
              <a:gd name="T4" fmla="*/ 528 w 536"/>
              <a:gd name="T5" fmla="*/ 384 h 1536"/>
              <a:gd name="T6" fmla="*/ 384 w 536"/>
              <a:gd name="T7" fmla="*/ 144 h 1536"/>
              <a:gd name="T8" fmla="*/ 0 w 536"/>
              <a:gd name="T9" fmla="*/ 0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6"/>
              <a:gd name="T16" fmla="*/ 0 h 1536"/>
              <a:gd name="T17" fmla="*/ 536 w 536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6" h="1536">
                <a:moveTo>
                  <a:pt x="0" y="1536"/>
                </a:moveTo>
                <a:cubicBezTo>
                  <a:pt x="172" y="1488"/>
                  <a:pt x="344" y="1440"/>
                  <a:pt x="432" y="1248"/>
                </a:cubicBezTo>
                <a:cubicBezTo>
                  <a:pt x="520" y="1056"/>
                  <a:pt x="536" y="568"/>
                  <a:pt x="528" y="384"/>
                </a:cubicBezTo>
                <a:cubicBezTo>
                  <a:pt x="520" y="200"/>
                  <a:pt x="472" y="208"/>
                  <a:pt x="384" y="144"/>
                </a:cubicBezTo>
                <a:cubicBezTo>
                  <a:pt x="296" y="80"/>
                  <a:pt x="148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5" grpId="0" animBg="1"/>
      <p:bldP spid="99378" grpId="0" animBg="1"/>
      <p:bldP spid="99380" grpId="0" animBg="1"/>
      <p:bldP spid="99381" grpId="0" animBg="1"/>
      <p:bldP spid="994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How to declare a linked list in C or C++?</a:t>
            </a:r>
          </a:p>
          <a:p>
            <a:endParaRPr lang="en-US" sz="3200" dirty="0" smtClean="0"/>
          </a:p>
          <a:p>
            <a:r>
              <a:rPr lang="en-US" sz="3200" b="1" dirty="0" smtClean="0"/>
              <a:t>Step 1)</a:t>
            </a:r>
            <a:r>
              <a:rPr lang="en-US" sz="3200" dirty="0" smtClean="0"/>
              <a:t>    Declare a </a:t>
            </a:r>
            <a:r>
              <a:rPr lang="en-US" sz="3200" b="1" dirty="0" smtClean="0"/>
              <a:t>data structure</a:t>
            </a:r>
            <a:r>
              <a:rPr lang="en-US" sz="3200" dirty="0" smtClean="0"/>
              <a:t> for the </a:t>
            </a:r>
            <a:r>
              <a:rPr lang="en-US" sz="3200" b="1" dirty="0" smtClean="0"/>
              <a:t>nodes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e.g. the following </a:t>
            </a:r>
            <a:r>
              <a:rPr lang="en-US" sz="3200" b="1" dirty="0" err="1" smtClean="0"/>
              <a:t>struct</a:t>
            </a:r>
            <a:r>
              <a:rPr lang="en-US" sz="3200" dirty="0" smtClean="0"/>
              <a:t> could be used to create a list -</a:t>
            </a:r>
          </a:p>
          <a:p>
            <a:endParaRPr lang="en-US" sz="3200" dirty="0" smtClean="0"/>
          </a:p>
          <a:p>
            <a:r>
              <a:rPr lang="en-US" sz="3200" dirty="0" err="1" smtClean="0">
                <a:solidFill>
                  <a:srgbClr val="0000CC"/>
                </a:solidFill>
              </a:rPr>
              <a:t>struct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</a:rPr>
              <a:t>ListNode</a:t>
            </a:r>
            <a:endParaRPr lang="en-US" sz="32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</a:rPr>
              <a:t>	{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</a:rPr>
              <a:t>	     </a:t>
            </a:r>
            <a:r>
              <a:rPr lang="en-US" sz="3200" dirty="0" err="1" smtClean="0">
                <a:solidFill>
                  <a:srgbClr val="0000CC"/>
                </a:solidFill>
              </a:rPr>
              <a:t>int</a:t>
            </a:r>
            <a:r>
              <a:rPr lang="en-US" sz="3200" dirty="0" smtClean="0">
                <a:solidFill>
                  <a:srgbClr val="0000CC"/>
                </a:solidFill>
              </a:rPr>
              <a:t>  data;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</a:rPr>
              <a:t>	     </a:t>
            </a:r>
            <a:r>
              <a:rPr lang="en-US" sz="3200" dirty="0" err="1" smtClean="0">
                <a:solidFill>
                  <a:srgbClr val="0000CC"/>
                </a:solidFill>
              </a:rPr>
              <a:t>ListNode</a:t>
            </a:r>
            <a:r>
              <a:rPr lang="en-US" sz="3200" dirty="0" smtClean="0">
                <a:solidFill>
                  <a:srgbClr val="0000CC"/>
                </a:solidFill>
              </a:rPr>
              <a:t>  *next;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</a:rPr>
              <a:t>	};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Declarations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1" y="1295400"/>
            <a:ext cx="8763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</a:rPr>
              <a:t>a)  The first member of the </a:t>
            </a:r>
            <a:r>
              <a:rPr lang="en-US" sz="2200" dirty="0" err="1">
                <a:solidFill>
                  <a:srgbClr val="990000"/>
                </a:solidFill>
                <a:effectLst/>
              </a:rPr>
              <a:t>ListNode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struct</a:t>
            </a:r>
            <a:r>
              <a:rPr lang="en-US" sz="2200" dirty="0">
                <a:effectLst/>
              </a:rPr>
              <a:t> is a </a:t>
            </a:r>
            <a:r>
              <a:rPr lang="en-US" sz="2200" dirty="0" err="1" smtClean="0">
                <a:effectLst/>
              </a:rPr>
              <a:t>int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>
                <a:effectLst/>
              </a:rPr>
              <a:t>called </a:t>
            </a:r>
            <a:r>
              <a:rPr lang="en-US" sz="2200" u="sng" dirty="0" smtClean="0">
                <a:solidFill>
                  <a:srgbClr val="C00000"/>
                </a:solidFill>
                <a:effectLst/>
              </a:rPr>
              <a:t>data</a:t>
            </a:r>
            <a:r>
              <a:rPr lang="en-US" sz="2200" dirty="0" smtClean="0">
                <a:effectLst/>
              </a:rPr>
              <a:t>.</a:t>
            </a:r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     It is to hold the node’s</a:t>
            </a:r>
            <a:r>
              <a:rPr lang="en-US" sz="2200" b="1" dirty="0">
                <a:effectLst/>
              </a:rPr>
              <a:t> </a:t>
            </a:r>
            <a:r>
              <a:rPr lang="en-US" sz="2200" b="1" dirty="0">
                <a:solidFill>
                  <a:srgbClr val="0000CC"/>
                </a:solidFill>
                <a:effectLst/>
              </a:rPr>
              <a:t>data</a:t>
            </a:r>
            <a:r>
              <a:rPr lang="en-US" sz="2200" dirty="0">
                <a:effectLst/>
              </a:rPr>
              <a:t>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b) The second member is a </a:t>
            </a:r>
            <a:r>
              <a:rPr lang="en-US" sz="2200" b="1" dirty="0">
                <a:solidFill>
                  <a:srgbClr val="0000CC"/>
                </a:solidFill>
                <a:effectLst/>
              </a:rPr>
              <a:t>pointer</a:t>
            </a:r>
            <a:r>
              <a:rPr lang="en-US" sz="2200" dirty="0">
                <a:effectLst/>
              </a:rPr>
              <a:t> called </a:t>
            </a:r>
            <a:r>
              <a:rPr lang="en-US" sz="2200" u="sng" dirty="0">
                <a:solidFill>
                  <a:srgbClr val="C00000"/>
                </a:solidFill>
                <a:effectLst/>
              </a:rPr>
              <a:t>next</a:t>
            </a:r>
            <a:r>
              <a:rPr lang="en-US" sz="2200" dirty="0">
                <a:solidFill>
                  <a:srgbClr val="C00000"/>
                </a:solidFill>
                <a:effectLst/>
              </a:rPr>
              <a:t>.</a:t>
            </a:r>
          </a:p>
          <a:p>
            <a:r>
              <a:rPr lang="en-US" sz="2200" dirty="0">
                <a:effectLst/>
              </a:rPr>
              <a:t>     It is to hold the </a:t>
            </a:r>
            <a:r>
              <a:rPr lang="en-US" sz="2200" b="1" dirty="0">
                <a:solidFill>
                  <a:srgbClr val="0000CC"/>
                </a:solidFill>
                <a:effectLst/>
              </a:rPr>
              <a:t>address</a:t>
            </a:r>
            <a:r>
              <a:rPr lang="en-US" sz="2200" dirty="0">
                <a:effectLst/>
              </a:rPr>
              <a:t> of any object that is a </a:t>
            </a:r>
            <a:r>
              <a:rPr lang="en-US" sz="2200" dirty="0" err="1">
                <a:solidFill>
                  <a:srgbClr val="990000"/>
                </a:solidFill>
                <a:effectLst/>
              </a:rPr>
              <a:t>ListNode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struct</a:t>
            </a:r>
            <a:r>
              <a:rPr lang="en-US" sz="2200" dirty="0">
                <a:effectLst/>
              </a:rPr>
              <a:t>.</a:t>
            </a:r>
          </a:p>
          <a:p>
            <a:r>
              <a:rPr lang="en-US" sz="2200" dirty="0">
                <a:effectLst/>
              </a:rPr>
              <a:t>     Hence each </a:t>
            </a:r>
            <a:r>
              <a:rPr lang="en-US" sz="2200" dirty="0" err="1">
                <a:solidFill>
                  <a:srgbClr val="990000"/>
                </a:solidFill>
                <a:effectLst/>
              </a:rPr>
              <a:t>ListNode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struct</a:t>
            </a:r>
            <a:r>
              <a:rPr lang="en-US" sz="2200" dirty="0">
                <a:effectLst/>
              </a:rPr>
              <a:t> can point to the next one in the list.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 smtClean="0">
                <a:effectLst/>
              </a:rPr>
              <a:t>The </a:t>
            </a:r>
            <a:r>
              <a:rPr lang="en-US" sz="2200" dirty="0" err="1">
                <a:solidFill>
                  <a:srgbClr val="990000"/>
                </a:solidFill>
                <a:effectLst/>
              </a:rPr>
              <a:t>ListNode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struct</a:t>
            </a:r>
            <a:r>
              <a:rPr lang="en-US" sz="2200" dirty="0">
                <a:effectLst/>
              </a:rPr>
              <a:t> contains a pointer to an object of the </a:t>
            </a:r>
            <a:r>
              <a:rPr lang="en-US" sz="2200" dirty="0">
                <a:solidFill>
                  <a:srgbClr val="0000CC"/>
                </a:solidFill>
                <a:effectLst/>
              </a:rPr>
              <a:t>same type</a:t>
            </a:r>
          </a:p>
          <a:p>
            <a:r>
              <a:rPr lang="en-US" sz="2200" dirty="0">
                <a:effectLst/>
              </a:rPr>
              <a:t>as that being declared. It is called </a:t>
            </a:r>
            <a:r>
              <a:rPr lang="en-US" sz="2200" dirty="0" smtClean="0">
                <a:effectLst/>
              </a:rPr>
              <a:t>a  </a:t>
            </a:r>
            <a:r>
              <a:rPr lang="en-US" sz="2200" b="1" i="1" dirty="0">
                <a:solidFill>
                  <a:srgbClr val="0000CC"/>
                </a:solidFill>
                <a:effectLst/>
              </a:rPr>
              <a:t>self-referential data structure</a:t>
            </a:r>
            <a:r>
              <a:rPr lang="en-US" sz="2200" dirty="0">
                <a:effectLst/>
              </a:rPr>
              <a:t>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This makes it possible to create nodes that point to other nodes of</a:t>
            </a:r>
          </a:p>
          <a:p>
            <a:r>
              <a:rPr lang="en-US" sz="2200" dirty="0">
                <a:effectLst/>
              </a:rPr>
              <a:t>the same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6415</TotalTime>
  <Words>941</Words>
  <Application>Microsoft Office PowerPoint</Application>
  <PresentationFormat>On-screen Show (4:3)</PresentationFormat>
  <Paragraphs>216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Consolas</vt:lpstr>
      <vt:lpstr>Garamond</vt:lpstr>
      <vt:lpstr>Helvetica</vt:lpstr>
      <vt:lpstr>新細明體</vt:lpstr>
      <vt:lpstr>Times New Roman</vt:lpstr>
      <vt:lpstr>Wingdings</vt:lpstr>
      <vt:lpstr>Edge</vt:lpstr>
      <vt:lpstr>Data Structure and Algorithms</vt:lpstr>
      <vt:lpstr> Link-List  Lesson 10</vt:lpstr>
      <vt:lpstr>List Using Linked Memory</vt:lpstr>
      <vt:lpstr>Linked List</vt:lpstr>
      <vt:lpstr>Composition of Linked List</vt:lpstr>
      <vt:lpstr>Composition of linked List</vt:lpstr>
      <vt:lpstr>Linked List</vt:lpstr>
      <vt:lpstr>List Declarations</vt:lpstr>
      <vt:lpstr>List Declarations</vt:lpstr>
      <vt:lpstr>List Declarations</vt:lpstr>
      <vt:lpstr>Singly Linked List (SLL) - More Terminology</vt:lpstr>
      <vt:lpstr>Link List Creation in C (Simple method) </vt:lpstr>
      <vt:lpstr>Link List Creation in C ++ (Simple method) </vt:lpstr>
      <vt:lpstr>Traversing a SLL (animation)</vt:lpstr>
      <vt:lpstr>Insert a New Node at Beginning of Link-List</vt:lpstr>
      <vt:lpstr>Insert a New Node at the END of Link-List</vt:lpstr>
      <vt:lpstr>Insert a New Node at the END of Link-List (Complete Programme)</vt:lpstr>
      <vt:lpstr>Insert a New Node at the At Given Position</vt:lpstr>
      <vt:lpstr>Insert a New Node at the At Given Position</vt:lpstr>
      <vt:lpstr>Inserting after (animation)</vt:lpstr>
      <vt:lpstr>Deleting an element from a SLL</vt:lpstr>
      <vt:lpstr>Delete a Node at the Given Position</vt:lpstr>
      <vt:lpstr>Home Exercise</vt:lpstr>
      <vt:lpstr>Summary…</vt:lpstr>
    </vt:vector>
  </TitlesOfParts>
  <Company>Cottrell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</dc:title>
  <dc:subject>CSC211 Data Structures</dc:subject>
  <dc:creator>Dr. Iftikhar Azim Niaz</dc:creator>
  <cp:lastModifiedBy>Microsoft account</cp:lastModifiedBy>
  <cp:revision>537</cp:revision>
  <dcterms:created xsi:type="dcterms:W3CDTF">2004-10-06T00:41:44Z</dcterms:created>
  <dcterms:modified xsi:type="dcterms:W3CDTF">2022-11-06T22:13:12Z</dcterms:modified>
</cp:coreProperties>
</file>