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2"/>
  </p:notesMasterIdLst>
  <p:sldIdLst>
    <p:sldId id="694" r:id="rId2"/>
    <p:sldId id="695" r:id="rId3"/>
    <p:sldId id="641" r:id="rId4"/>
    <p:sldId id="642" r:id="rId5"/>
    <p:sldId id="643" r:id="rId6"/>
    <p:sldId id="644" r:id="rId7"/>
    <p:sldId id="687" r:id="rId8"/>
    <p:sldId id="645" r:id="rId9"/>
    <p:sldId id="693" r:id="rId10"/>
    <p:sldId id="646" r:id="rId11"/>
    <p:sldId id="647" r:id="rId12"/>
    <p:sldId id="648" r:id="rId13"/>
    <p:sldId id="691" r:id="rId14"/>
    <p:sldId id="692" r:id="rId15"/>
    <p:sldId id="649" r:id="rId16"/>
    <p:sldId id="650" r:id="rId17"/>
    <p:sldId id="652" r:id="rId18"/>
    <p:sldId id="654" r:id="rId19"/>
    <p:sldId id="662" r:id="rId20"/>
    <p:sldId id="663" r:id="rId21"/>
    <p:sldId id="664" r:id="rId22"/>
    <p:sldId id="667" r:id="rId23"/>
    <p:sldId id="675" r:id="rId24"/>
    <p:sldId id="688" r:id="rId25"/>
    <p:sldId id="689" r:id="rId26"/>
    <p:sldId id="676" r:id="rId27"/>
    <p:sldId id="682" r:id="rId28"/>
    <p:sldId id="683" r:id="rId29"/>
    <p:sldId id="684" r:id="rId30"/>
    <p:sldId id="69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000099"/>
    <a:srgbClr val="99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798" autoAdjust="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08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7668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B5F400-7C30-4465-A5BC-2AC6357E899A}" type="slidenum">
              <a:rPr lang="zh-TW" altLang="en-US" smtClean="0">
                <a:latin typeface="Times New Roman" panose="02020603050405020304" pitchFamily="18" charset="0"/>
                <a:cs typeface="新細明體"/>
              </a:rPr>
              <a:pPr/>
              <a:t>2</a:t>
            </a:fld>
            <a:endParaRPr lang="en-US" altLang="zh-TW" smtClean="0">
              <a:latin typeface="Times New Roman" panose="02020603050405020304" pitchFamily="18" charset="0"/>
              <a:cs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8368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337C8-84CF-4B55-B6A9-809DF2489D92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3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5673E8-0014-4DB0-A185-EE8EE036AE8F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18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CEAA-0554-46C4-9CDF-CE72C90AD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6529"/>
      </p:ext>
    </p:extLst>
  </p:cSld>
  <p:clrMapOvr>
    <a:masterClrMapping/>
  </p:clrMapOvr>
  <p:transition spd="med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file:///D:/Shakya/MSIT127/sequential%20%26%20binary%20search_files/fig4.jpg" TargetMode="External"/><Relationship Id="rId7" Type="http://schemas.openxmlformats.org/officeDocument/2006/relationships/image" Target="file:///D:/Shakya/MSIT127/sequential%20%26%20binary%20search_files/fig6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file:///D:/Shakya/MSIT127/sequential%20%26%20binary%20search_files/fig5.jpg" TargetMode="Externa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924800" cy="2133600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Data </a:t>
            </a:r>
            <a:r>
              <a:rPr lang="en-US" altLang="en-US" dirty="0" smtClean="0"/>
              <a:t>Structure and Algorithms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038600"/>
            <a:ext cx="5181600" cy="914400"/>
          </a:xfrm>
          <a:noFill/>
        </p:spPr>
        <p:txBody>
          <a:bodyPr/>
          <a:lstStyle/>
          <a:p>
            <a:pPr eaLnBrk="1" hangingPunct="1"/>
            <a:r>
              <a:rPr lang="en-US" altLang="en-US" b="1" smtClean="0"/>
              <a:t>Azaz Ahmed Kiani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981200" y="4495800"/>
            <a:ext cx="6337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- 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/>
              <a:t>set found to false;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/>
              <a:t>set position to –1;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/>
              <a:t>set index to 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/>
              <a:t>	while (index &lt; number of elements) and (found is false)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/>
              <a:t>		  if list[index] is equal to search value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/>
              <a:t>   		     found = true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/>
              <a:t>		     position = index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/>
              <a:t>		  end 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/>
              <a:t>		  add 1 to index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/>
              <a:t>	end while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/>
              <a:t>	return position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-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 </a:t>
            </a:r>
            <a:r>
              <a:rPr lang="en-US" sz="2400" dirty="0" err="1" smtClean="0"/>
              <a:t>LinSearch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[] list, </a:t>
            </a:r>
            <a:r>
              <a:rPr lang="en-US" sz="2400" dirty="0" err="1" smtClean="0"/>
              <a:t>int</a:t>
            </a:r>
            <a:r>
              <a:rPr lang="en-US" sz="2400" dirty="0" smtClean="0"/>
              <a:t> item, </a:t>
            </a:r>
            <a:r>
              <a:rPr lang="en-US" sz="2400" dirty="0" err="1" smtClean="0"/>
              <a:t>int</a:t>
            </a:r>
            <a:r>
              <a:rPr lang="en-US" sz="2400" dirty="0" smtClean="0"/>
              <a:t> size)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found  = 0;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  </a:t>
            </a:r>
            <a:r>
              <a:rPr lang="en-US" sz="2400" dirty="0" err="1" smtClean="0"/>
              <a:t>int</a:t>
            </a:r>
            <a:r>
              <a:rPr lang="en-US" sz="2400" dirty="0" smtClean="0"/>
              <a:t> position = -1;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  </a:t>
            </a:r>
            <a:r>
              <a:rPr lang="en-US" sz="2400" dirty="0" err="1" smtClean="0"/>
              <a:t>int</a:t>
            </a:r>
            <a:r>
              <a:rPr lang="en-US" sz="2400" dirty="0" smtClean="0"/>
              <a:t> index = 0;	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while (index &lt; size) &amp;&amp; (found == 0)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    if (list[index] == item )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         found = 1;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	      position = index;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    } </a:t>
            </a:r>
            <a:r>
              <a:rPr lang="en-US" sz="2400" dirty="0" smtClean="0">
                <a:solidFill>
                  <a:srgbClr val="006600"/>
                </a:solidFill>
              </a:rPr>
              <a:t>// end if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    index++;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}  </a:t>
            </a:r>
            <a:r>
              <a:rPr lang="en-US" sz="2400" dirty="0" smtClean="0">
                <a:solidFill>
                  <a:srgbClr val="006600"/>
                </a:solidFill>
              </a:rPr>
              <a:t>// end of while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return position;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} </a:t>
            </a:r>
            <a:r>
              <a:rPr lang="en-US" sz="2400" dirty="0" smtClean="0">
                <a:solidFill>
                  <a:srgbClr val="006600"/>
                </a:solidFill>
              </a:rPr>
              <a:t>// end of function </a:t>
            </a:r>
            <a:r>
              <a:rPr lang="en-US" sz="2400" dirty="0" err="1" smtClean="0">
                <a:solidFill>
                  <a:srgbClr val="006600"/>
                </a:solidFill>
              </a:rPr>
              <a:t>LinSearch</a:t>
            </a:r>
            <a:endParaRPr lang="en-US" dirty="0" smtClean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810000"/>
          </a:xfrm>
        </p:spPr>
        <p:txBody>
          <a:bodyPr/>
          <a:lstStyle/>
          <a:p>
            <a:r>
              <a:rPr lang="en-US" dirty="0" smtClean="0"/>
              <a:t>Array </a:t>
            </a:r>
            <a:r>
              <a:rPr lang="en-US" dirty="0" err="1" smtClean="0">
                <a:latin typeface="Courier New" pitchFamily="49" charset="0"/>
              </a:rPr>
              <a:t>numlist</a:t>
            </a:r>
            <a:r>
              <a:rPr lang="en-US" dirty="0" smtClean="0"/>
              <a:t> contains: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Searching for the </a:t>
            </a:r>
            <a:r>
              <a:rPr lang="en-US" dirty="0" err="1" smtClean="0"/>
              <a:t>the</a:t>
            </a:r>
            <a:r>
              <a:rPr lang="en-US" dirty="0" smtClean="0"/>
              <a:t> value </a:t>
            </a:r>
            <a:r>
              <a:rPr lang="en-US" dirty="0" smtClean="0">
                <a:latin typeface="Courier New" pitchFamily="49" charset="0"/>
              </a:rPr>
              <a:t>11</a:t>
            </a:r>
            <a:r>
              <a:rPr lang="en-US" dirty="0" smtClean="0"/>
              <a:t>, linear search examines </a:t>
            </a:r>
            <a:r>
              <a:rPr lang="en-US" dirty="0" smtClean="0">
                <a:latin typeface="Courier New" pitchFamily="49" charset="0"/>
              </a:rPr>
              <a:t>17, 23, 5,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11</a:t>
            </a:r>
          </a:p>
          <a:p>
            <a:r>
              <a:rPr lang="en-US" dirty="0" smtClean="0"/>
              <a:t>Searching for the </a:t>
            </a:r>
            <a:r>
              <a:rPr lang="en-US" dirty="0" err="1" smtClean="0"/>
              <a:t>the</a:t>
            </a:r>
            <a:r>
              <a:rPr lang="en-US" dirty="0" smtClean="0"/>
              <a:t> value </a:t>
            </a:r>
            <a:r>
              <a:rPr lang="en-US" dirty="0" smtClean="0">
                <a:latin typeface="Courier New" pitchFamily="49" charset="0"/>
              </a:rPr>
              <a:t>7</a:t>
            </a:r>
            <a:r>
              <a:rPr lang="en-US" dirty="0" smtClean="0"/>
              <a:t>, linear search examines </a:t>
            </a:r>
            <a:r>
              <a:rPr lang="en-US" dirty="0" smtClean="0">
                <a:latin typeface="Courier New" pitchFamily="49" charset="0"/>
              </a:rPr>
              <a:t>17, 23, 5, 11, 2, 29,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3</a:t>
            </a:r>
          </a:p>
          <a:p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295400" y="1752600"/>
          <a:ext cx="6096000" cy="762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467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Linear Search </a:t>
            </a:r>
            <a:r>
              <a:rPr lang="en-US" dirty="0" smtClean="0"/>
              <a:t>Tracing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marL="457200" indent="-457200" eaLnBrk="1" hangingPunct="1">
              <a:buClr>
                <a:srgbClr val="0066FF"/>
              </a:buClr>
              <a:buFont typeface="Wingdings" pitchFamily="2" charset="2"/>
              <a:buNone/>
            </a:pPr>
            <a:endParaRPr lang="en-US" sz="2400" dirty="0" smtClean="0"/>
          </a:p>
          <a:p>
            <a:pPr marL="457200" indent="-457200" eaLnBrk="1" hangingPunct="1">
              <a:buClr>
                <a:srgbClr val="0066FF"/>
              </a:buClr>
              <a:buFont typeface="Wingdings" pitchFamily="2" charset="2"/>
              <a:buNone/>
            </a:pPr>
            <a:endParaRPr lang="en-US" sz="2400" dirty="0" smtClean="0"/>
          </a:p>
          <a:p>
            <a:pPr marL="457200" indent="-457200" eaLnBrk="1" hangingPunct="1">
              <a:buClr>
                <a:srgbClr val="0066FF"/>
              </a:buClr>
              <a:buFont typeface="Wingdings" pitchFamily="2" charset="2"/>
              <a:buNone/>
            </a:pPr>
            <a:r>
              <a:rPr lang="en-US" sz="2000" dirty="0" smtClean="0"/>
              <a:t>Lets search for the number 3. We start at the beginning and check the first element in the array. Is it 3? </a:t>
            </a:r>
          </a:p>
          <a:p>
            <a:pPr marL="457200" indent="-457200" eaLnBrk="1" hangingPunct="1">
              <a:buClr>
                <a:srgbClr val="0066FF"/>
              </a:buClr>
              <a:buFont typeface="Wingdings" pitchFamily="2" charset="2"/>
              <a:buNone/>
            </a:pPr>
            <a:endParaRPr lang="en-US" sz="2000" dirty="0" smtClean="0"/>
          </a:p>
          <a:p>
            <a:pPr marL="457200" indent="-457200" eaLnBrk="1" hangingPunct="1">
              <a:buClr>
                <a:srgbClr val="0066FF"/>
              </a:buClr>
              <a:buFont typeface="Wingdings" pitchFamily="2" charset="2"/>
              <a:buNone/>
            </a:pPr>
            <a:endParaRPr lang="en-US" sz="1800" dirty="0" smtClean="0"/>
          </a:p>
          <a:p>
            <a:pPr marL="457200" indent="-457200" eaLnBrk="1" hangingPunct="1">
              <a:buFontTx/>
              <a:buNone/>
            </a:pPr>
            <a:endParaRPr lang="en-US" sz="1800" dirty="0" smtClean="0"/>
          </a:p>
        </p:txBody>
      </p:sp>
      <p:pic>
        <p:nvPicPr>
          <p:cNvPr id="16389" name="Picture 4" descr="array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362200" y="1522413"/>
            <a:ext cx="3733800" cy="892175"/>
          </a:xfrm>
          <a:noFill/>
        </p:spPr>
      </p:pic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85800" y="1600200"/>
            <a:ext cx="7696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None/>
            </a:pPr>
            <a:endParaRPr lang="en-US" sz="3600">
              <a:latin typeface="Tahoma" charset="0"/>
            </a:endParaRPr>
          </a:p>
        </p:txBody>
      </p:sp>
      <p:pic>
        <p:nvPicPr>
          <p:cNvPr id="16391" name="Picture 6" descr="array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381250" y="3232150"/>
            <a:ext cx="3790950" cy="1114425"/>
          </a:xfrm>
          <a:noFill/>
        </p:spPr>
      </p:pic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838200" y="4710113"/>
            <a:ext cx="455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000" dirty="0">
                <a:effectLst/>
                <a:latin typeface="Verdana" pitchFamily="34" charset="0"/>
                <a:cs typeface="Arial" charset="0"/>
              </a:rPr>
              <a:t>No, not it. Is it the next </a:t>
            </a:r>
            <a:r>
              <a:rPr lang="en-US" sz="2000" dirty="0">
                <a:effectLst/>
                <a:latin typeface="+mn-lt"/>
                <a:cs typeface="Arial" charset="0"/>
              </a:rPr>
              <a:t>element</a:t>
            </a:r>
            <a:r>
              <a:rPr lang="en-US" sz="2000" dirty="0">
                <a:effectLst/>
                <a:latin typeface="Verdana" pitchFamily="34" charset="0"/>
                <a:cs typeface="Arial" charset="0"/>
              </a:rPr>
              <a:t>? </a:t>
            </a:r>
          </a:p>
        </p:txBody>
      </p:sp>
      <p:pic>
        <p:nvPicPr>
          <p:cNvPr id="16393" name="Picture 8" descr="array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5105400"/>
            <a:ext cx="411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2438400" y="6172200"/>
            <a:ext cx="4410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effectLst/>
                <a:latin typeface="Verdana" pitchFamily="34" charset="0"/>
                <a:cs typeface="Arial" charset="0"/>
              </a:rPr>
              <a:t>Not there </a:t>
            </a:r>
            <a:r>
              <a:rPr lang="en-US" dirty="0">
                <a:effectLst/>
                <a:latin typeface="+mn-lt"/>
                <a:cs typeface="Arial" charset="0"/>
              </a:rPr>
              <a:t>either</a:t>
            </a:r>
            <a:r>
              <a:rPr lang="en-US" dirty="0">
                <a:effectLst/>
                <a:latin typeface="Verdana" pitchFamily="34" charset="0"/>
                <a:cs typeface="Arial" charset="0"/>
              </a:rPr>
              <a:t>. The next element? </a:t>
            </a:r>
          </a:p>
        </p:txBody>
      </p:sp>
    </p:spTree>
    <p:extLst>
      <p:ext uri="{BB962C8B-B14F-4D97-AF65-F5344CB8AC3E}">
        <p14:creationId xmlns:p14="http://schemas.microsoft.com/office/powerpoint/2010/main" val="614176831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0525F4-D0C9-407A-B61C-A7D0213E1247}" type="slidenum">
              <a:rPr lang="en-US"/>
              <a:pPr/>
              <a:t>14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Linear Search Tracing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 eaLnBrk="1" hangingPunct="1">
              <a:buClr>
                <a:srgbClr val="0066FF"/>
              </a:buClr>
              <a:buFont typeface="Wingdings" pitchFamily="2" charset="2"/>
              <a:buNone/>
            </a:pPr>
            <a:endParaRPr lang="en-US" sz="2400" dirty="0" smtClean="0"/>
          </a:p>
          <a:p>
            <a:pPr marL="457200" indent="-457200" eaLnBrk="1" hangingPunct="1">
              <a:buClr>
                <a:srgbClr val="0066FF"/>
              </a:buClr>
              <a:buFont typeface="Wingdings" pitchFamily="2" charset="2"/>
              <a:buNone/>
            </a:pPr>
            <a:endParaRPr lang="en-US" sz="2400" dirty="0" smtClean="0"/>
          </a:p>
          <a:p>
            <a:pPr marL="457200" indent="-457200" eaLnBrk="1" hangingPunct="1">
              <a:buClr>
                <a:srgbClr val="0066FF"/>
              </a:buClr>
              <a:buFont typeface="Wingdings" pitchFamily="2" charset="2"/>
              <a:buNone/>
            </a:pPr>
            <a:endParaRPr lang="en-US" sz="2400" dirty="0" smtClean="0"/>
          </a:p>
          <a:p>
            <a:pPr marL="457200" indent="-457200" eaLnBrk="1" hangingPunct="1">
              <a:buFontTx/>
              <a:buNone/>
            </a:pPr>
            <a:endParaRPr lang="en-US" sz="2400" dirty="0" smtClean="0"/>
          </a:p>
        </p:txBody>
      </p:sp>
      <p:pic>
        <p:nvPicPr>
          <p:cNvPr id="17413" name="Picture 4" descr="array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438400" y="1447800"/>
            <a:ext cx="3486150" cy="1039813"/>
          </a:xfrm>
          <a:noFill/>
        </p:spPr>
      </p:pic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81000" y="16002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None/>
            </a:pPr>
            <a:endParaRPr lang="en-US" sz="3600">
              <a:latin typeface="Tahoma" charset="0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914400" y="2741583"/>
            <a:ext cx="28170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000">
                <a:effectLst/>
                <a:latin typeface="+mn-lt"/>
                <a:cs typeface="Arial" charset="0"/>
              </a:rPr>
              <a:t>Not there either. Next? </a:t>
            </a:r>
          </a:p>
        </p:txBody>
      </p:sp>
      <p:pic>
        <p:nvPicPr>
          <p:cNvPr id="17416" name="Picture 7" descr="array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514600" y="3200400"/>
            <a:ext cx="3810000" cy="1041400"/>
          </a:xfrm>
          <a:noFill/>
        </p:spPr>
      </p:pic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04800" y="4648200"/>
            <a:ext cx="8534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sz="2000" dirty="0">
                <a:effectLst/>
                <a:latin typeface="+mn-lt"/>
                <a:cs typeface="Arial" charset="0"/>
              </a:rPr>
              <a:t>We found it!!! Now you understand the idea of linear searching;</a:t>
            </a:r>
          </a:p>
          <a:p>
            <a:pPr eaLnBrk="1" hangingPunct="1"/>
            <a:r>
              <a:rPr lang="en-US" sz="2000" dirty="0">
                <a:effectLst/>
                <a:latin typeface="+mn-lt"/>
                <a:cs typeface="Arial" charset="0"/>
              </a:rPr>
              <a:t> we go through each element, in order, until we find the correct value or we don’t till the very end.</a:t>
            </a:r>
          </a:p>
        </p:txBody>
      </p:sp>
    </p:spTree>
    <p:extLst>
      <p:ext uri="{BB962C8B-B14F-4D97-AF65-F5344CB8AC3E}">
        <p14:creationId xmlns:p14="http://schemas.microsoft.com/office/powerpoint/2010/main" val="2186625336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-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Easy algorithm to understand</a:t>
            </a:r>
          </a:p>
          <a:p>
            <a:pPr lvl="1"/>
            <a:r>
              <a:rPr lang="en-US" dirty="0" smtClean="0"/>
              <a:t>Array can be in any order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Inefficient (slow): </a:t>
            </a:r>
          </a:p>
          <a:p>
            <a:pPr lvl="1"/>
            <a:r>
              <a:rPr lang="en-US" dirty="0" smtClean="0"/>
              <a:t>For array of N elements, examines N/2 elements on average for value in array, </a:t>
            </a:r>
          </a:p>
          <a:p>
            <a:pPr lvl="1"/>
            <a:r>
              <a:rPr lang="en-US" dirty="0" smtClean="0"/>
              <a:t>N elements for value not in array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list with </a:t>
            </a:r>
            <a:r>
              <a:rPr lang="en-US" i="1" dirty="0" smtClean="0"/>
              <a:t>n</a:t>
            </a:r>
            <a:r>
              <a:rPr lang="en-US" dirty="0" smtClean="0"/>
              <a:t> items, </a:t>
            </a:r>
          </a:p>
          <a:p>
            <a:r>
              <a:rPr lang="en-US" dirty="0" smtClean="0"/>
              <a:t>the best case is when the value is equal to the first element of the list, in which case only one comparison is needed. </a:t>
            </a:r>
          </a:p>
          <a:p>
            <a:r>
              <a:rPr lang="en-US" dirty="0" smtClean="0"/>
              <a:t>The worst case is when the value is not in the list (or occurs only once at the end of the list), in which case </a:t>
            </a:r>
            <a:r>
              <a:rPr lang="en-US" i="1" dirty="0" smtClean="0"/>
              <a:t>n</a:t>
            </a:r>
            <a:r>
              <a:rPr lang="en-US" dirty="0" smtClean="0"/>
              <a:t> comparisons are needed.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Non-Uniform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performance of linear search improves if the desired value is more likely to be near the beginning of the list than to its end. </a:t>
            </a:r>
          </a:p>
          <a:p>
            <a:r>
              <a:rPr lang="en-US" dirty="0" smtClean="0"/>
              <a:t>Therefore, if some values are much more likely to be searched than others, it is desirable to place them at the beginning of the list.</a:t>
            </a:r>
          </a:p>
          <a:p>
            <a:r>
              <a:rPr lang="en-US" dirty="0" smtClean="0"/>
              <a:t>In particular, when the list items are arranged in order of decreasing probability, and these probabilities are geometrically distributed, the cost of linear search is only </a:t>
            </a:r>
            <a:r>
              <a:rPr lang="en-US" b="1" dirty="0" smtClean="0">
                <a:solidFill>
                  <a:srgbClr val="006600"/>
                </a:solidFill>
              </a:rPr>
              <a:t>O(1)</a:t>
            </a:r>
            <a:r>
              <a:rPr lang="en-US" dirty="0" smtClean="0">
                <a:solidFill>
                  <a:srgbClr val="0000CC"/>
                </a:solidFill>
              </a:rPr>
              <a:t>. </a:t>
            </a:r>
          </a:p>
          <a:p>
            <a:r>
              <a:rPr lang="en-US" dirty="0" smtClean="0"/>
              <a:t>If the table size n is large enough, linear search will be faster than </a:t>
            </a:r>
            <a:r>
              <a:rPr lang="en-US" dirty="0" smtClean="0">
                <a:solidFill>
                  <a:srgbClr val="0000CC"/>
                </a:solidFill>
              </a:rPr>
              <a:t>binary search</a:t>
            </a:r>
            <a:r>
              <a:rPr lang="en-US" dirty="0" smtClean="0"/>
              <a:t>, whose cost is </a:t>
            </a:r>
            <a:r>
              <a:rPr lang="en-US" dirty="0" smtClean="0">
                <a:solidFill>
                  <a:srgbClr val="FF0000"/>
                </a:solidFill>
              </a:rPr>
              <a:t>O(log 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-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iteration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pseudocode</a:t>
            </a:r>
            <a:r>
              <a:rPr lang="en-US" dirty="0" smtClean="0"/>
              <a:t> describes a typical variant of linear search, where the result of the search is supposed to be either the location of the list item where the desired value was found; or an invalid location Λ, to indicate that the desired element does not occur in the list.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each item in the list: 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that item has the desired value, </a:t>
            </a:r>
          </a:p>
          <a:p>
            <a:pPr lvl="2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stop the search and return the item's location.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Λ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on an 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ordered lists that must be accessed sequentially, </a:t>
            </a:r>
          </a:p>
          <a:p>
            <a:pPr lvl="1"/>
            <a:r>
              <a:rPr lang="en-US" dirty="0" smtClean="0"/>
              <a:t>such as linked lists or files with variable-length records lacking an index, </a:t>
            </a:r>
          </a:p>
          <a:p>
            <a:r>
              <a:rPr lang="en-US" dirty="0" smtClean="0"/>
              <a:t>the average performance can be improved by giving up at the first element which is greater than the unmatched target value, rather than examining the entire list.</a:t>
            </a:r>
          </a:p>
          <a:p>
            <a:r>
              <a:rPr lang="en-US" dirty="0" smtClean="0"/>
              <a:t>If the list is stored as an ordered array, then </a:t>
            </a:r>
            <a:r>
              <a:rPr lang="en-US" dirty="0" smtClean="0">
                <a:solidFill>
                  <a:srgbClr val="0000CC"/>
                </a:solidFill>
              </a:rPr>
              <a:t>binary search</a:t>
            </a:r>
            <a:r>
              <a:rPr lang="en-US" dirty="0" smtClean="0"/>
              <a:t> is almost always more efficient than linear search as with </a:t>
            </a:r>
            <a:r>
              <a:rPr lang="en-US" i="1" dirty="0" smtClean="0"/>
              <a:t>n</a:t>
            </a:r>
            <a:r>
              <a:rPr lang="en-US" dirty="0" smtClean="0"/>
              <a:t> &gt; 8, say, unless there is some reason to suppose that most searches will be for the small elements near the start of the sorted list.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6477000" cy="2819400"/>
          </a:xfrm>
        </p:spPr>
        <p:txBody>
          <a:bodyPr/>
          <a:lstStyle/>
          <a:p>
            <a:pPr algn="ctr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Linear Search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200" dirty="0" smtClean="0">
                <a:solidFill>
                  <a:schemeClr val="tx1"/>
                </a:solidFill>
              </a:rPr>
              <a:t>Lecture </a:t>
            </a:r>
            <a:r>
              <a:rPr lang="en-US" altLang="en-US" sz="3200" dirty="0" smtClean="0">
                <a:solidFill>
                  <a:schemeClr val="tx1"/>
                </a:solidFill>
              </a:rPr>
              <a:t>5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3"/>
            <a:ext cx="6048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defRPr/>
            </a:pPr>
            <a:fld id="{ABFFE967-C5B4-4E4F-8A7F-C929F60155E3}" type="slidenum"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pPr algn="r" eaLnBrk="1" hangingPunct="1">
                <a:defRPr/>
              </a:pPr>
              <a:t>2</a:t>
            </a:fld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4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Sequential Search on an Unordered File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Basic algorithm:</a:t>
            </a:r>
            <a:endParaRPr lang="en-US" b="1" dirty="0" smtClean="0">
              <a:solidFill>
                <a:srgbClr val="0000CC"/>
              </a:solidFill>
            </a:endParaRPr>
          </a:p>
          <a:p>
            <a:pPr lvl="1">
              <a:buFontTx/>
              <a:buNone/>
            </a:pPr>
            <a:r>
              <a:rPr lang="en-US" dirty="0" smtClean="0"/>
              <a:t>Get</a:t>
            </a:r>
            <a:r>
              <a:rPr lang="en-US" b="1" dirty="0" smtClean="0"/>
              <a:t> </a:t>
            </a:r>
            <a:r>
              <a:rPr lang="en-US" dirty="0" smtClean="0"/>
              <a:t>the search criterion (</a:t>
            </a:r>
            <a:r>
              <a:rPr lang="en-US" b="1" dirty="0" smtClean="0"/>
              <a:t>key</a:t>
            </a:r>
            <a:r>
              <a:rPr lang="en-US" dirty="0" smtClean="0"/>
              <a:t>)</a:t>
            </a:r>
          </a:p>
          <a:p>
            <a:pPr lvl="1">
              <a:buFontTx/>
              <a:buNone/>
            </a:pPr>
            <a:r>
              <a:rPr lang="en-US" dirty="0" smtClean="0"/>
              <a:t>Get the first record from the file</a:t>
            </a:r>
          </a:p>
          <a:p>
            <a:pPr lvl="1">
              <a:buFontTx/>
              <a:buNone/>
            </a:pPr>
            <a:r>
              <a:rPr lang="en-US" dirty="0" smtClean="0"/>
              <a:t>While ( (record != key) and (still more records) )</a:t>
            </a:r>
          </a:p>
          <a:p>
            <a:pPr lvl="1">
              <a:buFontTx/>
              <a:buNone/>
            </a:pPr>
            <a:r>
              <a:rPr lang="en-US" dirty="0" smtClean="0"/>
              <a:t>	Get the next record</a:t>
            </a:r>
          </a:p>
          <a:p>
            <a:pPr lvl="1">
              <a:buFontTx/>
              <a:buNone/>
            </a:pPr>
            <a:r>
              <a:rPr lang="en-US" dirty="0" err="1" smtClean="0"/>
              <a:t>End_while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do we know that there wasn’t a record in the file that matched the key?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Sequential Search on an Ordered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CC"/>
                </a:solidFill>
              </a:rPr>
              <a:t>Basic algorithm</a:t>
            </a:r>
            <a:r>
              <a:rPr lang="en-US" dirty="0" smtClean="0"/>
              <a:t>:</a:t>
            </a:r>
            <a:endParaRPr lang="en-US" b="1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/>
              <a:t>Get</a:t>
            </a:r>
            <a:r>
              <a:rPr lang="en-US" sz="2400" b="1" dirty="0" smtClean="0"/>
              <a:t> </a:t>
            </a:r>
            <a:r>
              <a:rPr lang="en-US" sz="2400" dirty="0" smtClean="0"/>
              <a:t>the search criterion (key)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/>
              <a:t>Get the first record from the file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/>
              <a:t>While ( (record &lt; key)  and  (still more records)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/>
              <a:t>	Get</a:t>
            </a:r>
            <a:r>
              <a:rPr lang="en-US" sz="2400" b="1" dirty="0" smtClean="0"/>
              <a:t> </a:t>
            </a:r>
            <a:r>
              <a:rPr lang="en-US" sz="2400" dirty="0" smtClean="0"/>
              <a:t>the next record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End_while</a:t>
            </a:r>
            <a:endParaRPr lang="en-US" sz="24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/>
              <a:t>If</a:t>
            </a:r>
            <a:r>
              <a:rPr lang="en-US" sz="2400" b="1" dirty="0" smtClean="0"/>
              <a:t> </a:t>
            </a:r>
            <a:r>
              <a:rPr lang="en-US" sz="2400" dirty="0" smtClean="0"/>
              <a:t>( record = key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/>
              <a:t>	Then success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Else there is no match in the file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End_else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When do we know that there wasn’t a record in the file that matched the key?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Vs. Unordered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Observation:</a:t>
            </a:r>
            <a:r>
              <a:rPr lang="en-US" dirty="0" smtClean="0"/>
              <a:t>  the search is faster on an ordered list only when the item being searched for is not in the list.</a:t>
            </a:r>
          </a:p>
          <a:p>
            <a:r>
              <a:rPr lang="en-US" dirty="0" smtClean="0"/>
              <a:t>Also, keep in mind that the list has to first be placed in order for the ordered search.</a:t>
            </a:r>
          </a:p>
          <a:p>
            <a:r>
              <a:rPr lang="en-US" dirty="0" smtClean="0"/>
              <a:t>Conclusion:  the </a:t>
            </a:r>
            <a:r>
              <a:rPr lang="en-US" dirty="0" smtClean="0">
                <a:solidFill>
                  <a:srgbClr val="0000CC"/>
                </a:solidFill>
              </a:rPr>
              <a:t>efficiency</a:t>
            </a:r>
            <a:r>
              <a:rPr lang="en-US" dirty="0" smtClean="0"/>
              <a:t> of these algorithms is roughly the same.</a:t>
            </a:r>
          </a:p>
          <a:p>
            <a:r>
              <a:rPr lang="en-US" dirty="0" smtClean="0"/>
              <a:t>So, if we need a faster search, we need a completely different algorithm.</a:t>
            </a:r>
          </a:p>
          <a:p>
            <a:r>
              <a:rPr lang="en-US" dirty="0" smtClean="0"/>
              <a:t>How else could we search an ordered file?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3063" y="1219200"/>
            <a:ext cx="8542337" cy="5326063"/>
          </a:xfrm>
        </p:spPr>
        <p:txBody>
          <a:bodyPr/>
          <a:lstStyle/>
          <a:p>
            <a:r>
              <a:rPr lang="en-US" dirty="0" smtClean="0"/>
              <a:t>If the item we are looking for is the first item, the search is O(1).</a:t>
            </a:r>
            <a:endParaRPr lang="en-US" dirty="0"/>
          </a:p>
          <a:p>
            <a:pPr lvl="1"/>
            <a:r>
              <a:rPr lang="en-US" sz="2800" dirty="0"/>
              <a:t>This is the </a:t>
            </a:r>
            <a:r>
              <a:rPr lang="en-US" sz="2800" dirty="0">
                <a:solidFill>
                  <a:srgbClr val="0000CC"/>
                </a:solidFill>
              </a:rPr>
              <a:t>best-case</a:t>
            </a:r>
            <a:r>
              <a:rPr lang="en-US" sz="2800" dirty="0"/>
              <a:t> scenario</a:t>
            </a:r>
          </a:p>
          <a:p>
            <a:r>
              <a:rPr lang="en-US" dirty="0"/>
              <a:t>If the target item is the last item (item n), the search takes O(n).</a:t>
            </a:r>
          </a:p>
          <a:p>
            <a:pPr lvl="1"/>
            <a:r>
              <a:rPr lang="en-US" sz="2800" dirty="0"/>
              <a:t>This is the </a:t>
            </a:r>
            <a:r>
              <a:rPr lang="en-US" sz="2800" dirty="0">
                <a:solidFill>
                  <a:srgbClr val="0000CC"/>
                </a:solidFill>
              </a:rPr>
              <a:t>worst-case</a:t>
            </a:r>
            <a:r>
              <a:rPr lang="en-US" sz="2800" dirty="0"/>
              <a:t> scenario.</a:t>
            </a:r>
          </a:p>
          <a:p>
            <a:r>
              <a:rPr lang="en-US" dirty="0"/>
              <a:t>On average, the item will tend to be near the middle (n/2) but this can be written (</a:t>
            </a:r>
            <a:r>
              <a:rPr lang="en-US" dirty="0">
                <a:cs typeface="Arial" charset="0"/>
              </a:rPr>
              <a:t>½*n), and as we will see, we can ignore multiplicative coefficients. Thus, the </a:t>
            </a:r>
            <a:r>
              <a:rPr lang="en-US" dirty="0">
                <a:solidFill>
                  <a:srgbClr val="0000CC"/>
                </a:solidFill>
                <a:cs typeface="Arial" charset="0"/>
              </a:rPr>
              <a:t>average-case</a:t>
            </a:r>
            <a:r>
              <a:rPr lang="en-US" dirty="0">
                <a:cs typeface="Arial" charset="0"/>
              </a:rPr>
              <a:t> is still O(n)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Sequential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determine the average number of comparisons in the successful case of the sequential search algorithm: </a:t>
            </a:r>
          </a:p>
          <a:p>
            <a:r>
              <a:rPr lang="en-US" dirty="0" smtClean="0"/>
              <a:t>Consider all possible cases.</a:t>
            </a:r>
          </a:p>
          <a:p>
            <a:r>
              <a:rPr lang="en-US" dirty="0" smtClean="0"/>
              <a:t>Find the number of comparisons for each case.</a:t>
            </a:r>
          </a:p>
          <a:p>
            <a:r>
              <a:rPr lang="en-US" dirty="0" smtClean="0"/>
              <a:t>Add the number of comparisons and divide by the   number of cases.</a:t>
            </a:r>
          </a:p>
          <a:p>
            <a:r>
              <a:rPr lang="en-US" dirty="0" smtClean="0"/>
              <a:t>	If the search item, called the target, is the first element in the list, one comparison is required. </a:t>
            </a:r>
          </a:p>
          <a:p>
            <a:r>
              <a:rPr lang="en-US" dirty="0" smtClean="0"/>
              <a:t>	If it is the second element in the list, two comparisons are required.</a:t>
            </a:r>
          </a:p>
          <a:p>
            <a:r>
              <a:rPr lang="en-US" dirty="0" smtClean="0"/>
              <a:t>	If it is the nth element in the list, n comparisons are required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572000"/>
          </a:xfrm>
        </p:spPr>
        <p:txBody>
          <a:bodyPr/>
          <a:lstStyle/>
          <a:p>
            <a:r>
              <a:rPr lang="en-US" dirty="0" smtClean="0"/>
              <a:t>The following expression gives the average number of comparisons to find an item in a list size of n: </a:t>
            </a:r>
          </a:p>
          <a:p>
            <a:endParaRPr lang="en-US" dirty="0" smtClean="0"/>
          </a:p>
          <a:p>
            <a:r>
              <a:rPr lang="en-US" dirty="0" smtClean="0"/>
              <a:t>It is known that:</a:t>
            </a:r>
          </a:p>
          <a:p>
            <a:endParaRPr lang="en-US" dirty="0" smtClean="0"/>
          </a:p>
          <a:p>
            <a:r>
              <a:rPr lang="en-US" dirty="0" smtClean="0"/>
              <a:t>Therefore, the following expression gives the average  number of comparisons made by the sequential search in the successful case:</a:t>
            </a:r>
          </a:p>
        </p:txBody>
      </p:sp>
      <p:pic>
        <p:nvPicPr>
          <p:cNvPr id="4" name="Picture 2" descr="file:///D:/Shakya/MSIT127/sequential%20%26%20binary%20search_files/fig4.jpg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3200400" y="2133600"/>
            <a:ext cx="2133600" cy="909638"/>
          </a:xfrm>
          <a:prstGeom prst="rect">
            <a:avLst/>
          </a:prstGeom>
          <a:noFill/>
        </p:spPr>
      </p:pic>
      <p:pic>
        <p:nvPicPr>
          <p:cNvPr id="5" name="Picture 5" descr="file:///D:/Shakya/MSIT127/sequential%20%26%20binary%20search_files/fig5.jpg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3505200" y="3124200"/>
            <a:ext cx="3429000" cy="908050"/>
          </a:xfrm>
          <a:prstGeom prst="rect">
            <a:avLst/>
          </a:prstGeom>
          <a:noFill/>
        </p:spPr>
      </p:pic>
      <p:pic>
        <p:nvPicPr>
          <p:cNvPr id="6" name="Picture 8" descr="file:///D:/Shakya/MSIT127/sequential%20%26%20binary%20search_files/fig6.jpg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1295400" y="5638800"/>
            <a:ext cx="4191000" cy="869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Search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the time that sequential search takes is </a:t>
            </a:r>
            <a:r>
              <a:rPr lang="en-US" dirty="0" smtClean="0"/>
              <a:t>proportional </a:t>
            </a:r>
            <a:r>
              <a:rPr lang="en-US" dirty="0"/>
              <a:t>to the number of items to be searched</a:t>
            </a:r>
          </a:p>
          <a:p>
            <a:r>
              <a:rPr lang="en-US" dirty="0"/>
              <a:t>Another way of saying the same thing using the Big-O notation is: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O(n)</a:t>
            </a:r>
          </a:p>
          <a:p>
            <a:pPr lvl="1"/>
            <a:r>
              <a:rPr lang="en-US" dirty="0"/>
              <a:t>A sequential search is of </a:t>
            </a:r>
            <a:r>
              <a:rPr lang="en-US" dirty="0">
                <a:solidFill>
                  <a:srgbClr val="0000CC"/>
                </a:solidFill>
              </a:rPr>
              <a:t>order 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membership file in which each record contains, among other data the name and telephone number of its member. Suppose we are given the name of a member and we want to find his or her telephone number. One way to do this is to linearly search through the file, that is, apply the Linear Search:</a:t>
            </a:r>
          </a:p>
          <a:p>
            <a:r>
              <a:rPr lang="en-US" dirty="0" smtClean="0"/>
              <a:t>Search each record of the file, one at a time, until finding the given Name and hence the corresponding telephone number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of all, it is clear that the time required to execute the algorithm is proportional to the number of comparisons. </a:t>
            </a:r>
          </a:p>
          <a:p>
            <a:r>
              <a:rPr lang="en-US" dirty="0" smtClean="0"/>
              <a:t>Also, assuming that each name in the file is equally likely to be picked, it is intuitively clear that the average number of comparisons for a file with n records is equal to n/2; </a:t>
            </a:r>
          </a:p>
          <a:p>
            <a:r>
              <a:rPr lang="en-US" dirty="0" smtClean="0"/>
              <a:t>that is, the complexity of the linear search algorithm is given by </a:t>
            </a:r>
            <a:r>
              <a:rPr lang="en-US" dirty="0" smtClean="0">
                <a:solidFill>
                  <a:srgbClr val="0000CC"/>
                </a:solidFill>
              </a:rPr>
              <a:t>O(n)</a:t>
            </a:r>
            <a:r>
              <a:rPr lang="en-US" dirty="0" smtClean="0"/>
              <a:t> for average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Linear Search algorithm would be impossible in practice if we were searching through a list consisting of thousands of names, as in a telephone book.</a:t>
            </a:r>
          </a:p>
          <a:p>
            <a:r>
              <a:rPr lang="en-US" dirty="0" smtClean="0"/>
              <a:t>However, if the names are sorted alphabetically, as in telephone books, then we can use an efficient algorithm called binary search. </a:t>
            </a:r>
          </a:p>
          <a:p>
            <a:r>
              <a:rPr lang="en-US" dirty="0" smtClean="0"/>
              <a:t>We may have to use </a:t>
            </a:r>
            <a:r>
              <a:rPr lang="en-US" dirty="0" smtClean="0">
                <a:solidFill>
                  <a:srgbClr val="0000CC"/>
                </a:solidFill>
              </a:rPr>
              <a:t>binary search</a:t>
            </a:r>
            <a:r>
              <a:rPr lang="en-US" dirty="0" smtClean="0"/>
              <a:t>.</a:t>
            </a:r>
            <a:endParaRPr lang="en-US" b="1" u="sn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question you should always ask when selecting a search algorithm is</a:t>
            </a:r>
          </a:p>
          <a:p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“How fast does the search have to be?”  </a:t>
            </a:r>
          </a:p>
          <a:p>
            <a:r>
              <a:rPr lang="en-US" sz="2800" dirty="0" smtClean="0"/>
              <a:t>The reason is that, in general, the faster the algorithm is, the more complex it is.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Bottom line</a:t>
            </a:r>
            <a:r>
              <a:rPr lang="en-US" sz="2800" b="1" dirty="0" smtClean="0">
                <a:solidFill>
                  <a:srgbClr val="0000CC"/>
                </a:solidFill>
              </a:rPr>
              <a:t>:</a:t>
            </a:r>
            <a:r>
              <a:rPr lang="en-US" sz="2800" dirty="0" smtClean="0">
                <a:solidFill>
                  <a:srgbClr val="0000CC"/>
                </a:solidFill>
              </a:rPr>
              <a:t>  </a:t>
            </a:r>
            <a:r>
              <a:rPr lang="en-US" sz="2800" dirty="0" smtClean="0"/>
              <a:t>you don’t always need to use or should use the fastest algorithm.</a:t>
            </a:r>
          </a:p>
          <a:p>
            <a:r>
              <a:rPr lang="en-US" sz="2800" dirty="0" smtClean="0"/>
              <a:t>Let’s explore the following search algorithms, keeping speed in mind.</a:t>
            </a:r>
          </a:p>
          <a:p>
            <a:pPr lvl="1"/>
            <a:r>
              <a:rPr lang="en-US" dirty="0" smtClean="0"/>
              <a:t>Sequential (linear) search</a:t>
            </a:r>
          </a:p>
          <a:p>
            <a:pPr lvl="1"/>
            <a:r>
              <a:rPr lang="en-US" dirty="0" smtClean="0"/>
              <a:t>Binary search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40670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search algorithm is a method of locating a specific item of information in a larger collection of data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Search Algorithms</a:t>
            </a:r>
          </a:p>
          <a:p>
            <a:pPr lvl="1"/>
            <a:r>
              <a:rPr lang="en-US" dirty="0" smtClean="0"/>
              <a:t>Computer has organized data into computer memory. </a:t>
            </a:r>
          </a:p>
          <a:p>
            <a:pPr lvl="1"/>
            <a:r>
              <a:rPr lang="en-US" dirty="0" smtClean="0"/>
              <a:t>Now we look at various ways of searching for a specific piece of data or for where to place a specific piece of data.</a:t>
            </a:r>
          </a:p>
          <a:p>
            <a:pPr lvl="1"/>
            <a:r>
              <a:rPr lang="en-US" dirty="0" smtClean="0"/>
              <a:t>Each data item in memory has a unique identification called </a:t>
            </a:r>
            <a:r>
              <a:rPr lang="en-US" dirty="0" smtClean="0">
                <a:solidFill>
                  <a:srgbClr val="00B050"/>
                </a:solidFill>
              </a:rPr>
              <a:t>its key </a:t>
            </a:r>
            <a:r>
              <a:rPr lang="en-US" dirty="0" smtClean="0"/>
              <a:t>of the item.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location of the record with a given </a:t>
            </a:r>
            <a:r>
              <a:rPr lang="en-US" dirty="0" smtClean="0">
                <a:solidFill>
                  <a:srgbClr val="7030A0"/>
                </a:solidFill>
              </a:rPr>
              <a:t>key value</a:t>
            </a:r>
            <a:r>
              <a:rPr lang="en-US" dirty="0" smtClean="0"/>
              <a:t>, or finding the locations of some or all records which satisfy one or more conditions.</a:t>
            </a:r>
          </a:p>
          <a:p>
            <a:endParaRPr lang="en-US" dirty="0" smtClean="0"/>
          </a:p>
          <a:p>
            <a:r>
              <a:rPr lang="en-US" dirty="0" smtClean="0"/>
              <a:t>Search algorithms start with a</a:t>
            </a:r>
            <a:r>
              <a:rPr lang="en-US" dirty="0" smtClean="0">
                <a:solidFill>
                  <a:srgbClr val="002060"/>
                </a:solidFill>
              </a:rPr>
              <a:t> target value </a:t>
            </a:r>
            <a:r>
              <a:rPr lang="en-US" dirty="0" smtClean="0"/>
              <a:t>and employ some strategy to visit the elements looking for a match.</a:t>
            </a:r>
          </a:p>
          <a:p>
            <a:r>
              <a:rPr lang="en-US" dirty="0" smtClean="0"/>
              <a:t>If</a:t>
            </a:r>
            <a:r>
              <a:rPr lang="en-US" dirty="0" smtClean="0">
                <a:solidFill>
                  <a:srgbClr val="FF0000"/>
                </a:solidFill>
              </a:rPr>
              <a:t> target </a:t>
            </a:r>
            <a:r>
              <a:rPr lang="en-US" dirty="0" smtClean="0"/>
              <a:t>is found, the </a:t>
            </a:r>
            <a:r>
              <a:rPr lang="en-US" dirty="0" smtClean="0">
                <a:solidFill>
                  <a:srgbClr val="C00000"/>
                </a:solidFill>
              </a:rPr>
              <a:t>index </a:t>
            </a:r>
            <a:r>
              <a:rPr lang="en-US" dirty="0" smtClean="0"/>
              <a:t>of the matching element becomes the return value.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computer science, </a:t>
            </a:r>
            <a:r>
              <a:rPr lang="en-US" b="1" dirty="0" smtClean="0">
                <a:solidFill>
                  <a:srgbClr val="00B050"/>
                </a:solidFill>
              </a:rPr>
              <a:t>linear search or sequential search </a:t>
            </a:r>
            <a:r>
              <a:rPr lang="en-US" dirty="0" smtClean="0"/>
              <a:t>is a method for finding a particular value in a list, that consists of checking every one of its elements, one at a time and in sequence, until the desired one is found</a:t>
            </a:r>
          </a:p>
          <a:p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Linear search </a:t>
            </a:r>
            <a:r>
              <a:rPr lang="en-US" dirty="0" smtClean="0"/>
              <a:t>is the simplest search 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easy to implement.</a:t>
            </a:r>
          </a:p>
          <a:p>
            <a:r>
              <a:rPr lang="en-US" dirty="0" smtClean="0"/>
              <a:t>It can be applied on random as well as sorted arrays.</a:t>
            </a:r>
          </a:p>
          <a:p>
            <a:r>
              <a:rPr lang="en-US" dirty="0" smtClean="0"/>
              <a:t>It has more number of comparisons.</a:t>
            </a:r>
          </a:p>
          <a:p>
            <a:r>
              <a:rPr lang="en-US" dirty="0" smtClean="0"/>
              <a:t>It is better for small inputs not for long inputs.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simple algorithm.</a:t>
            </a:r>
          </a:p>
          <a:p>
            <a:r>
              <a:rPr lang="en-US" dirty="0" smtClean="0"/>
              <a:t>It uses a loop to sequentially step through an array, starting with the first element.</a:t>
            </a:r>
          </a:p>
          <a:p>
            <a:r>
              <a:rPr lang="en-US" dirty="0" smtClean="0"/>
              <a:t>It compares each element with the value being searched for (key) and stops when that value is found or the end of the array is reached.</a:t>
            </a:r>
          </a:p>
          <a:p>
            <a:r>
              <a:rPr lang="en-US" dirty="0" smtClean="0"/>
              <a:t>Can be applied to both sorted and unsorted list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Algorithm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4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Input: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An Array A with n elements and the 			particular element X to be found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4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 X exists or NOT.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:=1 to 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IF (A[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]=X)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Print: Item Exists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End Algorithm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Print: Item does not exist in Array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EXIT		</a:t>
            </a:r>
          </a:p>
        </p:txBody>
      </p:sp>
    </p:spTree>
    <p:extLst>
      <p:ext uri="{BB962C8B-B14F-4D97-AF65-F5344CB8AC3E}">
        <p14:creationId xmlns:p14="http://schemas.microsoft.com/office/powerpoint/2010/main" val="26745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5982</TotalTime>
  <Words>1627</Words>
  <Application>Microsoft Office PowerPoint</Application>
  <PresentationFormat>On-screen Show (4:3)</PresentationFormat>
  <Paragraphs>197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Courier New</vt:lpstr>
      <vt:lpstr>Garamond</vt:lpstr>
      <vt:lpstr>新細明體</vt:lpstr>
      <vt:lpstr>Tahoma</vt:lpstr>
      <vt:lpstr>Times New Roman</vt:lpstr>
      <vt:lpstr>Verdana</vt:lpstr>
      <vt:lpstr>Wingdings</vt:lpstr>
      <vt:lpstr>Edge</vt:lpstr>
      <vt:lpstr>Data Structure and Algorithms</vt:lpstr>
      <vt:lpstr> Linear Search  Lecture 5</vt:lpstr>
      <vt:lpstr>Searching</vt:lpstr>
      <vt:lpstr>Searching</vt:lpstr>
      <vt:lpstr>What is Searching</vt:lpstr>
      <vt:lpstr>Linear Search</vt:lpstr>
      <vt:lpstr>Properties of Linear Search</vt:lpstr>
      <vt:lpstr>Linear Search</vt:lpstr>
      <vt:lpstr>Linear Search Algorithm</vt:lpstr>
      <vt:lpstr>Linear Search -  Algorithm</vt:lpstr>
      <vt:lpstr>Linear Search - Program</vt:lpstr>
      <vt:lpstr>Linear Search - Example</vt:lpstr>
      <vt:lpstr>Linear Search Tracing</vt:lpstr>
      <vt:lpstr>Linear Search Tracing</vt:lpstr>
      <vt:lpstr>Linear Search - Tradeoffs</vt:lpstr>
      <vt:lpstr>Linear Search Analysis</vt:lpstr>
      <vt:lpstr>Non-Uniform Probabilities</vt:lpstr>
      <vt:lpstr>Linear Search - Pseudocode</vt:lpstr>
      <vt:lpstr>Linear Search on an Ordered List</vt:lpstr>
      <vt:lpstr>Sequential Search on an Unordered File</vt:lpstr>
      <vt:lpstr>Sequential Search on an Ordered File</vt:lpstr>
      <vt:lpstr>Ordered Vs. Unordered (Cont…)</vt:lpstr>
      <vt:lpstr>Sequential Search</vt:lpstr>
      <vt:lpstr>Sequential Search - Analysis</vt:lpstr>
      <vt:lpstr>Sequential Search - Analysis</vt:lpstr>
      <vt:lpstr>Sequential Search</vt:lpstr>
      <vt:lpstr>Linear Search</vt:lpstr>
      <vt:lpstr>Linear Search Complexity</vt:lpstr>
      <vt:lpstr>Linear Search</vt:lpstr>
      <vt:lpstr>Summary</vt:lpstr>
    </vt:vector>
  </TitlesOfParts>
  <Company>Cottrell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subject>CSC211 Data Structures</dc:subject>
  <dc:creator>Dr. Iftikhar Azim Niaz</dc:creator>
  <cp:lastModifiedBy>Microsoft account</cp:lastModifiedBy>
  <cp:revision>489</cp:revision>
  <dcterms:created xsi:type="dcterms:W3CDTF">2004-10-06T00:41:44Z</dcterms:created>
  <dcterms:modified xsi:type="dcterms:W3CDTF">2022-10-23T18:13:14Z</dcterms:modified>
</cp:coreProperties>
</file>