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48"/>
  </p:notesMasterIdLst>
  <p:sldIdLst>
    <p:sldId id="694" r:id="rId2"/>
    <p:sldId id="695" r:id="rId3"/>
    <p:sldId id="578" r:id="rId4"/>
    <p:sldId id="643" r:id="rId5"/>
    <p:sldId id="636" r:id="rId6"/>
    <p:sldId id="639" r:id="rId7"/>
    <p:sldId id="637" r:id="rId8"/>
    <p:sldId id="683" r:id="rId9"/>
    <p:sldId id="638" r:id="rId10"/>
    <p:sldId id="640" r:id="rId11"/>
    <p:sldId id="641" r:id="rId12"/>
    <p:sldId id="642" r:id="rId13"/>
    <p:sldId id="644" r:id="rId14"/>
    <p:sldId id="645" r:id="rId15"/>
    <p:sldId id="646" r:id="rId16"/>
    <p:sldId id="647" r:id="rId17"/>
    <p:sldId id="648" r:id="rId18"/>
    <p:sldId id="649" r:id="rId19"/>
    <p:sldId id="650" r:id="rId20"/>
    <p:sldId id="651" r:id="rId21"/>
    <p:sldId id="652" r:id="rId22"/>
    <p:sldId id="653" r:id="rId23"/>
    <p:sldId id="654" r:id="rId24"/>
    <p:sldId id="655" r:id="rId25"/>
    <p:sldId id="656" r:id="rId26"/>
    <p:sldId id="657" r:id="rId27"/>
    <p:sldId id="658" r:id="rId28"/>
    <p:sldId id="659" r:id="rId29"/>
    <p:sldId id="660" r:id="rId30"/>
    <p:sldId id="689" r:id="rId31"/>
    <p:sldId id="690" r:id="rId32"/>
    <p:sldId id="692" r:id="rId33"/>
    <p:sldId id="693" r:id="rId34"/>
    <p:sldId id="661" r:id="rId35"/>
    <p:sldId id="662" r:id="rId36"/>
    <p:sldId id="663" r:id="rId37"/>
    <p:sldId id="664" r:id="rId38"/>
    <p:sldId id="665" r:id="rId39"/>
    <p:sldId id="667" r:id="rId40"/>
    <p:sldId id="668" r:id="rId41"/>
    <p:sldId id="673" r:id="rId42"/>
    <p:sldId id="672" r:id="rId43"/>
    <p:sldId id="674" r:id="rId44"/>
    <p:sldId id="675" r:id="rId45"/>
    <p:sldId id="676" r:id="rId46"/>
    <p:sldId id="635"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990000"/>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98" autoAdjust="0"/>
  </p:normalViewPr>
  <p:slideViewPr>
    <p:cSldViewPr>
      <p:cViewPr varScale="1">
        <p:scale>
          <a:sx n="70" d="100"/>
          <a:sy n="70" d="100"/>
        </p:scale>
        <p:origin x="1356" y="72"/>
      </p:cViewPr>
      <p:guideLst>
        <p:guide orient="horz" pos="2160"/>
        <p:guide pos="2880"/>
      </p:guideLst>
    </p:cSldViewPr>
  </p:slideViewPr>
  <p:outlineViewPr>
    <p:cViewPr>
      <p:scale>
        <a:sx n="33" d="100"/>
        <a:sy n="33" d="100"/>
      </p:scale>
      <p:origin x="0" y="1134"/>
    </p:cViewPr>
  </p:outlineViewPr>
  <p:notesTextViewPr>
    <p:cViewPr>
      <p:scale>
        <a:sx n="100" d="100"/>
        <a:sy n="100" d="100"/>
      </p:scale>
      <p:origin x="0" y="0"/>
    </p:cViewPr>
  </p:notesTextViewPr>
  <p:sorterViewPr>
    <p:cViewPr>
      <p:scale>
        <a:sx n="38" d="100"/>
        <a:sy n="38" d="100"/>
      </p:scale>
      <p:origin x="0" y="42"/>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2890372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B5F400-7C30-4465-A5BC-2AC6357E899A}" type="slidenum">
              <a:rPr lang="zh-TW" altLang="en-US" smtClean="0">
                <a:latin typeface="Times New Roman" panose="02020603050405020304" pitchFamily="18" charset="0"/>
                <a:cs typeface="新細明體"/>
              </a:rPr>
              <a:pPr/>
              <a:t>2</a:t>
            </a:fld>
            <a:endParaRPr lang="en-US" altLang="zh-TW" smtClean="0">
              <a:latin typeface="Times New Roman" panose="02020603050405020304" pitchFamily="18" charset="0"/>
              <a:cs typeface="新細明體"/>
            </a:endParaRPr>
          </a:p>
        </p:txBody>
      </p:sp>
    </p:spTree>
    <p:extLst>
      <p:ext uri="{BB962C8B-B14F-4D97-AF65-F5344CB8AC3E}">
        <p14:creationId xmlns:p14="http://schemas.microsoft.com/office/powerpoint/2010/main" val="4141882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p>
        </p:txBody>
      </p:sp>
      <p:sp>
        <p:nvSpPr>
          <p:cNvPr id="72708" name="Slide Number Placeholder 3"/>
          <p:cNvSpPr>
            <a:spLocks noGrp="1"/>
          </p:cNvSpPr>
          <p:nvPr>
            <p:ph type="sldNum" sz="quarter" idx="5"/>
          </p:nvPr>
        </p:nvSpPr>
        <p:spPr>
          <a:noFill/>
        </p:spPr>
        <p:txBody>
          <a:bodyPr/>
          <a:lstStyle/>
          <a:p>
            <a:fld id="{4B8A2898-F5B3-4360-9BD5-02D5EA55769F}" type="slidenum">
              <a:rPr lang="en-US"/>
              <a:pPr/>
              <a:t>23</a:t>
            </a:fld>
            <a:endParaRPr lang="en-US"/>
          </a:p>
        </p:txBody>
      </p:sp>
    </p:spTree>
    <p:extLst>
      <p:ext uri="{BB962C8B-B14F-4D97-AF65-F5344CB8AC3E}">
        <p14:creationId xmlns:p14="http://schemas.microsoft.com/office/powerpoint/2010/main" val="2509837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Slide Number Placeholder 3"/>
          <p:cNvSpPr>
            <a:spLocks noGrp="1"/>
          </p:cNvSpPr>
          <p:nvPr>
            <p:ph type="sldNum" sz="quarter" idx="5"/>
          </p:nvPr>
        </p:nvSpPr>
        <p:spPr>
          <a:noFill/>
        </p:spPr>
        <p:txBody>
          <a:bodyPr/>
          <a:lstStyle/>
          <a:p>
            <a:fld id="{BE51AE48-50CF-4423-963A-C89C619F8A11}" type="slidenum">
              <a:rPr lang="en-US"/>
              <a:pPr/>
              <a:t>24</a:t>
            </a:fld>
            <a:endParaRPr lang="en-US"/>
          </a:p>
        </p:txBody>
      </p:sp>
    </p:spTree>
    <p:extLst>
      <p:ext uri="{BB962C8B-B14F-4D97-AF65-F5344CB8AC3E}">
        <p14:creationId xmlns:p14="http://schemas.microsoft.com/office/powerpoint/2010/main" val="2673201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Slide Number Placeholder 3"/>
          <p:cNvSpPr>
            <a:spLocks noGrp="1"/>
          </p:cNvSpPr>
          <p:nvPr>
            <p:ph type="sldNum" sz="quarter" idx="5"/>
          </p:nvPr>
        </p:nvSpPr>
        <p:spPr>
          <a:noFill/>
        </p:spPr>
        <p:txBody>
          <a:bodyPr/>
          <a:lstStyle/>
          <a:p>
            <a:fld id="{C2BBB786-D40E-4B8A-8FF6-E1E6E828FA46}" type="slidenum">
              <a:rPr lang="en-US"/>
              <a:pPr/>
              <a:t>25</a:t>
            </a:fld>
            <a:endParaRPr lang="en-US"/>
          </a:p>
        </p:txBody>
      </p:sp>
    </p:spTree>
    <p:extLst>
      <p:ext uri="{BB962C8B-B14F-4D97-AF65-F5344CB8AC3E}">
        <p14:creationId xmlns:p14="http://schemas.microsoft.com/office/powerpoint/2010/main" val="120414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F2E0ADB2-9152-46EF-B715-174F59B0C38C}" type="slidenum">
              <a:rPr lang="en-US"/>
              <a:pPr/>
              <a:t>26</a:t>
            </a:fld>
            <a:endParaRPr lang="en-US"/>
          </a:p>
        </p:txBody>
      </p:sp>
    </p:spTree>
    <p:extLst>
      <p:ext uri="{BB962C8B-B14F-4D97-AF65-F5344CB8AC3E}">
        <p14:creationId xmlns:p14="http://schemas.microsoft.com/office/powerpoint/2010/main" val="1265367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p>
        </p:txBody>
      </p:sp>
      <p:sp>
        <p:nvSpPr>
          <p:cNvPr id="76804" name="Slide Number Placeholder 3"/>
          <p:cNvSpPr>
            <a:spLocks noGrp="1"/>
          </p:cNvSpPr>
          <p:nvPr>
            <p:ph type="sldNum" sz="quarter" idx="5"/>
          </p:nvPr>
        </p:nvSpPr>
        <p:spPr>
          <a:noFill/>
        </p:spPr>
        <p:txBody>
          <a:bodyPr/>
          <a:lstStyle/>
          <a:p>
            <a:fld id="{8663FCDE-35DE-472D-AC9E-947C20967EAD}" type="slidenum">
              <a:rPr lang="en-US"/>
              <a:pPr/>
              <a:t>27</a:t>
            </a:fld>
            <a:endParaRPr lang="en-US"/>
          </a:p>
        </p:txBody>
      </p:sp>
    </p:spTree>
    <p:extLst>
      <p:ext uri="{BB962C8B-B14F-4D97-AF65-F5344CB8AC3E}">
        <p14:creationId xmlns:p14="http://schemas.microsoft.com/office/powerpoint/2010/main" val="1745948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p>
        </p:txBody>
      </p:sp>
      <p:sp>
        <p:nvSpPr>
          <p:cNvPr id="77828" name="Slide Number Placeholder 3"/>
          <p:cNvSpPr>
            <a:spLocks noGrp="1"/>
          </p:cNvSpPr>
          <p:nvPr>
            <p:ph type="sldNum" sz="quarter" idx="5"/>
          </p:nvPr>
        </p:nvSpPr>
        <p:spPr>
          <a:noFill/>
        </p:spPr>
        <p:txBody>
          <a:bodyPr/>
          <a:lstStyle/>
          <a:p>
            <a:fld id="{11399C2B-041C-4FC4-B8B6-815B79F81463}" type="slidenum">
              <a:rPr lang="en-US"/>
              <a:pPr/>
              <a:t>28</a:t>
            </a:fld>
            <a:endParaRPr lang="en-US"/>
          </a:p>
        </p:txBody>
      </p:sp>
    </p:spTree>
    <p:extLst>
      <p:ext uri="{BB962C8B-B14F-4D97-AF65-F5344CB8AC3E}">
        <p14:creationId xmlns:p14="http://schemas.microsoft.com/office/powerpoint/2010/main" val="54983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Slide Number Placeholder 3"/>
          <p:cNvSpPr>
            <a:spLocks noGrp="1"/>
          </p:cNvSpPr>
          <p:nvPr>
            <p:ph type="sldNum" sz="quarter" idx="5"/>
          </p:nvPr>
        </p:nvSpPr>
        <p:spPr>
          <a:noFill/>
        </p:spPr>
        <p:txBody>
          <a:bodyPr/>
          <a:lstStyle/>
          <a:p>
            <a:fld id="{F03BD9BA-9BE9-46C5-B791-05C9BCFBAD9D}" type="slidenum">
              <a:rPr lang="en-US"/>
              <a:pPr/>
              <a:t>29</a:t>
            </a:fld>
            <a:endParaRPr lang="en-US"/>
          </a:p>
        </p:txBody>
      </p:sp>
    </p:spTree>
    <p:extLst>
      <p:ext uri="{BB962C8B-B14F-4D97-AF65-F5344CB8AC3E}">
        <p14:creationId xmlns:p14="http://schemas.microsoft.com/office/powerpoint/2010/main" val="61454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6FB2D432-766D-4C6D-9F85-760C6EC5FF0D}" type="slidenum">
              <a:rPr lang="en-US"/>
              <a:pPr/>
              <a:t>10</a:t>
            </a:fld>
            <a:endParaRPr lang="en-US"/>
          </a:p>
        </p:txBody>
      </p:sp>
    </p:spTree>
    <p:extLst>
      <p:ext uri="{BB962C8B-B14F-4D97-AF65-F5344CB8AC3E}">
        <p14:creationId xmlns:p14="http://schemas.microsoft.com/office/powerpoint/2010/main" val="190262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8E1E71CF-5BD5-44BB-8F66-6A5DA0A2C2C4}" type="slidenum">
              <a:rPr lang="en-US"/>
              <a:pPr/>
              <a:t>11</a:t>
            </a:fld>
            <a:endParaRPr lang="en-US"/>
          </a:p>
        </p:txBody>
      </p:sp>
    </p:spTree>
    <p:extLst>
      <p:ext uri="{BB962C8B-B14F-4D97-AF65-F5344CB8AC3E}">
        <p14:creationId xmlns:p14="http://schemas.microsoft.com/office/powerpoint/2010/main" val="2421352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8E1E71CF-5BD5-44BB-8F66-6A5DA0A2C2C4}" type="slidenum">
              <a:rPr lang="en-US"/>
              <a:pPr/>
              <a:t>12</a:t>
            </a:fld>
            <a:endParaRPr lang="en-US"/>
          </a:p>
        </p:txBody>
      </p:sp>
    </p:spTree>
    <p:extLst>
      <p:ext uri="{BB962C8B-B14F-4D97-AF65-F5344CB8AC3E}">
        <p14:creationId xmlns:p14="http://schemas.microsoft.com/office/powerpoint/2010/main" val="3487749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CBD8D-CC16-471A-9A07-05DFBEE93954}" type="slidenum">
              <a:rPr lang="en-US"/>
              <a:pPr/>
              <a:t>14</a:t>
            </a:fld>
            <a:endParaRPr lang="en-US"/>
          </a:p>
        </p:txBody>
      </p:sp>
      <p:sp>
        <p:nvSpPr>
          <p:cNvPr id="187394" name="Rectangle 2"/>
          <p:cNvSpPr>
            <a:spLocks noGrp="1" noRot="1" noChangeAspect="1" noChangeArrowheads="1" noTextEdit="1"/>
          </p:cNvSpPr>
          <p:nvPr>
            <p:ph type="sldImg"/>
          </p:nvPr>
        </p:nvSpPr>
        <p:spPr>
          <a:xfrm>
            <a:off x="1143000" y="685800"/>
            <a:ext cx="4572000" cy="3429000"/>
          </a:xfrm>
          <a:ln/>
        </p:spPr>
      </p:sp>
      <p:sp>
        <p:nvSpPr>
          <p:cNvPr id="187395" name="Rectangle 3"/>
          <p:cNvSpPr>
            <a:spLocks noGrp="1" noChangeArrowheads="1"/>
          </p:cNvSpPr>
          <p:nvPr>
            <p:ph type="body" idx="1"/>
          </p:nvPr>
        </p:nvSpPr>
        <p:spPr>
          <a:xfrm>
            <a:off x="914400" y="4343992"/>
            <a:ext cx="5029200" cy="4113616"/>
          </a:xfrm>
        </p:spPr>
        <p:txBody>
          <a:bodyPr/>
          <a:lstStyle/>
          <a:p>
            <a:endParaRPr lang="en-US"/>
          </a:p>
        </p:txBody>
      </p:sp>
    </p:spTree>
    <p:extLst>
      <p:ext uri="{BB962C8B-B14F-4D97-AF65-F5344CB8AC3E}">
        <p14:creationId xmlns:p14="http://schemas.microsoft.com/office/powerpoint/2010/main" val="541801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56FF7E8D-C031-417B-85B1-0FAD0DD0FAEC}" type="slidenum">
              <a:rPr lang="en-US"/>
              <a:pPr/>
              <a:t>19</a:t>
            </a:fld>
            <a:endParaRPr lang="en-US"/>
          </a:p>
        </p:txBody>
      </p:sp>
    </p:spTree>
    <p:extLst>
      <p:ext uri="{BB962C8B-B14F-4D97-AF65-F5344CB8AC3E}">
        <p14:creationId xmlns:p14="http://schemas.microsoft.com/office/powerpoint/2010/main" val="368367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FB6EFADB-25B2-47D8-9EAF-324906CF782C}" type="slidenum">
              <a:rPr lang="en-US"/>
              <a:pPr/>
              <a:t>20</a:t>
            </a:fld>
            <a:endParaRPr lang="en-US"/>
          </a:p>
        </p:txBody>
      </p:sp>
    </p:spTree>
    <p:extLst>
      <p:ext uri="{BB962C8B-B14F-4D97-AF65-F5344CB8AC3E}">
        <p14:creationId xmlns:p14="http://schemas.microsoft.com/office/powerpoint/2010/main" val="179457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63BC3A3B-77BB-45BC-B3B7-D801F4ACA7A3}" type="slidenum">
              <a:rPr lang="en-US"/>
              <a:pPr/>
              <a:t>21</a:t>
            </a:fld>
            <a:endParaRPr lang="en-US"/>
          </a:p>
        </p:txBody>
      </p:sp>
    </p:spTree>
    <p:extLst>
      <p:ext uri="{BB962C8B-B14F-4D97-AF65-F5344CB8AC3E}">
        <p14:creationId xmlns:p14="http://schemas.microsoft.com/office/powerpoint/2010/main" val="335911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Slide Number Placeholder 3"/>
          <p:cNvSpPr>
            <a:spLocks noGrp="1"/>
          </p:cNvSpPr>
          <p:nvPr>
            <p:ph type="sldNum" sz="quarter" idx="5"/>
          </p:nvPr>
        </p:nvSpPr>
        <p:spPr>
          <a:noFill/>
        </p:spPr>
        <p:txBody>
          <a:bodyPr/>
          <a:lstStyle/>
          <a:p>
            <a:fld id="{376F4878-AA5C-4691-BA07-13CEBD1BF7F9}" type="slidenum">
              <a:rPr lang="en-US"/>
              <a:pPr/>
              <a:t>22</a:t>
            </a:fld>
            <a:endParaRPr lang="en-US"/>
          </a:p>
        </p:txBody>
      </p:sp>
    </p:spTree>
    <p:extLst>
      <p:ext uri="{BB962C8B-B14F-4D97-AF65-F5344CB8AC3E}">
        <p14:creationId xmlns:p14="http://schemas.microsoft.com/office/powerpoint/2010/main" val="385469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smtClean="0"/>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smtClean="0"/>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0B58D39F-4A46-4831-B387-71BE066B431B}" type="slidenum">
              <a:rPr lang="en-US"/>
              <a:pPr/>
              <a:t>‹#›</a:t>
            </a:fld>
            <a:endParaRPr 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file:///D:/Shakya/MSIT127/sequential%20%26%20binary%20search_files/fig13.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685800" y="1447800"/>
            <a:ext cx="7924800" cy="2133600"/>
          </a:xfrm>
        </p:spPr>
        <p:txBody>
          <a:bodyPr/>
          <a:lstStyle/>
          <a:p>
            <a:pPr algn="ctr" eaLnBrk="1" hangingPunct="1"/>
            <a:r>
              <a:rPr lang="en-US" altLang="en-US" dirty="0" smtClean="0"/>
              <a:t>Data Structure and Algorithms</a:t>
            </a:r>
          </a:p>
        </p:txBody>
      </p:sp>
      <p:sp>
        <p:nvSpPr>
          <p:cNvPr id="5124" name="Rectangle 3"/>
          <p:cNvSpPr>
            <a:spLocks noGrp="1" noChangeArrowheads="1"/>
          </p:cNvSpPr>
          <p:nvPr>
            <p:ph type="subTitle" idx="1"/>
          </p:nvPr>
        </p:nvSpPr>
        <p:spPr>
          <a:xfrm>
            <a:off x="1981200" y="4038600"/>
            <a:ext cx="5181600" cy="914400"/>
          </a:xfrm>
          <a:noFill/>
        </p:spPr>
        <p:txBody>
          <a:bodyPr/>
          <a:lstStyle/>
          <a:p>
            <a:pPr eaLnBrk="1" hangingPunct="1"/>
            <a:r>
              <a:rPr lang="en-US" altLang="en-US" b="1" smtClean="0"/>
              <a:t>Azaz Ahmed Kiani</a:t>
            </a:r>
          </a:p>
        </p:txBody>
      </p:sp>
      <p:sp>
        <p:nvSpPr>
          <p:cNvPr id="5125" name="Rectangle 4"/>
          <p:cNvSpPr>
            <a:spLocks noChangeArrowheads="1"/>
          </p:cNvSpPr>
          <p:nvPr/>
        </p:nvSpPr>
        <p:spPr bwMode="auto">
          <a:xfrm>
            <a:off x="1981200" y="4495800"/>
            <a:ext cx="6337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ClrTx/>
              <a:buSzTx/>
              <a:buFontTx/>
              <a:buNone/>
            </a:pPr>
            <a:endParaRPr lang="en-US" altLang="en-US" sz="2200">
              <a:latin typeface="Times New Roman" panose="02020603050405020304" pitchFamily="18" charset="0"/>
            </a:endParaRPr>
          </a:p>
        </p:txBody>
      </p:sp>
    </p:spTree>
    <p:extLst>
      <p:ext uri="{BB962C8B-B14F-4D97-AF65-F5344CB8AC3E}">
        <p14:creationId xmlns:p14="http://schemas.microsoft.com/office/powerpoint/2010/main" val="84151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228600"/>
            <a:ext cx="7696200" cy="762000"/>
          </a:xfrm>
        </p:spPr>
        <p:txBody>
          <a:bodyPr/>
          <a:lstStyle/>
          <a:p>
            <a:pPr eaLnBrk="1" hangingPunct="1">
              <a:defRPr/>
            </a:pPr>
            <a:r>
              <a:rPr lang="en-US" sz="3600" dirty="0" smtClean="0"/>
              <a:t>Binary </a:t>
            </a:r>
            <a:r>
              <a:rPr lang="en-US" dirty="0" smtClean="0"/>
              <a:t>Search</a:t>
            </a:r>
            <a:r>
              <a:rPr lang="en-US" sz="3600" dirty="0" smtClean="0"/>
              <a:t> Tracing</a:t>
            </a:r>
          </a:p>
        </p:txBody>
      </p:sp>
      <p:sp>
        <p:nvSpPr>
          <p:cNvPr id="26628" name="Rectangle 3"/>
          <p:cNvSpPr>
            <a:spLocks noGrp="1" noChangeArrowheads="1"/>
          </p:cNvSpPr>
          <p:nvPr>
            <p:ph type="body" sz="half" idx="1"/>
          </p:nvPr>
        </p:nvSpPr>
        <p:spPr>
          <a:xfrm>
            <a:off x="457200" y="1600200"/>
            <a:ext cx="8382000" cy="4953000"/>
          </a:xfrm>
        </p:spPr>
        <p:txBody>
          <a:bodyPr/>
          <a:lstStyle/>
          <a:p>
            <a:pPr marL="457200" indent="-457200" eaLnBrk="1" hangingPunct="1">
              <a:buFont typeface="Wingdings" pitchFamily="2" charset="2"/>
              <a:buNone/>
            </a:pPr>
            <a:endParaRPr lang="en-US" sz="2000" smtClean="0"/>
          </a:p>
          <a:p>
            <a:pPr marL="457200" indent="-457200" eaLnBrk="1" hangingPunct="1">
              <a:buFont typeface="Wingdings" pitchFamily="2" charset="2"/>
              <a:buNone/>
            </a:pPr>
            <a:r>
              <a:rPr lang="en-US" sz="2000" smtClean="0"/>
              <a:t>			</a:t>
            </a:r>
          </a:p>
        </p:txBody>
      </p:sp>
      <p:sp>
        <p:nvSpPr>
          <p:cNvPr id="26629" name="Text Box 4"/>
          <p:cNvSpPr txBox="1">
            <a:spLocks noChangeArrowheads="1"/>
          </p:cNvSpPr>
          <p:nvPr/>
        </p:nvSpPr>
        <p:spPr bwMode="auto">
          <a:xfrm>
            <a:off x="457200" y="1466850"/>
            <a:ext cx="8305800" cy="849463"/>
          </a:xfrm>
          <a:prstGeom prst="rect">
            <a:avLst/>
          </a:prstGeom>
          <a:noFill/>
          <a:ln w="9525">
            <a:noFill/>
            <a:miter lim="800000"/>
            <a:headEnd/>
            <a:tailEnd/>
          </a:ln>
        </p:spPr>
        <p:txBody>
          <a:bodyPr wrap="square">
            <a:spAutoFit/>
          </a:bodyPr>
          <a:lstStyle/>
          <a:p>
            <a:pPr defTabSz="349250" eaLnBrk="1" hangingPunct="1">
              <a:lnSpc>
                <a:spcPct val="85000"/>
              </a:lnSpc>
              <a:spcBef>
                <a:spcPct val="35000"/>
              </a:spcBef>
            </a:pPr>
            <a:r>
              <a:rPr lang="en-US" sz="2400" b="1" dirty="0">
                <a:solidFill>
                  <a:schemeClr val="tx2"/>
                </a:solidFill>
                <a:effectLst/>
                <a:latin typeface="Tahoma" charset="0"/>
                <a:cs typeface="Times New Roman" pitchFamily="18" charset="0"/>
              </a:rPr>
              <a:t>Search for target = 4. </a:t>
            </a:r>
          </a:p>
          <a:p>
            <a:pPr defTabSz="349250" eaLnBrk="1" hangingPunct="1">
              <a:lnSpc>
                <a:spcPct val="85000"/>
              </a:lnSpc>
              <a:spcBef>
                <a:spcPct val="35000"/>
              </a:spcBef>
            </a:pPr>
            <a:r>
              <a:rPr lang="en-US" sz="2400" b="1" dirty="0">
                <a:solidFill>
                  <a:schemeClr val="tx2"/>
                </a:solidFill>
                <a:effectLst/>
                <a:latin typeface="Tahoma" charset="0"/>
                <a:cs typeface="Times New Roman" pitchFamily="18" charset="0"/>
              </a:rPr>
              <a:t>Step 1:</a:t>
            </a:r>
            <a:r>
              <a:rPr lang="en-US" sz="2400" dirty="0">
                <a:effectLst/>
                <a:latin typeface="Tahoma" charset="0"/>
                <a:cs typeface="Times New Roman" pitchFamily="18" charset="0"/>
              </a:rPr>
              <a:t> 	Indices </a:t>
            </a:r>
            <a:r>
              <a:rPr lang="en-US" sz="2400" dirty="0" smtClean="0">
                <a:effectLst/>
                <a:latin typeface="Tahoma" charset="0"/>
                <a:cs typeface="Times New Roman" pitchFamily="18" charset="0"/>
              </a:rPr>
              <a:t>    first= </a:t>
            </a:r>
            <a:r>
              <a:rPr lang="en-US" sz="2400" dirty="0">
                <a:effectLst/>
                <a:latin typeface="Tahoma" charset="0"/>
                <a:cs typeface="Times New Roman" pitchFamily="18" charset="0"/>
              </a:rPr>
              <a:t>0</a:t>
            </a:r>
            <a:r>
              <a:rPr lang="en-US" sz="2400" dirty="0" smtClean="0">
                <a:effectLst/>
                <a:latin typeface="Tahoma" charset="0"/>
                <a:cs typeface="Times New Roman" pitchFamily="18" charset="0"/>
              </a:rPr>
              <a:t>, last= </a:t>
            </a:r>
            <a:r>
              <a:rPr lang="en-US" sz="2400" dirty="0">
                <a:effectLst/>
                <a:latin typeface="Tahoma" charset="0"/>
                <a:cs typeface="Times New Roman" pitchFamily="18" charset="0"/>
              </a:rPr>
              <a:t>8, mid = (0+8)/2 = 4. </a:t>
            </a:r>
          </a:p>
        </p:txBody>
      </p:sp>
      <p:sp>
        <p:nvSpPr>
          <p:cNvPr id="26631" name="AutoShape 6"/>
          <p:cNvSpPr>
            <a:spLocks noChangeAspect="1" noChangeArrowheads="1" noTextEdit="1"/>
          </p:cNvSpPr>
          <p:nvPr/>
        </p:nvSpPr>
        <p:spPr bwMode="auto">
          <a:xfrm>
            <a:off x="381000" y="2762250"/>
            <a:ext cx="8382000" cy="2819400"/>
          </a:xfrm>
          <a:prstGeom prst="rect">
            <a:avLst/>
          </a:prstGeom>
          <a:noFill/>
          <a:ln w="9525">
            <a:noFill/>
            <a:miter lim="800000"/>
            <a:headEnd/>
            <a:tailEnd/>
          </a:ln>
        </p:spPr>
        <p:txBody>
          <a:bodyPr/>
          <a:lstStyle/>
          <a:p>
            <a:endParaRPr lang="en-US"/>
          </a:p>
        </p:txBody>
      </p:sp>
      <p:sp>
        <p:nvSpPr>
          <p:cNvPr id="26632" name="Line 7"/>
          <p:cNvSpPr>
            <a:spLocks noChangeShapeType="1"/>
          </p:cNvSpPr>
          <p:nvPr/>
        </p:nvSpPr>
        <p:spPr bwMode="auto">
          <a:xfrm>
            <a:off x="1022350" y="4416425"/>
            <a:ext cx="7110413" cy="1588"/>
          </a:xfrm>
          <a:prstGeom prst="line">
            <a:avLst/>
          </a:prstGeom>
          <a:noFill/>
          <a:ln w="22225">
            <a:solidFill>
              <a:srgbClr val="000000"/>
            </a:solidFill>
            <a:round/>
            <a:headEnd/>
            <a:tailEnd/>
          </a:ln>
        </p:spPr>
        <p:txBody>
          <a:bodyPr/>
          <a:lstStyle/>
          <a:p>
            <a:endParaRPr lang="en-US"/>
          </a:p>
        </p:txBody>
      </p:sp>
      <p:sp>
        <p:nvSpPr>
          <p:cNvPr id="26633" name="Oval 8"/>
          <p:cNvSpPr>
            <a:spLocks noChangeArrowheads="1"/>
          </p:cNvSpPr>
          <p:nvPr/>
        </p:nvSpPr>
        <p:spPr bwMode="auto">
          <a:xfrm>
            <a:off x="954088" y="4384675"/>
            <a:ext cx="68262" cy="63500"/>
          </a:xfrm>
          <a:prstGeom prst="ellipse">
            <a:avLst/>
          </a:prstGeom>
          <a:noFill/>
          <a:ln w="22225">
            <a:solidFill>
              <a:srgbClr val="000000"/>
            </a:solidFill>
            <a:round/>
            <a:headEnd/>
            <a:tailEnd/>
          </a:ln>
        </p:spPr>
        <p:txBody>
          <a:bodyPr/>
          <a:lstStyle/>
          <a:p>
            <a:endParaRPr lang="en-US"/>
          </a:p>
        </p:txBody>
      </p:sp>
      <p:sp>
        <p:nvSpPr>
          <p:cNvPr id="26634" name="Oval 9"/>
          <p:cNvSpPr>
            <a:spLocks noChangeArrowheads="1"/>
          </p:cNvSpPr>
          <p:nvPr/>
        </p:nvSpPr>
        <p:spPr bwMode="auto">
          <a:xfrm>
            <a:off x="8132763" y="4384675"/>
            <a:ext cx="68262" cy="63500"/>
          </a:xfrm>
          <a:prstGeom prst="ellipse">
            <a:avLst/>
          </a:prstGeom>
          <a:noFill/>
          <a:ln w="22225">
            <a:solidFill>
              <a:srgbClr val="000000"/>
            </a:solidFill>
            <a:round/>
            <a:headEnd/>
            <a:tailEnd/>
          </a:ln>
        </p:spPr>
        <p:txBody>
          <a:bodyPr/>
          <a:lstStyle/>
          <a:p>
            <a:endParaRPr lang="en-US"/>
          </a:p>
        </p:txBody>
      </p:sp>
      <p:sp>
        <p:nvSpPr>
          <p:cNvPr id="26635" name="Rectangle 10"/>
          <p:cNvSpPr>
            <a:spLocks noChangeArrowheads="1"/>
          </p:cNvSpPr>
          <p:nvPr/>
        </p:nvSpPr>
        <p:spPr bwMode="auto">
          <a:xfrm>
            <a:off x="4397375" y="5062538"/>
            <a:ext cx="520700" cy="441325"/>
          </a:xfrm>
          <a:prstGeom prst="rect">
            <a:avLst/>
          </a:prstGeom>
          <a:noFill/>
          <a:ln w="9525">
            <a:noFill/>
            <a:miter lim="800000"/>
            <a:headEnd/>
            <a:tailEnd/>
          </a:ln>
        </p:spPr>
        <p:txBody>
          <a:bodyPr/>
          <a:lstStyle/>
          <a:p>
            <a:endParaRPr lang="en-US"/>
          </a:p>
        </p:txBody>
      </p:sp>
      <p:sp>
        <p:nvSpPr>
          <p:cNvPr id="26636" name="Rectangle 11"/>
          <p:cNvSpPr>
            <a:spLocks noChangeArrowheads="1"/>
          </p:cNvSpPr>
          <p:nvPr/>
        </p:nvSpPr>
        <p:spPr bwMode="auto">
          <a:xfrm>
            <a:off x="4397375" y="5114925"/>
            <a:ext cx="511175"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Arial" charset="0"/>
                <a:cs typeface="Arial" charset="0"/>
              </a:rPr>
              <a:t>mid</a:t>
            </a:r>
            <a:endParaRPr lang="en-US">
              <a:latin typeface="Verdana" pitchFamily="34" charset="0"/>
              <a:cs typeface="Arial" charset="0"/>
            </a:endParaRPr>
          </a:p>
        </p:txBody>
      </p:sp>
      <p:sp>
        <p:nvSpPr>
          <p:cNvPr id="26637" name="Line 12"/>
          <p:cNvSpPr>
            <a:spLocks noChangeShapeType="1"/>
          </p:cNvSpPr>
          <p:nvPr/>
        </p:nvSpPr>
        <p:spPr bwMode="auto">
          <a:xfrm>
            <a:off x="4551363" y="4516438"/>
            <a:ext cx="1587" cy="600075"/>
          </a:xfrm>
          <a:prstGeom prst="line">
            <a:avLst/>
          </a:prstGeom>
          <a:noFill/>
          <a:ln w="17463">
            <a:solidFill>
              <a:srgbClr val="000000"/>
            </a:solidFill>
            <a:round/>
            <a:headEnd/>
            <a:tailEnd/>
          </a:ln>
        </p:spPr>
        <p:txBody>
          <a:bodyPr/>
          <a:lstStyle/>
          <a:p>
            <a:endParaRPr lang="en-US"/>
          </a:p>
        </p:txBody>
      </p:sp>
      <p:sp>
        <p:nvSpPr>
          <p:cNvPr id="26638" name="Freeform 13"/>
          <p:cNvSpPr>
            <a:spLocks/>
          </p:cNvSpPr>
          <p:nvPr/>
        </p:nvSpPr>
        <p:spPr bwMode="auto">
          <a:xfrm>
            <a:off x="4500563" y="4430713"/>
            <a:ext cx="100012" cy="119062"/>
          </a:xfrm>
          <a:custGeom>
            <a:avLst/>
            <a:gdLst>
              <a:gd name="T0" fmla="*/ 32 w 63"/>
              <a:gd name="T1" fmla="*/ 0 h 75"/>
              <a:gd name="T2" fmla="*/ 63 w 63"/>
              <a:gd name="T3" fmla="*/ 75 h 75"/>
              <a:gd name="T4" fmla="*/ 0 w 63"/>
              <a:gd name="T5" fmla="*/ 75 h 75"/>
              <a:gd name="T6" fmla="*/ 32 w 63"/>
              <a:gd name="T7" fmla="*/ 0 h 75"/>
              <a:gd name="T8" fmla="*/ 0 60000 65536"/>
              <a:gd name="T9" fmla="*/ 0 60000 65536"/>
              <a:gd name="T10" fmla="*/ 0 60000 65536"/>
              <a:gd name="T11" fmla="*/ 0 60000 65536"/>
              <a:gd name="T12" fmla="*/ 0 w 63"/>
              <a:gd name="T13" fmla="*/ 0 h 75"/>
              <a:gd name="T14" fmla="*/ 63 w 63"/>
              <a:gd name="T15" fmla="*/ 75 h 75"/>
            </a:gdLst>
            <a:ahLst/>
            <a:cxnLst>
              <a:cxn ang="T8">
                <a:pos x="T0" y="T1"/>
              </a:cxn>
              <a:cxn ang="T9">
                <a:pos x="T2" y="T3"/>
              </a:cxn>
              <a:cxn ang="T10">
                <a:pos x="T4" y="T5"/>
              </a:cxn>
              <a:cxn ang="T11">
                <a:pos x="T6" y="T7"/>
              </a:cxn>
            </a:cxnLst>
            <a:rect l="T12" t="T13" r="T14" b="T15"/>
            <a:pathLst>
              <a:path w="63" h="75">
                <a:moveTo>
                  <a:pt x="32" y="0"/>
                </a:moveTo>
                <a:lnTo>
                  <a:pt x="63" y="75"/>
                </a:lnTo>
                <a:lnTo>
                  <a:pt x="0" y="75"/>
                </a:lnTo>
                <a:lnTo>
                  <a:pt x="32" y="0"/>
                </a:lnTo>
                <a:close/>
              </a:path>
            </a:pathLst>
          </a:custGeom>
          <a:solidFill>
            <a:srgbClr val="000000"/>
          </a:solidFill>
          <a:ln w="0">
            <a:solidFill>
              <a:srgbClr val="000000"/>
            </a:solidFill>
            <a:round/>
            <a:headEnd/>
            <a:tailEnd/>
          </a:ln>
        </p:spPr>
        <p:txBody>
          <a:bodyPr/>
          <a:lstStyle/>
          <a:p>
            <a:endParaRPr lang="en-US"/>
          </a:p>
        </p:txBody>
      </p:sp>
      <p:sp>
        <p:nvSpPr>
          <p:cNvPr id="26639" name="Rectangle 14"/>
          <p:cNvSpPr>
            <a:spLocks noChangeArrowheads="1"/>
          </p:cNvSpPr>
          <p:nvPr/>
        </p:nvSpPr>
        <p:spPr bwMode="auto">
          <a:xfrm>
            <a:off x="960438" y="3435350"/>
            <a:ext cx="801687" cy="738188"/>
          </a:xfrm>
          <a:prstGeom prst="rect">
            <a:avLst/>
          </a:prstGeom>
          <a:solidFill>
            <a:srgbClr val="A0A0A4"/>
          </a:solidFill>
          <a:ln w="22225">
            <a:solidFill>
              <a:srgbClr val="A0A0A4"/>
            </a:solidFill>
            <a:miter lim="800000"/>
            <a:headEnd/>
            <a:tailEnd/>
          </a:ln>
        </p:spPr>
        <p:txBody>
          <a:bodyPr/>
          <a:lstStyle/>
          <a:p>
            <a:endParaRPr lang="en-US"/>
          </a:p>
        </p:txBody>
      </p:sp>
      <p:sp>
        <p:nvSpPr>
          <p:cNvPr id="26642" name="Rectangle 17"/>
          <p:cNvSpPr>
            <a:spLocks noChangeArrowheads="1"/>
          </p:cNvSpPr>
          <p:nvPr/>
        </p:nvSpPr>
        <p:spPr bwMode="auto">
          <a:xfrm>
            <a:off x="1765300" y="3435350"/>
            <a:ext cx="800100" cy="738188"/>
          </a:xfrm>
          <a:prstGeom prst="rect">
            <a:avLst/>
          </a:prstGeom>
          <a:solidFill>
            <a:srgbClr val="A0A0A4"/>
          </a:solidFill>
          <a:ln w="22225">
            <a:solidFill>
              <a:srgbClr val="A0A0A4"/>
            </a:solidFill>
            <a:miter lim="800000"/>
            <a:headEnd/>
            <a:tailEnd/>
          </a:ln>
        </p:spPr>
        <p:txBody>
          <a:bodyPr/>
          <a:lstStyle/>
          <a:p>
            <a:endParaRPr lang="en-US"/>
          </a:p>
        </p:txBody>
      </p:sp>
      <p:sp>
        <p:nvSpPr>
          <p:cNvPr id="26645" name="Rectangle 20"/>
          <p:cNvSpPr>
            <a:spLocks noChangeArrowheads="1"/>
          </p:cNvSpPr>
          <p:nvPr/>
        </p:nvSpPr>
        <p:spPr bwMode="auto">
          <a:xfrm>
            <a:off x="2566988" y="3435350"/>
            <a:ext cx="803275" cy="738188"/>
          </a:xfrm>
          <a:prstGeom prst="rect">
            <a:avLst/>
          </a:prstGeom>
          <a:solidFill>
            <a:srgbClr val="A0A0A4"/>
          </a:solidFill>
          <a:ln w="22225">
            <a:solidFill>
              <a:srgbClr val="A0A0A4"/>
            </a:solidFill>
            <a:miter lim="800000"/>
            <a:headEnd/>
            <a:tailEnd/>
          </a:ln>
        </p:spPr>
        <p:txBody>
          <a:bodyPr/>
          <a:lstStyle/>
          <a:p>
            <a:endParaRPr lang="en-US"/>
          </a:p>
        </p:txBody>
      </p:sp>
      <p:sp>
        <p:nvSpPr>
          <p:cNvPr id="26648" name="Rectangle 23"/>
          <p:cNvSpPr>
            <a:spLocks noChangeArrowheads="1"/>
          </p:cNvSpPr>
          <p:nvPr/>
        </p:nvSpPr>
        <p:spPr bwMode="auto">
          <a:xfrm>
            <a:off x="3370263" y="3435350"/>
            <a:ext cx="798512" cy="738188"/>
          </a:xfrm>
          <a:prstGeom prst="rect">
            <a:avLst/>
          </a:prstGeom>
          <a:solidFill>
            <a:srgbClr val="A0A0A4"/>
          </a:solidFill>
          <a:ln w="22225">
            <a:solidFill>
              <a:srgbClr val="A0A0A4"/>
            </a:solidFill>
            <a:miter lim="800000"/>
            <a:headEnd/>
            <a:tailEnd/>
          </a:ln>
        </p:spPr>
        <p:txBody>
          <a:bodyPr/>
          <a:lstStyle/>
          <a:p>
            <a:endParaRPr lang="en-US"/>
          </a:p>
        </p:txBody>
      </p:sp>
      <p:sp>
        <p:nvSpPr>
          <p:cNvPr id="26651" name="Rectangle 26"/>
          <p:cNvSpPr>
            <a:spLocks noChangeArrowheads="1"/>
          </p:cNvSpPr>
          <p:nvPr/>
        </p:nvSpPr>
        <p:spPr bwMode="auto">
          <a:xfrm>
            <a:off x="4171950" y="3435350"/>
            <a:ext cx="803275" cy="738188"/>
          </a:xfrm>
          <a:prstGeom prst="rect">
            <a:avLst/>
          </a:prstGeom>
          <a:solidFill>
            <a:srgbClr val="A0A0A4"/>
          </a:solidFill>
          <a:ln w="22225">
            <a:solidFill>
              <a:srgbClr val="A0A0A4"/>
            </a:solidFill>
            <a:miter lim="800000"/>
            <a:headEnd/>
            <a:tailEnd/>
          </a:ln>
        </p:spPr>
        <p:txBody>
          <a:bodyPr/>
          <a:lstStyle/>
          <a:p>
            <a:endParaRPr lang="en-US"/>
          </a:p>
        </p:txBody>
      </p:sp>
      <p:sp>
        <p:nvSpPr>
          <p:cNvPr id="26654" name="Rectangle 29"/>
          <p:cNvSpPr>
            <a:spLocks noChangeArrowheads="1"/>
          </p:cNvSpPr>
          <p:nvPr/>
        </p:nvSpPr>
        <p:spPr bwMode="auto">
          <a:xfrm>
            <a:off x="4976813" y="3435350"/>
            <a:ext cx="800100" cy="738188"/>
          </a:xfrm>
          <a:prstGeom prst="rect">
            <a:avLst/>
          </a:prstGeom>
          <a:solidFill>
            <a:srgbClr val="A0A0A4"/>
          </a:solidFill>
          <a:ln w="22225">
            <a:solidFill>
              <a:srgbClr val="A0A0A4"/>
            </a:solidFill>
            <a:miter lim="800000"/>
            <a:headEnd/>
            <a:tailEnd/>
          </a:ln>
        </p:spPr>
        <p:txBody>
          <a:bodyPr/>
          <a:lstStyle/>
          <a:p>
            <a:endParaRPr lang="en-US"/>
          </a:p>
        </p:txBody>
      </p:sp>
      <p:sp>
        <p:nvSpPr>
          <p:cNvPr id="26657" name="Rectangle 32"/>
          <p:cNvSpPr>
            <a:spLocks noChangeArrowheads="1"/>
          </p:cNvSpPr>
          <p:nvPr/>
        </p:nvSpPr>
        <p:spPr bwMode="auto">
          <a:xfrm>
            <a:off x="465138" y="3511550"/>
            <a:ext cx="336550" cy="412750"/>
          </a:xfrm>
          <a:prstGeom prst="rect">
            <a:avLst/>
          </a:prstGeom>
          <a:noFill/>
          <a:ln w="9525">
            <a:noFill/>
            <a:miter lim="800000"/>
            <a:headEnd/>
            <a:tailEnd/>
          </a:ln>
        </p:spPr>
        <p:txBody>
          <a:bodyPr/>
          <a:lstStyle/>
          <a:p>
            <a:endParaRPr lang="en-US"/>
          </a:p>
        </p:txBody>
      </p:sp>
      <p:sp>
        <p:nvSpPr>
          <p:cNvPr id="26659" name="Rectangle 34"/>
          <p:cNvSpPr>
            <a:spLocks noChangeArrowheads="1"/>
          </p:cNvSpPr>
          <p:nvPr/>
        </p:nvSpPr>
        <p:spPr bwMode="auto">
          <a:xfrm>
            <a:off x="1266825" y="2843213"/>
            <a:ext cx="153988" cy="414337"/>
          </a:xfrm>
          <a:prstGeom prst="rect">
            <a:avLst/>
          </a:prstGeom>
          <a:noFill/>
          <a:ln w="9525">
            <a:noFill/>
            <a:miter lim="800000"/>
            <a:headEnd/>
            <a:tailEnd/>
          </a:ln>
        </p:spPr>
        <p:txBody>
          <a:bodyPr/>
          <a:lstStyle/>
          <a:p>
            <a:endParaRPr lang="en-US"/>
          </a:p>
        </p:txBody>
      </p:sp>
      <p:sp>
        <p:nvSpPr>
          <p:cNvPr id="26661" name="Rectangle 36"/>
          <p:cNvSpPr>
            <a:spLocks noChangeArrowheads="1"/>
          </p:cNvSpPr>
          <p:nvPr/>
        </p:nvSpPr>
        <p:spPr bwMode="auto">
          <a:xfrm>
            <a:off x="2066925" y="2843213"/>
            <a:ext cx="152400" cy="414337"/>
          </a:xfrm>
          <a:prstGeom prst="rect">
            <a:avLst/>
          </a:prstGeom>
          <a:noFill/>
          <a:ln w="9525">
            <a:noFill/>
            <a:miter lim="800000"/>
            <a:headEnd/>
            <a:tailEnd/>
          </a:ln>
        </p:spPr>
        <p:txBody>
          <a:bodyPr/>
          <a:lstStyle/>
          <a:p>
            <a:endParaRPr lang="en-US"/>
          </a:p>
        </p:txBody>
      </p:sp>
      <p:sp>
        <p:nvSpPr>
          <p:cNvPr id="26663" name="Rectangle 38"/>
          <p:cNvSpPr>
            <a:spLocks noChangeArrowheads="1"/>
          </p:cNvSpPr>
          <p:nvPr/>
        </p:nvSpPr>
        <p:spPr bwMode="auto">
          <a:xfrm>
            <a:off x="2851150" y="2843213"/>
            <a:ext cx="153988" cy="414337"/>
          </a:xfrm>
          <a:prstGeom prst="rect">
            <a:avLst/>
          </a:prstGeom>
          <a:noFill/>
          <a:ln w="9525">
            <a:noFill/>
            <a:miter lim="800000"/>
            <a:headEnd/>
            <a:tailEnd/>
          </a:ln>
        </p:spPr>
        <p:txBody>
          <a:bodyPr/>
          <a:lstStyle/>
          <a:p>
            <a:endParaRPr lang="en-US"/>
          </a:p>
        </p:txBody>
      </p:sp>
      <p:sp>
        <p:nvSpPr>
          <p:cNvPr id="26665" name="Rectangle 40"/>
          <p:cNvSpPr>
            <a:spLocks noChangeArrowheads="1"/>
          </p:cNvSpPr>
          <p:nvPr/>
        </p:nvSpPr>
        <p:spPr bwMode="auto">
          <a:xfrm>
            <a:off x="3651250" y="2843213"/>
            <a:ext cx="153988" cy="414337"/>
          </a:xfrm>
          <a:prstGeom prst="rect">
            <a:avLst/>
          </a:prstGeom>
          <a:noFill/>
          <a:ln w="9525">
            <a:noFill/>
            <a:miter lim="800000"/>
            <a:headEnd/>
            <a:tailEnd/>
          </a:ln>
        </p:spPr>
        <p:txBody>
          <a:bodyPr/>
          <a:lstStyle/>
          <a:p>
            <a:endParaRPr lang="en-US"/>
          </a:p>
        </p:txBody>
      </p:sp>
      <p:sp>
        <p:nvSpPr>
          <p:cNvPr id="26667" name="Rectangle 42"/>
          <p:cNvSpPr>
            <a:spLocks noChangeArrowheads="1"/>
          </p:cNvSpPr>
          <p:nvPr/>
        </p:nvSpPr>
        <p:spPr bwMode="auto">
          <a:xfrm>
            <a:off x="4437063" y="2843213"/>
            <a:ext cx="152400" cy="414337"/>
          </a:xfrm>
          <a:prstGeom prst="rect">
            <a:avLst/>
          </a:prstGeom>
          <a:noFill/>
          <a:ln w="9525">
            <a:noFill/>
            <a:miter lim="800000"/>
            <a:headEnd/>
            <a:tailEnd/>
          </a:ln>
        </p:spPr>
        <p:txBody>
          <a:bodyPr/>
          <a:lstStyle/>
          <a:p>
            <a:endParaRPr lang="en-US"/>
          </a:p>
        </p:txBody>
      </p:sp>
      <p:sp>
        <p:nvSpPr>
          <p:cNvPr id="26669" name="Rectangle 44"/>
          <p:cNvSpPr>
            <a:spLocks noChangeArrowheads="1"/>
          </p:cNvSpPr>
          <p:nvPr/>
        </p:nvSpPr>
        <p:spPr bwMode="auto">
          <a:xfrm>
            <a:off x="5259388" y="2843213"/>
            <a:ext cx="152400" cy="414337"/>
          </a:xfrm>
          <a:prstGeom prst="rect">
            <a:avLst/>
          </a:prstGeom>
          <a:noFill/>
          <a:ln w="9525">
            <a:noFill/>
            <a:miter lim="800000"/>
            <a:headEnd/>
            <a:tailEnd/>
          </a:ln>
        </p:spPr>
        <p:txBody>
          <a:bodyPr/>
          <a:lstStyle/>
          <a:p>
            <a:endParaRPr lang="en-US"/>
          </a:p>
        </p:txBody>
      </p:sp>
      <p:sp>
        <p:nvSpPr>
          <p:cNvPr id="26671" name="Rectangle 46"/>
          <p:cNvSpPr>
            <a:spLocks noChangeArrowheads="1"/>
          </p:cNvSpPr>
          <p:nvPr/>
        </p:nvSpPr>
        <p:spPr bwMode="auto">
          <a:xfrm>
            <a:off x="5773738" y="3435350"/>
            <a:ext cx="796925" cy="738188"/>
          </a:xfrm>
          <a:prstGeom prst="rect">
            <a:avLst/>
          </a:prstGeom>
          <a:solidFill>
            <a:srgbClr val="A0A0A4"/>
          </a:solidFill>
          <a:ln w="22225">
            <a:solidFill>
              <a:srgbClr val="A0A0A4"/>
            </a:solidFill>
            <a:miter lim="800000"/>
            <a:headEnd/>
            <a:tailEnd/>
          </a:ln>
        </p:spPr>
        <p:txBody>
          <a:bodyPr/>
          <a:lstStyle/>
          <a:p>
            <a:endParaRPr lang="en-US"/>
          </a:p>
        </p:txBody>
      </p:sp>
      <p:sp>
        <p:nvSpPr>
          <p:cNvPr id="26674" name="Rectangle 49"/>
          <p:cNvSpPr>
            <a:spLocks noChangeArrowheads="1"/>
          </p:cNvSpPr>
          <p:nvPr/>
        </p:nvSpPr>
        <p:spPr bwMode="auto">
          <a:xfrm>
            <a:off x="6578600" y="3435350"/>
            <a:ext cx="804863" cy="738188"/>
          </a:xfrm>
          <a:prstGeom prst="rect">
            <a:avLst/>
          </a:prstGeom>
          <a:solidFill>
            <a:srgbClr val="A0A0A4"/>
          </a:solidFill>
          <a:ln w="22225">
            <a:solidFill>
              <a:srgbClr val="A0A0A4"/>
            </a:solidFill>
            <a:miter lim="800000"/>
            <a:headEnd/>
            <a:tailEnd/>
          </a:ln>
        </p:spPr>
        <p:txBody>
          <a:bodyPr/>
          <a:lstStyle/>
          <a:p>
            <a:endParaRPr lang="en-US"/>
          </a:p>
        </p:txBody>
      </p:sp>
      <p:sp>
        <p:nvSpPr>
          <p:cNvPr id="26677" name="Rectangle 52"/>
          <p:cNvSpPr>
            <a:spLocks noChangeArrowheads="1"/>
          </p:cNvSpPr>
          <p:nvPr/>
        </p:nvSpPr>
        <p:spPr bwMode="auto">
          <a:xfrm>
            <a:off x="7375525" y="3435350"/>
            <a:ext cx="796925" cy="738188"/>
          </a:xfrm>
          <a:prstGeom prst="rect">
            <a:avLst/>
          </a:prstGeom>
          <a:solidFill>
            <a:srgbClr val="A0A0A4"/>
          </a:solidFill>
          <a:ln w="22225">
            <a:solidFill>
              <a:srgbClr val="A0A0A4"/>
            </a:solidFill>
            <a:miter lim="800000"/>
            <a:headEnd/>
            <a:tailEnd/>
          </a:ln>
        </p:spPr>
        <p:txBody>
          <a:bodyPr/>
          <a:lstStyle/>
          <a:p>
            <a:endParaRPr lang="en-US"/>
          </a:p>
        </p:txBody>
      </p:sp>
      <p:sp>
        <p:nvSpPr>
          <p:cNvPr id="26680" name="Rectangle 55"/>
          <p:cNvSpPr>
            <a:spLocks noChangeArrowheads="1"/>
          </p:cNvSpPr>
          <p:nvPr/>
        </p:nvSpPr>
        <p:spPr bwMode="auto">
          <a:xfrm>
            <a:off x="6061075" y="2843213"/>
            <a:ext cx="152400" cy="414337"/>
          </a:xfrm>
          <a:prstGeom prst="rect">
            <a:avLst/>
          </a:prstGeom>
          <a:noFill/>
          <a:ln w="9525">
            <a:noFill/>
            <a:miter lim="800000"/>
            <a:headEnd/>
            <a:tailEnd/>
          </a:ln>
        </p:spPr>
        <p:txBody>
          <a:bodyPr/>
          <a:lstStyle/>
          <a:p>
            <a:endParaRPr lang="en-US"/>
          </a:p>
        </p:txBody>
      </p:sp>
      <p:sp>
        <p:nvSpPr>
          <p:cNvPr id="26682" name="Rectangle 57"/>
          <p:cNvSpPr>
            <a:spLocks noChangeArrowheads="1"/>
          </p:cNvSpPr>
          <p:nvPr/>
        </p:nvSpPr>
        <p:spPr bwMode="auto">
          <a:xfrm>
            <a:off x="6854825" y="2843213"/>
            <a:ext cx="153988" cy="414337"/>
          </a:xfrm>
          <a:prstGeom prst="rect">
            <a:avLst/>
          </a:prstGeom>
          <a:noFill/>
          <a:ln w="9525">
            <a:noFill/>
            <a:miter lim="800000"/>
            <a:headEnd/>
            <a:tailEnd/>
          </a:ln>
        </p:spPr>
        <p:txBody>
          <a:bodyPr/>
          <a:lstStyle/>
          <a:p>
            <a:endParaRPr lang="en-US"/>
          </a:p>
        </p:txBody>
      </p:sp>
      <p:sp>
        <p:nvSpPr>
          <p:cNvPr id="26684" name="Rectangle 59"/>
          <p:cNvSpPr>
            <a:spLocks noChangeArrowheads="1"/>
          </p:cNvSpPr>
          <p:nvPr/>
        </p:nvSpPr>
        <p:spPr bwMode="auto">
          <a:xfrm>
            <a:off x="7673975" y="2843213"/>
            <a:ext cx="152400" cy="414337"/>
          </a:xfrm>
          <a:prstGeom prst="rect">
            <a:avLst/>
          </a:prstGeom>
          <a:noFill/>
          <a:ln w="9525">
            <a:noFill/>
            <a:miter lim="800000"/>
            <a:headEnd/>
            <a:tailEnd/>
          </a:ln>
        </p:spPr>
        <p:txBody>
          <a:bodyPr/>
          <a:lstStyle/>
          <a:p>
            <a:endParaRPr lang="en-US"/>
          </a:p>
        </p:txBody>
      </p:sp>
      <p:grpSp>
        <p:nvGrpSpPr>
          <p:cNvPr id="2" name="Group 60"/>
          <p:cNvGrpSpPr/>
          <p:nvPr/>
        </p:nvGrpSpPr>
        <p:grpSpPr>
          <a:xfrm>
            <a:off x="465138" y="2860675"/>
            <a:ext cx="7640637" cy="1247775"/>
            <a:chOff x="465138" y="2860675"/>
            <a:chExt cx="7640637" cy="1247775"/>
          </a:xfrm>
        </p:grpSpPr>
        <p:sp>
          <p:nvSpPr>
            <p:cNvPr id="26640" name="Rectangle 15"/>
            <p:cNvSpPr>
              <a:spLocks noChangeArrowheads="1"/>
            </p:cNvSpPr>
            <p:nvPr/>
          </p:nvSpPr>
          <p:spPr bwMode="auto">
            <a:xfrm>
              <a:off x="893763" y="3370263"/>
              <a:ext cx="801687" cy="738187"/>
            </a:xfrm>
            <a:prstGeom prst="rect">
              <a:avLst/>
            </a:prstGeom>
            <a:solidFill>
              <a:srgbClr val="FFFFFF"/>
            </a:solidFill>
            <a:ln w="22225">
              <a:solidFill>
                <a:srgbClr val="000000"/>
              </a:solidFill>
              <a:miter lim="800000"/>
              <a:headEnd/>
              <a:tailEnd/>
            </a:ln>
          </p:spPr>
          <p:txBody>
            <a:bodyPr/>
            <a:lstStyle/>
            <a:p>
              <a:endParaRPr lang="en-US"/>
            </a:p>
          </p:txBody>
        </p:sp>
        <p:sp>
          <p:nvSpPr>
            <p:cNvPr id="26641" name="Rectangle 16"/>
            <p:cNvSpPr>
              <a:spLocks noChangeArrowheads="1"/>
            </p:cNvSpPr>
            <p:nvPr/>
          </p:nvSpPr>
          <p:spPr bwMode="auto">
            <a:xfrm>
              <a:off x="1169988" y="3549650"/>
              <a:ext cx="265112" cy="381000"/>
            </a:xfrm>
            <a:prstGeom prst="rect">
              <a:avLst/>
            </a:prstGeom>
            <a:noFill/>
            <a:ln w="9525">
              <a:noFill/>
              <a:miter lim="800000"/>
              <a:headEnd/>
              <a:tailEnd/>
            </a:ln>
          </p:spPr>
          <p:txBody>
            <a:bodyPr wrap="none" lIns="0" tIns="0" rIns="0" bIns="0">
              <a:spAutoFit/>
            </a:bodyPr>
            <a:lstStyle/>
            <a:p>
              <a:pPr eaLnBrk="1" hangingPunct="1"/>
              <a:r>
                <a:rPr lang="en-US" sz="2500" dirty="0">
                  <a:solidFill>
                    <a:srgbClr val="000000"/>
                  </a:solidFill>
                  <a:latin typeface="Times New Roman" pitchFamily="18" charset="0"/>
                  <a:cs typeface="Arial" charset="0"/>
                </a:rPr>
                <a:t>-7</a:t>
              </a:r>
              <a:endParaRPr lang="en-US" dirty="0">
                <a:latin typeface="Verdana" pitchFamily="34" charset="0"/>
                <a:cs typeface="Arial" charset="0"/>
              </a:endParaRPr>
            </a:p>
          </p:txBody>
        </p:sp>
        <p:sp>
          <p:nvSpPr>
            <p:cNvPr id="26643" name="Rectangle 18"/>
            <p:cNvSpPr>
              <a:spLocks noChangeArrowheads="1"/>
            </p:cNvSpPr>
            <p:nvPr/>
          </p:nvSpPr>
          <p:spPr bwMode="auto">
            <a:xfrm>
              <a:off x="1698625" y="3370263"/>
              <a:ext cx="800100" cy="738187"/>
            </a:xfrm>
            <a:prstGeom prst="rect">
              <a:avLst/>
            </a:prstGeom>
            <a:solidFill>
              <a:srgbClr val="FFFFFF"/>
            </a:solidFill>
            <a:ln w="22225">
              <a:solidFill>
                <a:srgbClr val="000000"/>
              </a:solidFill>
              <a:miter lim="800000"/>
              <a:headEnd/>
              <a:tailEnd/>
            </a:ln>
          </p:spPr>
          <p:txBody>
            <a:bodyPr/>
            <a:lstStyle/>
            <a:p>
              <a:endParaRPr lang="en-US"/>
            </a:p>
          </p:txBody>
        </p:sp>
        <p:sp>
          <p:nvSpPr>
            <p:cNvPr id="26644" name="Rectangle 19"/>
            <p:cNvSpPr>
              <a:spLocks noChangeArrowheads="1"/>
            </p:cNvSpPr>
            <p:nvPr/>
          </p:nvSpPr>
          <p:spPr bwMode="auto">
            <a:xfrm>
              <a:off x="2022475"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a:t>
              </a:r>
              <a:endParaRPr lang="en-US">
                <a:latin typeface="Verdana" pitchFamily="34" charset="0"/>
                <a:cs typeface="Arial" charset="0"/>
              </a:endParaRPr>
            </a:p>
          </p:txBody>
        </p:sp>
        <p:sp>
          <p:nvSpPr>
            <p:cNvPr id="26646" name="Rectangle 21"/>
            <p:cNvSpPr>
              <a:spLocks noChangeArrowheads="1"/>
            </p:cNvSpPr>
            <p:nvPr/>
          </p:nvSpPr>
          <p:spPr bwMode="auto">
            <a:xfrm>
              <a:off x="2500313" y="3370263"/>
              <a:ext cx="803275" cy="738187"/>
            </a:xfrm>
            <a:prstGeom prst="rect">
              <a:avLst/>
            </a:prstGeom>
            <a:solidFill>
              <a:srgbClr val="FFFFFF"/>
            </a:solidFill>
            <a:ln w="22225">
              <a:solidFill>
                <a:srgbClr val="000000"/>
              </a:solidFill>
              <a:miter lim="800000"/>
              <a:headEnd/>
              <a:tailEnd/>
            </a:ln>
          </p:spPr>
          <p:txBody>
            <a:bodyPr/>
            <a:lstStyle/>
            <a:p>
              <a:endParaRPr lang="en-US"/>
            </a:p>
          </p:txBody>
        </p:sp>
        <p:sp>
          <p:nvSpPr>
            <p:cNvPr id="26647" name="Rectangle 22"/>
            <p:cNvSpPr>
              <a:spLocks noChangeArrowheads="1"/>
            </p:cNvSpPr>
            <p:nvPr/>
          </p:nvSpPr>
          <p:spPr bwMode="auto">
            <a:xfrm>
              <a:off x="2827338"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a:t>
              </a:r>
              <a:endParaRPr lang="en-US">
                <a:latin typeface="Verdana" pitchFamily="34" charset="0"/>
                <a:cs typeface="Arial" charset="0"/>
              </a:endParaRPr>
            </a:p>
          </p:txBody>
        </p:sp>
        <p:sp>
          <p:nvSpPr>
            <p:cNvPr id="26649" name="Rectangle 24"/>
            <p:cNvSpPr>
              <a:spLocks noChangeArrowheads="1"/>
            </p:cNvSpPr>
            <p:nvPr/>
          </p:nvSpPr>
          <p:spPr bwMode="auto">
            <a:xfrm>
              <a:off x="3303588" y="3370263"/>
              <a:ext cx="798512" cy="738187"/>
            </a:xfrm>
            <a:prstGeom prst="rect">
              <a:avLst/>
            </a:prstGeom>
            <a:solidFill>
              <a:srgbClr val="FFFFFF"/>
            </a:solidFill>
            <a:ln w="22225">
              <a:solidFill>
                <a:srgbClr val="000000"/>
              </a:solidFill>
              <a:miter lim="800000"/>
              <a:headEnd/>
              <a:tailEnd/>
            </a:ln>
          </p:spPr>
          <p:txBody>
            <a:bodyPr/>
            <a:lstStyle/>
            <a:p>
              <a:endParaRPr lang="en-US"/>
            </a:p>
          </p:txBody>
        </p:sp>
        <p:sp>
          <p:nvSpPr>
            <p:cNvPr id="26650" name="Rectangle 25"/>
            <p:cNvSpPr>
              <a:spLocks noChangeArrowheads="1"/>
            </p:cNvSpPr>
            <p:nvPr/>
          </p:nvSpPr>
          <p:spPr bwMode="auto">
            <a:xfrm>
              <a:off x="3625850"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8</a:t>
              </a:r>
              <a:endParaRPr lang="en-US">
                <a:latin typeface="Verdana" pitchFamily="34" charset="0"/>
                <a:cs typeface="Arial" charset="0"/>
              </a:endParaRPr>
            </a:p>
          </p:txBody>
        </p:sp>
        <p:sp>
          <p:nvSpPr>
            <p:cNvPr id="26652" name="Rectangle 27"/>
            <p:cNvSpPr>
              <a:spLocks noChangeArrowheads="1"/>
            </p:cNvSpPr>
            <p:nvPr/>
          </p:nvSpPr>
          <p:spPr bwMode="auto">
            <a:xfrm>
              <a:off x="4105275" y="3370263"/>
              <a:ext cx="801688" cy="738187"/>
            </a:xfrm>
            <a:prstGeom prst="rect">
              <a:avLst/>
            </a:prstGeom>
            <a:solidFill>
              <a:srgbClr val="FFFFFF"/>
            </a:solidFill>
            <a:ln w="22225">
              <a:solidFill>
                <a:srgbClr val="000000"/>
              </a:solidFill>
              <a:miter lim="800000"/>
              <a:headEnd/>
              <a:tailEnd/>
            </a:ln>
          </p:spPr>
          <p:txBody>
            <a:bodyPr/>
            <a:lstStyle/>
            <a:p>
              <a:endParaRPr lang="en-US"/>
            </a:p>
          </p:txBody>
        </p:sp>
        <p:sp>
          <p:nvSpPr>
            <p:cNvPr id="26653" name="Rectangle 28"/>
            <p:cNvSpPr>
              <a:spLocks noChangeArrowheads="1"/>
            </p:cNvSpPr>
            <p:nvPr/>
          </p:nvSpPr>
          <p:spPr bwMode="auto">
            <a:xfrm>
              <a:off x="435610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12</a:t>
              </a:r>
              <a:endParaRPr lang="en-US">
                <a:latin typeface="Verdana" pitchFamily="34" charset="0"/>
                <a:cs typeface="Arial" charset="0"/>
              </a:endParaRPr>
            </a:p>
          </p:txBody>
        </p:sp>
        <p:sp>
          <p:nvSpPr>
            <p:cNvPr id="26655" name="Rectangle 30"/>
            <p:cNvSpPr>
              <a:spLocks noChangeArrowheads="1"/>
            </p:cNvSpPr>
            <p:nvPr/>
          </p:nvSpPr>
          <p:spPr bwMode="auto">
            <a:xfrm>
              <a:off x="4910138" y="3370263"/>
              <a:ext cx="800100" cy="738187"/>
            </a:xfrm>
            <a:prstGeom prst="rect">
              <a:avLst/>
            </a:prstGeom>
            <a:solidFill>
              <a:srgbClr val="FFFFFF"/>
            </a:solidFill>
            <a:ln w="22225">
              <a:solidFill>
                <a:srgbClr val="000000"/>
              </a:solidFill>
              <a:miter lim="800000"/>
              <a:headEnd/>
              <a:tailEnd/>
            </a:ln>
          </p:spPr>
          <p:txBody>
            <a:bodyPr/>
            <a:lstStyle/>
            <a:p>
              <a:endParaRPr lang="en-US"/>
            </a:p>
          </p:txBody>
        </p:sp>
        <p:sp>
          <p:nvSpPr>
            <p:cNvPr id="26656" name="Rectangle 31"/>
            <p:cNvSpPr>
              <a:spLocks noChangeArrowheads="1"/>
            </p:cNvSpPr>
            <p:nvPr/>
          </p:nvSpPr>
          <p:spPr bwMode="auto">
            <a:xfrm>
              <a:off x="5157788"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16</a:t>
              </a:r>
              <a:endParaRPr lang="en-US">
                <a:latin typeface="Verdana" pitchFamily="34" charset="0"/>
                <a:cs typeface="Arial" charset="0"/>
              </a:endParaRPr>
            </a:p>
          </p:txBody>
        </p:sp>
        <p:sp>
          <p:nvSpPr>
            <p:cNvPr id="26658" name="Rectangle 33"/>
            <p:cNvSpPr>
              <a:spLocks noChangeArrowheads="1"/>
            </p:cNvSpPr>
            <p:nvPr/>
          </p:nvSpPr>
          <p:spPr bwMode="auto">
            <a:xfrm>
              <a:off x="465138" y="3527425"/>
              <a:ext cx="354012" cy="381000"/>
            </a:xfrm>
            <a:prstGeom prst="rect">
              <a:avLst/>
            </a:prstGeom>
            <a:noFill/>
            <a:ln w="9525">
              <a:noFill/>
              <a:miter lim="800000"/>
              <a:headEnd/>
              <a:tailEnd/>
            </a:ln>
          </p:spPr>
          <p:txBody>
            <a:bodyPr wrap="none" lIns="0" tIns="0" rIns="0" bIns="0">
              <a:spAutoFit/>
            </a:bodyPr>
            <a:lstStyle/>
            <a:p>
              <a:pPr eaLnBrk="1" hangingPunct="1"/>
              <a:r>
                <a:rPr lang="en-US" sz="2500" dirty="0" err="1">
                  <a:solidFill>
                    <a:srgbClr val="000000"/>
                  </a:solidFill>
                  <a:latin typeface="Times New Roman" pitchFamily="18" charset="0"/>
                  <a:cs typeface="Arial" charset="0"/>
                </a:rPr>
                <a:t>arr</a:t>
              </a:r>
              <a:endParaRPr lang="en-US" dirty="0">
                <a:latin typeface="Verdana" pitchFamily="34" charset="0"/>
                <a:cs typeface="Arial" charset="0"/>
              </a:endParaRPr>
            </a:p>
          </p:txBody>
        </p:sp>
        <p:sp>
          <p:nvSpPr>
            <p:cNvPr id="26660" name="Rectangle 35"/>
            <p:cNvSpPr>
              <a:spLocks noChangeArrowheads="1"/>
            </p:cNvSpPr>
            <p:nvPr/>
          </p:nvSpPr>
          <p:spPr bwMode="auto">
            <a:xfrm>
              <a:off x="12668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0</a:t>
              </a:r>
              <a:endParaRPr lang="en-US">
                <a:latin typeface="Verdana" pitchFamily="34" charset="0"/>
                <a:cs typeface="Arial" charset="0"/>
              </a:endParaRPr>
            </a:p>
          </p:txBody>
        </p:sp>
        <p:sp>
          <p:nvSpPr>
            <p:cNvPr id="26662" name="Rectangle 37"/>
            <p:cNvSpPr>
              <a:spLocks noChangeArrowheads="1"/>
            </p:cNvSpPr>
            <p:nvPr/>
          </p:nvSpPr>
          <p:spPr bwMode="auto">
            <a:xfrm>
              <a:off x="20669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1</a:t>
              </a:r>
              <a:endParaRPr lang="en-US">
                <a:latin typeface="Verdana" pitchFamily="34" charset="0"/>
                <a:cs typeface="Arial" charset="0"/>
              </a:endParaRPr>
            </a:p>
          </p:txBody>
        </p:sp>
        <p:sp>
          <p:nvSpPr>
            <p:cNvPr id="26664" name="Rectangle 39"/>
            <p:cNvSpPr>
              <a:spLocks noChangeArrowheads="1"/>
            </p:cNvSpPr>
            <p:nvPr/>
          </p:nvSpPr>
          <p:spPr bwMode="auto">
            <a:xfrm>
              <a:off x="2851150"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2</a:t>
              </a:r>
              <a:endParaRPr lang="en-US">
                <a:latin typeface="Verdana" pitchFamily="34" charset="0"/>
                <a:cs typeface="Arial" charset="0"/>
              </a:endParaRPr>
            </a:p>
          </p:txBody>
        </p:sp>
        <p:sp>
          <p:nvSpPr>
            <p:cNvPr id="26666" name="Rectangle 41"/>
            <p:cNvSpPr>
              <a:spLocks noChangeArrowheads="1"/>
            </p:cNvSpPr>
            <p:nvPr/>
          </p:nvSpPr>
          <p:spPr bwMode="auto">
            <a:xfrm>
              <a:off x="3651250"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a:t>
              </a:r>
              <a:endParaRPr lang="en-US">
                <a:latin typeface="Verdana" pitchFamily="34" charset="0"/>
                <a:cs typeface="Arial" charset="0"/>
              </a:endParaRPr>
            </a:p>
          </p:txBody>
        </p:sp>
        <p:sp>
          <p:nvSpPr>
            <p:cNvPr id="26668" name="Rectangle 43"/>
            <p:cNvSpPr>
              <a:spLocks noChangeArrowheads="1"/>
            </p:cNvSpPr>
            <p:nvPr/>
          </p:nvSpPr>
          <p:spPr bwMode="auto">
            <a:xfrm>
              <a:off x="4437063"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4</a:t>
              </a:r>
              <a:endParaRPr lang="en-US">
                <a:latin typeface="Verdana" pitchFamily="34" charset="0"/>
                <a:cs typeface="Arial" charset="0"/>
              </a:endParaRPr>
            </a:p>
          </p:txBody>
        </p:sp>
        <p:sp>
          <p:nvSpPr>
            <p:cNvPr id="26670" name="Rectangle 45"/>
            <p:cNvSpPr>
              <a:spLocks noChangeArrowheads="1"/>
            </p:cNvSpPr>
            <p:nvPr/>
          </p:nvSpPr>
          <p:spPr bwMode="auto">
            <a:xfrm>
              <a:off x="5259388"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a:t>
              </a:r>
              <a:endParaRPr lang="en-US">
                <a:latin typeface="Verdana" pitchFamily="34" charset="0"/>
                <a:cs typeface="Arial" charset="0"/>
              </a:endParaRPr>
            </a:p>
          </p:txBody>
        </p:sp>
        <p:sp>
          <p:nvSpPr>
            <p:cNvPr id="26672" name="Rectangle 47"/>
            <p:cNvSpPr>
              <a:spLocks noChangeArrowheads="1"/>
            </p:cNvSpPr>
            <p:nvPr/>
          </p:nvSpPr>
          <p:spPr bwMode="auto">
            <a:xfrm>
              <a:off x="5707063" y="3370263"/>
              <a:ext cx="796925" cy="738187"/>
            </a:xfrm>
            <a:prstGeom prst="rect">
              <a:avLst/>
            </a:prstGeom>
            <a:solidFill>
              <a:srgbClr val="FFFFFF"/>
            </a:solidFill>
            <a:ln w="22225">
              <a:solidFill>
                <a:srgbClr val="000000"/>
              </a:solidFill>
              <a:miter lim="800000"/>
              <a:headEnd/>
              <a:tailEnd/>
            </a:ln>
          </p:spPr>
          <p:txBody>
            <a:bodyPr/>
            <a:lstStyle/>
            <a:p>
              <a:endParaRPr lang="en-US"/>
            </a:p>
          </p:txBody>
        </p:sp>
        <p:sp>
          <p:nvSpPr>
            <p:cNvPr id="26673" name="Rectangle 48"/>
            <p:cNvSpPr>
              <a:spLocks noChangeArrowheads="1"/>
            </p:cNvSpPr>
            <p:nvPr/>
          </p:nvSpPr>
          <p:spPr bwMode="auto">
            <a:xfrm>
              <a:off x="5954713"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23</a:t>
              </a:r>
              <a:endParaRPr lang="en-US">
                <a:latin typeface="Verdana" pitchFamily="34" charset="0"/>
                <a:cs typeface="Arial" charset="0"/>
              </a:endParaRPr>
            </a:p>
          </p:txBody>
        </p:sp>
        <p:sp>
          <p:nvSpPr>
            <p:cNvPr id="26675" name="Rectangle 50"/>
            <p:cNvSpPr>
              <a:spLocks noChangeArrowheads="1"/>
            </p:cNvSpPr>
            <p:nvPr/>
          </p:nvSpPr>
          <p:spPr bwMode="auto">
            <a:xfrm>
              <a:off x="6511925" y="3370263"/>
              <a:ext cx="804863" cy="738187"/>
            </a:xfrm>
            <a:prstGeom prst="rect">
              <a:avLst/>
            </a:prstGeom>
            <a:solidFill>
              <a:srgbClr val="FFFFFF"/>
            </a:solidFill>
            <a:ln w="22225">
              <a:solidFill>
                <a:srgbClr val="000000"/>
              </a:solidFill>
              <a:miter lim="800000"/>
              <a:headEnd/>
              <a:tailEnd/>
            </a:ln>
          </p:spPr>
          <p:txBody>
            <a:bodyPr/>
            <a:lstStyle/>
            <a:p>
              <a:endParaRPr lang="en-US"/>
            </a:p>
          </p:txBody>
        </p:sp>
        <p:sp>
          <p:nvSpPr>
            <p:cNvPr id="26676" name="Rectangle 51"/>
            <p:cNvSpPr>
              <a:spLocks noChangeArrowheads="1"/>
            </p:cNvSpPr>
            <p:nvPr/>
          </p:nvSpPr>
          <p:spPr bwMode="auto">
            <a:xfrm>
              <a:off x="676275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33</a:t>
              </a:r>
              <a:endParaRPr lang="en-US">
                <a:latin typeface="Verdana" pitchFamily="34" charset="0"/>
                <a:cs typeface="Arial" charset="0"/>
              </a:endParaRPr>
            </a:p>
          </p:txBody>
        </p:sp>
        <p:sp>
          <p:nvSpPr>
            <p:cNvPr id="26678" name="Rectangle 53"/>
            <p:cNvSpPr>
              <a:spLocks noChangeArrowheads="1"/>
            </p:cNvSpPr>
            <p:nvPr/>
          </p:nvSpPr>
          <p:spPr bwMode="auto">
            <a:xfrm>
              <a:off x="7308850" y="3370263"/>
              <a:ext cx="796925" cy="738187"/>
            </a:xfrm>
            <a:prstGeom prst="rect">
              <a:avLst/>
            </a:prstGeom>
            <a:solidFill>
              <a:srgbClr val="FFFFFF"/>
            </a:solidFill>
            <a:ln w="22225">
              <a:solidFill>
                <a:srgbClr val="000000"/>
              </a:solidFill>
              <a:miter lim="800000"/>
              <a:headEnd/>
              <a:tailEnd/>
            </a:ln>
          </p:spPr>
          <p:txBody>
            <a:bodyPr/>
            <a:lstStyle/>
            <a:p>
              <a:endParaRPr lang="en-US"/>
            </a:p>
          </p:txBody>
        </p:sp>
        <p:sp>
          <p:nvSpPr>
            <p:cNvPr id="26679" name="Rectangle 54"/>
            <p:cNvSpPr>
              <a:spLocks noChangeArrowheads="1"/>
            </p:cNvSpPr>
            <p:nvPr/>
          </p:nvSpPr>
          <p:spPr bwMode="auto">
            <a:xfrm>
              <a:off x="755650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55</a:t>
              </a:r>
              <a:endParaRPr lang="en-US">
                <a:latin typeface="Verdana" pitchFamily="34" charset="0"/>
                <a:cs typeface="Arial" charset="0"/>
              </a:endParaRPr>
            </a:p>
          </p:txBody>
        </p:sp>
        <p:sp>
          <p:nvSpPr>
            <p:cNvPr id="26681" name="Rectangle 56"/>
            <p:cNvSpPr>
              <a:spLocks noChangeArrowheads="1"/>
            </p:cNvSpPr>
            <p:nvPr/>
          </p:nvSpPr>
          <p:spPr bwMode="auto">
            <a:xfrm>
              <a:off x="606107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6</a:t>
              </a:r>
              <a:endParaRPr lang="en-US">
                <a:latin typeface="Verdana" pitchFamily="34" charset="0"/>
                <a:cs typeface="Arial" charset="0"/>
              </a:endParaRPr>
            </a:p>
          </p:txBody>
        </p:sp>
        <p:sp>
          <p:nvSpPr>
            <p:cNvPr id="26683" name="Rectangle 58"/>
            <p:cNvSpPr>
              <a:spLocks noChangeArrowheads="1"/>
            </p:cNvSpPr>
            <p:nvPr/>
          </p:nvSpPr>
          <p:spPr bwMode="auto">
            <a:xfrm>
              <a:off x="68548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7</a:t>
              </a:r>
              <a:endParaRPr lang="en-US">
                <a:latin typeface="Verdana" pitchFamily="34" charset="0"/>
                <a:cs typeface="Arial" charset="0"/>
              </a:endParaRPr>
            </a:p>
          </p:txBody>
        </p:sp>
        <p:sp>
          <p:nvSpPr>
            <p:cNvPr id="26685" name="Rectangle 60"/>
            <p:cNvSpPr>
              <a:spLocks noChangeArrowheads="1"/>
            </p:cNvSpPr>
            <p:nvPr/>
          </p:nvSpPr>
          <p:spPr bwMode="auto">
            <a:xfrm>
              <a:off x="767397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8</a:t>
              </a:r>
              <a:endParaRPr lang="en-US">
                <a:latin typeface="Verdana" pitchFamily="34" charset="0"/>
                <a:cs typeface="Arial" charset="0"/>
              </a:endParaRPr>
            </a:p>
          </p:txBody>
        </p:sp>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5"/>
          <p:cNvSpPr txBox="1">
            <a:spLocks noChangeArrowheads="1"/>
          </p:cNvSpPr>
          <p:nvPr/>
        </p:nvSpPr>
        <p:spPr bwMode="auto">
          <a:xfrm>
            <a:off x="381000" y="5029200"/>
            <a:ext cx="8610600" cy="1292662"/>
          </a:xfrm>
          <a:prstGeom prst="rect">
            <a:avLst/>
          </a:prstGeom>
          <a:noFill/>
          <a:ln w="9525">
            <a:noFill/>
            <a:miter lim="800000"/>
            <a:headEnd/>
            <a:tailEnd/>
          </a:ln>
        </p:spPr>
        <p:txBody>
          <a:bodyPr wrap="square">
            <a:spAutoFit/>
          </a:bodyPr>
          <a:lstStyle/>
          <a:p>
            <a:pPr defTabSz="349250" eaLnBrk="1" hangingPunct="1">
              <a:lnSpc>
                <a:spcPct val="85000"/>
              </a:lnSpc>
              <a:spcBef>
                <a:spcPct val="35000"/>
              </a:spcBef>
            </a:pPr>
            <a:r>
              <a:rPr lang="en-US" sz="2400" dirty="0">
                <a:effectLst/>
                <a:latin typeface="Tahoma" charset="0"/>
                <a:cs typeface="Times New Roman" pitchFamily="18" charset="0"/>
              </a:rPr>
              <a:t>	Since target = 4 &gt; </a:t>
            </a:r>
            <a:r>
              <a:rPr lang="en-US" sz="2400" dirty="0" smtClean="0">
                <a:effectLst/>
                <a:latin typeface="Tahoma" charset="0"/>
                <a:cs typeface="Times New Roman" pitchFamily="18" charset="0"/>
              </a:rPr>
              <a:t>mid value </a:t>
            </a:r>
            <a:r>
              <a:rPr lang="en-US" sz="2400" dirty="0">
                <a:effectLst/>
                <a:latin typeface="Tahoma" charset="0"/>
                <a:cs typeface="Times New Roman" pitchFamily="18" charset="0"/>
              </a:rPr>
              <a:t>= 3, </a:t>
            </a:r>
            <a:endParaRPr lang="en-US" sz="2400" dirty="0" smtClean="0">
              <a:effectLst/>
              <a:latin typeface="Tahoma" charset="0"/>
              <a:cs typeface="Times New Roman" pitchFamily="18" charset="0"/>
            </a:endParaRPr>
          </a:p>
          <a:p>
            <a:pPr defTabSz="349250" eaLnBrk="1" hangingPunct="1">
              <a:lnSpc>
                <a:spcPct val="85000"/>
              </a:lnSpc>
              <a:spcBef>
                <a:spcPct val="35000"/>
              </a:spcBef>
            </a:pPr>
            <a:r>
              <a:rPr lang="en-US" sz="2400" dirty="0" smtClean="0">
                <a:effectLst/>
                <a:latin typeface="Tahoma" charset="0"/>
                <a:cs typeface="Times New Roman" pitchFamily="18" charset="0"/>
              </a:rPr>
              <a:t>	Step </a:t>
            </a:r>
            <a:r>
              <a:rPr lang="en-US" sz="2400" dirty="0">
                <a:effectLst/>
                <a:latin typeface="Tahoma" charset="0"/>
                <a:cs typeface="Times New Roman" pitchFamily="18" charset="0"/>
              </a:rPr>
              <a:t>3 </a:t>
            </a:r>
            <a:r>
              <a:rPr lang="en-US" sz="2400" dirty="0" smtClean="0">
                <a:effectLst/>
                <a:latin typeface="Tahoma" charset="0"/>
                <a:cs typeface="Times New Roman" pitchFamily="18" charset="0"/>
              </a:rPr>
              <a:t>will search</a:t>
            </a:r>
            <a:r>
              <a:rPr lang="en-US" sz="2400" dirty="0">
                <a:effectLst/>
                <a:latin typeface="Tahoma" charset="0"/>
                <a:cs typeface="Times New Roman" pitchFamily="18" charset="0"/>
              </a:rPr>
              <a:t>	the </a:t>
            </a:r>
            <a:r>
              <a:rPr lang="en-US" sz="2400" dirty="0" smtClean="0">
                <a:effectLst/>
                <a:latin typeface="Tahoma" charset="0"/>
                <a:cs typeface="Times New Roman" pitchFamily="18" charset="0"/>
              </a:rPr>
              <a:t>higher </a:t>
            </a:r>
            <a:r>
              <a:rPr lang="en-US" sz="2400" dirty="0" err="1" smtClean="0">
                <a:effectLst/>
                <a:latin typeface="Tahoma" charset="0"/>
                <a:cs typeface="Times New Roman" pitchFamily="18" charset="0"/>
              </a:rPr>
              <a:t>sublist</a:t>
            </a:r>
            <a:r>
              <a:rPr lang="en-US" sz="2400" dirty="0" smtClean="0">
                <a:effectLst/>
                <a:latin typeface="Tahoma" charset="0"/>
                <a:cs typeface="Times New Roman" pitchFamily="18" charset="0"/>
              </a:rPr>
              <a:t> </a:t>
            </a:r>
            <a:r>
              <a:rPr lang="en-US" sz="2400" dirty="0">
                <a:effectLst/>
                <a:latin typeface="Tahoma" charset="0"/>
                <a:cs typeface="Times New Roman" pitchFamily="18" charset="0"/>
              </a:rPr>
              <a:t>with </a:t>
            </a:r>
            <a:endParaRPr lang="en-US" sz="2400" dirty="0" smtClean="0">
              <a:effectLst/>
              <a:latin typeface="Tahoma" charset="0"/>
              <a:cs typeface="Times New Roman" pitchFamily="18" charset="0"/>
            </a:endParaRPr>
          </a:p>
          <a:p>
            <a:pPr defTabSz="349250" eaLnBrk="1" hangingPunct="1">
              <a:lnSpc>
                <a:spcPct val="85000"/>
              </a:lnSpc>
              <a:spcBef>
                <a:spcPct val="35000"/>
              </a:spcBef>
            </a:pPr>
            <a:r>
              <a:rPr lang="en-US" sz="2400" dirty="0" smtClean="0">
                <a:effectLst/>
                <a:latin typeface="Tahoma" charset="0"/>
                <a:cs typeface="Times New Roman" pitchFamily="18" charset="0"/>
              </a:rPr>
              <a:t>	First </a:t>
            </a:r>
            <a:r>
              <a:rPr lang="en-US" sz="2400" dirty="0">
                <a:effectLst/>
                <a:latin typeface="Tahoma" charset="0"/>
                <a:cs typeface="Times New Roman" pitchFamily="18" charset="0"/>
              </a:rPr>
              <a:t>= 2 and </a:t>
            </a:r>
            <a:r>
              <a:rPr lang="en-US" sz="2400" dirty="0" smtClean="0">
                <a:effectLst/>
                <a:latin typeface="Tahoma" charset="0"/>
                <a:cs typeface="Times New Roman" pitchFamily="18" charset="0"/>
              </a:rPr>
              <a:t>Last </a:t>
            </a:r>
            <a:r>
              <a:rPr lang="en-US" sz="2400" dirty="0">
                <a:effectLst/>
                <a:latin typeface="Tahoma" charset="0"/>
                <a:cs typeface="Times New Roman" pitchFamily="18" charset="0"/>
              </a:rPr>
              <a:t>=3.</a:t>
            </a:r>
          </a:p>
        </p:txBody>
      </p:sp>
      <p:sp>
        <p:nvSpPr>
          <p:cNvPr id="27654" name="AutoShape 6"/>
          <p:cNvSpPr>
            <a:spLocks noChangeAspect="1" noChangeArrowheads="1" noTextEdit="1"/>
          </p:cNvSpPr>
          <p:nvPr/>
        </p:nvSpPr>
        <p:spPr bwMode="auto">
          <a:xfrm>
            <a:off x="304800" y="3143250"/>
            <a:ext cx="8382000" cy="2282825"/>
          </a:xfrm>
          <a:prstGeom prst="rect">
            <a:avLst/>
          </a:prstGeom>
          <a:noFill/>
          <a:ln w="9525">
            <a:noFill/>
            <a:miter lim="800000"/>
            <a:headEnd/>
            <a:tailEnd/>
          </a:ln>
        </p:spPr>
        <p:txBody>
          <a:bodyPr/>
          <a:lstStyle/>
          <a:p>
            <a:endParaRPr lang="en-US"/>
          </a:p>
        </p:txBody>
      </p:sp>
      <p:sp>
        <p:nvSpPr>
          <p:cNvPr id="27655" name="Line 7"/>
          <p:cNvSpPr>
            <a:spLocks noChangeShapeType="1"/>
          </p:cNvSpPr>
          <p:nvPr/>
        </p:nvSpPr>
        <p:spPr bwMode="auto">
          <a:xfrm>
            <a:off x="842963" y="3903662"/>
            <a:ext cx="3279775" cy="1588"/>
          </a:xfrm>
          <a:prstGeom prst="line">
            <a:avLst/>
          </a:prstGeom>
          <a:noFill/>
          <a:ln w="26988">
            <a:solidFill>
              <a:srgbClr val="000000"/>
            </a:solidFill>
            <a:round/>
            <a:headEnd/>
            <a:tailEnd/>
          </a:ln>
        </p:spPr>
        <p:txBody>
          <a:bodyPr/>
          <a:lstStyle/>
          <a:p>
            <a:endParaRPr lang="en-US">
              <a:effectLst/>
            </a:endParaRPr>
          </a:p>
        </p:txBody>
      </p:sp>
      <p:sp>
        <p:nvSpPr>
          <p:cNvPr id="27656" name="Oval 8"/>
          <p:cNvSpPr>
            <a:spLocks noChangeArrowheads="1"/>
          </p:cNvSpPr>
          <p:nvPr/>
        </p:nvSpPr>
        <p:spPr bwMode="auto">
          <a:xfrm>
            <a:off x="762000" y="3886200"/>
            <a:ext cx="82550" cy="84137"/>
          </a:xfrm>
          <a:prstGeom prst="ellipse">
            <a:avLst/>
          </a:prstGeom>
          <a:noFill/>
          <a:ln w="26988">
            <a:solidFill>
              <a:srgbClr val="000000"/>
            </a:solidFill>
            <a:round/>
            <a:headEnd/>
            <a:tailEnd/>
          </a:ln>
        </p:spPr>
        <p:txBody>
          <a:bodyPr/>
          <a:lstStyle/>
          <a:p>
            <a:endParaRPr lang="en-US">
              <a:effectLst/>
            </a:endParaRPr>
          </a:p>
        </p:txBody>
      </p:sp>
      <p:sp>
        <p:nvSpPr>
          <p:cNvPr id="27657" name="Oval 9"/>
          <p:cNvSpPr>
            <a:spLocks noChangeArrowheads="1"/>
          </p:cNvSpPr>
          <p:nvPr/>
        </p:nvSpPr>
        <p:spPr bwMode="auto">
          <a:xfrm>
            <a:off x="4122738" y="3886200"/>
            <a:ext cx="82550" cy="84137"/>
          </a:xfrm>
          <a:prstGeom prst="ellipse">
            <a:avLst/>
          </a:prstGeom>
          <a:noFill/>
          <a:ln w="26988">
            <a:solidFill>
              <a:srgbClr val="000000"/>
            </a:solidFill>
            <a:round/>
            <a:headEnd/>
            <a:tailEnd/>
          </a:ln>
        </p:spPr>
        <p:txBody>
          <a:bodyPr/>
          <a:lstStyle/>
          <a:p>
            <a:endParaRPr lang="en-US">
              <a:effectLst/>
            </a:endParaRPr>
          </a:p>
        </p:txBody>
      </p:sp>
      <p:sp>
        <p:nvSpPr>
          <p:cNvPr id="27658" name="Rectangle 10"/>
          <p:cNvSpPr>
            <a:spLocks noChangeArrowheads="1"/>
          </p:cNvSpPr>
          <p:nvPr/>
        </p:nvSpPr>
        <p:spPr bwMode="auto">
          <a:xfrm>
            <a:off x="3152775" y="4878388"/>
            <a:ext cx="631825" cy="449262"/>
          </a:xfrm>
          <a:prstGeom prst="rect">
            <a:avLst/>
          </a:prstGeom>
          <a:noFill/>
          <a:ln w="9525">
            <a:noFill/>
            <a:miter lim="800000"/>
            <a:headEnd/>
            <a:tailEnd/>
          </a:ln>
        </p:spPr>
        <p:txBody>
          <a:bodyPr/>
          <a:lstStyle/>
          <a:p>
            <a:endParaRPr lang="en-US"/>
          </a:p>
        </p:txBody>
      </p:sp>
      <p:sp>
        <p:nvSpPr>
          <p:cNvPr id="27659" name="Rectangle 11"/>
          <p:cNvSpPr>
            <a:spLocks noChangeArrowheads="1"/>
          </p:cNvSpPr>
          <p:nvPr/>
        </p:nvSpPr>
        <p:spPr bwMode="auto">
          <a:xfrm>
            <a:off x="1758950" y="4365625"/>
            <a:ext cx="635000" cy="473075"/>
          </a:xfrm>
          <a:prstGeom prst="rect">
            <a:avLst/>
          </a:prstGeom>
          <a:noFill/>
          <a:ln w="9525">
            <a:noFill/>
            <a:miter lim="800000"/>
            <a:headEnd/>
            <a:tailEnd/>
          </a:ln>
        </p:spPr>
        <p:txBody>
          <a:bodyPr wrap="none" lIns="0" tIns="0" rIns="0" bIns="0">
            <a:spAutoFit/>
          </a:bodyPr>
          <a:lstStyle/>
          <a:p>
            <a:pPr eaLnBrk="1" hangingPunct="1"/>
            <a:r>
              <a:rPr lang="en-US" sz="3100">
                <a:solidFill>
                  <a:srgbClr val="000000"/>
                </a:solidFill>
                <a:effectLst/>
                <a:latin typeface="Arial" charset="0"/>
                <a:cs typeface="Arial" charset="0"/>
              </a:rPr>
              <a:t>mid</a:t>
            </a:r>
            <a:endParaRPr lang="en-US">
              <a:effectLst/>
              <a:latin typeface="Verdana" pitchFamily="34" charset="0"/>
              <a:cs typeface="Arial" charset="0"/>
            </a:endParaRPr>
          </a:p>
        </p:txBody>
      </p:sp>
      <p:sp>
        <p:nvSpPr>
          <p:cNvPr id="27660" name="Line 12"/>
          <p:cNvSpPr>
            <a:spLocks noChangeShapeType="1"/>
          </p:cNvSpPr>
          <p:nvPr/>
        </p:nvSpPr>
        <p:spPr bwMode="auto">
          <a:xfrm>
            <a:off x="2052638" y="4027487"/>
            <a:ext cx="1587" cy="400050"/>
          </a:xfrm>
          <a:prstGeom prst="line">
            <a:avLst/>
          </a:prstGeom>
          <a:noFill/>
          <a:ln w="20638">
            <a:solidFill>
              <a:srgbClr val="000000"/>
            </a:solidFill>
            <a:round/>
            <a:headEnd/>
            <a:tailEnd/>
          </a:ln>
        </p:spPr>
        <p:txBody>
          <a:bodyPr/>
          <a:lstStyle/>
          <a:p>
            <a:endParaRPr lang="en-US">
              <a:effectLst/>
            </a:endParaRPr>
          </a:p>
        </p:txBody>
      </p:sp>
      <p:sp>
        <p:nvSpPr>
          <p:cNvPr id="27661" name="Freeform 13"/>
          <p:cNvSpPr>
            <a:spLocks/>
          </p:cNvSpPr>
          <p:nvPr/>
        </p:nvSpPr>
        <p:spPr bwMode="auto">
          <a:xfrm>
            <a:off x="1981200" y="3962400"/>
            <a:ext cx="122238" cy="149225"/>
          </a:xfrm>
          <a:custGeom>
            <a:avLst/>
            <a:gdLst>
              <a:gd name="T0" fmla="*/ 39 w 77"/>
              <a:gd name="T1" fmla="*/ 0 h 94"/>
              <a:gd name="T2" fmla="*/ 77 w 77"/>
              <a:gd name="T3" fmla="*/ 94 h 94"/>
              <a:gd name="T4" fmla="*/ 0 w 77"/>
              <a:gd name="T5" fmla="*/ 94 h 94"/>
              <a:gd name="T6" fmla="*/ 39 w 77"/>
              <a:gd name="T7" fmla="*/ 0 h 94"/>
              <a:gd name="T8" fmla="*/ 0 60000 65536"/>
              <a:gd name="T9" fmla="*/ 0 60000 65536"/>
              <a:gd name="T10" fmla="*/ 0 60000 65536"/>
              <a:gd name="T11" fmla="*/ 0 60000 65536"/>
              <a:gd name="T12" fmla="*/ 0 w 77"/>
              <a:gd name="T13" fmla="*/ 0 h 94"/>
              <a:gd name="T14" fmla="*/ 77 w 77"/>
              <a:gd name="T15" fmla="*/ 94 h 94"/>
            </a:gdLst>
            <a:ahLst/>
            <a:cxnLst>
              <a:cxn ang="T8">
                <a:pos x="T0" y="T1"/>
              </a:cxn>
              <a:cxn ang="T9">
                <a:pos x="T2" y="T3"/>
              </a:cxn>
              <a:cxn ang="T10">
                <a:pos x="T4" y="T5"/>
              </a:cxn>
              <a:cxn ang="T11">
                <a:pos x="T6" y="T7"/>
              </a:cxn>
            </a:cxnLst>
            <a:rect l="T12" t="T13" r="T14" b="T15"/>
            <a:pathLst>
              <a:path w="77" h="94">
                <a:moveTo>
                  <a:pt x="39" y="0"/>
                </a:moveTo>
                <a:lnTo>
                  <a:pt x="77" y="94"/>
                </a:lnTo>
                <a:lnTo>
                  <a:pt x="0" y="94"/>
                </a:lnTo>
                <a:lnTo>
                  <a:pt x="39" y="0"/>
                </a:lnTo>
                <a:close/>
              </a:path>
            </a:pathLst>
          </a:custGeom>
          <a:solidFill>
            <a:srgbClr val="000000"/>
          </a:solidFill>
          <a:ln w="0">
            <a:solidFill>
              <a:srgbClr val="000000"/>
            </a:solidFill>
            <a:round/>
            <a:headEnd/>
            <a:tailEnd/>
          </a:ln>
        </p:spPr>
        <p:txBody>
          <a:bodyPr/>
          <a:lstStyle/>
          <a:p>
            <a:endParaRPr lang="en-US"/>
          </a:p>
        </p:txBody>
      </p:sp>
      <p:sp>
        <p:nvSpPr>
          <p:cNvPr id="27680" name="Rectangle 32"/>
          <p:cNvSpPr>
            <a:spLocks noChangeArrowheads="1"/>
          </p:cNvSpPr>
          <p:nvPr/>
        </p:nvSpPr>
        <p:spPr bwMode="auto">
          <a:xfrm>
            <a:off x="711200" y="3744913"/>
            <a:ext cx="409575" cy="430212"/>
          </a:xfrm>
          <a:prstGeom prst="rect">
            <a:avLst/>
          </a:prstGeom>
          <a:noFill/>
          <a:ln w="9525">
            <a:noFill/>
            <a:miter lim="800000"/>
            <a:headEnd/>
            <a:tailEnd/>
          </a:ln>
        </p:spPr>
        <p:txBody>
          <a:bodyPr/>
          <a:lstStyle/>
          <a:p>
            <a:endParaRPr lang="en-US"/>
          </a:p>
        </p:txBody>
      </p:sp>
      <p:sp>
        <p:nvSpPr>
          <p:cNvPr id="61" name="Rectangle 2"/>
          <p:cNvSpPr txBox="1">
            <a:spLocks noChangeArrowheads="1"/>
          </p:cNvSpPr>
          <p:nvPr/>
        </p:nvSpPr>
        <p:spPr>
          <a:xfrm>
            <a:off x="457200" y="228600"/>
            <a:ext cx="76962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rgbClr val="0000CC"/>
                </a:solidFill>
                <a:effectLst/>
                <a:uLnTx/>
                <a:uFillTx/>
                <a:latin typeface="+mj-lt"/>
                <a:ea typeface="+mj-ea"/>
                <a:cs typeface="+mj-cs"/>
              </a:rPr>
              <a:t>Binary </a:t>
            </a:r>
            <a:r>
              <a:rPr kumimoji="0" lang="en-US" sz="4200" b="0" i="0" u="none" strike="noStrike" kern="0" cap="none" spc="0" normalizeH="0" baseline="0" noProof="0" smtClean="0">
                <a:ln>
                  <a:noFill/>
                </a:ln>
                <a:solidFill>
                  <a:srgbClr val="0000CC"/>
                </a:solidFill>
                <a:effectLst/>
                <a:uLnTx/>
                <a:uFillTx/>
                <a:latin typeface="+mj-lt"/>
                <a:ea typeface="+mj-ea"/>
                <a:cs typeface="+mj-cs"/>
              </a:rPr>
              <a:t>Search</a:t>
            </a:r>
            <a:r>
              <a:rPr kumimoji="0" lang="en-US" sz="3600" b="0" i="0" u="none" strike="noStrike" kern="0" cap="none" spc="0" normalizeH="0" baseline="0" noProof="0" smtClean="0">
                <a:ln>
                  <a:noFill/>
                </a:ln>
                <a:solidFill>
                  <a:srgbClr val="0000CC"/>
                </a:solidFill>
                <a:effectLst/>
                <a:uLnTx/>
                <a:uFillTx/>
                <a:latin typeface="+mj-lt"/>
                <a:ea typeface="+mj-ea"/>
                <a:cs typeface="+mj-cs"/>
              </a:rPr>
              <a:t> Tracing</a:t>
            </a:r>
            <a:endParaRPr kumimoji="0" lang="en-US" sz="3600" b="0" i="0" u="none" strike="noStrike" kern="0" cap="none" spc="0" normalizeH="0" baseline="0" noProof="0" dirty="0" smtClean="0">
              <a:ln>
                <a:noFill/>
              </a:ln>
              <a:solidFill>
                <a:srgbClr val="0000CC"/>
              </a:solidFill>
              <a:effectLst/>
              <a:uLnTx/>
              <a:uFillTx/>
              <a:latin typeface="+mj-lt"/>
              <a:ea typeface="+mj-ea"/>
              <a:cs typeface="+mj-cs"/>
            </a:endParaRPr>
          </a:p>
        </p:txBody>
      </p:sp>
      <p:sp>
        <p:nvSpPr>
          <p:cNvPr id="62" name="Text Box 4"/>
          <p:cNvSpPr txBox="1">
            <a:spLocks noChangeArrowheads="1"/>
          </p:cNvSpPr>
          <p:nvPr/>
        </p:nvSpPr>
        <p:spPr bwMode="auto">
          <a:xfrm>
            <a:off x="457200" y="1466850"/>
            <a:ext cx="8305800" cy="849463"/>
          </a:xfrm>
          <a:prstGeom prst="rect">
            <a:avLst/>
          </a:prstGeom>
          <a:noFill/>
          <a:ln w="9525">
            <a:noFill/>
            <a:miter lim="800000"/>
            <a:headEnd/>
            <a:tailEnd/>
          </a:ln>
        </p:spPr>
        <p:txBody>
          <a:bodyPr wrap="square">
            <a:spAutoFit/>
          </a:bodyPr>
          <a:lstStyle/>
          <a:p>
            <a:pPr defTabSz="349250" eaLnBrk="1" hangingPunct="1">
              <a:lnSpc>
                <a:spcPct val="85000"/>
              </a:lnSpc>
              <a:spcBef>
                <a:spcPct val="35000"/>
              </a:spcBef>
            </a:pPr>
            <a:r>
              <a:rPr lang="en-US" sz="2400" b="1" dirty="0">
                <a:solidFill>
                  <a:schemeClr val="tx2"/>
                </a:solidFill>
                <a:effectLst/>
                <a:latin typeface="Tahoma" charset="0"/>
                <a:cs typeface="Times New Roman" pitchFamily="18" charset="0"/>
              </a:rPr>
              <a:t>Search for target = 4. </a:t>
            </a:r>
          </a:p>
          <a:p>
            <a:pPr defTabSz="349250" eaLnBrk="1" hangingPunct="1">
              <a:lnSpc>
                <a:spcPct val="85000"/>
              </a:lnSpc>
              <a:spcBef>
                <a:spcPct val="35000"/>
              </a:spcBef>
            </a:pPr>
            <a:r>
              <a:rPr lang="en-US" sz="2400" b="1" dirty="0">
                <a:solidFill>
                  <a:schemeClr val="tx2"/>
                </a:solidFill>
                <a:effectLst/>
                <a:latin typeface="Tahoma" charset="0"/>
                <a:cs typeface="Times New Roman" pitchFamily="18" charset="0"/>
              </a:rPr>
              <a:t>Step </a:t>
            </a:r>
            <a:r>
              <a:rPr lang="en-US" sz="2400" b="1" dirty="0" smtClean="0">
                <a:solidFill>
                  <a:schemeClr val="tx2"/>
                </a:solidFill>
                <a:effectLst/>
                <a:latin typeface="Tahoma" charset="0"/>
                <a:cs typeface="Times New Roman" pitchFamily="18" charset="0"/>
              </a:rPr>
              <a:t>2:</a:t>
            </a:r>
            <a:r>
              <a:rPr lang="en-US" sz="2400" dirty="0" smtClean="0">
                <a:effectLst/>
                <a:latin typeface="Tahoma" charset="0"/>
                <a:cs typeface="Times New Roman" pitchFamily="18" charset="0"/>
              </a:rPr>
              <a:t> </a:t>
            </a:r>
            <a:r>
              <a:rPr lang="en-US" sz="2400" dirty="0">
                <a:effectLst/>
                <a:latin typeface="Tahoma" charset="0"/>
                <a:cs typeface="Times New Roman" pitchFamily="18" charset="0"/>
              </a:rPr>
              <a:t>	Indices </a:t>
            </a:r>
            <a:r>
              <a:rPr lang="en-US" sz="2400" dirty="0" smtClean="0">
                <a:effectLst/>
                <a:latin typeface="Tahoma" charset="0"/>
                <a:cs typeface="Times New Roman" pitchFamily="18" charset="0"/>
              </a:rPr>
              <a:t>    first= </a:t>
            </a:r>
            <a:r>
              <a:rPr lang="en-US" sz="2400" dirty="0">
                <a:effectLst/>
                <a:latin typeface="Tahoma" charset="0"/>
                <a:cs typeface="Times New Roman" pitchFamily="18" charset="0"/>
              </a:rPr>
              <a:t>0</a:t>
            </a:r>
            <a:r>
              <a:rPr lang="en-US" sz="2400" dirty="0" smtClean="0">
                <a:effectLst/>
                <a:latin typeface="Tahoma" charset="0"/>
                <a:cs typeface="Times New Roman" pitchFamily="18" charset="0"/>
              </a:rPr>
              <a:t>, last= 3, </a:t>
            </a:r>
            <a:r>
              <a:rPr lang="en-US" sz="2400" dirty="0">
                <a:effectLst/>
                <a:latin typeface="Tahoma" charset="0"/>
                <a:cs typeface="Times New Roman" pitchFamily="18" charset="0"/>
              </a:rPr>
              <a:t>mid = (</a:t>
            </a:r>
            <a:r>
              <a:rPr lang="en-US" sz="2400" dirty="0" smtClean="0">
                <a:effectLst/>
                <a:latin typeface="Tahoma" charset="0"/>
                <a:cs typeface="Times New Roman" pitchFamily="18" charset="0"/>
              </a:rPr>
              <a:t>0+3)/</a:t>
            </a:r>
            <a:r>
              <a:rPr lang="en-US" sz="2400" dirty="0">
                <a:effectLst/>
                <a:latin typeface="Tahoma" charset="0"/>
                <a:cs typeface="Times New Roman" pitchFamily="18" charset="0"/>
              </a:rPr>
              <a:t>2 = </a:t>
            </a:r>
            <a:r>
              <a:rPr lang="en-US" sz="2400" dirty="0" smtClean="0">
                <a:effectLst/>
                <a:latin typeface="Tahoma" charset="0"/>
                <a:cs typeface="Times New Roman" pitchFamily="18" charset="0"/>
              </a:rPr>
              <a:t>1 </a:t>
            </a:r>
            <a:endParaRPr lang="en-US" sz="2400" dirty="0">
              <a:effectLst/>
              <a:latin typeface="Tahoma" charset="0"/>
              <a:cs typeface="Times New Roman" pitchFamily="18" charset="0"/>
            </a:endParaRPr>
          </a:p>
        </p:txBody>
      </p:sp>
      <p:grpSp>
        <p:nvGrpSpPr>
          <p:cNvPr id="2" name="Group 62"/>
          <p:cNvGrpSpPr/>
          <p:nvPr/>
        </p:nvGrpSpPr>
        <p:grpSpPr>
          <a:xfrm>
            <a:off x="381000" y="2514600"/>
            <a:ext cx="7640637" cy="1247775"/>
            <a:chOff x="465138" y="2860675"/>
            <a:chExt cx="7640637" cy="1247775"/>
          </a:xfrm>
        </p:grpSpPr>
        <p:sp>
          <p:nvSpPr>
            <p:cNvPr id="64" name="Rectangle 15"/>
            <p:cNvSpPr>
              <a:spLocks noChangeArrowheads="1"/>
            </p:cNvSpPr>
            <p:nvPr/>
          </p:nvSpPr>
          <p:spPr bwMode="auto">
            <a:xfrm>
              <a:off x="893763" y="3370263"/>
              <a:ext cx="801687" cy="738187"/>
            </a:xfrm>
            <a:prstGeom prst="rect">
              <a:avLst/>
            </a:prstGeom>
            <a:solidFill>
              <a:srgbClr val="FFFFFF"/>
            </a:solidFill>
            <a:ln w="22225">
              <a:solidFill>
                <a:srgbClr val="000000"/>
              </a:solidFill>
              <a:miter lim="800000"/>
              <a:headEnd/>
              <a:tailEnd/>
            </a:ln>
          </p:spPr>
          <p:txBody>
            <a:bodyPr/>
            <a:lstStyle/>
            <a:p>
              <a:endParaRPr lang="en-US"/>
            </a:p>
          </p:txBody>
        </p:sp>
        <p:sp>
          <p:nvSpPr>
            <p:cNvPr id="65" name="Rectangle 16"/>
            <p:cNvSpPr>
              <a:spLocks noChangeArrowheads="1"/>
            </p:cNvSpPr>
            <p:nvPr/>
          </p:nvSpPr>
          <p:spPr bwMode="auto">
            <a:xfrm>
              <a:off x="1169988" y="3549650"/>
              <a:ext cx="265112" cy="381000"/>
            </a:xfrm>
            <a:prstGeom prst="rect">
              <a:avLst/>
            </a:prstGeom>
            <a:noFill/>
            <a:ln w="9525">
              <a:noFill/>
              <a:miter lim="800000"/>
              <a:headEnd/>
              <a:tailEnd/>
            </a:ln>
          </p:spPr>
          <p:txBody>
            <a:bodyPr wrap="none" lIns="0" tIns="0" rIns="0" bIns="0">
              <a:spAutoFit/>
            </a:bodyPr>
            <a:lstStyle/>
            <a:p>
              <a:pPr eaLnBrk="1" hangingPunct="1"/>
              <a:r>
                <a:rPr lang="en-US" sz="2500" dirty="0">
                  <a:solidFill>
                    <a:srgbClr val="000000"/>
                  </a:solidFill>
                  <a:latin typeface="Times New Roman" pitchFamily="18" charset="0"/>
                  <a:cs typeface="Arial" charset="0"/>
                </a:rPr>
                <a:t>-7</a:t>
              </a:r>
              <a:endParaRPr lang="en-US" dirty="0">
                <a:latin typeface="Verdana" pitchFamily="34" charset="0"/>
                <a:cs typeface="Arial" charset="0"/>
              </a:endParaRPr>
            </a:p>
          </p:txBody>
        </p:sp>
        <p:sp>
          <p:nvSpPr>
            <p:cNvPr id="66" name="Rectangle 18"/>
            <p:cNvSpPr>
              <a:spLocks noChangeArrowheads="1"/>
            </p:cNvSpPr>
            <p:nvPr/>
          </p:nvSpPr>
          <p:spPr bwMode="auto">
            <a:xfrm>
              <a:off x="1698625" y="3370263"/>
              <a:ext cx="800100" cy="738187"/>
            </a:xfrm>
            <a:prstGeom prst="rect">
              <a:avLst/>
            </a:prstGeom>
            <a:solidFill>
              <a:srgbClr val="FFFFFF"/>
            </a:solidFill>
            <a:ln w="22225">
              <a:solidFill>
                <a:srgbClr val="000000"/>
              </a:solidFill>
              <a:miter lim="800000"/>
              <a:headEnd/>
              <a:tailEnd/>
            </a:ln>
          </p:spPr>
          <p:txBody>
            <a:bodyPr/>
            <a:lstStyle/>
            <a:p>
              <a:endParaRPr lang="en-US"/>
            </a:p>
          </p:txBody>
        </p:sp>
        <p:sp>
          <p:nvSpPr>
            <p:cNvPr id="67" name="Rectangle 19"/>
            <p:cNvSpPr>
              <a:spLocks noChangeArrowheads="1"/>
            </p:cNvSpPr>
            <p:nvPr/>
          </p:nvSpPr>
          <p:spPr bwMode="auto">
            <a:xfrm>
              <a:off x="2022475"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a:t>
              </a:r>
              <a:endParaRPr lang="en-US">
                <a:latin typeface="Verdana" pitchFamily="34" charset="0"/>
                <a:cs typeface="Arial" charset="0"/>
              </a:endParaRPr>
            </a:p>
          </p:txBody>
        </p:sp>
        <p:sp>
          <p:nvSpPr>
            <p:cNvPr id="68" name="Rectangle 21"/>
            <p:cNvSpPr>
              <a:spLocks noChangeArrowheads="1"/>
            </p:cNvSpPr>
            <p:nvPr/>
          </p:nvSpPr>
          <p:spPr bwMode="auto">
            <a:xfrm>
              <a:off x="2500313" y="3370263"/>
              <a:ext cx="803275" cy="738187"/>
            </a:xfrm>
            <a:prstGeom prst="rect">
              <a:avLst/>
            </a:prstGeom>
            <a:solidFill>
              <a:srgbClr val="FFFFFF"/>
            </a:solidFill>
            <a:ln w="22225">
              <a:solidFill>
                <a:srgbClr val="000000"/>
              </a:solidFill>
              <a:miter lim="800000"/>
              <a:headEnd/>
              <a:tailEnd/>
            </a:ln>
          </p:spPr>
          <p:txBody>
            <a:bodyPr/>
            <a:lstStyle/>
            <a:p>
              <a:endParaRPr lang="en-US"/>
            </a:p>
          </p:txBody>
        </p:sp>
        <p:sp>
          <p:nvSpPr>
            <p:cNvPr id="69" name="Rectangle 22"/>
            <p:cNvSpPr>
              <a:spLocks noChangeArrowheads="1"/>
            </p:cNvSpPr>
            <p:nvPr/>
          </p:nvSpPr>
          <p:spPr bwMode="auto">
            <a:xfrm>
              <a:off x="2827338"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a:t>
              </a:r>
              <a:endParaRPr lang="en-US">
                <a:latin typeface="Verdana" pitchFamily="34" charset="0"/>
                <a:cs typeface="Arial" charset="0"/>
              </a:endParaRPr>
            </a:p>
          </p:txBody>
        </p:sp>
        <p:sp>
          <p:nvSpPr>
            <p:cNvPr id="70" name="Rectangle 24"/>
            <p:cNvSpPr>
              <a:spLocks noChangeArrowheads="1"/>
            </p:cNvSpPr>
            <p:nvPr/>
          </p:nvSpPr>
          <p:spPr bwMode="auto">
            <a:xfrm>
              <a:off x="3303588" y="3370263"/>
              <a:ext cx="798512" cy="738187"/>
            </a:xfrm>
            <a:prstGeom prst="rect">
              <a:avLst/>
            </a:prstGeom>
            <a:solidFill>
              <a:srgbClr val="FFFFFF"/>
            </a:solidFill>
            <a:ln w="22225">
              <a:solidFill>
                <a:srgbClr val="000000"/>
              </a:solidFill>
              <a:miter lim="800000"/>
              <a:headEnd/>
              <a:tailEnd/>
            </a:ln>
          </p:spPr>
          <p:txBody>
            <a:bodyPr/>
            <a:lstStyle/>
            <a:p>
              <a:endParaRPr lang="en-US"/>
            </a:p>
          </p:txBody>
        </p:sp>
        <p:sp>
          <p:nvSpPr>
            <p:cNvPr id="71" name="Rectangle 25"/>
            <p:cNvSpPr>
              <a:spLocks noChangeArrowheads="1"/>
            </p:cNvSpPr>
            <p:nvPr/>
          </p:nvSpPr>
          <p:spPr bwMode="auto">
            <a:xfrm>
              <a:off x="3625850"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8</a:t>
              </a:r>
              <a:endParaRPr lang="en-US">
                <a:latin typeface="Verdana" pitchFamily="34" charset="0"/>
                <a:cs typeface="Arial" charset="0"/>
              </a:endParaRPr>
            </a:p>
          </p:txBody>
        </p:sp>
        <p:sp>
          <p:nvSpPr>
            <p:cNvPr id="72" name="Rectangle 27"/>
            <p:cNvSpPr>
              <a:spLocks noChangeArrowheads="1"/>
            </p:cNvSpPr>
            <p:nvPr/>
          </p:nvSpPr>
          <p:spPr bwMode="auto">
            <a:xfrm>
              <a:off x="4105275" y="3370263"/>
              <a:ext cx="801688" cy="738187"/>
            </a:xfrm>
            <a:prstGeom prst="rect">
              <a:avLst/>
            </a:prstGeom>
            <a:solidFill>
              <a:srgbClr val="FFFFFF"/>
            </a:solidFill>
            <a:ln w="22225">
              <a:solidFill>
                <a:srgbClr val="000000"/>
              </a:solidFill>
              <a:miter lim="800000"/>
              <a:headEnd/>
              <a:tailEnd/>
            </a:ln>
          </p:spPr>
          <p:txBody>
            <a:bodyPr/>
            <a:lstStyle/>
            <a:p>
              <a:endParaRPr lang="en-US"/>
            </a:p>
          </p:txBody>
        </p:sp>
        <p:sp>
          <p:nvSpPr>
            <p:cNvPr id="73" name="Rectangle 28"/>
            <p:cNvSpPr>
              <a:spLocks noChangeArrowheads="1"/>
            </p:cNvSpPr>
            <p:nvPr/>
          </p:nvSpPr>
          <p:spPr bwMode="auto">
            <a:xfrm>
              <a:off x="435610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dirty="0">
                  <a:solidFill>
                    <a:srgbClr val="000000"/>
                  </a:solidFill>
                  <a:effectLst/>
                  <a:latin typeface="Times New Roman" pitchFamily="18" charset="0"/>
                  <a:cs typeface="Arial" charset="0"/>
                </a:rPr>
                <a:t>12</a:t>
              </a:r>
              <a:endParaRPr lang="en-US" dirty="0">
                <a:effectLst/>
                <a:latin typeface="Verdana" pitchFamily="34" charset="0"/>
                <a:cs typeface="Arial" charset="0"/>
              </a:endParaRPr>
            </a:p>
          </p:txBody>
        </p:sp>
        <p:sp>
          <p:nvSpPr>
            <p:cNvPr id="74" name="Rectangle 30"/>
            <p:cNvSpPr>
              <a:spLocks noChangeArrowheads="1"/>
            </p:cNvSpPr>
            <p:nvPr/>
          </p:nvSpPr>
          <p:spPr bwMode="auto">
            <a:xfrm>
              <a:off x="4910138" y="3370263"/>
              <a:ext cx="800100" cy="738187"/>
            </a:xfrm>
            <a:prstGeom prst="rect">
              <a:avLst/>
            </a:prstGeom>
            <a:solidFill>
              <a:srgbClr val="FFFFFF"/>
            </a:solidFill>
            <a:ln w="22225">
              <a:solidFill>
                <a:srgbClr val="000000"/>
              </a:solidFill>
              <a:miter lim="800000"/>
              <a:headEnd/>
              <a:tailEnd/>
            </a:ln>
          </p:spPr>
          <p:txBody>
            <a:bodyPr/>
            <a:lstStyle/>
            <a:p>
              <a:endParaRPr lang="en-US"/>
            </a:p>
          </p:txBody>
        </p:sp>
        <p:sp>
          <p:nvSpPr>
            <p:cNvPr id="75" name="Rectangle 31"/>
            <p:cNvSpPr>
              <a:spLocks noChangeArrowheads="1"/>
            </p:cNvSpPr>
            <p:nvPr/>
          </p:nvSpPr>
          <p:spPr bwMode="auto">
            <a:xfrm>
              <a:off x="5157788" y="3549650"/>
              <a:ext cx="317500" cy="381000"/>
            </a:xfrm>
            <a:prstGeom prst="rect">
              <a:avLst/>
            </a:prstGeom>
            <a:noFill/>
            <a:ln w="9525">
              <a:noFill/>
              <a:miter lim="800000"/>
              <a:headEnd/>
              <a:tailEnd/>
            </a:ln>
          </p:spPr>
          <p:txBody>
            <a:bodyPr wrap="none" lIns="0" tIns="0" rIns="0" bIns="0">
              <a:spAutoFit/>
            </a:bodyPr>
            <a:lstStyle/>
            <a:p>
              <a:pPr eaLnBrk="1" hangingPunct="1"/>
              <a:r>
                <a:rPr lang="en-US" sz="2500" dirty="0">
                  <a:solidFill>
                    <a:srgbClr val="000000"/>
                  </a:solidFill>
                  <a:latin typeface="Times New Roman" pitchFamily="18" charset="0"/>
                  <a:cs typeface="Arial" charset="0"/>
                </a:rPr>
                <a:t>16</a:t>
              </a:r>
              <a:endParaRPr lang="en-US" dirty="0">
                <a:latin typeface="Verdana" pitchFamily="34" charset="0"/>
                <a:cs typeface="Arial" charset="0"/>
              </a:endParaRPr>
            </a:p>
          </p:txBody>
        </p:sp>
        <p:sp>
          <p:nvSpPr>
            <p:cNvPr id="76" name="Rectangle 33"/>
            <p:cNvSpPr>
              <a:spLocks noChangeArrowheads="1"/>
            </p:cNvSpPr>
            <p:nvPr/>
          </p:nvSpPr>
          <p:spPr bwMode="auto">
            <a:xfrm>
              <a:off x="465138" y="3527425"/>
              <a:ext cx="357470" cy="384721"/>
            </a:xfrm>
            <a:prstGeom prst="rect">
              <a:avLst/>
            </a:prstGeom>
            <a:noFill/>
            <a:ln w="9525">
              <a:noFill/>
              <a:miter lim="800000"/>
              <a:headEnd/>
              <a:tailEnd/>
            </a:ln>
          </p:spPr>
          <p:txBody>
            <a:bodyPr wrap="none" lIns="0" tIns="0" rIns="0" bIns="0">
              <a:spAutoFit/>
            </a:bodyPr>
            <a:lstStyle/>
            <a:p>
              <a:pPr eaLnBrk="1" hangingPunct="1"/>
              <a:r>
                <a:rPr lang="en-US" sz="2500" dirty="0" err="1">
                  <a:solidFill>
                    <a:srgbClr val="000000"/>
                  </a:solidFill>
                  <a:effectLst/>
                  <a:latin typeface="Times New Roman" pitchFamily="18" charset="0"/>
                  <a:cs typeface="Arial" charset="0"/>
                </a:rPr>
                <a:t>arr</a:t>
              </a:r>
              <a:endParaRPr lang="en-US" dirty="0">
                <a:effectLst/>
                <a:latin typeface="Verdana" pitchFamily="34" charset="0"/>
                <a:cs typeface="Arial" charset="0"/>
              </a:endParaRPr>
            </a:p>
          </p:txBody>
        </p:sp>
        <p:sp>
          <p:nvSpPr>
            <p:cNvPr id="77" name="Rectangle 35"/>
            <p:cNvSpPr>
              <a:spLocks noChangeArrowheads="1"/>
            </p:cNvSpPr>
            <p:nvPr/>
          </p:nvSpPr>
          <p:spPr bwMode="auto">
            <a:xfrm>
              <a:off x="12668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0</a:t>
              </a:r>
              <a:endParaRPr lang="en-US">
                <a:latin typeface="Verdana" pitchFamily="34" charset="0"/>
                <a:cs typeface="Arial" charset="0"/>
              </a:endParaRPr>
            </a:p>
          </p:txBody>
        </p:sp>
        <p:sp>
          <p:nvSpPr>
            <p:cNvPr id="78" name="Rectangle 37"/>
            <p:cNvSpPr>
              <a:spLocks noChangeArrowheads="1"/>
            </p:cNvSpPr>
            <p:nvPr/>
          </p:nvSpPr>
          <p:spPr bwMode="auto">
            <a:xfrm>
              <a:off x="20669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1</a:t>
              </a:r>
              <a:endParaRPr lang="en-US">
                <a:latin typeface="Verdana" pitchFamily="34" charset="0"/>
                <a:cs typeface="Arial" charset="0"/>
              </a:endParaRPr>
            </a:p>
          </p:txBody>
        </p:sp>
        <p:sp>
          <p:nvSpPr>
            <p:cNvPr id="79" name="Rectangle 39"/>
            <p:cNvSpPr>
              <a:spLocks noChangeArrowheads="1"/>
            </p:cNvSpPr>
            <p:nvPr/>
          </p:nvSpPr>
          <p:spPr bwMode="auto">
            <a:xfrm>
              <a:off x="2851150"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2</a:t>
              </a:r>
              <a:endParaRPr lang="en-US">
                <a:latin typeface="Verdana" pitchFamily="34" charset="0"/>
                <a:cs typeface="Arial" charset="0"/>
              </a:endParaRPr>
            </a:p>
          </p:txBody>
        </p:sp>
        <p:sp>
          <p:nvSpPr>
            <p:cNvPr id="80" name="Rectangle 41"/>
            <p:cNvSpPr>
              <a:spLocks noChangeArrowheads="1"/>
            </p:cNvSpPr>
            <p:nvPr/>
          </p:nvSpPr>
          <p:spPr bwMode="auto">
            <a:xfrm>
              <a:off x="3651250"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a:t>
              </a:r>
              <a:endParaRPr lang="en-US">
                <a:latin typeface="Verdana" pitchFamily="34" charset="0"/>
                <a:cs typeface="Arial" charset="0"/>
              </a:endParaRPr>
            </a:p>
          </p:txBody>
        </p:sp>
        <p:sp>
          <p:nvSpPr>
            <p:cNvPr id="81" name="Rectangle 43"/>
            <p:cNvSpPr>
              <a:spLocks noChangeArrowheads="1"/>
            </p:cNvSpPr>
            <p:nvPr/>
          </p:nvSpPr>
          <p:spPr bwMode="auto">
            <a:xfrm>
              <a:off x="4437063"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4</a:t>
              </a:r>
              <a:endParaRPr lang="en-US">
                <a:latin typeface="Verdana" pitchFamily="34" charset="0"/>
                <a:cs typeface="Arial" charset="0"/>
              </a:endParaRPr>
            </a:p>
          </p:txBody>
        </p:sp>
        <p:sp>
          <p:nvSpPr>
            <p:cNvPr id="82" name="Rectangle 45"/>
            <p:cNvSpPr>
              <a:spLocks noChangeArrowheads="1"/>
            </p:cNvSpPr>
            <p:nvPr/>
          </p:nvSpPr>
          <p:spPr bwMode="auto">
            <a:xfrm>
              <a:off x="5259388"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a:t>
              </a:r>
              <a:endParaRPr lang="en-US">
                <a:latin typeface="Verdana" pitchFamily="34" charset="0"/>
                <a:cs typeface="Arial" charset="0"/>
              </a:endParaRPr>
            </a:p>
          </p:txBody>
        </p:sp>
        <p:sp>
          <p:nvSpPr>
            <p:cNvPr id="83" name="Rectangle 47"/>
            <p:cNvSpPr>
              <a:spLocks noChangeArrowheads="1"/>
            </p:cNvSpPr>
            <p:nvPr/>
          </p:nvSpPr>
          <p:spPr bwMode="auto">
            <a:xfrm>
              <a:off x="5707063" y="3370263"/>
              <a:ext cx="796925" cy="738187"/>
            </a:xfrm>
            <a:prstGeom prst="rect">
              <a:avLst/>
            </a:prstGeom>
            <a:solidFill>
              <a:srgbClr val="FFFFFF"/>
            </a:solidFill>
            <a:ln w="22225">
              <a:solidFill>
                <a:srgbClr val="000000"/>
              </a:solidFill>
              <a:miter lim="800000"/>
              <a:headEnd/>
              <a:tailEnd/>
            </a:ln>
          </p:spPr>
          <p:txBody>
            <a:bodyPr/>
            <a:lstStyle/>
            <a:p>
              <a:endParaRPr lang="en-US"/>
            </a:p>
          </p:txBody>
        </p:sp>
        <p:sp>
          <p:nvSpPr>
            <p:cNvPr id="84" name="Rectangle 48"/>
            <p:cNvSpPr>
              <a:spLocks noChangeArrowheads="1"/>
            </p:cNvSpPr>
            <p:nvPr/>
          </p:nvSpPr>
          <p:spPr bwMode="auto">
            <a:xfrm>
              <a:off x="5954713" y="3549650"/>
              <a:ext cx="317500" cy="381000"/>
            </a:xfrm>
            <a:prstGeom prst="rect">
              <a:avLst/>
            </a:prstGeom>
            <a:noFill/>
            <a:ln w="9525">
              <a:noFill/>
              <a:miter lim="800000"/>
              <a:headEnd/>
              <a:tailEnd/>
            </a:ln>
          </p:spPr>
          <p:txBody>
            <a:bodyPr wrap="none" lIns="0" tIns="0" rIns="0" bIns="0">
              <a:spAutoFit/>
            </a:bodyPr>
            <a:lstStyle/>
            <a:p>
              <a:pPr eaLnBrk="1" hangingPunct="1"/>
              <a:r>
                <a:rPr lang="en-US" sz="2500" dirty="0">
                  <a:solidFill>
                    <a:srgbClr val="000000"/>
                  </a:solidFill>
                  <a:effectLst/>
                  <a:latin typeface="Times New Roman" pitchFamily="18" charset="0"/>
                  <a:cs typeface="Arial" charset="0"/>
                </a:rPr>
                <a:t>23</a:t>
              </a:r>
              <a:endParaRPr lang="en-US" dirty="0">
                <a:effectLst/>
                <a:latin typeface="Verdana" pitchFamily="34" charset="0"/>
                <a:cs typeface="Arial" charset="0"/>
              </a:endParaRPr>
            </a:p>
          </p:txBody>
        </p:sp>
        <p:sp>
          <p:nvSpPr>
            <p:cNvPr id="85" name="Rectangle 50"/>
            <p:cNvSpPr>
              <a:spLocks noChangeArrowheads="1"/>
            </p:cNvSpPr>
            <p:nvPr/>
          </p:nvSpPr>
          <p:spPr bwMode="auto">
            <a:xfrm>
              <a:off x="6511925" y="3370263"/>
              <a:ext cx="804863" cy="738187"/>
            </a:xfrm>
            <a:prstGeom prst="rect">
              <a:avLst/>
            </a:prstGeom>
            <a:solidFill>
              <a:srgbClr val="FFFFFF"/>
            </a:solidFill>
            <a:ln w="22225">
              <a:solidFill>
                <a:srgbClr val="000000"/>
              </a:solidFill>
              <a:miter lim="800000"/>
              <a:headEnd/>
              <a:tailEnd/>
            </a:ln>
          </p:spPr>
          <p:txBody>
            <a:bodyPr/>
            <a:lstStyle/>
            <a:p>
              <a:endParaRPr lang="en-US"/>
            </a:p>
          </p:txBody>
        </p:sp>
        <p:sp>
          <p:nvSpPr>
            <p:cNvPr id="86" name="Rectangle 51"/>
            <p:cNvSpPr>
              <a:spLocks noChangeArrowheads="1"/>
            </p:cNvSpPr>
            <p:nvPr/>
          </p:nvSpPr>
          <p:spPr bwMode="auto">
            <a:xfrm>
              <a:off x="676275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dirty="0">
                  <a:solidFill>
                    <a:srgbClr val="000000"/>
                  </a:solidFill>
                  <a:effectLst/>
                  <a:latin typeface="Times New Roman" pitchFamily="18" charset="0"/>
                  <a:cs typeface="Arial" charset="0"/>
                </a:rPr>
                <a:t>33</a:t>
              </a:r>
              <a:endParaRPr lang="en-US" dirty="0">
                <a:effectLst/>
                <a:latin typeface="Verdana" pitchFamily="34" charset="0"/>
                <a:cs typeface="Arial" charset="0"/>
              </a:endParaRPr>
            </a:p>
          </p:txBody>
        </p:sp>
        <p:sp>
          <p:nvSpPr>
            <p:cNvPr id="87" name="Rectangle 53"/>
            <p:cNvSpPr>
              <a:spLocks noChangeArrowheads="1"/>
            </p:cNvSpPr>
            <p:nvPr/>
          </p:nvSpPr>
          <p:spPr bwMode="auto">
            <a:xfrm>
              <a:off x="7308850" y="3370263"/>
              <a:ext cx="796925" cy="738187"/>
            </a:xfrm>
            <a:prstGeom prst="rect">
              <a:avLst/>
            </a:prstGeom>
            <a:solidFill>
              <a:srgbClr val="FFFFFF"/>
            </a:solidFill>
            <a:ln w="22225">
              <a:solidFill>
                <a:srgbClr val="000000"/>
              </a:solidFill>
              <a:miter lim="800000"/>
              <a:headEnd/>
              <a:tailEnd/>
            </a:ln>
          </p:spPr>
          <p:txBody>
            <a:bodyPr/>
            <a:lstStyle/>
            <a:p>
              <a:endParaRPr lang="en-US"/>
            </a:p>
          </p:txBody>
        </p:sp>
        <p:sp>
          <p:nvSpPr>
            <p:cNvPr id="88" name="Rectangle 54"/>
            <p:cNvSpPr>
              <a:spLocks noChangeArrowheads="1"/>
            </p:cNvSpPr>
            <p:nvPr/>
          </p:nvSpPr>
          <p:spPr bwMode="auto">
            <a:xfrm>
              <a:off x="755650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55</a:t>
              </a:r>
              <a:endParaRPr lang="en-US">
                <a:latin typeface="Verdana" pitchFamily="34" charset="0"/>
                <a:cs typeface="Arial" charset="0"/>
              </a:endParaRPr>
            </a:p>
          </p:txBody>
        </p:sp>
        <p:sp>
          <p:nvSpPr>
            <p:cNvPr id="89" name="Rectangle 56"/>
            <p:cNvSpPr>
              <a:spLocks noChangeArrowheads="1"/>
            </p:cNvSpPr>
            <p:nvPr/>
          </p:nvSpPr>
          <p:spPr bwMode="auto">
            <a:xfrm>
              <a:off x="606107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6</a:t>
              </a:r>
              <a:endParaRPr lang="en-US">
                <a:latin typeface="Verdana" pitchFamily="34" charset="0"/>
                <a:cs typeface="Arial" charset="0"/>
              </a:endParaRPr>
            </a:p>
          </p:txBody>
        </p:sp>
        <p:sp>
          <p:nvSpPr>
            <p:cNvPr id="90" name="Rectangle 58"/>
            <p:cNvSpPr>
              <a:spLocks noChangeArrowheads="1"/>
            </p:cNvSpPr>
            <p:nvPr/>
          </p:nvSpPr>
          <p:spPr bwMode="auto">
            <a:xfrm>
              <a:off x="68548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7</a:t>
              </a:r>
              <a:endParaRPr lang="en-US">
                <a:latin typeface="Verdana" pitchFamily="34" charset="0"/>
                <a:cs typeface="Arial" charset="0"/>
              </a:endParaRPr>
            </a:p>
          </p:txBody>
        </p:sp>
        <p:sp>
          <p:nvSpPr>
            <p:cNvPr id="91" name="Rectangle 60"/>
            <p:cNvSpPr>
              <a:spLocks noChangeArrowheads="1"/>
            </p:cNvSpPr>
            <p:nvPr/>
          </p:nvSpPr>
          <p:spPr bwMode="auto">
            <a:xfrm>
              <a:off x="767397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8</a:t>
              </a:r>
              <a:endParaRPr lang="en-US">
                <a:latin typeface="Verdana" pitchFamily="34" charset="0"/>
                <a:cs typeface="Arial" charset="0"/>
              </a:endParaRPr>
            </a:p>
          </p:txBody>
        </p:sp>
      </p:gr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5"/>
          <p:cNvSpPr txBox="1">
            <a:spLocks noChangeArrowheads="1"/>
          </p:cNvSpPr>
          <p:nvPr/>
        </p:nvSpPr>
        <p:spPr bwMode="auto">
          <a:xfrm>
            <a:off x="381000" y="4800600"/>
            <a:ext cx="8610600" cy="1920526"/>
          </a:xfrm>
          <a:prstGeom prst="rect">
            <a:avLst/>
          </a:prstGeom>
          <a:noFill/>
          <a:ln w="9525">
            <a:noFill/>
            <a:miter lim="800000"/>
            <a:headEnd/>
            <a:tailEnd/>
          </a:ln>
        </p:spPr>
        <p:txBody>
          <a:bodyPr wrap="square">
            <a:spAutoFit/>
          </a:bodyPr>
          <a:lstStyle/>
          <a:p>
            <a:pPr defTabSz="349250" eaLnBrk="1" hangingPunct="1">
              <a:lnSpc>
                <a:spcPct val="85000"/>
              </a:lnSpc>
              <a:spcBef>
                <a:spcPct val="35000"/>
              </a:spcBef>
            </a:pPr>
            <a:r>
              <a:rPr lang="en-US" sz="2400" dirty="0">
                <a:effectLst/>
                <a:latin typeface="Tahoma" charset="0"/>
                <a:cs typeface="Times New Roman" pitchFamily="18" charset="0"/>
              </a:rPr>
              <a:t>	Since target = 4 </a:t>
            </a:r>
            <a:r>
              <a:rPr lang="en-US" sz="2400" dirty="0" smtClean="0">
                <a:effectLst/>
                <a:latin typeface="Tahoma" charset="0"/>
                <a:cs typeface="Times New Roman" pitchFamily="18" charset="0"/>
              </a:rPr>
              <a:t>&lt; mid value </a:t>
            </a:r>
            <a:r>
              <a:rPr lang="en-US" sz="2400" dirty="0">
                <a:effectLst/>
                <a:latin typeface="Tahoma" charset="0"/>
                <a:cs typeface="Times New Roman" pitchFamily="18" charset="0"/>
              </a:rPr>
              <a:t>= </a:t>
            </a:r>
            <a:r>
              <a:rPr lang="en-US" sz="2400" dirty="0" smtClean="0">
                <a:effectLst/>
                <a:latin typeface="Tahoma" charset="0"/>
                <a:cs typeface="Times New Roman" pitchFamily="18" charset="0"/>
              </a:rPr>
              <a:t>5, </a:t>
            </a:r>
          </a:p>
          <a:p>
            <a:pPr defTabSz="349250" eaLnBrk="1" hangingPunct="1">
              <a:lnSpc>
                <a:spcPct val="85000"/>
              </a:lnSpc>
              <a:spcBef>
                <a:spcPct val="35000"/>
              </a:spcBef>
            </a:pPr>
            <a:r>
              <a:rPr lang="en-US" sz="2400" dirty="0" smtClean="0">
                <a:effectLst/>
                <a:latin typeface="Tahoma" charset="0"/>
                <a:cs typeface="Times New Roman" pitchFamily="18" charset="0"/>
              </a:rPr>
              <a:t>	Step 4 should search the lower </a:t>
            </a:r>
            <a:r>
              <a:rPr lang="en-US" sz="2400" dirty="0" err="1" smtClean="0">
                <a:effectLst/>
                <a:latin typeface="Tahoma" charset="0"/>
                <a:cs typeface="Times New Roman" pitchFamily="18" charset="0"/>
              </a:rPr>
              <a:t>sublist</a:t>
            </a:r>
            <a:r>
              <a:rPr lang="en-US" sz="2400" dirty="0" smtClean="0">
                <a:effectLst/>
                <a:latin typeface="Tahoma" charset="0"/>
                <a:cs typeface="Times New Roman" pitchFamily="18" charset="0"/>
              </a:rPr>
              <a:t> with first = 2 and last=1. </a:t>
            </a:r>
          </a:p>
          <a:p>
            <a:pPr defTabSz="349250" eaLnBrk="1" hangingPunct="1">
              <a:lnSpc>
                <a:spcPct val="85000"/>
              </a:lnSpc>
              <a:spcBef>
                <a:spcPct val="35000"/>
              </a:spcBef>
            </a:pPr>
            <a:r>
              <a:rPr lang="en-US" sz="2400" dirty="0" smtClean="0">
                <a:effectLst/>
                <a:latin typeface="Tahoma" charset="0"/>
                <a:cs typeface="Times New Roman" pitchFamily="18" charset="0"/>
              </a:rPr>
              <a:t>However, since first &gt;= last , the target is not in the list and we will	return index -1.</a:t>
            </a:r>
            <a:endParaRPr lang="en-US" sz="2400" dirty="0">
              <a:effectLst/>
              <a:latin typeface="Tahoma" charset="0"/>
              <a:cs typeface="Times New Roman" pitchFamily="18" charset="0"/>
            </a:endParaRPr>
          </a:p>
        </p:txBody>
      </p:sp>
      <p:sp>
        <p:nvSpPr>
          <p:cNvPr id="27654" name="AutoShape 6"/>
          <p:cNvSpPr>
            <a:spLocks noChangeAspect="1" noChangeArrowheads="1" noTextEdit="1"/>
          </p:cNvSpPr>
          <p:nvPr/>
        </p:nvSpPr>
        <p:spPr bwMode="auto">
          <a:xfrm>
            <a:off x="304800" y="3143250"/>
            <a:ext cx="8382000" cy="2282825"/>
          </a:xfrm>
          <a:prstGeom prst="rect">
            <a:avLst/>
          </a:prstGeom>
          <a:noFill/>
          <a:ln w="9525">
            <a:noFill/>
            <a:miter lim="800000"/>
            <a:headEnd/>
            <a:tailEnd/>
          </a:ln>
        </p:spPr>
        <p:txBody>
          <a:bodyPr/>
          <a:lstStyle/>
          <a:p>
            <a:endParaRPr lang="en-US"/>
          </a:p>
        </p:txBody>
      </p:sp>
      <p:sp>
        <p:nvSpPr>
          <p:cNvPr id="27655" name="Line 7"/>
          <p:cNvSpPr>
            <a:spLocks noChangeShapeType="1"/>
          </p:cNvSpPr>
          <p:nvPr/>
        </p:nvSpPr>
        <p:spPr bwMode="auto">
          <a:xfrm>
            <a:off x="2438400" y="3886200"/>
            <a:ext cx="1684338" cy="19050"/>
          </a:xfrm>
          <a:prstGeom prst="line">
            <a:avLst/>
          </a:prstGeom>
          <a:noFill/>
          <a:ln w="26988">
            <a:solidFill>
              <a:srgbClr val="000000"/>
            </a:solidFill>
            <a:round/>
            <a:headEnd/>
            <a:tailEnd/>
          </a:ln>
        </p:spPr>
        <p:txBody>
          <a:bodyPr/>
          <a:lstStyle/>
          <a:p>
            <a:endParaRPr lang="en-US">
              <a:effectLst/>
            </a:endParaRPr>
          </a:p>
        </p:txBody>
      </p:sp>
      <p:sp>
        <p:nvSpPr>
          <p:cNvPr id="27656" name="Oval 8"/>
          <p:cNvSpPr>
            <a:spLocks noChangeArrowheads="1"/>
          </p:cNvSpPr>
          <p:nvPr/>
        </p:nvSpPr>
        <p:spPr bwMode="auto">
          <a:xfrm>
            <a:off x="2355850" y="3886200"/>
            <a:ext cx="82550" cy="84137"/>
          </a:xfrm>
          <a:prstGeom prst="ellipse">
            <a:avLst/>
          </a:prstGeom>
          <a:noFill/>
          <a:ln w="26988">
            <a:solidFill>
              <a:srgbClr val="000000"/>
            </a:solidFill>
            <a:round/>
            <a:headEnd/>
            <a:tailEnd/>
          </a:ln>
        </p:spPr>
        <p:txBody>
          <a:bodyPr/>
          <a:lstStyle/>
          <a:p>
            <a:endParaRPr lang="en-US">
              <a:effectLst/>
            </a:endParaRPr>
          </a:p>
        </p:txBody>
      </p:sp>
      <p:sp>
        <p:nvSpPr>
          <p:cNvPr id="27657" name="Oval 9"/>
          <p:cNvSpPr>
            <a:spLocks noChangeArrowheads="1"/>
          </p:cNvSpPr>
          <p:nvPr/>
        </p:nvSpPr>
        <p:spPr bwMode="auto">
          <a:xfrm>
            <a:off x="4122738" y="3886200"/>
            <a:ext cx="82550" cy="84137"/>
          </a:xfrm>
          <a:prstGeom prst="ellipse">
            <a:avLst/>
          </a:prstGeom>
          <a:noFill/>
          <a:ln w="26988">
            <a:solidFill>
              <a:srgbClr val="000000"/>
            </a:solidFill>
            <a:round/>
            <a:headEnd/>
            <a:tailEnd/>
          </a:ln>
        </p:spPr>
        <p:txBody>
          <a:bodyPr/>
          <a:lstStyle/>
          <a:p>
            <a:endParaRPr lang="en-US">
              <a:effectLst/>
            </a:endParaRPr>
          </a:p>
        </p:txBody>
      </p:sp>
      <p:sp>
        <p:nvSpPr>
          <p:cNvPr id="27659" name="Rectangle 11"/>
          <p:cNvSpPr>
            <a:spLocks noChangeArrowheads="1"/>
          </p:cNvSpPr>
          <p:nvPr/>
        </p:nvSpPr>
        <p:spPr bwMode="auto">
          <a:xfrm>
            <a:off x="2717800" y="4365625"/>
            <a:ext cx="635000" cy="473075"/>
          </a:xfrm>
          <a:prstGeom prst="rect">
            <a:avLst/>
          </a:prstGeom>
          <a:noFill/>
          <a:ln w="9525">
            <a:noFill/>
            <a:miter lim="800000"/>
            <a:headEnd/>
            <a:tailEnd/>
          </a:ln>
        </p:spPr>
        <p:txBody>
          <a:bodyPr wrap="none" lIns="0" tIns="0" rIns="0" bIns="0">
            <a:spAutoFit/>
          </a:bodyPr>
          <a:lstStyle/>
          <a:p>
            <a:pPr eaLnBrk="1" hangingPunct="1"/>
            <a:r>
              <a:rPr lang="en-US" sz="3100">
                <a:solidFill>
                  <a:srgbClr val="000000"/>
                </a:solidFill>
                <a:effectLst/>
                <a:latin typeface="Arial" charset="0"/>
                <a:cs typeface="Arial" charset="0"/>
              </a:rPr>
              <a:t>mid</a:t>
            </a:r>
            <a:endParaRPr lang="en-US">
              <a:effectLst/>
              <a:latin typeface="Verdana" pitchFamily="34" charset="0"/>
              <a:cs typeface="Arial" charset="0"/>
            </a:endParaRPr>
          </a:p>
        </p:txBody>
      </p:sp>
      <p:sp>
        <p:nvSpPr>
          <p:cNvPr id="27660" name="Line 12"/>
          <p:cNvSpPr>
            <a:spLocks noChangeShapeType="1"/>
          </p:cNvSpPr>
          <p:nvPr/>
        </p:nvSpPr>
        <p:spPr bwMode="auto">
          <a:xfrm>
            <a:off x="3011488" y="4027487"/>
            <a:ext cx="1587" cy="400050"/>
          </a:xfrm>
          <a:prstGeom prst="line">
            <a:avLst/>
          </a:prstGeom>
          <a:noFill/>
          <a:ln w="20638">
            <a:solidFill>
              <a:srgbClr val="000000"/>
            </a:solidFill>
            <a:round/>
            <a:headEnd/>
            <a:tailEnd/>
          </a:ln>
        </p:spPr>
        <p:txBody>
          <a:bodyPr/>
          <a:lstStyle/>
          <a:p>
            <a:endParaRPr lang="en-US">
              <a:effectLst/>
            </a:endParaRPr>
          </a:p>
        </p:txBody>
      </p:sp>
      <p:sp>
        <p:nvSpPr>
          <p:cNvPr id="27661" name="Freeform 13"/>
          <p:cNvSpPr>
            <a:spLocks/>
          </p:cNvSpPr>
          <p:nvPr/>
        </p:nvSpPr>
        <p:spPr bwMode="auto">
          <a:xfrm>
            <a:off x="2940050" y="3962400"/>
            <a:ext cx="122238" cy="149225"/>
          </a:xfrm>
          <a:custGeom>
            <a:avLst/>
            <a:gdLst>
              <a:gd name="T0" fmla="*/ 39 w 77"/>
              <a:gd name="T1" fmla="*/ 0 h 94"/>
              <a:gd name="T2" fmla="*/ 77 w 77"/>
              <a:gd name="T3" fmla="*/ 94 h 94"/>
              <a:gd name="T4" fmla="*/ 0 w 77"/>
              <a:gd name="T5" fmla="*/ 94 h 94"/>
              <a:gd name="T6" fmla="*/ 39 w 77"/>
              <a:gd name="T7" fmla="*/ 0 h 94"/>
              <a:gd name="T8" fmla="*/ 0 60000 65536"/>
              <a:gd name="T9" fmla="*/ 0 60000 65536"/>
              <a:gd name="T10" fmla="*/ 0 60000 65536"/>
              <a:gd name="T11" fmla="*/ 0 60000 65536"/>
              <a:gd name="T12" fmla="*/ 0 w 77"/>
              <a:gd name="T13" fmla="*/ 0 h 94"/>
              <a:gd name="T14" fmla="*/ 77 w 77"/>
              <a:gd name="T15" fmla="*/ 94 h 94"/>
            </a:gdLst>
            <a:ahLst/>
            <a:cxnLst>
              <a:cxn ang="T8">
                <a:pos x="T0" y="T1"/>
              </a:cxn>
              <a:cxn ang="T9">
                <a:pos x="T2" y="T3"/>
              </a:cxn>
              <a:cxn ang="T10">
                <a:pos x="T4" y="T5"/>
              </a:cxn>
              <a:cxn ang="T11">
                <a:pos x="T6" y="T7"/>
              </a:cxn>
            </a:cxnLst>
            <a:rect l="T12" t="T13" r="T14" b="T15"/>
            <a:pathLst>
              <a:path w="77" h="94">
                <a:moveTo>
                  <a:pt x="39" y="0"/>
                </a:moveTo>
                <a:lnTo>
                  <a:pt x="77" y="94"/>
                </a:lnTo>
                <a:lnTo>
                  <a:pt x="0" y="94"/>
                </a:lnTo>
                <a:lnTo>
                  <a:pt x="39" y="0"/>
                </a:lnTo>
                <a:close/>
              </a:path>
            </a:pathLst>
          </a:custGeom>
          <a:solidFill>
            <a:srgbClr val="000000"/>
          </a:solidFill>
          <a:ln w="0">
            <a:solidFill>
              <a:srgbClr val="000000"/>
            </a:solidFill>
            <a:round/>
            <a:headEnd/>
            <a:tailEnd/>
          </a:ln>
        </p:spPr>
        <p:txBody>
          <a:bodyPr/>
          <a:lstStyle/>
          <a:p>
            <a:endParaRPr lang="en-US"/>
          </a:p>
        </p:txBody>
      </p:sp>
      <p:sp>
        <p:nvSpPr>
          <p:cNvPr id="61" name="Rectangle 2"/>
          <p:cNvSpPr txBox="1">
            <a:spLocks noChangeArrowheads="1"/>
          </p:cNvSpPr>
          <p:nvPr/>
        </p:nvSpPr>
        <p:spPr>
          <a:xfrm>
            <a:off x="457200" y="228600"/>
            <a:ext cx="76962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rgbClr val="0000CC"/>
                </a:solidFill>
                <a:effectLst/>
                <a:uLnTx/>
                <a:uFillTx/>
                <a:latin typeface="+mj-lt"/>
                <a:ea typeface="+mj-ea"/>
                <a:cs typeface="+mj-cs"/>
              </a:rPr>
              <a:t>Binary </a:t>
            </a:r>
            <a:r>
              <a:rPr kumimoji="0" lang="en-US" sz="4200" b="0" i="0" u="none" strike="noStrike" kern="0" cap="none" spc="0" normalizeH="0" baseline="0" noProof="0" smtClean="0">
                <a:ln>
                  <a:noFill/>
                </a:ln>
                <a:solidFill>
                  <a:srgbClr val="0000CC"/>
                </a:solidFill>
                <a:effectLst/>
                <a:uLnTx/>
                <a:uFillTx/>
                <a:latin typeface="+mj-lt"/>
                <a:ea typeface="+mj-ea"/>
                <a:cs typeface="+mj-cs"/>
              </a:rPr>
              <a:t>Search</a:t>
            </a:r>
            <a:r>
              <a:rPr kumimoji="0" lang="en-US" sz="3600" b="0" i="0" u="none" strike="noStrike" kern="0" cap="none" spc="0" normalizeH="0" baseline="0" noProof="0" smtClean="0">
                <a:ln>
                  <a:noFill/>
                </a:ln>
                <a:solidFill>
                  <a:srgbClr val="0000CC"/>
                </a:solidFill>
                <a:effectLst/>
                <a:uLnTx/>
                <a:uFillTx/>
                <a:latin typeface="+mj-lt"/>
                <a:ea typeface="+mj-ea"/>
                <a:cs typeface="+mj-cs"/>
              </a:rPr>
              <a:t> Tracing</a:t>
            </a:r>
            <a:endParaRPr kumimoji="0" lang="en-US" sz="3600" b="0" i="0" u="none" strike="noStrike" kern="0" cap="none" spc="0" normalizeH="0" baseline="0" noProof="0" dirty="0" smtClean="0">
              <a:ln>
                <a:noFill/>
              </a:ln>
              <a:solidFill>
                <a:srgbClr val="0000CC"/>
              </a:solidFill>
              <a:effectLst/>
              <a:uLnTx/>
              <a:uFillTx/>
              <a:latin typeface="+mj-lt"/>
              <a:ea typeface="+mj-ea"/>
              <a:cs typeface="+mj-cs"/>
            </a:endParaRPr>
          </a:p>
        </p:txBody>
      </p:sp>
      <p:sp>
        <p:nvSpPr>
          <p:cNvPr id="62" name="Text Box 4"/>
          <p:cNvSpPr txBox="1">
            <a:spLocks noChangeArrowheads="1"/>
          </p:cNvSpPr>
          <p:nvPr/>
        </p:nvSpPr>
        <p:spPr bwMode="auto">
          <a:xfrm>
            <a:off x="457200" y="1466850"/>
            <a:ext cx="8305800" cy="849463"/>
          </a:xfrm>
          <a:prstGeom prst="rect">
            <a:avLst/>
          </a:prstGeom>
          <a:noFill/>
          <a:ln w="9525">
            <a:noFill/>
            <a:miter lim="800000"/>
            <a:headEnd/>
            <a:tailEnd/>
          </a:ln>
        </p:spPr>
        <p:txBody>
          <a:bodyPr wrap="square">
            <a:spAutoFit/>
          </a:bodyPr>
          <a:lstStyle/>
          <a:p>
            <a:pPr defTabSz="349250" eaLnBrk="1" hangingPunct="1">
              <a:lnSpc>
                <a:spcPct val="85000"/>
              </a:lnSpc>
              <a:spcBef>
                <a:spcPct val="35000"/>
              </a:spcBef>
            </a:pPr>
            <a:r>
              <a:rPr lang="en-US" sz="2400" b="1" dirty="0">
                <a:solidFill>
                  <a:schemeClr val="tx2"/>
                </a:solidFill>
                <a:effectLst/>
                <a:latin typeface="Tahoma" charset="0"/>
                <a:cs typeface="Times New Roman" pitchFamily="18" charset="0"/>
              </a:rPr>
              <a:t>Search for target = 4. </a:t>
            </a:r>
          </a:p>
          <a:p>
            <a:pPr defTabSz="349250" eaLnBrk="1" hangingPunct="1">
              <a:lnSpc>
                <a:spcPct val="85000"/>
              </a:lnSpc>
              <a:spcBef>
                <a:spcPct val="35000"/>
              </a:spcBef>
            </a:pPr>
            <a:r>
              <a:rPr lang="en-US" sz="2400" b="1" dirty="0">
                <a:solidFill>
                  <a:schemeClr val="tx2"/>
                </a:solidFill>
                <a:effectLst/>
                <a:latin typeface="Tahoma" charset="0"/>
                <a:cs typeface="Times New Roman" pitchFamily="18" charset="0"/>
              </a:rPr>
              <a:t>Step </a:t>
            </a:r>
            <a:r>
              <a:rPr lang="en-US" sz="2400" b="1" dirty="0" smtClean="0">
                <a:solidFill>
                  <a:schemeClr val="tx2"/>
                </a:solidFill>
                <a:effectLst/>
                <a:latin typeface="Tahoma" charset="0"/>
                <a:cs typeface="Times New Roman" pitchFamily="18" charset="0"/>
              </a:rPr>
              <a:t>3:</a:t>
            </a:r>
            <a:r>
              <a:rPr lang="en-US" sz="2400" dirty="0" smtClean="0">
                <a:effectLst/>
                <a:latin typeface="Tahoma" charset="0"/>
                <a:cs typeface="Times New Roman" pitchFamily="18" charset="0"/>
              </a:rPr>
              <a:t> </a:t>
            </a:r>
            <a:r>
              <a:rPr lang="en-US" sz="2400" dirty="0">
                <a:effectLst/>
                <a:latin typeface="Tahoma" charset="0"/>
                <a:cs typeface="Times New Roman" pitchFamily="18" charset="0"/>
              </a:rPr>
              <a:t>	Indices </a:t>
            </a:r>
            <a:r>
              <a:rPr lang="en-US" sz="2400" dirty="0" smtClean="0">
                <a:effectLst/>
                <a:latin typeface="Tahoma" charset="0"/>
                <a:cs typeface="Times New Roman" pitchFamily="18" charset="0"/>
              </a:rPr>
              <a:t>    first= 2, last= 3, </a:t>
            </a:r>
            <a:r>
              <a:rPr lang="en-US" sz="2400" dirty="0">
                <a:effectLst/>
                <a:latin typeface="Tahoma" charset="0"/>
                <a:cs typeface="Times New Roman" pitchFamily="18" charset="0"/>
              </a:rPr>
              <a:t>mid = </a:t>
            </a:r>
            <a:r>
              <a:rPr lang="en-US" sz="2400" dirty="0" smtClean="0">
                <a:effectLst/>
                <a:latin typeface="Tahoma" charset="0"/>
                <a:cs typeface="Times New Roman" pitchFamily="18" charset="0"/>
              </a:rPr>
              <a:t>(2+3)/</a:t>
            </a:r>
            <a:r>
              <a:rPr lang="en-US" sz="2400" dirty="0">
                <a:effectLst/>
                <a:latin typeface="Tahoma" charset="0"/>
                <a:cs typeface="Times New Roman" pitchFamily="18" charset="0"/>
              </a:rPr>
              <a:t>2 = </a:t>
            </a:r>
            <a:r>
              <a:rPr lang="en-US" sz="2400" dirty="0" smtClean="0">
                <a:effectLst/>
                <a:latin typeface="Tahoma" charset="0"/>
                <a:cs typeface="Times New Roman" pitchFamily="18" charset="0"/>
              </a:rPr>
              <a:t>2 </a:t>
            </a:r>
            <a:endParaRPr lang="en-US" sz="2400" dirty="0">
              <a:effectLst/>
              <a:latin typeface="Tahoma" charset="0"/>
              <a:cs typeface="Times New Roman" pitchFamily="18" charset="0"/>
            </a:endParaRPr>
          </a:p>
        </p:txBody>
      </p:sp>
      <p:grpSp>
        <p:nvGrpSpPr>
          <p:cNvPr id="2" name="Group 62"/>
          <p:cNvGrpSpPr/>
          <p:nvPr/>
        </p:nvGrpSpPr>
        <p:grpSpPr>
          <a:xfrm>
            <a:off x="381000" y="2514600"/>
            <a:ext cx="7640637" cy="1247775"/>
            <a:chOff x="465138" y="2860675"/>
            <a:chExt cx="7640637" cy="1247775"/>
          </a:xfrm>
        </p:grpSpPr>
        <p:sp>
          <p:nvSpPr>
            <p:cNvPr id="64" name="Rectangle 15"/>
            <p:cNvSpPr>
              <a:spLocks noChangeArrowheads="1"/>
            </p:cNvSpPr>
            <p:nvPr/>
          </p:nvSpPr>
          <p:spPr bwMode="auto">
            <a:xfrm>
              <a:off x="893763" y="3370263"/>
              <a:ext cx="801687" cy="738187"/>
            </a:xfrm>
            <a:prstGeom prst="rect">
              <a:avLst/>
            </a:prstGeom>
            <a:solidFill>
              <a:srgbClr val="FFFFFF"/>
            </a:solidFill>
            <a:ln w="22225">
              <a:solidFill>
                <a:srgbClr val="000000"/>
              </a:solidFill>
              <a:miter lim="800000"/>
              <a:headEnd/>
              <a:tailEnd/>
            </a:ln>
          </p:spPr>
          <p:txBody>
            <a:bodyPr/>
            <a:lstStyle/>
            <a:p>
              <a:endParaRPr lang="en-US"/>
            </a:p>
          </p:txBody>
        </p:sp>
        <p:sp>
          <p:nvSpPr>
            <p:cNvPr id="65" name="Rectangle 16"/>
            <p:cNvSpPr>
              <a:spLocks noChangeArrowheads="1"/>
            </p:cNvSpPr>
            <p:nvPr/>
          </p:nvSpPr>
          <p:spPr bwMode="auto">
            <a:xfrm>
              <a:off x="1169988" y="3549650"/>
              <a:ext cx="265112" cy="381000"/>
            </a:xfrm>
            <a:prstGeom prst="rect">
              <a:avLst/>
            </a:prstGeom>
            <a:noFill/>
            <a:ln w="9525">
              <a:noFill/>
              <a:miter lim="800000"/>
              <a:headEnd/>
              <a:tailEnd/>
            </a:ln>
          </p:spPr>
          <p:txBody>
            <a:bodyPr wrap="none" lIns="0" tIns="0" rIns="0" bIns="0">
              <a:spAutoFit/>
            </a:bodyPr>
            <a:lstStyle/>
            <a:p>
              <a:pPr eaLnBrk="1" hangingPunct="1"/>
              <a:r>
                <a:rPr lang="en-US" sz="2500" dirty="0">
                  <a:solidFill>
                    <a:srgbClr val="000000"/>
                  </a:solidFill>
                  <a:latin typeface="Times New Roman" pitchFamily="18" charset="0"/>
                  <a:cs typeface="Arial" charset="0"/>
                </a:rPr>
                <a:t>-7</a:t>
              </a:r>
              <a:endParaRPr lang="en-US" dirty="0">
                <a:latin typeface="Verdana" pitchFamily="34" charset="0"/>
                <a:cs typeface="Arial" charset="0"/>
              </a:endParaRPr>
            </a:p>
          </p:txBody>
        </p:sp>
        <p:sp>
          <p:nvSpPr>
            <p:cNvPr id="66" name="Rectangle 18"/>
            <p:cNvSpPr>
              <a:spLocks noChangeArrowheads="1"/>
            </p:cNvSpPr>
            <p:nvPr/>
          </p:nvSpPr>
          <p:spPr bwMode="auto">
            <a:xfrm>
              <a:off x="1698625" y="3370263"/>
              <a:ext cx="800100" cy="738187"/>
            </a:xfrm>
            <a:prstGeom prst="rect">
              <a:avLst/>
            </a:prstGeom>
            <a:solidFill>
              <a:srgbClr val="FFFFFF"/>
            </a:solidFill>
            <a:ln w="22225">
              <a:solidFill>
                <a:srgbClr val="000000"/>
              </a:solidFill>
              <a:miter lim="800000"/>
              <a:headEnd/>
              <a:tailEnd/>
            </a:ln>
          </p:spPr>
          <p:txBody>
            <a:bodyPr/>
            <a:lstStyle/>
            <a:p>
              <a:endParaRPr lang="en-US"/>
            </a:p>
          </p:txBody>
        </p:sp>
        <p:sp>
          <p:nvSpPr>
            <p:cNvPr id="67" name="Rectangle 19"/>
            <p:cNvSpPr>
              <a:spLocks noChangeArrowheads="1"/>
            </p:cNvSpPr>
            <p:nvPr/>
          </p:nvSpPr>
          <p:spPr bwMode="auto">
            <a:xfrm>
              <a:off x="2022475"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a:t>
              </a:r>
              <a:endParaRPr lang="en-US">
                <a:latin typeface="Verdana" pitchFamily="34" charset="0"/>
                <a:cs typeface="Arial" charset="0"/>
              </a:endParaRPr>
            </a:p>
          </p:txBody>
        </p:sp>
        <p:sp>
          <p:nvSpPr>
            <p:cNvPr id="68" name="Rectangle 21"/>
            <p:cNvSpPr>
              <a:spLocks noChangeArrowheads="1"/>
            </p:cNvSpPr>
            <p:nvPr/>
          </p:nvSpPr>
          <p:spPr bwMode="auto">
            <a:xfrm>
              <a:off x="2500313" y="3370263"/>
              <a:ext cx="803275" cy="738187"/>
            </a:xfrm>
            <a:prstGeom prst="rect">
              <a:avLst/>
            </a:prstGeom>
            <a:solidFill>
              <a:srgbClr val="FFFFFF"/>
            </a:solidFill>
            <a:ln w="22225">
              <a:solidFill>
                <a:srgbClr val="000000"/>
              </a:solidFill>
              <a:miter lim="800000"/>
              <a:headEnd/>
              <a:tailEnd/>
            </a:ln>
          </p:spPr>
          <p:txBody>
            <a:bodyPr/>
            <a:lstStyle/>
            <a:p>
              <a:endParaRPr lang="en-US"/>
            </a:p>
          </p:txBody>
        </p:sp>
        <p:sp>
          <p:nvSpPr>
            <p:cNvPr id="69" name="Rectangle 22"/>
            <p:cNvSpPr>
              <a:spLocks noChangeArrowheads="1"/>
            </p:cNvSpPr>
            <p:nvPr/>
          </p:nvSpPr>
          <p:spPr bwMode="auto">
            <a:xfrm>
              <a:off x="2827338"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a:t>
              </a:r>
              <a:endParaRPr lang="en-US">
                <a:latin typeface="Verdana" pitchFamily="34" charset="0"/>
                <a:cs typeface="Arial" charset="0"/>
              </a:endParaRPr>
            </a:p>
          </p:txBody>
        </p:sp>
        <p:sp>
          <p:nvSpPr>
            <p:cNvPr id="70" name="Rectangle 24"/>
            <p:cNvSpPr>
              <a:spLocks noChangeArrowheads="1"/>
            </p:cNvSpPr>
            <p:nvPr/>
          </p:nvSpPr>
          <p:spPr bwMode="auto">
            <a:xfrm>
              <a:off x="3303588" y="3370263"/>
              <a:ext cx="798512" cy="738187"/>
            </a:xfrm>
            <a:prstGeom prst="rect">
              <a:avLst/>
            </a:prstGeom>
            <a:solidFill>
              <a:srgbClr val="FFFFFF"/>
            </a:solidFill>
            <a:ln w="22225">
              <a:solidFill>
                <a:srgbClr val="000000"/>
              </a:solidFill>
              <a:miter lim="800000"/>
              <a:headEnd/>
              <a:tailEnd/>
            </a:ln>
          </p:spPr>
          <p:txBody>
            <a:bodyPr/>
            <a:lstStyle/>
            <a:p>
              <a:endParaRPr lang="en-US"/>
            </a:p>
          </p:txBody>
        </p:sp>
        <p:sp>
          <p:nvSpPr>
            <p:cNvPr id="71" name="Rectangle 25"/>
            <p:cNvSpPr>
              <a:spLocks noChangeArrowheads="1"/>
            </p:cNvSpPr>
            <p:nvPr/>
          </p:nvSpPr>
          <p:spPr bwMode="auto">
            <a:xfrm>
              <a:off x="3625850" y="3549650"/>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8</a:t>
              </a:r>
              <a:endParaRPr lang="en-US">
                <a:latin typeface="Verdana" pitchFamily="34" charset="0"/>
                <a:cs typeface="Arial" charset="0"/>
              </a:endParaRPr>
            </a:p>
          </p:txBody>
        </p:sp>
        <p:sp>
          <p:nvSpPr>
            <p:cNvPr id="72" name="Rectangle 27"/>
            <p:cNvSpPr>
              <a:spLocks noChangeArrowheads="1"/>
            </p:cNvSpPr>
            <p:nvPr/>
          </p:nvSpPr>
          <p:spPr bwMode="auto">
            <a:xfrm>
              <a:off x="4105275" y="3370263"/>
              <a:ext cx="801688" cy="738187"/>
            </a:xfrm>
            <a:prstGeom prst="rect">
              <a:avLst/>
            </a:prstGeom>
            <a:solidFill>
              <a:srgbClr val="FFFFFF"/>
            </a:solidFill>
            <a:ln w="22225">
              <a:solidFill>
                <a:srgbClr val="000000"/>
              </a:solidFill>
              <a:miter lim="800000"/>
              <a:headEnd/>
              <a:tailEnd/>
            </a:ln>
          </p:spPr>
          <p:txBody>
            <a:bodyPr/>
            <a:lstStyle/>
            <a:p>
              <a:endParaRPr lang="en-US"/>
            </a:p>
          </p:txBody>
        </p:sp>
        <p:sp>
          <p:nvSpPr>
            <p:cNvPr id="73" name="Rectangle 28"/>
            <p:cNvSpPr>
              <a:spLocks noChangeArrowheads="1"/>
            </p:cNvSpPr>
            <p:nvPr/>
          </p:nvSpPr>
          <p:spPr bwMode="auto">
            <a:xfrm>
              <a:off x="435610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12</a:t>
              </a:r>
              <a:endParaRPr lang="en-US">
                <a:latin typeface="Verdana" pitchFamily="34" charset="0"/>
                <a:cs typeface="Arial" charset="0"/>
              </a:endParaRPr>
            </a:p>
          </p:txBody>
        </p:sp>
        <p:sp>
          <p:nvSpPr>
            <p:cNvPr id="74" name="Rectangle 30"/>
            <p:cNvSpPr>
              <a:spLocks noChangeArrowheads="1"/>
            </p:cNvSpPr>
            <p:nvPr/>
          </p:nvSpPr>
          <p:spPr bwMode="auto">
            <a:xfrm>
              <a:off x="4910138" y="3370263"/>
              <a:ext cx="800100" cy="738187"/>
            </a:xfrm>
            <a:prstGeom prst="rect">
              <a:avLst/>
            </a:prstGeom>
            <a:solidFill>
              <a:srgbClr val="FFFFFF"/>
            </a:solidFill>
            <a:ln w="22225">
              <a:solidFill>
                <a:srgbClr val="000000"/>
              </a:solidFill>
              <a:miter lim="800000"/>
              <a:headEnd/>
              <a:tailEnd/>
            </a:ln>
          </p:spPr>
          <p:txBody>
            <a:bodyPr/>
            <a:lstStyle/>
            <a:p>
              <a:endParaRPr lang="en-US"/>
            </a:p>
          </p:txBody>
        </p:sp>
        <p:sp>
          <p:nvSpPr>
            <p:cNvPr id="75" name="Rectangle 31"/>
            <p:cNvSpPr>
              <a:spLocks noChangeArrowheads="1"/>
            </p:cNvSpPr>
            <p:nvPr/>
          </p:nvSpPr>
          <p:spPr bwMode="auto">
            <a:xfrm>
              <a:off x="5157788"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16</a:t>
              </a:r>
              <a:endParaRPr lang="en-US">
                <a:latin typeface="Verdana" pitchFamily="34" charset="0"/>
                <a:cs typeface="Arial" charset="0"/>
              </a:endParaRPr>
            </a:p>
          </p:txBody>
        </p:sp>
        <p:sp>
          <p:nvSpPr>
            <p:cNvPr id="76" name="Rectangle 33"/>
            <p:cNvSpPr>
              <a:spLocks noChangeArrowheads="1"/>
            </p:cNvSpPr>
            <p:nvPr/>
          </p:nvSpPr>
          <p:spPr bwMode="auto">
            <a:xfrm>
              <a:off x="465138" y="3527425"/>
              <a:ext cx="354012" cy="381000"/>
            </a:xfrm>
            <a:prstGeom prst="rect">
              <a:avLst/>
            </a:prstGeom>
            <a:noFill/>
            <a:ln w="9525">
              <a:noFill/>
              <a:miter lim="800000"/>
              <a:headEnd/>
              <a:tailEnd/>
            </a:ln>
          </p:spPr>
          <p:txBody>
            <a:bodyPr wrap="none" lIns="0" tIns="0" rIns="0" bIns="0">
              <a:spAutoFit/>
            </a:bodyPr>
            <a:lstStyle/>
            <a:p>
              <a:pPr eaLnBrk="1" hangingPunct="1"/>
              <a:r>
                <a:rPr lang="en-US" sz="2500" dirty="0" err="1">
                  <a:solidFill>
                    <a:srgbClr val="000000"/>
                  </a:solidFill>
                  <a:latin typeface="Times New Roman" pitchFamily="18" charset="0"/>
                  <a:cs typeface="Arial" charset="0"/>
                </a:rPr>
                <a:t>arr</a:t>
              </a:r>
              <a:endParaRPr lang="en-US" dirty="0">
                <a:latin typeface="Verdana" pitchFamily="34" charset="0"/>
                <a:cs typeface="Arial" charset="0"/>
              </a:endParaRPr>
            </a:p>
          </p:txBody>
        </p:sp>
        <p:sp>
          <p:nvSpPr>
            <p:cNvPr id="77" name="Rectangle 35"/>
            <p:cNvSpPr>
              <a:spLocks noChangeArrowheads="1"/>
            </p:cNvSpPr>
            <p:nvPr/>
          </p:nvSpPr>
          <p:spPr bwMode="auto">
            <a:xfrm>
              <a:off x="12668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0</a:t>
              </a:r>
              <a:endParaRPr lang="en-US">
                <a:latin typeface="Verdana" pitchFamily="34" charset="0"/>
                <a:cs typeface="Arial" charset="0"/>
              </a:endParaRPr>
            </a:p>
          </p:txBody>
        </p:sp>
        <p:sp>
          <p:nvSpPr>
            <p:cNvPr id="78" name="Rectangle 37"/>
            <p:cNvSpPr>
              <a:spLocks noChangeArrowheads="1"/>
            </p:cNvSpPr>
            <p:nvPr/>
          </p:nvSpPr>
          <p:spPr bwMode="auto">
            <a:xfrm>
              <a:off x="20669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1</a:t>
              </a:r>
              <a:endParaRPr lang="en-US">
                <a:latin typeface="Verdana" pitchFamily="34" charset="0"/>
                <a:cs typeface="Arial" charset="0"/>
              </a:endParaRPr>
            </a:p>
          </p:txBody>
        </p:sp>
        <p:sp>
          <p:nvSpPr>
            <p:cNvPr id="79" name="Rectangle 39"/>
            <p:cNvSpPr>
              <a:spLocks noChangeArrowheads="1"/>
            </p:cNvSpPr>
            <p:nvPr/>
          </p:nvSpPr>
          <p:spPr bwMode="auto">
            <a:xfrm>
              <a:off x="2851150"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2</a:t>
              </a:r>
              <a:endParaRPr lang="en-US">
                <a:latin typeface="Verdana" pitchFamily="34" charset="0"/>
                <a:cs typeface="Arial" charset="0"/>
              </a:endParaRPr>
            </a:p>
          </p:txBody>
        </p:sp>
        <p:sp>
          <p:nvSpPr>
            <p:cNvPr id="80" name="Rectangle 41"/>
            <p:cNvSpPr>
              <a:spLocks noChangeArrowheads="1"/>
            </p:cNvSpPr>
            <p:nvPr/>
          </p:nvSpPr>
          <p:spPr bwMode="auto">
            <a:xfrm>
              <a:off x="3651250"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a:t>
              </a:r>
              <a:endParaRPr lang="en-US">
                <a:latin typeface="Verdana" pitchFamily="34" charset="0"/>
                <a:cs typeface="Arial" charset="0"/>
              </a:endParaRPr>
            </a:p>
          </p:txBody>
        </p:sp>
        <p:sp>
          <p:nvSpPr>
            <p:cNvPr id="81" name="Rectangle 43"/>
            <p:cNvSpPr>
              <a:spLocks noChangeArrowheads="1"/>
            </p:cNvSpPr>
            <p:nvPr/>
          </p:nvSpPr>
          <p:spPr bwMode="auto">
            <a:xfrm>
              <a:off x="4437063"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4</a:t>
              </a:r>
              <a:endParaRPr lang="en-US">
                <a:latin typeface="Verdana" pitchFamily="34" charset="0"/>
                <a:cs typeface="Arial" charset="0"/>
              </a:endParaRPr>
            </a:p>
          </p:txBody>
        </p:sp>
        <p:sp>
          <p:nvSpPr>
            <p:cNvPr id="82" name="Rectangle 45"/>
            <p:cNvSpPr>
              <a:spLocks noChangeArrowheads="1"/>
            </p:cNvSpPr>
            <p:nvPr/>
          </p:nvSpPr>
          <p:spPr bwMode="auto">
            <a:xfrm>
              <a:off x="5259388"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a:t>
              </a:r>
              <a:endParaRPr lang="en-US">
                <a:latin typeface="Verdana" pitchFamily="34" charset="0"/>
                <a:cs typeface="Arial" charset="0"/>
              </a:endParaRPr>
            </a:p>
          </p:txBody>
        </p:sp>
        <p:sp>
          <p:nvSpPr>
            <p:cNvPr id="83" name="Rectangle 47"/>
            <p:cNvSpPr>
              <a:spLocks noChangeArrowheads="1"/>
            </p:cNvSpPr>
            <p:nvPr/>
          </p:nvSpPr>
          <p:spPr bwMode="auto">
            <a:xfrm>
              <a:off x="5707063" y="3370263"/>
              <a:ext cx="796925" cy="738187"/>
            </a:xfrm>
            <a:prstGeom prst="rect">
              <a:avLst/>
            </a:prstGeom>
            <a:solidFill>
              <a:srgbClr val="FFFFFF"/>
            </a:solidFill>
            <a:ln w="22225">
              <a:solidFill>
                <a:srgbClr val="000000"/>
              </a:solidFill>
              <a:miter lim="800000"/>
              <a:headEnd/>
              <a:tailEnd/>
            </a:ln>
          </p:spPr>
          <p:txBody>
            <a:bodyPr/>
            <a:lstStyle/>
            <a:p>
              <a:endParaRPr lang="en-US"/>
            </a:p>
          </p:txBody>
        </p:sp>
        <p:sp>
          <p:nvSpPr>
            <p:cNvPr id="84" name="Rectangle 48"/>
            <p:cNvSpPr>
              <a:spLocks noChangeArrowheads="1"/>
            </p:cNvSpPr>
            <p:nvPr/>
          </p:nvSpPr>
          <p:spPr bwMode="auto">
            <a:xfrm>
              <a:off x="5954713"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23</a:t>
              </a:r>
              <a:endParaRPr lang="en-US">
                <a:latin typeface="Verdana" pitchFamily="34" charset="0"/>
                <a:cs typeface="Arial" charset="0"/>
              </a:endParaRPr>
            </a:p>
          </p:txBody>
        </p:sp>
        <p:sp>
          <p:nvSpPr>
            <p:cNvPr id="85" name="Rectangle 50"/>
            <p:cNvSpPr>
              <a:spLocks noChangeArrowheads="1"/>
            </p:cNvSpPr>
            <p:nvPr/>
          </p:nvSpPr>
          <p:spPr bwMode="auto">
            <a:xfrm>
              <a:off x="6511925" y="3370263"/>
              <a:ext cx="804863" cy="738187"/>
            </a:xfrm>
            <a:prstGeom prst="rect">
              <a:avLst/>
            </a:prstGeom>
            <a:solidFill>
              <a:srgbClr val="FFFFFF"/>
            </a:solidFill>
            <a:ln w="22225">
              <a:solidFill>
                <a:srgbClr val="000000"/>
              </a:solidFill>
              <a:miter lim="800000"/>
              <a:headEnd/>
              <a:tailEnd/>
            </a:ln>
          </p:spPr>
          <p:txBody>
            <a:bodyPr/>
            <a:lstStyle/>
            <a:p>
              <a:endParaRPr lang="en-US"/>
            </a:p>
          </p:txBody>
        </p:sp>
        <p:sp>
          <p:nvSpPr>
            <p:cNvPr id="86" name="Rectangle 51"/>
            <p:cNvSpPr>
              <a:spLocks noChangeArrowheads="1"/>
            </p:cNvSpPr>
            <p:nvPr/>
          </p:nvSpPr>
          <p:spPr bwMode="auto">
            <a:xfrm>
              <a:off x="676275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33</a:t>
              </a:r>
              <a:endParaRPr lang="en-US">
                <a:latin typeface="Verdana" pitchFamily="34" charset="0"/>
                <a:cs typeface="Arial" charset="0"/>
              </a:endParaRPr>
            </a:p>
          </p:txBody>
        </p:sp>
        <p:sp>
          <p:nvSpPr>
            <p:cNvPr id="87" name="Rectangle 53"/>
            <p:cNvSpPr>
              <a:spLocks noChangeArrowheads="1"/>
            </p:cNvSpPr>
            <p:nvPr/>
          </p:nvSpPr>
          <p:spPr bwMode="auto">
            <a:xfrm>
              <a:off x="7308850" y="3370263"/>
              <a:ext cx="796925" cy="738187"/>
            </a:xfrm>
            <a:prstGeom prst="rect">
              <a:avLst/>
            </a:prstGeom>
            <a:solidFill>
              <a:srgbClr val="FFFFFF"/>
            </a:solidFill>
            <a:ln w="22225">
              <a:solidFill>
                <a:srgbClr val="000000"/>
              </a:solidFill>
              <a:miter lim="800000"/>
              <a:headEnd/>
              <a:tailEnd/>
            </a:ln>
          </p:spPr>
          <p:txBody>
            <a:bodyPr/>
            <a:lstStyle/>
            <a:p>
              <a:endParaRPr lang="en-US"/>
            </a:p>
          </p:txBody>
        </p:sp>
        <p:sp>
          <p:nvSpPr>
            <p:cNvPr id="88" name="Rectangle 54"/>
            <p:cNvSpPr>
              <a:spLocks noChangeArrowheads="1"/>
            </p:cNvSpPr>
            <p:nvPr/>
          </p:nvSpPr>
          <p:spPr bwMode="auto">
            <a:xfrm>
              <a:off x="7556500" y="3549650"/>
              <a:ext cx="31750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55</a:t>
              </a:r>
              <a:endParaRPr lang="en-US">
                <a:latin typeface="Verdana" pitchFamily="34" charset="0"/>
                <a:cs typeface="Arial" charset="0"/>
              </a:endParaRPr>
            </a:p>
          </p:txBody>
        </p:sp>
        <p:sp>
          <p:nvSpPr>
            <p:cNvPr id="89" name="Rectangle 56"/>
            <p:cNvSpPr>
              <a:spLocks noChangeArrowheads="1"/>
            </p:cNvSpPr>
            <p:nvPr/>
          </p:nvSpPr>
          <p:spPr bwMode="auto">
            <a:xfrm>
              <a:off x="606107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6</a:t>
              </a:r>
              <a:endParaRPr lang="en-US">
                <a:latin typeface="Verdana" pitchFamily="34" charset="0"/>
                <a:cs typeface="Arial" charset="0"/>
              </a:endParaRPr>
            </a:p>
          </p:txBody>
        </p:sp>
        <p:sp>
          <p:nvSpPr>
            <p:cNvPr id="90" name="Rectangle 58"/>
            <p:cNvSpPr>
              <a:spLocks noChangeArrowheads="1"/>
            </p:cNvSpPr>
            <p:nvPr/>
          </p:nvSpPr>
          <p:spPr bwMode="auto">
            <a:xfrm>
              <a:off x="685482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7</a:t>
              </a:r>
              <a:endParaRPr lang="en-US">
                <a:latin typeface="Verdana" pitchFamily="34" charset="0"/>
                <a:cs typeface="Arial" charset="0"/>
              </a:endParaRPr>
            </a:p>
          </p:txBody>
        </p:sp>
        <p:sp>
          <p:nvSpPr>
            <p:cNvPr id="91" name="Rectangle 60"/>
            <p:cNvSpPr>
              <a:spLocks noChangeArrowheads="1"/>
            </p:cNvSpPr>
            <p:nvPr/>
          </p:nvSpPr>
          <p:spPr bwMode="auto">
            <a:xfrm>
              <a:off x="7673975" y="2860675"/>
              <a:ext cx="158750" cy="381000"/>
            </a:xfrm>
            <a:prstGeom prst="rect">
              <a:avLst/>
            </a:prstGeom>
            <a:noFill/>
            <a:ln w="9525">
              <a:noFill/>
              <a:miter lim="800000"/>
              <a:headEnd/>
              <a:tailEnd/>
            </a:ln>
          </p:spPr>
          <p:txBody>
            <a:bodyPr wrap="none" lIns="0" tIns="0" rIns="0" bIns="0">
              <a:spAutoFit/>
            </a:bodyPr>
            <a:lstStyle/>
            <a:p>
              <a:pPr eaLnBrk="1" hangingPunct="1"/>
              <a:r>
                <a:rPr lang="en-US" sz="2500">
                  <a:solidFill>
                    <a:srgbClr val="000000"/>
                  </a:solidFill>
                  <a:latin typeface="Times New Roman" pitchFamily="18" charset="0"/>
                  <a:cs typeface="Arial" charset="0"/>
                </a:rPr>
                <a:t>8</a:t>
              </a:r>
              <a:endParaRPr lang="en-US">
                <a:latin typeface="Verdana" pitchFamily="34" charset="0"/>
                <a:cs typeface="Arial" charset="0"/>
              </a:endParaRPr>
            </a:p>
          </p:txBody>
        </p:sp>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Requires array elements to be in order</a:t>
            </a:r>
          </a:p>
          <a:p>
            <a:r>
              <a:rPr lang="en-US" dirty="0" smtClean="0"/>
              <a:t>Divides the array into three sections:</a:t>
            </a:r>
          </a:p>
          <a:p>
            <a:pPr lvl="1"/>
            <a:r>
              <a:rPr lang="en-US" dirty="0" smtClean="0"/>
              <a:t>middle element</a:t>
            </a:r>
          </a:p>
          <a:p>
            <a:pPr lvl="1"/>
            <a:r>
              <a:rPr lang="en-US" dirty="0" smtClean="0"/>
              <a:t>elements on one side of the middle element</a:t>
            </a:r>
          </a:p>
          <a:p>
            <a:pPr lvl="1"/>
            <a:r>
              <a:rPr lang="en-US" dirty="0" smtClean="0"/>
              <a:t>elements on the other side of the middle element</a:t>
            </a:r>
          </a:p>
          <a:p>
            <a:r>
              <a:rPr lang="en-US" dirty="0" smtClean="0"/>
              <a:t>If the middle element is the correct value, done.  Otherwise, go to step 1. using only the half of the array that may contain the correct value.  </a:t>
            </a:r>
          </a:p>
          <a:p>
            <a:r>
              <a:rPr lang="en-US" dirty="0" smtClean="0"/>
              <a:t>Continue steps 1. and 2. until either the value is found or there are no more elements to examine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Binary Search Example</a:t>
            </a:r>
          </a:p>
        </p:txBody>
      </p:sp>
      <p:sp>
        <p:nvSpPr>
          <p:cNvPr id="186371" name="Rectangle 3"/>
          <p:cNvSpPr>
            <a:spLocks noGrp="1" noChangeArrowheads="1"/>
          </p:cNvSpPr>
          <p:nvPr>
            <p:ph type="body" idx="1"/>
          </p:nvPr>
        </p:nvSpPr>
        <p:spPr>
          <a:xfrm>
            <a:off x="381000" y="1219200"/>
            <a:ext cx="8305800" cy="4876800"/>
          </a:xfrm>
        </p:spPr>
        <p:txBody>
          <a:bodyPr/>
          <a:lstStyle/>
          <a:p>
            <a:r>
              <a:rPr lang="en-US" dirty="0"/>
              <a:t>Array </a:t>
            </a:r>
            <a:r>
              <a:rPr lang="en-US" dirty="0">
                <a:latin typeface="Courier New" pitchFamily="49" charset="0"/>
              </a:rPr>
              <a:t>numlist2</a:t>
            </a:r>
            <a:r>
              <a:rPr lang="en-US" dirty="0"/>
              <a:t> contains:</a:t>
            </a:r>
          </a:p>
          <a:p>
            <a:endParaRPr lang="en-US" dirty="0"/>
          </a:p>
          <a:p>
            <a:endParaRPr lang="en-US" dirty="0"/>
          </a:p>
          <a:p>
            <a:r>
              <a:rPr lang="en-US" dirty="0"/>
              <a:t>Searching for the </a:t>
            </a:r>
            <a:r>
              <a:rPr lang="en-US" dirty="0" err="1"/>
              <a:t>the</a:t>
            </a:r>
            <a:r>
              <a:rPr lang="en-US" dirty="0"/>
              <a:t> value </a:t>
            </a:r>
            <a:r>
              <a:rPr lang="en-US" dirty="0">
                <a:latin typeface="Courier New" pitchFamily="49" charset="0"/>
              </a:rPr>
              <a:t>11</a:t>
            </a:r>
            <a:r>
              <a:rPr lang="en-US" dirty="0"/>
              <a:t>, binary search examines </a:t>
            </a:r>
            <a:r>
              <a:rPr lang="en-US" dirty="0">
                <a:latin typeface="Courier New" pitchFamily="49" charset="0"/>
              </a:rPr>
              <a:t>11</a:t>
            </a:r>
            <a:r>
              <a:rPr lang="en-US" dirty="0"/>
              <a:t> and stops</a:t>
            </a:r>
          </a:p>
          <a:p>
            <a:r>
              <a:rPr lang="en-US" dirty="0"/>
              <a:t>Searching for the </a:t>
            </a:r>
            <a:r>
              <a:rPr lang="en-US" dirty="0" err="1"/>
              <a:t>the</a:t>
            </a:r>
            <a:r>
              <a:rPr lang="en-US" dirty="0"/>
              <a:t> value </a:t>
            </a:r>
            <a:r>
              <a:rPr lang="en-US" dirty="0">
                <a:latin typeface="Courier New" pitchFamily="49" charset="0"/>
              </a:rPr>
              <a:t>7</a:t>
            </a:r>
            <a:r>
              <a:rPr lang="en-US" dirty="0"/>
              <a:t>, linear search examines </a:t>
            </a:r>
            <a:r>
              <a:rPr lang="en-US" dirty="0">
                <a:latin typeface="Courier New" pitchFamily="49" charset="0"/>
              </a:rPr>
              <a:t>11, 3, 5,</a:t>
            </a:r>
            <a:r>
              <a:rPr lang="en-US" dirty="0"/>
              <a:t> and stops</a:t>
            </a:r>
            <a:endParaRPr lang="en-US" dirty="0">
              <a:latin typeface="Courier New" pitchFamily="49" charset="0"/>
            </a:endParaRPr>
          </a:p>
        </p:txBody>
      </p:sp>
      <p:graphicFrame>
        <p:nvGraphicFramePr>
          <p:cNvPr id="186372" name="Group 4"/>
          <p:cNvGraphicFramePr>
            <a:graphicFrameLocks noGrp="1"/>
          </p:cNvGraphicFramePr>
          <p:nvPr/>
        </p:nvGraphicFramePr>
        <p:xfrm>
          <a:off x="1524000" y="1981200"/>
          <a:ext cx="6096000" cy="762000"/>
        </p:xfrm>
        <a:graphic>
          <a:graphicData uri="http://schemas.openxmlformats.org/drawingml/2006/table">
            <a:tbl>
              <a:tblPr/>
              <a:tblGrid>
                <a:gridCol w="871538"/>
                <a:gridCol w="869950"/>
                <a:gridCol w="871537"/>
                <a:gridCol w="869950"/>
                <a:gridCol w="871538"/>
                <a:gridCol w="869950"/>
                <a:gridCol w="871537"/>
              </a:tblGrid>
              <a:tr h="762000">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dirty="0" smtClean="0">
                          <a:ln>
                            <a:noFill/>
                          </a:ln>
                          <a:solidFill>
                            <a:schemeClr val="tx1"/>
                          </a:solidFill>
                          <a:effectLst/>
                          <a:latin typeface="Courier New" pitchFamily="49"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dirty="0" smtClean="0">
                          <a:ln>
                            <a:noFill/>
                          </a:ln>
                          <a:solidFill>
                            <a:schemeClr val="tx1"/>
                          </a:solidFill>
                          <a:effectLst/>
                          <a:latin typeface="Courier New" pitchFamily="49"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smtClean="0">
                          <a:ln>
                            <a:noFill/>
                          </a:ln>
                          <a:solidFill>
                            <a:schemeClr val="tx1"/>
                          </a:solidFill>
                          <a:effectLst/>
                          <a:latin typeface="Courier New"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smtClean="0">
                          <a:ln>
                            <a:noFill/>
                          </a:ln>
                          <a:solidFill>
                            <a:schemeClr val="tx1"/>
                          </a:solidFill>
                          <a:effectLst/>
                          <a:latin typeface="Courier New" pitchFamily="49"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smtClean="0">
                          <a:ln>
                            <a:noFill/>
                          </a:ln>
                          <a:solidFill>
                            <a:schemeClr val="tx1"/>
                          </a:solidFill>
                          <a:effectLst/>
                          <a:latin typeface="Courier New" pitchFamily="49"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smtClean="0">
                          <a:ln>
                            <a:noFill/>
                          </a:ln>
                          <a:solidFill>
                            <a:schemeClr val="tx1"/>
                          </a:solidFill>
                          <a:effectLst/>
                          <a:latin typeface="Courier New" pitchFamily="49"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dirty="0" smtClean="0">
                          <a:ln>
                            <a:noFill/>
                          </a:ln>
                          <a:solidFill>
                            <a:schemeClr val="tx1"/>
                          </a:solidFill>
                          <a:effectLst/>
                          <a:latin typeface="Courier New" pitchFamily="49"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sp>
        <p:nvSpPr>
          <p:cNvPr id="3" name="Content Placeholder 2"/>
          <p:cNvSpPr>
            <a:spLocks noGrp="1"/>
          </p:cNvSpPr>
          <p:nvPr>
            <p:ph idx="1"/>
          </p:nvPr>
        </p:nvSpPr>
        <p:spPr/>
        <p:txBody>
          <a:bodyPr/>
          <a:lstStyle/>
          <a:p>
            <a:pPr>
              <a:buNone/>
            </a:pPr>
            <a:r>
              <a:rPr lang="en-US" sz="2000" b="1" dirty="0" err="1" smtClean="0"/>
              <a:t>int</a:t>
            </a:r>
            <a:r>
              <a:rPr lang="en-US" sz="2000" b="1" dirty="0" smtClean="0"/>
              <a:t> </a:t>
            </a:r>
            <a:r>
              <a:rPr lang="en-US" sz="2000" b="1" dirty="0" err="1" smtClean="0"/>
              <a:t>binary_search</a:t>
            </a:r>
            <a:r>
              <a:rPr lang="en-US" sz="2000" b="1" dirty="0" smtClean="0"/>
              <a:t>(</a:t>
            </a:r>
            <a:r>
              <a:rPr lang="en-US" sz="2000" b="1" dirty="0" err="1" smtClean="0"/>
              <a:t>int</a:t>
            </a:r>
            <a:r>
              <a:rPr lang="en-US" sz="2000" b="1" dirty="0" smtClean="0"/>
              <a:t> A[], </a:t>
            </a:r>
            <a:r>
              <a:rPr lang="en-US" sz="2000" b="1" dirty="0" err="1" smtClean="0"/>
              <a:t>int</a:t>
            </a:r>
            <a:r>
              <a:rPr lang="en-US" sz="2000" b="1" dirty="0" smtClean="0"/>
              <a:t> size, </a:t>
            </a:r>
            <a:r>
              <a:rPr lang="en-US" sz="2000" b="1" dirty="0" err="1" smtClean="0"/>
              <a:t>int</a:t>
            </a:r>
            <a:r>
              <a:rPr lang="en-US" sz="2000" b="1" dirty="0" smtClean="0"/>
              <a:t>  key) { </a:t>
            </a:r>
          </a:p>
          <a:p>
            <a:pPr>
              <a:buNone/>
            </a:pPr>
            <a:r>
              <a:rPr lang="en-US" sz="2000" dirty="0" smtClean="0"/>
              <a:t>		first = 0, last = size-1</a:t>
            </a:r>
          </a:p>
          <a:p>
            <a:pPr>
              <a:buNone/>
            </a:pPr>
            <a:r>
              <a:rPr lang="en-US" sz="2000" dirty="0" smtClean="0">
                <a:solidFill>
                  <a:srgbClr val="0000CC"/>
                </a:solidFill>
              </a:rPr>
              <a:t>// continue searching while [first, last] is not empty </a:t>
            </a:r>
          </a:p>
          <a:p>
            <a:pPr>
              <a:buNone/>
            </a:pPr>
            <a:r>
              <a:rPr lang="en-US" sz="2000" dirty="0" smtClean="0"/>
              <a:t>	while (last &gt;= first) { </a:t>
            </a:r>
          </a:p>
          <a:p>
            <a:pPr>
              <a:buNone/>
            </a:pPr>
            <a:r>
              <a:rPr lang="en-US" sz="2000" dirty="0" smtClean="0"/>
              <a:t>	    </a:t>
            </a:r>
            <a:r>
              <a:rPr lang="en-US" sz="2000" dirty="0" smtClean="0">
                <a:solidFill>
                  <a:srgbClr val="0000CC"/>
                </a:solidFill>
              </a:rPr>
              <a:t>/* calculate the midpoint for roughly equal partition */</a:t>
            </a:r>
          </a:p>
          <a:p>
            <a:pPr>
              <a:buNone/>
            </a:pPr>
            <a:r>
              <a:rPr lang="en-US" sz="2000" dirty="0" smtClean="0"/>
              <a:t>	    </a:t>
            </a:r>
            <a:r>
              <a:rPr lang="en-US" sz="2000" dirty="0" err="1" smtClean="0"/>
              <a:t>int</a:t>
            </a:r>
            <a:r>
              <a:rPr lang="en-US" sz="2000" dirty="0" smtClean="0"/>
              <a:t> mid = midpoint(first, last); </a:t>
            </a:r>
          </a:p>
          <a:p>
            <a:pPr>
              <a:buNone/>
            </a:pPr>
            <a:r>
              <a:rPr lang="en-US" sz="2000" dirty="0" smtClean="0"/>
              <a:t>	    </a:t>
            </a:r>
            <a:r>
              <a:rPr lang="en-US" sz="2000" dirty="0" smtClean="0">
                <a:solidFill>
                  <a:srgbClr val="0000CC"/>
                </a:solidFill>
              </a:rPr>
              <a:t>// determine which </a:t>
            </a:r>
            <a:r>
              <a:rPr lang="en-US" sz="2000" dirty="0" err="1" smtClean="0">
                <a:solidFill>
                  <a:srgbClr val="0000CC"/>
                </a:solidFill>
              </a:rPr>
              <a:t>subarray</a:t>
            </a:r>
            <a:r>
              <a:rPr lang="en-US" sz="2000" dirty="0" smtClean="0">
                <a:solidFill>
                  <a:srgbClr val="0000CC"/>
                </a:solidFill>
              </a:rPr>
              <a:t> to search </a:t>
            </a:r>
          </a:p>
          <a:p>
            <a:pPr>
              <a:buNone/>
            </a:pPr>
            <a:r>
              <a:rPr lang="en-US" sz="2000" dirty="0" smtClean="0"/>
              <a:t>	    if (A[mid] &lt; key)    </a:t>
            </a:r>
            <a:r>
              <a:rPr lang="en-US" sz="2000" dirty="0" smtClean="0">
                <a:solidFill>
                  <a:srgbClr val="0000CC"/>
                </a:solidFill>
              </a:rPr>
              <a:t>// change min index to search upper </a:t>
            </a:r>
            <a:r>
              <a:rPr lang="en-US" sz="2000" dirty="0" err="1" smtClean="0">
                <a:solidFill>
                  <a:srgbClr val="0000CC"/>
                </a:solidFill>
              </a:rPr>
              <a:t>subarray</a:t>
            </a:r>
            <a:r>
              <a:rPr lang="en-US" sz="2000" dirty="0" smtClean="0">
                <a:solidFill>
                  <a:srgbClr val="0000CC"/>
                </a:solidFill>
              </a:rPr>
              <a:t> </a:t>
            </a:r>
          </a:p>
          <a:p>
            <a:pPr>
              <a:buNone/>
            </a:pPr>
            <a:r>
              <a:rPr lang="en-US" sz="2000" dirty="0" smtClean="0"/>
              <a:t>	           first = mid + 1; </a:t>
            </a:r>
          </a:p>
          <a:p>
            <a:pPr>
              <a:buNone/>
            </a:pPr>
            <a:r>
              <a:rPr lang="en-US" sz="2000" dirty="0" smtClean="0"/>
              <a:t>	    else if (A[mid] &gt; key ) </a:t>
            </a:r>
            <a:r>
              <a:rPr lang="en-US" sz="2000" dirty="0" smtClean="0">
                <a:solidFill>
                  <a:srgbClr val="0000CC"/>
                </a:solidFill>
              </a:rPr>
              <a:t>// change max index to search lower </a:t>
            </a:r>
            <a:r>
              <a:rPr lang="en-US" sz="2000" dirty="0" err="1" smtClean="0">
                <a:solidFill>
                  <a:srgbClr val="0000CC"/>
                </a:solidFill>
              </a:rPr>
              <a:t>subarray</a:t>
            </a:r>
            <a:endParaRPr lang="en-US" sz="2000" dirty="0" smtClean="0">
              <a:solidFill>
                <a:srgbClr val="0000CC"/>
              </a:solidFill>
            </a:endParaRPr>
          </a:p>
          <a:p>
            <a:pPr>
              <a:buNone/>
            </a:pPr>
            <a:r>
              <a:rPr lang="en-US" sz="2000" dirty="0" smtClean="0"/>
              <a:t>		          last = mid - 1; </a:t>
            </a:r>
          </a:p>
          <a:p>
            <a:pPr>
              <a:buNone/>
            </a:pPr>
            <a:r>
              <a:rPr lang="en-US" sz="2000" dirty="0" smtClean="0"/>
              <a:t>		    else		 </a:t>
            </a:r>
            <a:r>
              <a:rPr lang="en-US" sz="2000" dirty="0" smtClean="0">
                <a:solidFill>
                  <a:srgbClr val="0000CC"/>
                </a:solidFill>
              </a:rPr>
              <a:t>// key found at index mid </a:t>
            </a:r>
          </a:p>
          <a:p>
            <a:pPr>
              <a:buNone/>
            </a:pPr>
            <a:r>
              <a:rPr lang="en-US" sz="2000" dirty="0" smtClean="0"/>
              <a:t>		          return mid; </a:t>
            </a:r>
          </a:p>
          <a:p>
            <a:pPr>
              <a:buNone/>
            </a:pPr>
            <a:r>
              <a:rPr lang="en-US" sz="2000" dirty="0" smtClean="0"/>
              <a:t>          } </a:t>
            </a:r>
          </a:p>
          <a:p>
            <a:pPr>
              <a:buNone/>
            </a:pPr>
            <a:r>
              <a:rPr lang="en-US" sz="2000" dirty="0" smtClean="0"/>
              <a:t>return KEY_NOT_FOUND; </a:t>
            </a:r>
            <a:r>
              <a:rPr lang="en-US" sz="2000" dirty="0" smtClean="0">
                <a:solidFill>
                  <a:srgbClr val="0000CC"/>
                </a:solidFill>
              </a:rPr>
              <a:t> // key not found </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lnSpc>
                <a:spcPct val="80000"/>
              </a:lnSpc>
            </a:pPr>
            <a:r>
              <a:rPr lang="en-US" dirty="0"/>
              <a:t>Binary Search Program</a:t>
            </a:r>
            <a:endParaRPr lang="en-US" noProof="1"/>
          </a:p>
        </p:txBody>
      </p:sp>
      <p:sp>
        <p:nvSpPr>
          <p:cNvPr id="222211" name="Rectangle 3"/>
          <p:cNvSpPr>
            <a:spLocks noGrp="1" noChangeArrowheads="1"/>
          </p:cNvSpPr>
          <p:nvPr>
            <p:ph type="body" idx="1"/>
          </p:nvPr>
        </p:nvSpPr>
        <p:spPr>
          <a:xfrm>
            <a:off x="381000" y="1219200"/>
            <a:ext cx="8382000" cy="5334000"/>
          </a:xfrm>
        </p:spPr>
        <p:txBody>
          <a:bodyPr/>
          <a:lstStyle/>
          <a:p>
            <a:pPr>
              <a:lnSpc>
                <a:spcPct val="80000"/>
              </a:lnSpc>
              <a:buFontTx/>
              <a:buNone/>
            </a:pPr>
            <a:r>
              <a:rPr lang="en-US" sz="2000" noProof="1"/>
              <a:t>int </a:t>
            </a:r>
            <a:r>
              <a:rPr lang="en-US" sz="2000" noProof="1" smtClean="0"/>
              <a:t>binarySearch (</a:t>
            </a:r>
            <a:r>
              <a:rPr lang="en-US" sz="2000" noProof="1"/>
              <a:t>int </a:t>
            </a:r>
            <a:r>
              <a:rPr lang="en-US" sz="2000" noProof="1" smtClean="0"/>
              <a:t>list[], </a:t>
            </a:r>
            <a:r>
              <a:rPr lang="en-US" sz="2000" noProof="1"/>
              <a:t>int </a:t>
            </a:r>
            <a:r>
              <a:rPr lang="en-US" sz="2000" noProof="1" smtClean="0"/>
              <a:t>size, </a:t>
            </a:r>
            <a:r>
              <a:rPr lang="en-US" sz="2000" noProof="1"/>
              <a:t>int </a:t>
            </a:r>
            <a:r>
              <a:rPr lang="en-US" sz="2000" noProof="1" smtClean="0"/>
              <a:t> key)   {</a:t>
            </a:r>
            <a:endParaRPr lang="en-US" sz="2000" noProof="1"/>
          </a:p>
          <a:p>
            <a:pPr>
              <a:lnSpc>
                <a:spcPct val="80000"/>
              </a:lnSpc>
              <a:buFontTx/>
              <a:buNone/>
            </a:pPr>
            <a:r>
              <a:rPr lang="en-US" sz="2000" noProof="1"/>
              <a:t>	int first = 0, last </a:t>
            </a:r>
            <a:r>
              <a:rPr lang="en-US" sz="2000" noProof="1" smtClean="0"/>
              <a:t>, mid</a:t>
            </a:r>
            <a:r>
              <a:rPr lang="en-US" sz="2000" dirty="0" smtClean="0"/>
              <a:t>, </a:t>
            </a:r>
            <a:r>
              <a:rPr lang="en-US" sz="2000" dirty="0"/>
              <a:t>position = -1</a:t>
            </a:r>
            <a:r>
              <a:rPr lang="en-US" sz="2000" dirty="0" smtClean="0"/>
              <a:t>;</a:t>
            </a:r>
          </a:p>
          <a:p>
            <a:pPr>
              <a:lnSpc>
                <a:spcPct val="80000"/>
              </a:lnSpc>
              <a:buFontTx/>
              <a:buNone/>
            </a:pPr>
            <a:r>
              <a:rPr lang="en-US" sz="2000" dirty="0" smtClean="0"/>
              <a:t>	last = size - 1</a:t>
            </a:r>
            <a:endParaRPr lang="en-US" sz="2000" dirty="0"/>
          </a:p>
          <a:p>
            <a:pPr>
              <a:lnSpc>
                <a:spcPct val="80000"/>
              </a:lnSpc>
              <a:buFontTx/>
              <a:buNone/>
            </a:pPr>
            <a:r>
              <a:rPr lang="en-US" sz="2000" dirty="0"/>
              <a:t>     </a:t>
            </a:r>
            <a:r>
              <a:rPr lang="en-US" sz="2000" dirty="0" err="1"/>
              <a:t>int</a:t>
            </a:r>
            <a:r>
              <a:rPr lang="en-US" sz="2000" dirty="0"/>
              <a:t> found = 0;</a:t>
            </a:r>
            <a:endParaRPr lang="en-US" sz="2000" noProof="1"/>
          </a:p>
          <a:p>
            <a:pPr>
              <a:lnSpc>
                <a:spcPct val="80000"/>
              </a:lnSpc>
              <a:buFontTx/>
              <a:buNone/>
            </a:pPr>
            <a:r>
              <a:rPr lang="en-US" sz="2000" noProof="1"/>
              <a:t>	while (</a:t>
            </a:r>
            <a:r>
              <a:rPr lang="en-US" sz="2000" dirty="0"/>
              <a:t>!found &amp;&amp; first &lt;= last</a:t>
            </a:r>
            <a:r>
              <a:rPr lang="en-US" sz="2000" noProof="1" smtClean="0"/>
              <a:t>)  {</a:t>
            </a:r>
            <a:r>
              <a:rPr lang="en-US" sz="2000" noProof="1"/>
              <a:t>	</a:t>
            </a:r>
            <a:endParaRPr lang="en-US" sz="2000" noProof="1" smtClean="0"/>
          </a:p>
          <a:p>
            <a:pPr>
              <a:lnSpc>
                <a:spcPct val="80000"/>
              </a:lnSpc>
              <a:buFontTx/>
              <a:buNone/>
            </a:pPr>
            <a:r>
              <a:rPr lang="en-US" sz="2000" noProof="1" smtClean="0"/>
              <a:t>             middle </a:t>
            </a:r>
            <a:r>
              <a:rPr lang="en-US" sz="2000" noProof="1"/>
              <a:t>= </a:t>
            </a:r>
            <a:r>
              <a:rPr lang="en-US" sz="2000" dirty="0"/>
              <a:t>(</a:t>
            </a:r>
            <a:r>
              <a:rPr lang="en-US" sz="2000" noProof="1"/>
              <a:t>first + last</a:t>
            </a:r>
            <a:r>
              <a:rPr lang="en-US" sz="2000" dirty="0"/>
              <a:t>)</a:t>
            </a:r>
            <a:r>
              <a:rPr lang="en-US" sz="2000" noProof="1"/>
              <a:t> / 2;</a:t>
            </a:r>
            <a:r>
              <a:rPr lang="en-US" sz="2000" dirty="0"/>
              <a:t>        </a:t>
            </a:r>
            <a:r>
              <a:rPr lang="en-US" sz="2000" dirty="0" smtClean="0">
                <a:solidFill>
                  <a:srgbClr val="006600"/>
                </a:solidFill>
              </a:rPr>
              <a:t>/* </a:t>
            </a:r>
            <a:r>
              <a:rPr lang="en-US" sz="2000" dirty="0">
                <a:solidFill>
                  <a:srgbClr val="006600"/>
                </a:solidFill>
              </a:rPr>
              <a:t>Calculate mid point */</a:t>
            </a:r>
            <a:endParaRPr lang="en-US" sz="2000" noProof="1">
              <a:solidFill>
                <a:srgbClr val="006600"/>
              </a:solidFill>
            </a:endParaRPr>
          </a:p>
          <a:p>
            <a:pPr>
              <a:lnSpc>
                <a:spcPct val="80000"/>
              </a:lnSpc>
              <a:buFontTx/>
              <a:buNone/>
            </a:pPr>
            <a:r>
              <a:rPr lang="en-US" sz="2000" noProof="1"/>
              <a:t>	</a:t>
            </a:r>
            <a:r>
              <a:rPr lang="en-US" sz="2000" noProof="1" smtClean="0"/>
              <a:t>        if (list[mid] </a:t>
            </a:r>
            <a:r>
              <a:rPr lang="en-US" sz="2000" noProof="1"/>
              <a:t>== </a:t>
            </a:r>
            <a:r>
              <a:rPr lang="en-US" sz="2000" noProof="1" smtClean="0"/>
              <a:t>key)</a:t>
            </a:r>
            <a:r>
              <a:rPr lang="en-US" sz="2000" dirty="0" smtClean="0"/>
              <a:t>  {      </a:t>
            </a:r>
            <a:r>
              <a:rPr lang="en-US" sz="2000" dirty="0" smtClean="0">
                <a:solidFill>
                  <a:srgbClr val="006600"/>
                </a:solidFill>
              </a:rPr>
              <a:t> </a:t>
            </a:r>
            <a:r>
              <a:rPr lang="en-US" sz="2000" dirty="0">
                <a:solidFill>
                  <a:srgbClr val="006600"/>
                </a:solidFill>
              </a:rPr>
              <a:t>/* If value is found at mid */</a:t>
            </a:r>
          </a:p>
          <a:p>
            <a:pPr>
              <a:lnSpc>
                <a:spcPct val="80000"/>
              </a:lnSpc>
              <a:buFontTx/>
              <a:buNone/>
            </a:pPr>
            <a:r>
              <a:rPr lang="en-US" sz="2000" dirty="0"/>
              <a:t>           </a:t>
            </a:r>
            <a:r>
              <a:rPr lang="en-US" sz="2000" dirty="0" smtClean="0"/>
              <a:t>       </a:t>
            </a:r>
            <a:r>
              <a:rPr lang="en-US" sz="2000" dirty="0"/>
              <a:t>found = 1;</a:t>
            </a:r>
            <a:endParaRPr lang="en-US" sz="2000" noProof="1"/>
          </a:p>
          <a:p>
            <a:pPr>
              <a:lnSpc>
                <a:spcPct val="80000"/>
              </a:lnSpc>
              <a:buFontTx/>
              <a:buNone/>
            </a:pPr>
            <a:r>
              <a:rPr lang="en-US" sz="2000" noProof="1"/>
              <a:t>		</a:t>
            </a:r>
            <a:r>
              <a:rPr lang="en-US" sz="2000" dirty="0"/>
              <a:t>    position = </a:t>
            </a:r>
            <a:r>
              <a:rPr lang="en-US" sz="2000" noProof="1" smtClean="0"/>
              <a:t>mid;</a:t>
            </a:r>
            <a:endParaRPr lang="en-US" sz="2000" dirty="0"/>
          </a:p>
          <a:p>
            <a:pPr>
              <a:lnSpc>
                <a:spcPct val="80000"/>
              </a:lnSpc>
              <a:buFontTx/>
              <a:buNone/>
            </a:pPr>
            <a:r>
              <a:rPr lang="en-US" sz="2000" dirty="0"/>
              <a:t>             }</a:t>
            </a:r>
            <a:endParaRPr lang="en-US" sz="2000" noProof="1"/>
          </a:p>
          <a:p>
            <a:pPr>
              <a:lnSpc>
                <a:spcPct val="80000"/>
              </a:lnSpc>
              <a:buFontTx/>
              <a:buNone/>
            </a:pPr>
            <a:r>
              <a:rPr lang="en-US" sz="2000" noProof="1"/>
              <a:t>		else if </a:t>
            </a:r>
            <a:r>
              <a:rPr lang="en-US" sz="2000" noProof="1" smtClean="0"/>
              <a:t>(list[mid] </a:t>
            </a:r>
            <a:r>
              <a:rPr lang="en-US" sz="2000" noProof="1"/>
              <a:t>&gt; </a:t>
            </a:r>
            <a:r>
              <a:rPr lang="en-US" sz="2000" noProof="1" smtClean="0"/>
              <a:t>key)</a:t>
            </a:r>
            <a:r>
              <a:rPr lang="en-US" sz="2000" dirty="0" smtClean="0"/>
              <a:t>     </a:t>
            </a:r>
            <a:r>
              <a:rPr lang="en-US" sz="2000" dirty="0">
                <a:solidFill>
                  <a:srgbClr val="006600"/>
                </a:solidFill>
              </a:rPr>
              <a:t>/* If value is in lower half */</a:t>
            </a:r>
          </a:p>
          <a:p>
            <a:pPr>
              <a:lnSpc>
                <a:spcPct val="80000"/>
              </a:lnSpc>
              <a:buFontTx/>
              <a:buNone/>
            </a:pPr>
            <a:r>
              <a:rPr lang="en-US" sz="2000" dirty="0"/>
              <a:t>                   </a:t>
            </a:r>
            <a:r>
              <a:rPr lang="en-US" sz="2000" dirty="0" smtClean="0"/>
              <a:t>         </a:t>
            </a:r>
            <a:r>
              <a:rPr lang="en-US" sz="2000" noProof="1" smtClean="0"/>
              <a:t>last </a:t>
            </a:r>
            <a:r>
              <a:rPr lang="en-US" sz="2000" noProof="1"/>
              <a:t>= </a:t>
            </a:r>
            <a:r>
              <a:rPr lang="en-US" sz="2000" noProof="1" smtClean="0"/>
              <a:t>mid </a:t>
            </a:r>
            <a:r>
              <a:rPr lang="en-US" sz="2000" noProof="1"/>
              <a:t>- 1;</a:t>
            </a:r>
          </a:p>
          <a:p>
            <a:pPr>
              <a:lnSpc>
                <a:spcPct val="80000"/>
              </a:lnSpc>
              <a:buFontTx/>
              <a:buNone/>
            </a:pPr>
            <a:r>
              <a:rPr lang="en-US" sz="2000" noProof="1"/>
              <a:t>		</a:t>
            </a:r>
            <a:r>
              <a:rPr lang="en-US" sz="2000" noProof="1" smtClean="0"/>
              <a:t>         else</a:t>
            </a:r>
            <a:endParaRPr lang="en-US" sz="2000" noProof="1"/>
          </a:p>
          <a:p>
            <a:pPr>
              <a:lnSpc>
                <a:spcPct val="80000"/>
              </a:lnSpc>
              <a:buFontTx/>
              <a:buNone/>
            </a:pPr>
            <a:r>
              <a:rPr lang="en-US" sz="2000" noProof="1"/>
              <a:t>		</a:t>
            </a:r>
            <a:r>
              <a:rPr lang="en-US" sz="2000" dirty="0"/>
              <a:t>     </a:t>
            </a:r>
            <a:r>
              <a:rPr lang="en-US" sz="2000" dirty="0" smtClean="0"/>
              <a:t>         </a:t>
            </a:r>
            <a:r>
              <a:rPr lang="en-US" sz="2000" noProof="1" smtClean="0"/>
              <a:t>first </a:t>
            </a:r>
            <a:r>
              <a:rPr lang="en-US" sz="2000" noProof="1"/>
              <a:t>= </a:t>
            </a:r>
            <a:r>
              <a:rPr lang="en-US" sz="2000" noProof="1" smtClean="0"/>
              <a:t>mid </a:t>
            </a:r>
            <a:r>
              <a:rPr lang="en-US" sz="2000" noProof="1"/>
              <a:t>+ 1;</a:t>
            </a:r>
            <a:r>
              <a:rPr lang="en-US" sz="2000" dirty="0"/>
              <a:t>	         </a:t>
            </a:r>
            <a:r>
              <a:rPr lang="en-US" sz="2000" dirty="0">
                <a:solidFill>
                  <a:srgbClr val="006600"/>
                </a:solidFill>
              </a:rPr>
              <a:t> /* If value is in upper half */</a:t>
            </a:r>
            <a:endParaRPr lang="en-US" sz="2000" noProof="1">
              <a:solidFill>
                <a:srgbClr val="006600"/>
              </a:solidFill>
            </a:endParaRPr>
          </a:p>
          <a:p>
            <a:pPr>
              <a:lnSpc>
                <a:spcPct val="80000"/>
              </a:lnSpc>
              <a:buFontTx/>
              <a:buNone/>
            </a:pPr>
            <a:r>
              <a:rPr lang="en-US" sz="2000" noProof="1"/>
              <a:t>	</a:t>
            </a:r>
            <a:r>
              <a:rPr lang="en-US" sz="2000" noProof="1" smtClean="0"/>
              <a:t>} </a:t>
            </a:r>
            <a:r>
              <a:rPr lang="en-US" sz="2000" noProof="1" smtClean="0">
                <a:solidFill>
                  <a:srgbClr val="006600"/>
                </a:solidFill>
              </a:rPr>
              <a:t>// end while loop</a:t>
            </a:r>
            <a:endParaRPr lang="en-US" sz="2000" noProof="1">
              <a:solidFill>
                <a:srgbClr val="006600"/>
              </a:solidFill>
            </a:endParaRPr>
          </a:p>
          <a:p>
            <a:pPr>
              <a:lnSpc>
                <a:spcPct val="80000"/>
              </a:lnSpc>
              <a:buFontTx/>
              <a:buNone/>
            </a:pPr>
            <a:r>
              <a:rPr lang="en-US" sz="2000" noProof="1"/>
              <a:t>	return </a:t>
            </a:r>
            <a:r>
              <a:rPr lang="en-US" sz="2000" dirty="0"/>
              <a:t>position</a:t>
            </a:r>
            <a:r>
              <a:rPr lang="en-US" sz="2000" noProof="1"/>
              <a:t>;  </a:t>
            </a:r>
          </a:p>
          <a:p>
            <a:pPr>
              <a:lnSpc>
                <a:spcPct val="80000"/>
              </a:lnSpc>
              <a:buFontTx/>
              <a:buNone/>
            </a:pPr>
            <a:r>
              <a:rPr lang="en-US" sz="2000" noProof="1"/>
              <a:t>}	</a:t>
            </a:r>
            <a:r>
              <a:rPr lang="en-US" sz="2000" noProof="1" smtClean="0">
                <a:solidFill>
                  <a:srgbClr val="006600"/>
                </a:solidFill>
              </a:rPr>
              <a:t>// end of function</a:t>
            </a:r>
            <a:endParaRPr lang="en-US" sz="2000" noProof="1">
              <a:solidFill>
                <a:srgbClr val="0066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 Program</a:t>
            </a:r>
            <a:endParaRPr lang="en-US" dirty="0"/>
          </a:p>
        </p:txBody>
      </p:sp>
      <p:pic>
        <p:nvPicPr>
          <p:cNvPr id="4" name="Picture 3" descr="D11_9a"/>
          <p:cNvPicPr>
            <a:picLocks noChangeAspect="1" noChangeArrowheads="1"/>
          </p:cNvPicPr>
          <p:nvPr/>
        </p:nvPicPr>
        <p:blipFill>
          <a:blip r:embed="rId2" cstate="print"/>
          <a:srcRect/>
          <a:stretch>
            <a:fillRect/>
          </a:stretch>
        </p:blipFill>
        <p:spPr bwMode="auto">
          <a:xfrm>
            <a:off x="152400" y="1371600"/>
            <a:ext cx="8766235" cy="4419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 Program</a:t>
            </a:r>
            <a:endParaRPr lang="en-US" dirty="0"/>
          </a:p>
        </p:txBody>
      </p:sp>
      <p:pic>
        <p:nvPicPr>
          <p:cNvPr id="5" name="Picture 3" descr="D11_9b"/>
          <p:cNvPicPr>
            <a:picLocks noChangeAspect="1" noChangeArrowheads="1"/>
          </p:cNvPicPr>
          <p:nvPr/>
        </p:nvPicPr>
        <p:blipFill>
          <a:blip r:embed="rId2" cstate="print"/>
          <a:srcRect/>
          <a:stretch>
            <a:fillRect/>
          </a:stretch>
        </p:blipFill>
        <p:spPr bwMode="auto">
          <a:xfrm>
            <a:off x="304800" y="1171575"/>
            <a:ext cx="7943850" cy="515302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959225"/>
            <a:ext cx="7848600" cy="841375"/>
            <a:chOff x="240" y="2183"/>
            <a:chExt cx="4944" cy="530"/>
          </a:xfrm>
        </p:grpSpPr>
        <p:sp>
          <p:nvSpPr>
            <p:cNvPr id="30724"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0725"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0726"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0727"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0728"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0729"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0730"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0731"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0732"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0733"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0734"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0735"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0736"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0737"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0738"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0739"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0740"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0741"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0742"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0743"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0744"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0745"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0746"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0747"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0748"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0749"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0750"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0751"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0752"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0753"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0754"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0755"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6"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37"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14400" y="1143000"/>
            <a:ext cx="6477000" cy="2819400"/>
          </a:xfrm>
        </p:spPr>
        <p:txBody>
          <a:bodyPr/>
          <a:lstStyle/>
          <a:p>
            <a:pPr algn="ctr"/>
            <a:r>
              <a:rPr lang="en-US" altLang="en-US" dirty="0" smtClean="0"/>
              <a:t/>
            </a:r>
            <a:br>
              <a:rPr lang="en-US" altLang="en-US" dirty="0" smtClean="0"/>
            </a:br>
            <a:r>
              <a:rPr lang="en-US" altLang="en-US" dirty="0" smtClean="0"/>
              <a:t>Binary Search</a:t>
            </a:r>
            <a:br>
              <a:rPr lang="en-US" altLang="en-US" dirty="0" smtClean="0"/>
            </a:br>
            <a:r>
              <a:rPr lang="en-US" altLang="en-US" dirty="0" smtClean="0"/>
              <a:t/>
            </a:r>
            <a:br>
              <a:rPr lang="en-US" altLang="en-US" dirty="0" smtClean="0"/>
            </a:br>
            <a:r>
              <a:rPr lang="en-US" altLang="en-US" sz="3200" dirty="0" smtClean="0">
                <a:solidFill>
                  <a:schemeClr val="tx1"/>
                </a:solidFill>
              </a:rPr>
              <a:t>Lesson 6</a:t>
            </a:r>
            <a:endParaRPr lang="en-US" altLang="en-US" dirty="0" smtClean="0">
              <a:solidFill>
                <a:schemeClr val="tx1"/>
              </a:solidFill>
            </a:endParaRPr>
          </a:p>
        </p:txBody>
      </p:sp>
      <p:sp>
        <p:nvSpPr>
          <p:cNvPr id="5" name="Slide Number Placeholder 3"/>
          <p:cNvSpPr txBox="1">
            <a:spLocks/>
          </p:cNvSpPr>
          <p:nvPr/>
        </p:nvSpPr>
        <p:spPr bwMode="auto">
          <a:xfrm>
            <a:off x="8001000" y="6329363"/>
            <a:ext cx="604838" cy="452437"/>
          </a:xfrm>
          <a:prstGeom prst="rect">
            <a:avLst/>
          </a:prstGeom>
          <a:noFill/>
          <a:ln w="9525">
            <a:noFill/>
            <a:miter lim="800000"/>
            <a:headEnd/>
            <a:tailEnd/>
          </a:ln>
          <a:effectLst/>
        </p:spPr>
        <p:txBody>
          <a:bodyPr anchor="b"/>
          <a:lstStyle/>
          <a:p>
            <a:pPr algn="r" eaLnBrk="1" hangingPunct="1">
              <a:defRPr/>
            </a:pPr>
            <a:fld id="{ABFFE967-C5B4-4E4F-8A7F-C929F60155E3}" type="slidenum">
              <a:rPr lang="en-US" sz="1600">
                <a:effectLst>
                  <a:outerShdw blurRad="38100" dist="38100" dir="2700000" algn="tl">
                    <a:srgbClr val="000000">
                      <a:alpha val="43137"/>
                    </a:srgbClr>
                  </a:outerShdw>
                </a:effectLst>
                <a:latin typeface="+mn-lt"/>
                <a:cs typeface="+mn-cs"/>
              </a:rPr>
              <a:pPr algn="r" eaLnBrk="1" hangingPunct="1">
                <a:defRPr/>
              </a:pPr>
              <a:t>2</a:t>
            </a:fld>
            <a:endParaRPr lang="en-US" sz="1600" dirty="0">
              <a:effectLst>
                <a:outerShdw blurRad="38100" dist="38100" dir="2700000" algn="tl">
                  <a:srgbClr val="000000">
                    <a:alpha val="43137"/>
                  </a:srgbClr>
                </a:outerShdw>
              </a:effectLst>
              <a:latin typeface="+mn-lt"/>
              <a:cs typeface="+mn-cs"/>
            </a:endParaRPr>
          </a:p>
        </p:txBody>
      </p:sp>
    </p:spTree>
    <p:extLst>
      <p:ext uri="{BB962C8B-B14F-4D97-AF65-F5344CB8AC3E}">
        <p14:creationId xmlns:p14="http://schemas.microsoft.com/office/powerpoint/2010/main" val="3042274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614737"/>
            <a:ext cx="7848600" cy="841375"/>
            <a:chOff x="240" y="2183"/>
            <a:chExt cx="4944" cy="530"/>
          </a:xfrm>
        </p:grpSpPr>
        <p:sp>
          <p:nvSpPr>
            <p:cNvPr id="31751"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1752"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1753"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1754"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1755"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1756"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1757"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1758"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1759"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1760"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1761"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1762"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1763"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1764"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1765"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1766"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1767"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1768"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1769"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1770"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1771"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1772"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1773"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1774"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1775"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1776"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1777"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1778"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1779"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1780"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1781"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1782"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1748" name="AutoShape 35"/>
          <p:cNvSpPr>
            <a:spLocks noChangeArrowheads="1"/>
          </p:cNvSpPr>
          <p:nvPr/>
        </p:nvSpPr>
        <p:spPr bwMode="auto">
          <a:xfrm>
            <a:off x="77724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right</a:t>
            </a:r>
            <a:endParaRPr kumimoji="1" lang="en-US">
              <a:latin typeface="Arial" charset="0"/>
            </a:endParaRPr>
          </a:p>
        </p:txBody>
      </p:sp>
      <p:sp>
        <p:nvSpPr>
          <p:cNvPr id="31749" name="AutoShape 36"/>
          <p:cNvSpPr>
            <a:spLocks noChangeArrowheads="1"/>
          </p:cNvSpPr>
          <p:nvPr/>
        </p:nvSpPr>
        <p:spPr bwMode="auto">
          <a:xfrm>
            <a:off x="13716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left</a:t>
            </a:r>
            <a:endParaRPr kumimoji="1" lang="en-US">
              <a:latin typeface="Arial" charset="0"/>
            </a:endParaRPr>
          </a:p>
        </p:txBody>
      </p:sp>
      <p:sp>
        <p:nvSpPr>
          <p:cNvPr id="31750" name="AutoShape 37"/>
          <p:cNvSpPr>
            <a:spLocks noChangeArrowheads="1"/>
          </p:cNvSpPr>
          <p:nvPr/>
        </p:nvSpPr>
        <p:spPr bwMode="auto">
          <a:xfrm>
            <a:off x="3200400" y="50625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if </a:t>
            </a:r>
            <a:r>
              <a:rPr kumimoji="1" lang="en-US">
                <a:effectLst/>
                <a:latin typeface="Courier New" pitchFamily="49" charset="0"/>
              </a:rPr>
              <a:t>Key v</a:t>
            </a:r>
            <a:r>
              <a:rPr kumimoji="1" lang="en-US">
                <a:effectLst/>
                <a:latin typeface="Arial" charset="0"/>
              </a:rPr>
              <a:t> is in array, it is has index between </a:t>
            </a:r>
            <a:r>
              <a:rPr kumimoji="1" lang="en-US">
                <a:effectLst/>
                <a:latin typeface="Courier New" pitchFamily="49" charset="0"/>
              </a:rPr>
              <a:t>left</a:t>
            </a:r>
            <a:r>
              <a:rPr kumimoji="1" lang="en-US">
                <a:effectLst/>
                <a:latin typeface="Arial" charset="0"/>
              </a:rPr>
              <a:t> and </a:t>
            </a:r>
            <a:r>
              <a:rPr kumimoji="1" lang="en-US">
                <a:effectLst/>
                <a:latin typeface="Courier New" pitchFamily="49" charset="0"/>
              </a:rPr>
              <a:t>right.</a:t>
            </a:r>
            <a:endParaRPr kumimoji="1" lang="en-US">
              <a:effectLst/>
              <a:latin typeface="Arial" charset="0"/>
            </a:endParaRPr>
          </a:p>
        </p:txBody>
      </p:sp>
      <p:sp>
        <p:nvSpPr>
          <p:cNvPr id="39" name="Title 38"/>
          <p:cNvSpPr>
            <a:spLocks noGrp="1"/>
          </p:cNvSpPr>
          <p:nvPr>
            <p:ph type="title"/>
          </p:nvPr>
        </p:nvSpPr>
        <p:spPr/>
        <p:txBody>
          <a:bodyPr/>
          <a:lstStyle/>
          <a:p>
            <a:r>
              <a:rPr lang="en-US" dirty="0" smtClean="0"/>
              <a:t>Binary Search Demo</a:t>
            </a:r>
            <a:endParaRPr lang="en-US" dirty="0"/>
          </a:p>
        </p:txBody>
      </p:sp>
      <p:sp>
        <p:nvSpPr>
          <p:cNvPr id="41" name="Content Placeholder 2"/>
          <p:cNvSpPr>
            <a:spLocks noGrp="1"/>
          </p:cNvSpPr>
          <p:nvPr>
            <p:ph idx="1"/>
          </p:nvPr>
        </p:nvSpPr>
        <p:spPr>
          <a:xfrm>
            <a:off x="304800" y="1066800"/>
            <a:ext cx="8534400" cy="1600200"/>
          </a:xfrm>
        </p:spPr>
        <p:txBody>
          <a:bodyPr/>
          <a:lstStyle/>
          <a:p>
            <a:r>
              <a:rPr lang="en-US" sz="2400" dirty="0" smtClean="0"/>
              <a:t>Maintain array of Items</a:t>
            </a:r>
          </a:p>
          <a:p>
            <a:r>
              <a:rPr lang="en-US" sz="2400" dirty="0" smtClean="0"/>
              <a:t>Store in sorted order</a:t>
            </a:r>
          </a:p>
          <a:p>
            <a:r>
              <a:rPr lang="en-US" sz="2400" dirty="0" smtClean="0"/>
              <a:t>Use binary search to find Item with key = 33</a:t>
            </a:r>
            <a:endParaRPr lang="en-US"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614737"/>
            <a:ext cx="7848600" cy="841375"/>
            <a:chOff x="240" y="2183"/>
            <a:chExt cx="4944" cy="530"/>
          </a:xfrm>
        </p:grpSpPr>
        <p:sp>
          <p:nvSpPr>
            <p:cNvPr id="32776"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2777"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2778"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2779"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2780"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2781"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2782"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2783"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2784"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dirty="0">
                  <a:solidFill>
                    <a:schemeClr val="bg1"/>
                  </a:solidFill>
                  <a:latin typeface="Arial" charset="0"/>
                </a:rPr>
                <a:t>index</a:t>
              </a:r>
              <a:endParaRPr lang="en-US" dirty="0">
                <a:latin typeface="Arial" charset="0"/>
              </a:endParaRPr>
            </a:p>
          </p:txBody>
        </p:sp>
        <p:sp>
          <p:nvSpPr>
            <p:cNvPr id="32785"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2786"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2787"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2788"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2789"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2790"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2791"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2792"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2793"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2794"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2795"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2796"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2797"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2798"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2799"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2800"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2801"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2802"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2803"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2804"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2805"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2806"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2807"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2772" name="AutoShape 35"/>
          <p:cNvSpPr>
            <a:spLocks noChangeArrowheads="1"/>
          </p:cNvSpPr>
          <p:nvPr/>
        </p:nvSpPr>
        <p:spPr bwMode="auto">
          <a:xfrm>
            <a:off x="77724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right</a:t>
            </a:r>
            <a:endParaRPr kumimoji="1" lang="en-US">
              <a:latin typeface="Arial" charset="0"/>
            </a:endParaRPr>
          </a:p>
        </p:txBody>
      </p:sp>
      <p:sp>
        <p:nvSpPr>
          <p:cNvPr id="32773" name="AutoShape 36"/>
          <p:cNvSpPr>
            <a:spLocks noChangeArrowheads="1"/>
          </p:cNvSpPr>
          <p:nvPr/>
        </p:nvSpPr>
        <p:spPr bwMode="auto">
          <a:xfrm>
            <a:off x="13716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left</a:t>
            </a:r>
            <a:endParaRPr kumimoji="1" lang="en-US">
              <a:latin typeface="Arial" charset="0"/>
            </a:endParaRPr>
          </a:p>
        </p:txBody>
      </p:sp>
      <p:sp>
        <p:nvSpPr>
          <p:cNvPr id="32774" name="AutoShape 37"/>
          <p:cNvSpPr>
            <a:spLocks noChangeArrowheads="1"/>
          </p:cNvSpPr>
          <p:nvPr/>
        </p:nvSpPr>
        <p:spPr bwMode="auto">
          <a:xfrm>
            <a:off x="45720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2775" name="AutoShape 38"/>
          <p:cNvSpPr>
            <a:spLocks noChangeArrowheads="1"/>
          </p:cNvSpPr>
          <p:nvPr/>
        </p:nvSpPr>
        <p:spPr bwMode="auto">
          <a:xfrm>
            <a:off x="3200400" y="50625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Compute midpoint and check if matching Key is in that position.</a:t>
            </a:r>
          </a:p>
        </p:txBody>
      </p:sp>
      <p:sp>
        <p:nvSpPr>
          <p:cNvPr id="40"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41"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767137"/>
            <a:ext cx="7848600" cy="841375"/>
            <a:chOff x="240" y="2183"/>
            <a:chExt cx="4944" cy="530"/>
          </a:xfrm>
        </p:grpSpPr>
        <p:sp>
          <p:nvSpPr>
            <p:cNvPr id="33800"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3801"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3802"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3803"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3804"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3805"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3806"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3807"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3808"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3809"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3810"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3811"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3812"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3813"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3814"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3815"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3816"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3817"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3818"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3819"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3820"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3821"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3822"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3823"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3824"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3825"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3826"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3827"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3828"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3829"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3830"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3831"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3796" name="AutoShape 35"/>
          <p:cNvSpPr>
            <a:spLocks noChangeArrowheads="1"/>
          </p:cNvSpPr>
          <p:nvPr/>
        </p:nvSpPr>
        <p:spPr bwMode="auto">
          <a:xfrm>
            <a:off x="7772400" y="27765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3797" name="AutoShape 36"/>
          <p:cNvSpPr>
            <a:spLocks noChangeArrowheads="1"/>
          </p:cNvSpPr>
          <p:nvPr/>
        </p:nvSpPr>
        <p:spPr bwMode="auto">
          <a:xfrm>
            <a:off x="1371600" y="27765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3798" name="AutoShape 37"/>
          <p:cNvSpPr>
            <a:spLocks noChangeArrowheads="1"/>
          </p:cNvSpPr>
          <p:nvPr/>
        </p:nvSpPr>
        <p:spPr bwMode="auto">
          <a:xfrm>
            <a:off x="4572000" y="27765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3799" name="AutoShape 38"/>
          <p:cNvSpPr>
            <a:spLocks noChangeArrowheads="1"/>
          </p:cNvSpPr>
          <p:nvPr/>
        </p:nvSpPr>
        <p:spPr bwMode="auto">
          <a:xfrm>
            <a:off x="3200400" y="52149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Since 33 &lt; 53, can reduce search interval.</a:t>
            </a:r>
          </a:p>
        </p:txBody>
      </p:sp>
      <p:sp>
        <p:nvSpPr>
          <p:cNvPr id="40"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41"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51816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4820" name="Rectangle 3"/>
          <p:cNvSpPr>
            <a:spLocks noChangeArrowheads="1"/>
          </p:cNvSpPr>
          <p:nvPr/>
        </p:nvSpPr>
        <p:spPr bwMode="auto">
          <a:xfrm>
            <a:off x="24384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4821" name="Rectangle 4"/>
          <p:cNvSpPr>
            <a:spLocks noChangeArrowheads="1"/>
          </p:cNvSpPr>
          <p:nvPr/>
        </p:nvSpPr>
        <p:spPr bwMode="auto">
          <a:xfrm>
            <a:off x="19812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4822" name="Rectangle 5"/>
          <p:cNvSpPr>
            <a:spLocks noChangeArrowheads="1"/>
          </p:cNvSpPr>
          <p:nvPr/>
        </p:nvSpPr>
        <p:spPr bwMode="auto">
          <a:xfrm>
            <a:off x="28956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4823" name="Rectangle 6"/>
          <p:cNvSpPr>
            <a:spLocks noChangeArrowheads="1"/>
          </p:cNvSpPr>
          <p:nvPr/>
        </p:nvSpPr>
        <p:spPr bwMode="auto">
          <a:xfrm>
            <a:off x="33528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4824" name="Rectangle 7"/>
          <p:cNvSpPr>
            <a:spLocks noChangeArrowheads="1"/>
          </p:cNvSpPr>
          <p:nvPr/>
        </p:nvSpPr>
        <p:spPr bwMode="auto">
          <a:xfrm>
            <a:off x="42672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4825" name="Rectangle 8"/>
          <p:cNvSpPr>
            <a:spLocks noChangeArrowheads="1"/>
          </p:cNvSpPr>
          <p:nvPr/>
        </p:nvSpPr>
        <p:spPr bwMode="auto">
          <a:xfrm>
            <a:off x="38100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4826" name="Rectangle 9"/>
          <p:cNvSpPr>
            <a:spLocks noChangeArrowheads="1"/>
          </p:cNvSpPr>
          <p:nvPr/>
        </p:nvSpPr>
        <p:spPr bwMode="auto">
          <a:xfrm>
            <a:off x="47244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4827" name="Rectangle 10"/>
          <p:cNvSpPr>
            <a:spLocks noChangeArrowheads="1"/>
          </p:cNvSpPr>
          <p:nvPr/>
        </p:nvSpPr>
        <p:spPr bwMode="auto">
          <a:xfrm>
            <a:off x="533400" y="3614737"/>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4828" name="Rectangle 11"/>
          <p:cNvSpPr>
            <a:spLocks noChangeArrowheads="1"/>
          </p:cNvSpPr>
          <p:nvPr/>
        </p:nvSpPr>
        <p:spPr bwMode="auto">
          <a:xfrm>
            <a:off x="60960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4829" name="Rectangle 12"/>
          <p:cNvSpPr>
            <a:spLocks noChangeArrowheads="1"/>
          </p:cNvSpPr>
          <p:nvPr/>
        </p:nvSpPr>
        <p:spPr bwMode="auto">
          <a:xfrm>
            <a:off x="56388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4830" name="Rectangle 13"/>
          <p:cNvSpPr>
            <a:spLocks noChangeArrowheads="1"/>
          </p:cNvSpPr>
          <p:nvPr/>
        </p:nvSpPr>
        <p:spPr bwMode="auto">
          <a:xfrm>
            <a:off x="65532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4831" name="Rectangle 14"/>
          <p:cNvSpPr>
            <a:spLocks noChangeArrowheads="1"/>
          </p:cNvSpPr>
          <p:nvPr/>
        </p:nvSpPr>
        <p:spPr bwMode="auto">
          <a:xfrm>
            <a:off x="70104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4832" name="Rectangle 15"/>
          <p:cNvSpPr>
            <a:spLocks noChangeArrowheads="1"/>
          </p:cNvSpPr>
          <p:nvPr/>
        </p:nvSpPr>
        <p:spPr bwMode="auto">
          <a:xfrm>
            <a:off x="79248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4833" name="Rectangle 16"/>
          <p:cNvSpPr>
            <a:spLocks noChangeArrowheads="1"/>
          </p:cNvSpPr>
          <p:nvPr/>
        </p:nvSpPr>
        <p:spPr bwMode="auto">
          <a:xfrm>
            <a:off x="74676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4834" name="Rectangle 17"/>
          <p:cNvSpPr>
            <a:spLocks noChangeArrowheads="1"/>
          </p:cNvSpPr>
          <p:nvPr/>
        </p:nvSpPr>
        <p:spPr bwMode="auto">
          <a:xfrm>
            <a:off x="15240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4835" name="Rectangle 18" descr="Outlined diamond"/>
          <p:cNvSpPr>
            <a:spLocks noChangeArrowheads="1"/>
          </p:cNvSpPr>
          <p:nvPr/>
        </p:nvSpPr>
        <p:spPr bwMode="auto">
          <a:xfrm>
            <a:off x="51816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4836" name="Rectangle 19"/>
          <p:cNvSpPr>
            <a:spLocks noChangeArrowheads="1"/>
          </p:cNvSpPr>
          <p:nvPr/>
        </p:nvSpPr>
        <p:spPr bwMode="auto">
          <a:xfrm>
            <a:off x="24384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4837" name="Rectangle 20"/>
          <p:cNvSpPr>
            <a:spLocks noChangeArrowheads="1"/>
          </p:cNvSpPr>
          <p:nvPr/>
        </p:nvSpPr>
        <p:spPr bwMode="auto">
          <a:xfrm>
            <a:off x="19812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4838" name="Rectangle 21"/>
          <p:cNvSpPr>
            <a:spLocks noChangeArrowheads="1"/>
          </p:cNvSpPr>
          <p:nvPr/>
        </p:nvSpPr>
        <p:spPr bwMode="auto">
          <a:xfrm>
            <a:off x="28956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4839" name="Rectangle 22"/>
          <p:cNvSpPr>
            <a:spLocks noChangeArrowheads="1"/>
          </p:cNvSpPr>
          <p:nvPr/>
        </p:nvSpPr>
        <p:spPr bwMode="auto">
          <a:xfrm>
            <a:off x="33528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4840" name="Rectangle 23"/>
          <p:cNvSpPr>
            <a:spLocks noChangeArrowheads="1"/>
          </p:cNvSpPr>
          <p:nvPr/>
        </p:nvSpPr>
        <p:spPr bwMode="auto">
          <a:xfrm>
            <a:off x="42672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4841" name="Rectangle 24"/>
          <p:cNvSpPr>
            <a:spLocks noChangeArrowheads="1"/>
          </p:cNvSpPr>
          <p:nvPr/>
        </p:nvSpPr>
        <p:spPr bwMode="auto">
          <a:xfrm>
            <a:off x="38100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4842" name="Rectangle 25" descr="Outlined diamond"/>
          <p:cNvSpPr>
            <a:spLocks noChangeArrowheads="1"/>
          </p:cNvSpPr>
          <p:nvPr/>
        </p:nvSpPr>
        <p:spPr bwMode="auto">
          <a:xfrm>
            <a:off x="47244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4843" name="Rectangle 26"/>
          <p:cNvSpPr>
            <a:spLocks noChangeArrowheads="1"/>
          </p:cNvSpPr>
          <p:nvPr/>
        </p:nvSpPr>
        <p:spPr bwMode="auto">
          <a:xfrm>
            <a:off x="533400" y="4035425"/>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4844" name="Rectangle 27" descr="Outlined diamond"/>
          <p:cNvSpPr>
            <a:spLocks noChangeArrowheads="1"/>
          </p:cNvSpPr>
          <p:nvPr/>
        </p:nvSpPr>
        <p:spPr bwMode="auto">
          <a:xfrm>
            <a:off x="60960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4845" name="Rectangle 28" descr="Outlined diamond"/>
          <p:cNvSpPr>
            <a:spLocks noChangeArrowheads="1"/>
          </p:cNvSpPr>
          <p:nvPr/>
        </p:nvSpPr>
        <p:spPr bwMode="auto">
          <a:xfrm>
            <a:off x="56388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4846" name="Rectangle 29" descr="Outlined diamond"/>
          <p:cNvSpPr>
            <a:spLocks noChangeArrowheads="1"/>
          </p:cNvSpPr>
          <p:nvPr/>
        </p:nvSpPr>
        <p:spPr bwMode="auto">
          <a:xfrm>
            <a:off x="65532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4847" name="Rectangle 30" descr="Outlined diamond"/>
          <p:cNvSpPr>
            <a:spLocks noChangeArrowheads="1"/>
          </p:cNvSpPr>
          <p:nvPr/>
        </p:nvSpPr>
        <p:spPr bwMode="auto">
          <a:xfrm>
            <a:off x="70104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4848" name="Rectangle 31" descr="Outlined diamond"/>
          <p:cNvSpPr>
            <a:spLocks noChangeArrowheads="1"/>
          </p:cNvSpPr>
          <p:nvPr/>
        </p:nvSpPr>
        <p:spPr bwMode="auto">
          <a:xfrm>
            <a:off x="79248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4849" name="Rectangle 32" descr="Outlined diamond"/>
          <p:cNvSpPr>
            <a:spLocks noChangeArrowheads="1"/>
          </p:cNvSpPr>
          <p:nvPr/>
        </p:nvSpPr>
        <p:spPr bwMode="auto">
          <a:xfrm>
            <a:off x="74676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4850" name="Rectangle 33"/>
          <p:cNvSpPr>
            <a:spLocks noChangeArrowheads="1"/>
          </p:cNvSpPr>
          <p:nvPr/>
        </p:nvSpPr>
        <p:spPr bwMode="auto">
          <a:xfrm>
            <a:off x="15240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4851" name="AutoShape 34"/>
          <p:cNvSpPr>
            <a:spLocks noChangeArrowheads="1"/>
          </p:cNvSpPr>
          <p:nvPr/>
        </p:nvSpPr>
        <p:spPr bwMode="auto">
          <a:xfrm>
            <a:off x="4114800" y="26670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4852" name="AutoShape 35"/>
          <p:cNvSpPr>
            <a:spLocks noChangeArrowheads="1"/>
          </p:cNvSpPr>
          <p:nvPr/>
        </p:nvSpPr>
        <p:spPr bwMode="auto">
          <a:xfrm>
            <a:off x="1371600" y="26670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4853" name="AutoShape 36"/>
          <p:cNvSpPr>
            <a:spLocks noChangeArrowheads="1"/>
          </p:cNvSpPr>
          <p:nvPr/>
        </p:nvSpPr>
        <p:spPr bwMode="auto">
          <a:xfrm>
            <a:off x="3200400" y="50625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Since 33 &lt; 53, can reduce search interval.</a:t>
            </a:r>
          </a:p>
        </p:txBody>
      </p:sp>
      <p:sp>
        <p:nvSpPr>
          <p:cNvPr id="38"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5844"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5845"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5846"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5847"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5848"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5849"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5850"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5851"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5852"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5853"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dirty="0">
                <a:solidFill>
                  <a:schemeClr val="bg1"/>
                </a:solidFill>
                <a:latin typeface="Courier New" pitchFamily="49" charset="0"/>
              </a:rPr>
              <a:t>9</a:t>
            </a:r>
            <a:endParaRPr lang="en-US" dirty="0">
              <a:solidFill>
                <a:schemeClr val="bg1"/>
              </a:solidFill>
              <a:latin typeface="Courier New" pitchFamily="49" charset="0"/>
            </a:endParaRPr>
          </a:p>
        </p:txBody>
      </p:sp>
      <p:sp>
        <p:nvSpPr>
          <p:cNvPr id="35854"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5855"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5856"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5857"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5858"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5859"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5860" name="Rectangle 19"/>
          <p:cNvSpPr>
            <a:spLocks noChangeArrowheads="1"/>
          </p:cNvSpPr>
          <p:nvPr/>
        </p:nvSpPr>
        <p:spPr bwMode="auto">
          <a:xfrm>
            <a:off x="24384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5861" name="Rectangle 20"/>
          <p:cNvSpPr>
            <a:spLocks noChangeArrowheads="1"/>
          </p:cNvSpPr>
          <p:nvPr/>
        </p:nvSpPr>
        <p:spPr bwMode="auto">
          <a:xfrm>
            <a:off x="1981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5862" name="Rectangle 21"/>
          <p:cNvSpPr>
            <a:spLocks noChangeArrowheads="1"/>
          </p:cNvSpPr>
          <p:nvPr/>
        </p:nvSpPr>
        <p:spPr bwMode="auto">
          <a:xfrm>
            <a:off x="28956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5863"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5864"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5865"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5866"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5867"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5868"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5869"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5870"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5871"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5872"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5873"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5874" name="Rectangle 33"/>
          <p:cNvSpPr>
            <a:spLocks noChangeArrowheads="1"/>
          </p:cNvSpPr>
          <p:nvPr/>
        </p:nvSpPr>
        <p:spPr bwMode="auto">
          <a:xfrm>
            <a:off x="1524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5875"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5876" name="AutoShape 35"/>
          <p:cNvSpPr>
            <a:spLocks noChangeArrowheads="1"/>
          </p:cNvSpPr>
          <p:nvPr/>
        </p:nvSpPr>
        <p:spPr bwMode="auto">
          <a:xfrm>
            <a:off x="13716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5877" name="AutoShape 36"/>
          <p:cNvSpPr>
            <a:spLocks noChangeArrowheads="1"/>
          </p:cNvSpPr>
          <p:nvPr/>
        </p:nvSpPr>
        <p:spPr bwMode="auto">
          <a:xfrm>
            <a:off x="27432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5878" name="AutoShape 37"/>
          <p:cNvSpPr>
            <a:spLocks noChangeArrowheads="1"/>
          </p:cNvSpPr>
          <p:nvPr/>
        </p:nvSpPr>
        <p:spPr bwMode="auto">
          <a:xfrm>
            <a:off x="3200400" y="4800600"/>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Compute midpoint and check if matching Key is in that position.</a:t>
            </a:r>
          </a:p>
        </p:txBody>
      </p:sp>
      <p:sp>
        <p:nvSpPr>
          <p:cNvPr id="39"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40"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6868"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6869"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6870"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6871"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6872"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6873"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6874"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6875"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6876"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6877"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6878"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6879"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6880"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6881"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6882"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6883"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6884" name="Rectangle 19"/>
          <p:cNvSpPr>
            <a:spLocks noChangeArrowheads="1"/>
          </p:cNvSpPr>
          <p:nvPr/>
        </p:nvSpPr>
        <p:spPr bwMode="auto">
          <a:xfrm>
            <a:off x="24384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6885" name="Rectangle 20"/>
          <p:cNvSpPr>
            <a:spLocks noChangeArrowheads="1"/>
          </p:cNvSpPr>
          <p:nvPr/>
        </p:nvSpPr>
        <p:spPr bwMode="auto">
          <a:xfrm>
            <a:off x="1981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6886" name="Rectangle 21"/>
          <p:cNvSpPr>
            <a:spLocks noChangeArrowheads="1"/>
          </p:cNvSpPr>
          <p:nvPr/>
        </p:nvSpPr>
        <p:spPr bwMode="auto">
          <a:xfrm>
            <a:off x="28956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6887"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6888"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6889"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6890"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6891"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6892"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6893"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6894"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6895"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6896"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6897"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6898" name="Rectangle 33"/>
          <p:cNvSpPr>
            <a:spLocks noChangeArrowheads="1"/>
          </p:cNvSpPr>
          <p:nvPr/>
        </p:nvSpPr>
        <p:spPr bwMode="auto">
          <a:xfrm>
            <a:off x="1524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6899"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dirty="0" smtClean="0">
                <a:latin typeface="Courier New" pitchFamily="49" charset="0"/>
                <a:cs typeface="Courier New" pitchFamily="49" charset="0"/>
              </a:rPr>
              <a:t>last</a:t>
            </a:r>
            <a:endParaRPr kumimoji="1" lang="en-US" dirty="0">
              <a:latin typeface="Courier New" pitchFamily="49" charset="0"/>
              <a:cs typeface="Courier New" pitchFamily="49" charset="0"/>
            </a:endParaRPr>
          </a:p>
        </p:txBody>
      </p:sp>
      <p:sp>
        <p:nvSpPr>
          <p:cNvPr id="36900" name="AutoShape 35"/>
          <p:cNvSpPr>
            <a:spLocks noChangeArrowheads="1"/>
          </p:cNvSpPr>
          <p:nvPr/>
        </p:nvSpPr>
        <p:spPr bwMode="auto">
          <a:xfrm>
            <a:off x="13716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6901" name="AutoShape 36"/>
          <p:cNvSpPr>
            <a:spLocks noChangeArrowheads="1"/>
          </p:cNvSpPr>
          <p:nvPr/>
        </p:nvSpPr>
        <p:spPr bwMode="auto">
          <a:xfrm>
            <a:off x="27432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a:latin typeface="Courier New" pitchFamily="49" charset="0"/>
              </a:rPr>
              <a:t>mid</a:t>
            </a:r>
            <a:endParaRPr kumimoji="1" lang="en-US" dirty="0">
              <a:latin typeface="Arial" charset="0"/>
            </a:endParaRPr>
          </a:p>
        </p:txBody>
      </p:sp>
      <p:sp>
        <p:nvSpPr>
          <p:cNvPr id="36902" name="AutoShape 37"/>
          <p:cNvSpPr>
            <a:spLocks noChangeArrowheads="1"/>
          </p:cNvSpPr>
          <p:nvPr/>
        </p:nvSpPr>
        <p:spPr bwMode="auto">
          <a:xfrm>
            <a:off x="3200400" y="4800600"/>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Since 33 &gt; 25, can reduce search interval.</a:t>
            </a:r>
          </a:p>
        </p:txBody>
      </p:sp>
      <p:sp>
        <p:nvSpPr>
          <p:cNvPr id="39"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40"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7892"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7893"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7894"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7895"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7896"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7897"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7898"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7899"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7900"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7901"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7902"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7903"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7904"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7905"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7906"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7907"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7908"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7909"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7910"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7911"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7912"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7913"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7914"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7915"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7916"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7917"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7918"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7919"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7920"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7921"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7922"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7923"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7924" name="AutoShape 35"/>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7925" name="AutoShape 36"/>
          <p:cNvSpPr>
            <a:spLocks noChangeArrowheads="1"/>
          </p:cNvSpPr>
          <p:nvPr/>
        </p:nvSpPr>
        <p:spPr bwMode="auto">
          <a:xfrm>
            <a:off x="3200400" y="4800600"/>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Since 33 &gt; 25, can reduce search interval.</a:t>
            </a:r>
          </a:p>
        </p:txBody>
      </p:sp>
      <p:sp>
        <p:nvSpPr>
          <p:cNvPr id="38"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8916"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8917"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8918"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8919"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8920"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8921"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8922"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8923"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8924"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8925"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8926"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8927"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8928"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8929"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8930"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8931"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8932"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8933"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8934"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8935"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8936"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8937"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8938"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8939"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8940"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8941"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8942"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8943"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8944"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8945"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8946"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8947"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8948" name="AutoShape 35"/>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8949" name="AutoShape 36"/>
          <p:cNvSpPr>
            <a:spLocks noChangeArrowheads="1"/>
          </p:cNvSpPr>
          <p:nvPr/>
        </p:nvSpPr>
        <p:spPr bwMode="auto">
          <a:xfrm rot="10800000">
            <a:off x="3657600" y="44196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8"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9940"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9941"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9942"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9943"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9944"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9945"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9946"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9947"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9948"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9949"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9950"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9951"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9952"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9953"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9954"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9955"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9956"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9957"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9958"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9959"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9960" name="Rectangle 23" descr="Outlined diamond"/>
          <p:cNvSpPr>
            <a:spLocks noChangeArrowheads="1"/>
          </p:cNvSpPr>
          <p:nvPr/>
        </p:nvSpPr>
        <p:spPr bwMode="auto">
          <a:xfrm>
            <a:off x="4267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9961" name="Rectangle 24" descr="Outlined diamond"/>
          <p:cNvSpPr>
            <a:spLocks noChangeArrowheads="1"/>
          </p:cNvSpPr>
          <p:nvPr/>
        </p:nvSpPr>
        <p:spPr bwMode="auto">
          <a:xfrm>
            <a:off x="3810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9962"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9963"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9964"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9965"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9966"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9967"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9968"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9969"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9970"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9971" name="AutoShape 34"/>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9972" name="AutoShape 35"/>
          <p:cNvSpPr>
            <a:spLocks noChangeArrowheads="1"/>
          </p:cNvSpPr>
          <p:nvPr/>
        </p:nvSpPr>
        <p:spPr bwMode="auto">
          <a:xfrm rot="10800000">
            <a:off x="3200400" y="44196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9973" name="AutoShape 36"/>
          <p:cNvSpPr>
            <a:spLocks noChangeArrowheads="1"/>
          </p:cNvSpPr>
          <p:nvPr/>
        </p:nvSpPr>
        <p:spPr bwMode="auto">
          <a:xfrm>
            <a:off x="4572000" y="4681538"/>
            <a:ext cx="2971800" cy="1109662"/>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Compute midpoint and check if matching Key is in that position.</a:t>
            </a:r>
          </a:p>
        </p:txBody>
      </p:sp>
      <p:sp>
        <p:nvSpPr>
          <p:cNvPr id="38" name="Title 38"/>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1"/>
          <p:cNvSpPr>
            <a:spLocks noGrp="1"/>
          </p:cNvSpPr>
          <p:nvPr>
            <p:ph type="sldNum" sz="quarter" idx="4294967295"/>
          </p:nvPr>
        </p:nvSpPr>
        <p:spPr>
          <a:xfrm>
            <a:off x="7239000" y="6629400"/>
            <a:ext cx="1905000" cy="228600"/>
          </a:xfrm>
          <a:prstGeom prst="rect">
            <a:avLst/>
          </a:prstGeom>
        </p:spPr>
        <p:txBody>
          <a:bodyPr/>
          <a:lstStyle/>
          <a:p>
            <a:pPr>
              <a:defRPr/>
            </a:pPr>
            <a:fld id="{53DDDC48-AA7B-416B-B352-B7AADABC3AD7}" type="slidenum">
              <a:rPr lang="en-US"/>
              <a:pPr>
                <a:defRPr/>
              </a:pPr>
              <a:t>29</a:t>
            </a:fld>
            <a:endParaRPr lang="en-US" sz="1400"/>
          </a:p>
        </p:txBody>
      </p:sp>
      <p:sp>
        <p:nvSpPr>
          <p:cNvPr id="40963"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40964"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40965"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40966"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40967"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40968"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40969"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40970"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40971"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dirty="0">
                <a:solidFill>
                  <a:schemeClr val="bg1"/>
                </a:solidFill>
                <a:latin typeface="Arial" charset="0"/>
              </a:rPr>
              <a:t>index</a:t>
            </a:r>
            <a:endParaRPr lang="en-US" dirty="0">
              <a:latin typeface="Arial" charset="0"/>
            </a:endParaRPr>
          </a:p>
        </p:txBody>
      </p:sp>
      <p:sp>
        <p:nvSpPr>
          <p:cNvPr id="40972"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40973"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40974"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40975"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40976"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40977"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40978"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40979"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40980"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40981"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40982"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40983"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40984" name="Rectangle 23" descr="Outlined diamond"/>
          <p:cNvSpPr>
            <a:spLocks noChangeArrowheads="1"/>
          </p:cNvSpPr>
          <p:nvPr/>
        </p:nvSpPr>
        <p:spPr bwMode="auto">
          <a:xfrm>
            <a:off x="4267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40985" name="Rectangle 24" descr="Outlined diamond"/>
          <p:cNvSpPr>
            <a:spLocks noChangeArrowheads="1"/>
          </p:cNvSpPr>
          <p:nvPr/>
        </p:nvSpPr>
        <p:spPr bwMode="auto">
          <a:xfrm>
            <a:off x="3810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40986"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40987"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dirty="0">
                <a:latin typeface="Arial" charset="0"/>
              </a:rPr>
              <a:t>value</a:t>
            </a:r>
            <a:endParaRPr lang="en-US" dirty="0">
              <a:latin typeface="Arial" charset="0"/>
            </a:endParaRPr>
          </a:p>
        </p:txBody>
      </p:sp>
      <p:sp>
        <p:nvSpPr>
          <p:cNvPr id="40988"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40989"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40990"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40991"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40992"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40993"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dirty="0">
                <a:latin typeface="Courier New" pitchFamily="49" charset="0"/>
              </a:rPr>
              <a:t>96</a:t>
            </a:r>
          </a:p>
        </p:txBody>
      </p:sp>
      <p:sp>
        <p:nvSpPr>
          <p:cNvPr id="40994"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40995" name="AutoShape 34"/>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effectLst/>
                <a:latin typeface="Courier New" pitchFamily="49" charset="0"/>
              </a:rPr>
              <a:t>first</a:t>
            </a:r>
            <a:endParaRPr kumimoji="1" lang="en-US" dirty="0">
              <a:effectLst/>
              <a:latin typeface="Arial" charset="0"/>
            </a:endParaRPr>
          </a:p>
        </p:txBody>
      </p:sp>
      <p:sp>
        <p:nvSpPr>
          <p:cNvPr id="40996" name="AutoShape 35"/>
          <p:cNvSpPr>
            <a:spLocks noChangeArrowheads="1"/>
          </p:cNvSpPr>
          <p:nvPr/>
        </p:nvSpPr>
        <p:spPr bwMode="auto">
          <a:xfrm rot="10800000">
            <a:off x="3200400" y="44196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effectLst/>
                <a:latin typeface="Courier New" pitchFamily="49" charset="0"/>
              </a:rPr>
              <a:t>last</a:t>
            </a:r>
            <a:endParaRPr kumimoji="1" lang="en-US" dirty="0">
              <a:effectLst/>
              <a:latin typeface="Arial" charset="0"/>
            </a:endParaRPr>
          </a:p>
        </p:txBody>
      </p:sp>
      <p:sp>
        <p:nvSpPr>
          <p:cNvPr id="40997" name="AutoShape 36"/>
          <p:cNvSpPr>
            <a:spLocks noChangeArrowheads="1"/>
          </p:cNvSpPr>
          <p:nvPr/>
        </p:nvSpPr>
        <p:spPr bwMode="auto">
          <a:xfrm>
            <a:off x="4572000" y="4681538"/>
            <a:ext cx="2971800" cy="1109662"/>
          </a:xfrm>
          <a:prstGeom prst="wedgeRectCallout">
            <a:avLst>
              <a:gd name="adj1" fmla="val -41079"/>
              <a:gd name="adj2" fmla="val 75324"/>
            </a:avLst>
          </a:prstGeom>
          <a:solidFill>
            <a:srgbClr val="00B0F0"/>
          </a:solidFill>
          <a:ln w="15875">
            <a:solidFill>
              <a:schemeClr val="tx1"/>
            </a:solidFill>
            <a:miter lim="800000"/>
            <a:headEnd/>
            <a:tailEnd/>
          </a:ln>
        </p:spPr>
        <p:txBody>
          <a:bodyPr lIns="92075" tIns="46038" rIns="92075" bIns="46038" anchor="ctr"/>
          <a:lstStyle/>
          <a:p>
            <a:pPr>
              <a:spcBef>
                <a:spcPct val="50000"/>
              </a:spcBef>
            </a:pPr>
            <a:r>
              <a:rPr kumimoji="1" lang="en-US" b="1" dirty="0">
                <a:solidFill>
                  <a:schemeClr val="bg1"/>
                </a:solidFill>
                <a:effectLst/>
                <a:latin typeface="Arial" charset="0"/>
              </a:rPr>
              <a:t>Matching Key found. Return </a:t>
            </a:r>
            <a:r>
              <a:rPr kumimoji="1" lang="en-US" b="1" dirty="0" smtClean="0">
                <a:solidFill>
                  <a:schemeClr val="bg1"/>
                </a:solidFill>
                <a:effectLst/>
                <a:latin typeface="Arial" charset="0"/>
              </a:rPr>
              <a:t>index </a:t>
            </a:r>
            <a:r>
              <a:rPr kumimoji="1" lang="en-US" b="1" dirty="0">
                <a:solidFill>
                  <a:schemeClr val="bg1"/>
                </a:solidFill>
                <a:effectLst/>
                <a:latin typeface="Arial" charset="0"/>
              </a:rPr>
              <a:t>4.</a:t>
            </a:r>
            <a:endParaRPr kumimoji="1" lang="en-US" b="1" dirty="0">
              <a:effectLst/>
              <a:latin typeface="Arial" charset="0"/>
            </a:endParaRPr>
          </a:p>
        </p:txBody>
      </p:sp>
      <p:sp>
        <p:nvSpPr>
          <p:cNvPr id="38"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39" name="Title 1"/>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Overview</a:t>
            </a:r>
            <a:endParaRPr lang="en-US" dirty="0"/>
          </a:p>
        </p:txBody>
      </p:sp>
      <p:sp>
        <p:nvSpPr>
          <p:cNvPr id="3" name="Content Placeholder 2"/>
          <p:cNvSpPr>
            <a:spLocks noGrp="1"/>
          </p:cNvSpPr>
          <p:nvPr>
            <p:ph idx="1"/>
          </p:nvPr>
        </p:nvSpPr>
        <p:spPr>
          <a:xfrm>
            <a:off x="304800" y="1066800"/>
            <a:ext cx="8534400" cy="5410200"/>
          </a:xfrm>
        </p:spPr>
        <p:txBody>
          <a:bodyPr/>
          <a:lstStyle/>
          <a:p>
            <a:r>
              <a:rPr lang="en-US" dirty="0" smtClean="0"/>
              <a:t>Binary Search</a:t>
            </a:r>
          </a:p>
          <a:p>
            <a:pPr lvl="1"/>
            <a:r>
              <a:rPr lang="en-US" dirty="0" smtClean="0"/>
              <a:t>Concept</a:t>
            </a:r>
          </a:p>
          <a:p>
            <a:pPr lvl="1"/>
            <a:r>
              <a:rPr lang="en-US" dirty="0" smtClean="0"/>
              <a:t>Algorithm</a:t>
            </a:r>
          </a:p>
          <a:p>
            <a:r>
              <a:rPr lang="en-US" dirty="0" smtClean="0"/>
              <a:t>Implementation of Binary Search</a:t>
            </a:r>
          </a:p>
          <a:p>
            <a:r>
              <a:rPr lang="en-US" dirty="0" smtClean="0"/>
              <a:t>Complexity of Binary Search</a:t>
            </a:r>
          </a:p>
          <a:p>
            <a:r>
              <a:rPr lang="en-US" dirty="0" smtClean="0"/>
              <a:t>Comparison of Linear and Binary Search</a:t>
            </a:r>
          </a:p>
          <a:p>
            <a:r>
              <a:rPr lang="en-US" dirty="0" smtClean="0"/>
              <a:t>Searching Unordered Linked List</a:t>
            </a:r>
          </a:p>
          <a:p>
            <a:r>
              <a:rPr lang="en-US" dirty="0" smtClean="0"/>
              <a:t>Searching Ordered Linked List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Example</a:t>
            </a:r>
            <a:endParaRPr lang="en-US" dirty="0"/>
          </a:p>
        </p:txBody>
      </p:sp>
      <p:sp>
        <p:nvSpPr>
          <p:cNvPr id="4" name="Text Box 4"/>
          <p:cNvSpPr txBox="1">
            <a:spLocks noChangeArrowheads="1"/>
          </p:cNvSpPr>
          <p:nvPr/>
        </p:nvSpPr>
        <p:spPr bwMode="auto">
          <a:xfrm>
            <a:off x="457200" y="2667000"/>
            <a:ext cx="8534400" cy="1015663"/>
          </a:xfrm>
          <a:prstGeom prst="rect">
            <a:avLst/>
          </a:prstGeom>
          <a:noFill/>
          <a:ln w="9525">
            <a:noFill/>
            <a:miter lim="800000"/>
            <a:headEnd/>
            <a:tailEnd/>
          </a:ln>
          <a:effectLst/>
        </p:spPr>
        <p:txBody>
          <a:bodyPr>
            <a:spAutoFit/>
          </a:bodyPr>
          <a:lstStyle/>
          <a:p>
            <a:pPr>
              <a:spcBef>
                <a:spcPct val="50000"/>
              </a:spcBef>
            </a:pPr>
            <a:r>
              <a:rPr lang="en-US" sz="2400" dirty="0">
                <a:effectLst/>
                <a:ea typeface="Arial Unicode MS" pitchFamily="34" charset="-128"/>
                <a:cs typeface="Arial Unicode MS" pitchFamily="34" charset="-128"/>
              </a:rPr>
              <a:t>We want to find the </a:t>
            </a:r>
            <a:r>
              <a:rPr lang="en-US" sz="2400" dirty="0">
                <a:solidFill>
                  <a:srgbClr val="0000CC"/>
                </a:solidFill>
                <a:effectLst/>
                <a:ea typeface="Arial Unicode MS" pitchFamily="34" charset="-128"/>
                <a:cs typeface="Arial Unicode MS" pitchFamily="34" charset="-128"/>
              </a:rPr>
              <a:t>item</a:t>
            </a:r>
            <a:r>
              <a:rPr lang="en-US" sz="2400" dirty="0">
                <a:effectLst/>
                <a:ea typeface="Arial Unicode MS" pitchFamily="34" charset="-128"/>
                <a:cs typeface="Arial Unicode MS" pitchFamily="34" charset="-128"/>
              </a:rPr>
              <a:t> with the value of </a:t>
            </a:r>
            <a:r>
              <a:rPr lang="en-US" sz="2400" dirty="0">
                <a:solidFill>
                  <a:srgbClr val="0000CC"/>
                </a:solidFill>
                <a:effectLst/>
                <a:ea typeface="Arial Unicode MS" pitchFamily="34" charset="-128"/>
                <a:cs typeface="Arial Unicode MS" pitchFamily="34" charset="-128"/>
              </a:rPr>
              <a:t>75.</a:t>
            </a:r>
          </a:p>
          <a:p>
            <a:pPr>
              <a:spcBef>
                <a:spcPct val="50000"/>
              </a:spcBef>
            </a:pPr>
            <a:r>
              <a:rPr lang="en-US" sz="2400" dirty="0">
                <a:effectLst/>
                <a:cs typeface="Times New Roman" charset="0"/>
              </a:rPr>
              <a:t>We start with the whole list and find the middle item</a:t>
            </a:r>
            <a:r>
              <a:rPr lang="en-US" sz="2400" dirty="0">
                <a:effectLst/>
              </a:rPr>
              <a:t> </a:t>
            </a:r>
          </a:p>
        </p:txBody>
      </p:sp>
      <p:sp>
        <p:nvSpPr>
          <p:cNvPr id="5" name="Text Box 7"/>
          <p:cNvSpPr txBox="1">
            <a:spLocks noChangeArrowheads="1"/>
          </p:cNvSpPr>
          <p:nvPr/>
        </p:nvSpPr>
        <p:spPr bwMode="auto">
          <a:xfrm>
            <a:off x="457200" y="5257800"/>
            <a:ext cx="8001000" cy="1200329"/>
          </a:xfrm>
          <a:prstGeom prst="rect">
            <a:avLst/>
          </a:prstGeom>
          <a:noFill/>
          <a:ln w="9525">
            <a:noFill/>
            <a:miter lim="800000"/>
            <a:headEnd/>
            <a:tailEnd/>
          </a:ln>
          <a:effectLst/>
        </p:spPr>
        <p:txBody>
          <a:bodyPr>
            <a:spAutoFit/>
          </a:bodyPr>
          <a:lstStyle/>
          <a:p>
            <a:pPr>
              <a:spcBef>
                <a:spcPct val="50000"/>
              </a:spcBef>
            </a:pPr>
            <a:r>
              <a:rPr lang="en-US" sz="2400" dirty="0">
                <a:effectLst/>
                <a:ea typeface="Arial Unicode MS" pitchFamily="34" charset="-128"/>
                <a:cs typeface="Arial Unicode MS" pitchFamily="34" charset="-128"/>
              </a:rPr>
              <a:t>The middle item, in list[5] is equal to 39. Since 39 is less than 75, we restrict our search to last part of the list, which is items list[6] - list[11</a:t>
            </a:r>
            <a:r>
              <a:rPr lang="en-US" sz="2400" dirty="0" smtClean="0">
                <a:effectLst/>
                <a:ea typeface="Arial Unicode MS" pitchFamily="34" charset="-128"/>
                <a:cs typeface="Arial Unicode MS" pitchFamily="34" charset="-128"/>
              </a:rPr>
              <a:t>].</a:t>
            </a:r>
            <a:endParaRPr lang="en-US" sz="2800" dirty="0">
              <a:effectLst/>
            </a:endParaRPr>
          </a:p>
        </p:txBody>
      </p:sp>
      <p:sp>
        <p:nvSpPr>
          <p:cNvPr id="6" name="Rectangle 8"/>
          <p:cNvSpPr>
            <a:spLocks noChangeArrowheads="1"/>
          </p:cNvSpPr>
          <p:nvPr/>
        </p:nvSpPr>
        <p:spPr bwMode="auto">
          <a:xfrm>
            <a:off x="533400" y="1138535"/>
            <a:ext cx="6673622" cy="461665"/>
          </a:xfrm>
          <a:prstGeom prst="rect">
            <a:avLst/>
          </a:prstGeom>
          <a:noFill/>
          <a:ln w="9525">
            <a:noFill/>
            <a:miter lim="800000"/>
            <a:headEnd/>
            <a:tailEnd/>
          </a:ln>
          <a:effectLst/>
        </p:spPr>
        <p:txBody>
          <a:bodyPr wrap="none">
            <a:spAutoFit/>
          </a:bodyPr>
          <a:lstStyle/>
          <a:p>
            <a:r>
              <a:rPr lang="en-US" sz="2400" dirty="0">
                <a:effectLst/>
                <a:ea typeface="Arial Unicode MS" pitchFamily="34" charset="-128"/>
                <a:cs typeface="Arial Unicode MS" pitchFamily="34" charset="-128"/>
              </a:rPr>
              <a:t>Suppose we have the following list of </a:t>
            </a:r>
            <a:r>
              <a:rPr lang="en-US" sz="2400" dirty="0">
                <a:solidFill>
                  <a:srgbClr val="0000CC"/>
                </a:solidFill>
                <a:effectLst/>
                <a:ea typeface="Arial Unicode MS" pitchFamily="34" charset="-128"/>
                <a:cs typeface="Arial Unicode MS" pitchFamily="34" charset="-128"/>
              </a:rPr>
              <a:t>length 12.</a:t>
            </a:r>
          </a:p>
        </p:txBody>
      </p:sp>
      <p:pic>
        <p:nvPicPr>
          <p:cNvPr id="41985" name="Picture 1"/>
          <p:cNvPicPr>
            <a:picLocks noChangeAspect="1" noChangeArrowheads="1"/>
          </p:cNvPicPr>
          <p:nvPr/>
        </p:nvPicPr>
        <p:blipFill>
          <a:blip r:embed="rId2" cstate="print"/>
          <a:srcRect/>
          <a:stretch>
            <a:fillRect/>
          </a:stretch>
        </p:blipFill>
        <p:spPr bwMode="auto">
          <a:xfrm>
            <a:off x="533400" y="1600200"/>
            <a:ext cx="7410450" cy="876300"/>
          </a:xfrm>
          <a:prstGeom prst="rect">
            <a:avLst/>
          </a:prstGeom>
          <a:noFill/>
          <a:ln w="9525">
            <a:noFill/>
            <a:miter lim="800000"/>
            <a:headEnd/>
            <a:tailEnd/>
          </a:ln>
        </p:spPr>
      </p:pic>
      <p:pic>
        <p:nvPicPr>
          <p:cNvPr id="41986" name="Picture 2"/>
          <p:cNvPicPr>
            <a:picLocks noChangeAspect="1" noChangeArrowheads="1"/>
          </p:cNvPicPr>
          <p:nvPr/>
        </p:nvPicPr>
        <p:blipFill>
          <a:blip r:embed="rId3" cstate="print"/>
          <a:srcRect/>
          <a:stretch>
            <a:fillRect/>
          </a:stretch>
        </p:blipFill>
        <p:spPr bwMode="auto">
          <a:xfrm>
            <a:off x="533400" y="3743325"/>
            <a:ext cx="7400925" cy="1438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Example 2</a:t>
            </a:r>
            <a:endParaRPr lang="en-US" dirty="0"/>
          </a:p>
        </p:txBody>
      </p:sp>
      <p:sp>
        <p:nvSpPr>
          <p:cNvPr id="4" name="Text Box 2"/>
          <p:cNvSpPr txBox="1">
            <a:spLocks noChangeArrowheads="1"/>
          </p:cNvSpPr>
          <p:nvPr/>
        </p:nvSpPr>
        <p:spPr bwMode="auto">
          <a:xfrm>
            <a:off x="381000" y="1143000"/>
            <a:ext cx="8229600" cy="461665"/>
          </a:xfrm>
          <a:prstGeom prst="rect">
            <a:avLst/>
          </a:prstGeom>
          <a:noFill/>
          <a:ln w="9525">
            <a:noFill/>
            <a:miter lim="800000"/>
            <a:headEnd/>
            <a:tailEnd/>
          </a:ln>
          <a:effectLst/>
        </p:spPr>
        <p:txBody>
          <a:bodyPr wrap="square">
            <a:spAutoFit/>
          </a:bodyPr>
          <a:lstStyle/>
          <a:p>
            <a:pPr>
              <a:spcBef>
                <a:spcPct val="50000"/>
              </a:spcBef>
            </a:pPr>
            <a:r>
              <a:rPr lang="en-US" sz="2400" dirty="0">
                <a:effectLst/>
                <a:ea typeface="Arial Unicode MS" pitchFamily="34" charset="-128"/>
                <a:cs typeface="Arial Unicode MS" pitchFamily="34" charset="-128"/>
              </a:rPr>
              <a:t>Once more, given the following sorted list of length 12</a:t>
            </a:r>
            <a:r>
              <a:rPr lang="en-US" sz="2000" dirty="0" smtClean="0">
                <a:effectLst/>
                <a:ea typeface="Arial Unicode MS" pitchFamily="34" charset="-128"/>
                <a:cs typeface="Arial Unicode MS" pitchFamily="34" charset="-128"/>
              </a:rPr>
              <a:t>,</a:t>
            </a:r>
            <a:endParaRPr lang="en-US" sz="2000" dirty="0">
              <a:effectLst/>
            </a:endParaRPr>
          </a:p>
        </p:txBody>
      </p:sp>
      <p:sp>
        <p:nvSpPr>
          <p:cNvPr id="6" name="Text Box 5"/>
          <p:cNvSpPr txBox="1">
            <a:spLocks noChangeArrowheads="1"/>
          </p:cNvSpPr>
          <p:nvPr/>
        </p:nvSpPr>
        <p:spPr bwMode="auto">
          <a:xfrm>
            <a:off x="381000" y="2438401"/>
            <a:ext cx="8610600" cy="1169551"/>
          </a:xfrm>
          <a:prstGeom prst="rect">
            <a:avLst/>
          </a:prstGeom>
          <a:noFill/>
          <a:ln w="9525">
            <a:noFill/>
            <a:miter lim="800000"/>
            <a:headEnd/>
            <a:tailEnd/>
          </a:ln>
          <a:effectLst/>
        </p:spPr>
        <p:txBody>
          <a:bodyPr wrap="square">
            <a:spAutoFit/>
          </a:bodyPr>
          <a:lstStyle/>
          <a:p>
            <a:pPr>
              <a:spcBef>
                <a:spcPct val="50000"/>
              </a:spcBef>
            </a:pPr>
            <a:r>
              <a:rPr lang="en-US" sz="2800" dirty="0">
                <a:effectLst/>
                <a:ea typeface="Arial Unicode MS" pitchFamily="34" charset="-128"/>
                <a:cs typeface="Arial Unicode MS" pitchFamily="34" charset="-128"/>
              </a:rPr>
              <a:t>Suppose that we are searching for item 89.</a:t>
            </a:r>
          </a:p>
          <a:p>
            <a:pPr>
              <a:spcBef>
                <a:spcPct val="50000"/>
              </a:spcBef>
            </a:pPr>
            <a:r>
              <a:rPr lang="en-US" sz="2800" dirty="0">
                <a:effectLst/>
                <a:ea typeface="Arial Unicode MS" pitchFamily="34" charset="-128"/>
                <a:cs typeface="Arial Unicode MS" pitchFamily="34" charset="-128"/>
              </a:rPr>
              <a:t>Here is a trace of the binary search for the item 89</a:t>
            </a:r>
            <a:r>
              <a:rPr lang="en-US" sz="2800" dirty="0" smtClean="0">
                <a:effectLst/>
                <a:ea typeface="Arial Unicode MS" pitchFamily="34" charset="-128"/>
                <a:cs typeface="Arial Unicode MS" pitchFamily="34" charset="-128"/>
              </a:rPr>
              <a:t>.</a:t>
            </a:r>
            <a:endParaRPr lang="en-US" sz="2800" dirty="0">
              <a:effectLst/>
            </a:endParaRPr>
          </a:p>
        </p:txBody>
      </p:sp>
      <p:sp>
        <p:nvSpPr>
          <p:cNvPr id="8" name="Text Box 8"/>
          <p:cNvSpPr txBox="1">
            <a:spLocks noChangeArrowheads="1"/>
          </p:cNvSpPr>
          <p:nvPr/>
        </p:nvSpPr>
        <p:spPr bwMode="auto">
          <a:xfrm>
            <a:off x="381000" y="5638800"/>
            <a:ext cx="7924800" cy="954107"/>
          </a:xfrm>
          <a:prstGeom prst="rect">
            <a:avLst/>
          </a:prstGeom>
          <a:noFill/>
          <a:ln w="9525">
            <a:noFill/>
            <a:miter lim="800000"/>
            <a:headEnd/>
            <a:tailEnd/>
          </a:ln>
          <a:effectLst/>
        </p:spPr>
        <p:txBody>
          <a:bodyPr wrap="square">
            <a:spAutoFit/>
          </a:bodyPr>
          <a:lstStyle/>
          <a:p>
            <a:pPr>
              <a:spcBef>
                <a:spcPct val="50000"/>
              </a:spcBef>
            </a:pPr>
            <a:r>
              <a:rPr lang="en-US" sz="2800" dirty="0">
                <a:effectLst/>
                <a:ea typeface="Arial Unicode MS" pitchFamily="34" charset="-128"/>
                <a:cs typeface="Arial Unicode MS" pitchFamily="34" charset="-128"/>
              </a:rPr>
              <a:t>The item was found at location 10, and it took </a:t>
            </a:r>
            <a:r>
              <a:rPr lang="en-US" sz="2800" dirty="0" smtClean="0">
                <a:effectLst/>
                <a:ea typeface="Arial Unicode MS" pitchFamily="34" charset="-128"/>
                <a:cs typeface="Arial Unicode MS" pitchFamily="34" charset="-128"/>
              </a:rPr>
              <a:t>3 look ups </a:t>
            </a:r>
            <a:r>
              <a:rPr lang="en-US" sz="2800" dirty="0">
                <a:effectLst/>
                <a:ea typeface="Arial Unicode MS" pitchFamily="34" charset="-128"/>
                <a:cs typeface="Arial Unicode MS" pitchFamily="34" charset="-128"/>
              </a:rPr>
              <a:t>to find it.</a:t>
            </a:r>
          </a:p>
        </p:txBody>
      </p:sp>
      <p:pic>
        <p:nvPicPr>
          <p:cNvPr id="40961" name="Picture 1"/>
          <p:cNvPicPr>
            <a:picLocks noChangeAspect="1" noChangeArrowheads="1"/>
          </p:cNvPicPr>
          <p:nvPr/>
        </p:nvPicPr>
        <p:blipFill>
          <a:blip r:embed="rId2" cstate="print"/>
          <a:srcRect/>
          <a:stretch>
            <a:fillRect/>
          </a:stretch>
        </p:blipFill>
        <p:spPr bwMode="auto">
          <a:xfrm>
            <a:off x="533400" y="1524000"/>
            <a:ext cx="6724650" cy="990600"/>
          </a:xfrm>
          <a:prstGeom prst="rect">
            <a:avLst/>
          </a:prstGeom>
          <a:noFill/>
          <a:ln w="9525">
            <a:noFill/>
            <a:miter lim="800000"/>
            <a:headEnd/>
            <a:tailEnd/>
          </a:ln>
        </p:spPr>
      </p:pic>
      <p:pic>
        <p:nvPicPr>
          <p:cNvPr id="40962" name="Picture 2"/>
          <p:cNvPicPr>
            <a:picLocks noChangeAspect="1" noChangeArrowheads="1"/>
          </p:cNvPicPr>
          <p:nvPr/>
        </p:nvPicPr>
        <p:blipFill>
          <a:blip r:embed="rId3" cstate="print"/>
          <a:srcRect/>
          <a:stretch>
            <a:fillRect/>
          </a:stretch>
        </p:blipFill>
        <p:spPr bwMode="auto">
          <a:xfrm>
            <a:off x="762000" y="3591037"/>
            <a:ext cx="6172201" cy="2123963"/>
          </a:xfrm>
          <a:prstGeom prst="rect">
            <a:avLst/>
          </a:prstGeom>
          <a:noFill/>
          <a:ln w="9525">
            <a:noFill/>
            <a:miter lim="800000"/>
            <a:headEnd/>
            <a:tailEnd/>
          </a:ln>
        </p:spPr>
      </p:pic>
      <p:sp>
        <p:nvSpPr>
          <p:cNvPr id="11" name="Rectangle 12"/>
          <p:cNvSpPr>
            <a:spLocks noChangeArrowheads="1"/>
          </p:cNvSpPr>
          <p:nvPr/>
        </p:nvSpPr>
        <p:spPr bwMode="auto">
          <a:xfrm>
            <a:off x="5181600" y="4038600"/>
            <a:ext cx="2133600" cy="1600200"/>
          </a:xfrm>
          <a:prstGeom prst="rect">
            <a:avLst/>
          </a:prstGeom>
          <a:solidFill>
            <a:srgbClr val="FFFFFF"/>
          </a:soli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3" name="Rectangle 11"/>
          <p:cNvSpPr>
            <a:spLocks noChangeArrowheads="1"/>
          </p:cNvSpPr>
          <p:nvPr/>
        </p:nvSpPr>
        <p:spPr bwMode="auto">
          <a:xfrm>
            <a:off x="685800" y="3581400"/>
            <a:ext cx="762000" cy="381000"/>
          </a:xfrm>
          <a:prstGeom prst="rect">
            <a:avLst/>
          </a:prstGeom>
          <a:solidFill>
            <a:srgbClr val="FFFFFF"/>
          </a:solidFill>
          <a:ln w="9525">
            <a:solidFill>
              <a:srgbClr val="FFFFF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 Performance</a:t>
            </a:r>
            <a:endParaRPr lang="en-US" dirty="0"/>
          </a:p>
        </p:txBody>
      </p:sp>
      <p:sp>
        <p:nvSpPr>
          <p:cNvPr id="9" name="Text Box 2"/>
          <p:cNvSpPr txBox="1">
            <a:spLocks noChangeArrowheads="1"/>
          </p:cNvSpPr>
          <p:nvPr/>
        </p:nvSpPr>
        <p:spPr bwMode="auto">
          <a:xfrm>
            <a:off x="533400" y="1143000"/>
            <a:ext cx="8077200" cy="830997"/>
          </a:xfrm>
          <a:prstGeom prst="rect">
            <a:avLst/>
          </a:prstGeom>
          <a:noFill/>
          <a:ln w="9525">
            <a:noFill/>
            <a:miter lim="800000"/>
            <a:headEnd/>
            <a:tailEnd/>
          </a:ln>
          <a:effectLst/>
        </p:spPr>
        <p:txBody>
          <a:bodyPr>
            <a:spAutoFit/>
          </a:bodyPr>
          <a:lstStyle/>
          <a:p>
            <a:pPr algn="just">
              <a:spcBef>
                <a:spcPct val="50000"/>
              </a:spcBef>
            </a:pPr>
            <a:r>
              <a:rPr lang="en-US" sz="2400" dirty="0" smtClean="0">
                <a:effectLst/>
                <a:ea typeface="Arial Unicode MS" pitchFamily="34" charset="-128"/>
                <a:cs typeface="Arial Unicode MS" pitchFamily="34" charset="-128"/>
              </a:rPr>
              <a:t>Suppose </a:t>
            </a:r>
            <a:r>
              <a:rPr lang="en-US" sz="2400" dirty="0">
                <a:effectLst/>
                <a:ea typeface="Arial Unicode MS" pitchFamily="34" charset="-128"/>
                <a:cs typeface="Arial Unicode MS" pitchFamily="34" charset="-128"/>
              </a:rPr>
              <a:t>that L is a sorted list of 1000 elements, and you want to determine whether x is in L</a:t>
            </a:r>
            <a:r>
              <a:rPr lang="en-US" sz="2400" dirty="0" smtClean="0">
                <a:effectLst/>
                <a:ea typeface="Arial Unicode MS" pitchFamily="34" charset="-128"/>
                <a:cs typeface="Arial Unicode MS" pitchFamily="34" charset="-128"/>
              </a:rPr>
              <a:t>.</a:t>
            </a:r>
            <a:endParaRPr lang="en-US" sz="2400" dirty="0">
              <a:effectLst/>
            </a:endParaRPr>
          </a:p>
        </p:txBody>
      </p:sp>
      <p:sp>
        <p:nvSpPr>
          <p:cNvPr id="10" name="Text Box 5"/>
          <p:cNvSpPr txBox="1">
            <a:spLocks noChangeArrowheads="1"/>
          </p:cNvSpPr>
          <p:nvPr/>
        </p:nvSpPr>
        <p:spPr bwMode="auto">
          <a:xfrm>
            <a:off x="609600" y="2819400"/>
            <a:ext cx="8001000" cy="830997"/>
          </a:xfrm>
          <a:prstGeom prst="rect">
            <a:avLst/>
          </a:prstGeom>
          <a:noFill/>
          <a:ln w="9525">
            <a:noFill/>
            <a:miter lim="800000"/>
            <a:headEnd/>
            <a:tailEnd/>
          </a:ln>
          <a:effectLst/>
        </p:spPr>
        <p:txBody>
          <a:bodyPr>
            <a:spAutoFit/>
          </a:bodyPr>
          <a:lstStyle/>
          <a:p>
            <a:pPr>
              <a:spcBef>
                <a:spcPct val="50000"/>
              </a:spcBef>
            </a:pPr>
            <a:r>
              <a:rPr lang="en-US" sz="2400" dirty="0">
                <a:effectLst/>
                <a:ea typeface="Arial Unicode MS" pitchFamily="34" charset="-128"/>
                <a:cs typeface="Arial Unicode MS" pitchFamily="34" charset="-128"/>
              </a:rPr>
              <a:t>The first iteration of the while loop searches for x in L[0] - L[999]. It compares x with L[499</a:t>
            </a:r>
            <a:r>
              <a:rPr lang="en-US" sz="2400" dirty="0" smtClean="0">
                <a:effectLst/>
                <a:ea typeface="Arial Unicode MS" pitchFamily="34" charset="-128"/>
                <a:cs typeface="Arial Unicode MS" pitchFamily="34" charset="-128"/>
              </a:rPr>
              <a:t>].</a:t>
            </a:r>
            <a:endParaRPr lang="en-US" sz="2400" dirty="0">
              <a:effectLst/>
            </a:endParaRPr>
          </a:p>
        </p:txBody>
      </p:sp>
      <p:sp>
        <p:nvSpPr>
          <p:cNvPr id="11" name="Text Box 9"/>
          <p:cNvSpPr txBox="1">
            <a:spLocks noChangeArrowheads="1"/>
          </p:cNvSpPr>
          <p:nvPr/>
        </p:nvSpPr>
        <p:spPr bwMode="auto">
          <a:xfrm>
            <a:off x="685800" y="5638800"/>
            <a:ext cx="7239000" cy="830997"/>
          </a:xfrm>
          <a:prstGeom prst="rect">
            <a:avLst/>
          </a:prstGeom>
          <a:noFill/>
          <a:ln w="9525">
            <a:noFill/>
            <a:miter lim="800000"/>
            <a:headEnd/>
            <a:tailEnd/>
          </a:ln>
          <a:effectLst/>
        </p:spPr>
        <p:txBody>
          <a:bodyPr>
            <a:spAutoFit/>
          </a:bodyPr>
          <a:lstStyle/>
          <a:p>
            <a:pPr>
              <a:spcBef>
                <a:spcPct val="50000"/>
              </a:spcBef>
            </a:pPr>
            <a:r>
              <a:rPr lang="en-US" sz="2400" dirty="0">
                <a:effectLst/>
                <a:ea typeface="Arial Unicode MS" pitchFamily="34" charset="-128"/>
                <a:cs typeface="Arial Unicode MS" pitchFamily="34" charset="-128"/>
              </a:rPr>
              <a:t>If x is less than L[499], the next iteration searches for x in L[0] - L[498</a:t>
            </a:r>
            <a:r>
              <a:rPr lang="en-US" sz="2400" dirty="0" smtClean="0">
                <a:effectLst/>
                <a:ea typeface="Arial Unicode MS" pitchFamily="34" charset="-128"/>
                <a:cs typeface="Arial Unicode MS" pitchFamily="34" charset="-128"/>
              </a:rPr>
              <a:t>].</a:t>
            </a:r>
            <a:endParaRPr lang="en-US" sz="2400" dirty="0">
              <a:effectLst/>
            </a:endParaRPr>
          </a:p>
        </p:txBody>
      </p:sp>
      <p:pic>
        <p:nvPicPr>
          <p:cNvPr id="49154" name="Picture 2"/>
          <p:cNvPicPr>
            <a:picLocks noChangeAspect="1" noChangeArrowheads="1"/>
          </p:cNvPicPr>
          <p:nvPr/>
        </p:nvPicPr>
        <p:blipFill>
          <a:blip r:embed="rId2" cstate="print"/>
          <a:srcRect/>
          <a:stretch>
            <a:fillRect/>
          </a:stretch>
        </p:blipFill>
        <p:spPr bwMode="auto">
          <a:xfrm>
            <a:off x="457200" y="1981200"/>
            <a:ext cx="8298421" cy="752475"/>
          </a:xfrm>
          <a:prstGeom prst="rect">
            <a:avLst/>
          </a:prstGeom>
          <a:noFill/>
          <a:ln w="9525">
            <a:noFill/>
            <a:miter lim="800000"/>
            <a:headEnd/>
            <a:tailEnd/>
          </a:ln>
        </p:spPr>
      </p:pic>
      <p:pic>
        <p:nvPicPr>
          <p:cNvPr id="49155" name="Picture 3"/>
          <p:cNvPicPr>
            <a:picLocks noChangeAspect="1" noChangeArrowheads="1"/>
          </p:cNvPicPr>
          <p:nvPr/>
        </p:nvPicPr>
        <p:blipFill>
          <a:blip r:embed="rId3" cstate="print"/>
          <a:srcRect/>
          <a:stretch>
            <a:fillRect/>
          </a:stretch>
        </p:blipFill>
        <p:spPr bwMode="auto">
          <a:xfrm>
            <a:off x="609600" y="3733800"/>
            <a:ext cx="7858125"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 Performance</a:t>
            </a:r>
            <a:endParaRPr lang="en-US" dirty="0"/>
          </a:p>
        </p:txBody>
      </p:sp>
      <p:sp>
        <p:nvSpPr>
          <p:cNvPr id="8" name="Text Box 4"/>
          <p:cNvSpPr txBox="1">
            <a:spLocks noChangeArrowheads="1"/>
          </p:cNvSpPr>
          <p:nvPr/>
        </p:nvSpPr>
        <p:spPr bwMode="auto">
          <a:xfrm>
            <a:off x="533400" y="3048000"/>
            <a:ext cx="7924800" cy="830997"/>
          </a:xfrm>
          <a:prstGeom prst="rect">
            <a:avLst/>
          </a:prstGeom>
          <a:noFill/>
          <a:ln w="9525">
            <a:noFill/>
            <a:miter lim="800000"/>
            <a:headEnd/>
            <a:tailEnd/>
          </a:ln>
          <a:effectLst/>
        </p:spPr>
        <p:txBody>
          <a:bodyPr>
            <a:spAutoFit/>
          </a:bodyPr>
          <a:lstStyle/>
          <a:p>
            <a:pPr>
              <a:spcBef>
                <a:spcPct val="50000"/>
              </a:spcBef>
            </a:pPr>
            <a:r>
              <a:rPr lang="en-US" sz="2400" dirty="0">
                <a:effectLst/>
                <a:ea typeface="Arial Unicode MS" pitchFamily="34" charset="-128"/>
                <a:cs typeface="Arial Unicode MS" pitchFamily="34" charset="-128"/>
              </a:rPr>
              <a:t>x is compared to L[249]. If it is greater than L[249], the new list to search is L[250] to L[498</a:t>
            </a:r>
            <a:r>
              <a:rPr lang="en-US" sz="2400" dirty="0" smtClean="0">
                <a:effectLst/>
                <a:ea typeface="Arial Unicode MS" pitchFamily="34" charset="-128"/>
                <a:cs typeface="Arial Unicode MS" pitchFamily="34" charset="-128"/>
              </a:rPr>
              <a:t>].</a:t>
            </a:r>
            <a:endParaRPr lang="en-US" sz="2400" dirty="0">
              <a:effectLst/>
            </a:endParaRPr>
          </a:p>
        </p:txBody>
      </p:sp>
      <p:sp>
        <p:nvSpPr>
          <p:cNvPr id="12" name="Text Box 7"/>
          <p:cNvSpPr txBox="1">
            <a:spLocks noChangeArrowheads="1"/>
          </p:cNvSpPr>
          <p:nvPr/>
        </p:nvSpPr>
        <p:spPr bwMode="auto">
          <a:xfrm>
            <a:off x="381000" y="5638800"/>
            <a:ext cx="8001000" cy="1169551"/>
          </a:xfrm>
          <a:prstGeom prst="rect">
            <a:avLst/>
          </a:prstGeom>
          <a:noFill/>
          <a:ln w="9525">
            <a:noFill/>
            <a:miter lim="800000"/>
            <a:headEnd/>
            <a:tailEnd/>
          </a:ln>
          <a:effectLst/>
        </p:spPr>
        <p:txBody>
          <a:bodyPr>
            <a:spAutoFit/>
          </a:bodyPr>
          <a:lstStyle/>
          <a:p>
            <a:pPr>
              <a:spcBef>
                <a:spcPct val="50000"/>
              </a:spcBef>
            </a:pPr>
            <a:r>
              <a:rPr lang="en-US" sz="2000" dirty="0">
                <a:effectLst/>
                <a:ea typeface="Arial Unicode MS" pitchFamily="34" charset="-128"/>
                <a:cs typeface="Arial Unicode MS" pitchFamily="34" charset="-128"/>
              </a:rPr>
              <a:t>Each search cuts the list length in half.</a:t>
            </a:r>
          </a:p>
          <a:p>
            <a:pPr>
              <a:spcBef>
                <a:spcPct val="50000"/>
              </a:spcBef>
            </a:pPr>
            <a:r>
              <a:rPr lang="en-US" sz="2000" dirty="0">
                <a:effectLst/>
                <a:ea typeface="Arial Unicode MS" pitchFamily="34" charset="-128"/>
                <a:cs typeface="Arial Unicode MS" pitchFamily="34" charset="-128"/>
              </a:rPr>
              <a:t>Because 1000 is approximately 1024, which is 2 to the 10th power, the while loop has at most </a:t>
            </a:r>
            <a:r>
              <a:rPr lang="en-US" sz="2000" dirty="0" smtClean="0">
                <a:effectLst/>
                <a:ea typeface="Arial Unicode MS" pitchFamily="34" charset="-128"/>
                <a:cs typeface="Arial Unicode MS" pitchFamily="34" charset="-128"/>
              </a:rPr>
              <a:t>10 </a:t>
            </a:r>
            <a:r>
              <a:rPr lang="en-US" sz="2000" dirty="0">
                <a:effectLst/>
                <a:ea typeface="Arial Unicode MS" pitchFamily="34" charset="-128"/>
                <a:cs typeface="Arial Unicode MS" pitchFamily="34" charset="-128"/>
              </a:rPr>
              <a:t>iterations to determine if x is in L</a:t>
            </a:r>
            <a:r>
              <a:rPr lang="en-US" sz="2000" dirty="0" smtClean="0">
                <a:effectLst/>
                <a:ea typeface="Arial Unicode MS" pitchFamily="34" charset="-128"/>
                <a:cs typeface="Arial Unicode MS" pitchFamily="34" charset="-128"/>
              </a:rPr>
              <a:t>.</a:t>
            </a:r>
            <a:endParaRPr lang="en-US" sz="2000" dirty="0">
              <a:effectLst/>
            </a:endParaRPr>
          </a:p>
        </p:txBody>
      </p:sp>
      <p:pic>
        <p:nvPicPr>
          <p:cNvPr id="50178" name="Picture 2"/>
          <p:cNvPicPr>
            <a:picLocks noChangeAspect="1" noChangeArrowheads="1"/>
          </p:cNvPicPr>
          <p:nvPr/>
        </p:nvPicPr>
        <p:blipFill>
          <a:blip r:embed="rId2" cstate="print"/>
          <a:srcRect/>
          <a:stretch>
            <a:fillRect/>
          </a:stretch>
        </p:blipFill>
        <p:spPr bwMode="auto">
          <a:xfrm>
            <a:off x="533400" y="1143000"/>
            <a:ext cx="7991475" cy="1924050"/>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533400" y="3810000"/>
            <a:ext cx="7915275"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Binary Search</a:t>
            </a:r>
          </a:p>
        </p:txBody>
      </p:sp>
      <p:sp>
        <p:nvSpPr>
          <p:cNvPr id="217091" name="Rectangle 3"/>
          <p:cNvSpPr>
            <a:spLocks noGrp="1" noChangeArrowheads="1"/>
          </p:cNvSpPr>
          <p:nvPr>
            <p:ph type="body" idx="1"/>
          </p:nvPr>
        </p:nvSpPr>
        <p:spPr>
          <a:xfrm>
            <a:off x="373062" y="1143000"/>
            <a:ext cx="8466137" cy="4945063"/>
          </a:xfrm>
        </p:spPr>
        <p:txBody>
          <a:bodyPr/>
          <a:lstStyle/>
          <a:p>
            <a:r>
              <a:rPr lang="en-US" dirty="0"/>
              <a:t>We also have looked at the binary search algorithm</a:t>
            </a:r>
          </a:p>
          <a:p>
            <a:r>
              <a:rPr lang="en-US" dirty="0"/>
              <a:t>How much more efficient (if at all) is a binary search when compared to a sequential search?</a:t>
            </a:r>
          </a:p>
          <a:p>
            <a:r>
              <a:rPr lang="en-US" dirty="0"/>
              <a:t>We can use “order” to help find the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04800"/>
            <a:ext cx="8001000" cy="762000"/>
          </a:xfrm>
        </p:spPr>
        <p:txBody>
          <a:bodyPr/>
          <a:lstStyle/>
          <a:p>
            <a:pPr algn="l"/>
            <a:r>
              <a:rPr lang="en-US" dirty="0"/>
              <a:t>(Time) Efficiency of an algorithm</a:t>
            </a:r>
          </a:p>
        </p:txBody>
      </p:sp>
      <p:sp>
        <p:nvSpPr>
          <p:cNvPr id="17411" name="Rectangle 3"/>
          <p:cNvSpPr>
            <a:spLocks noChangeArrowheads="1"/>
          </p:cNvSpPr>
          <p:nvPr/>
        </p:nvSpPr>
        <p:spPr bwMode="auto">
          <a:xfrm>
            <a:off x="304800" y="1143000"/>
            <a:ext cx="8458200" cy="5410200"/>
          </a:xfrm>
          <a:prstGeom prst="rect">
            <a:avLst/>
          </a:prstGeom>
          <a:noFill/>
          <a:ln w="9525">
            <a:noFill/>
            <a:miter lim="800000"/>
            <a:headEnd/>
            <a:tailEnd/>
          </a:ln>
          <a:effectLst/>
        </p:spPr>
        <p:txBody>
          <a:bodyPr/>
          <a:lstStyle/>
          <a:p>
            <a:pPr marL="609600" indent="-609600" eaLnBrk="1" hangingPunct="1">
              <a:spcBef>
                <a:spcPct val="20000"/>
              </a:spcBef>
            </a:pPr>
            <a:r>
              <a:rPr lang="en-US" sz="3000" dirty="0">
                <a:effectLst/>
              </a:rPr>
              <a:t> </a:t>
            </a:r>
            <a:r>
              <a:rPr lang="en-US" sz="3000" dirty="0" smtClean="0">
                <a:solidFill>
                  <a:srgbClr val="0000CC"/>
                </a:solidFill>
                <a:effectLst/>
              </a:rPr>
              <a:t>Worst </a:t>
            </a:r>
            <a:r>
              <a:rPr lang="en-US" sz="3000" dirty="0">
                <a:solidFill>
                  <a:srgbClr val="0000CC"/>
                </a:solidFill>
                <a:effectLst/>
              </a:rPr>
              <a:t>case efficiency </a:t>
            </a:r>
            <a:r>
              <a:rPr lang="en-US" sz="2700" dirty="0" smtClean="0">
                <a:effectLst/>
              </a:rPr>
              <a:t>is </a:t>
            </a:r>
            <a:r>
              <a:rPr lang="en-US" sz="2700" dirty="0">
                <a:effectLst/>
              </a:rPr>
              <a:t>the </a:t>
            </a:r>
            <a:r>
              <a:rPr lang="en-US" sz="2700" i="1" dirty="0">
                <a:solidFill>
                  <a:srgbClr val="C00000"/>
                </a:solidFill>
                <a:effectLst/>
              </a:rPr>
              <a:t>maximum</a:t>
            </a:r>
            <a:r>
              <a:rPr lang="en-US" sz="2700" dirty="0">
                <a:effectLst/>
              </a:rPr>
              <a:t> number of steps that an algorithm can take for </a:t>
            </a:r>
            <a:r>
              <a:rPr lang="en-US" sz="2700" i="1" dirty="0">
                <a:effectLst/>
              </a:rPr>
              <a:t>any</a:t>
            </a:r>
            <a:r>
              <a:rPr lang="en-US" sz="2700" dirty="0">
                <a:effectLst/>
              </a:rPr>
              <a:t> input data values.  </a:t>
            </a:r>
          </a:p>
          <a:p>
            <a:pPr marL="609600" indent="-609600" eaLnBrk="1" hangingPunct="1">
              <a:spcBef>
                <a:spcPct val="20000"/>
              </a:spcBef>
            </a:pPr>
            <a:r>
              <a:rPr lang="en-US" sz="3000" dirty="0" smtClean="0">
                <a:solidFill>
                  <a:srgbClr val="0000CC"/>
                </a:solidFill>
                <a:effectLst/>
              </a:rPr>
              <a:t>Best </a:t>
            </a:r>
            <a:r>
              <a:rPr lang="en-US" sz="3000" dirty="0">
                <a:solidFill>
                  <a:srgbClr val="0000CC"/>
                </a:solidFill>
                <a:effectLst/>
              </a:rPr>
              <a:t>case </a:t>
            </a:r>
            <a:r>
              <a:rPr lang="en-US" sz="3000" dirty="0" smtClean="0">
                <a:solidFill>
                  <a:srgbClr val="0000CC"/>
                </a:solidFill>
                <a:effectLst/>
              </a:rPr>
              <a:t>efficiency </a:t>
            </a:r>
            <a:r>
              <a:rPr lang="en-US" sz="2700" dirty="0" smtClean="0">
                <a:effectLst/>
              </a:rPr>
              <a:t>is </a:t>
            </a:r>
            <a:r>
              <a:rPr lang="en-US" sz="2700" dirty="0">
                <a:effectLst/>
              </a:rPr>
              <a:t>the </a:t>
            </a:r>
            <a:r>
              <a:rPr lang="en-US" sz="2700" i="1" dirty="0">
                <a:solidFill>
                  <a:srgbClr val="C00000"/>
                </a:solidFill>
                <a:effectLst/>
              </a:rPr>
              <a:t>minimum</a:t>
            </a:r>
            <a:r>
              <a:rPr lang="en-US" sz="2700" dirty="0">
                <a:effectLst/>
              </a:rPr>
              <a:t> number of steps that an algorithm can take for </a:t>
            </a:r>
            <a:r>
              <a:rPr lang="en-US" sz="2700" i="1" dirty="0">
                <a:effectLst/>
              </a:rPr>
              <a:t>any</a:t>
            </a:r>
            <a:r>
              <a:rPr lang="en-US" sz="2700" dirty="0">
                <a:effectLst/>
              </a:rPr>
              <a:t> input data values.  </a:t>
            </a:r>
          </a:p>
          <a:p>
            <a:pPr marL="609600" indent="-609600" eaLnBrk="1" hangingPunct="1">
              <a:spcBef>
                <a:spcPct val="20000"/>
              </a:spcBef>
            </a:pPr>
            <a:r>
              <a:rPr lang="en-US" sz="3000" dirty="0" smtClean="0">
                <a:solidFill>
                  <a:srgbClr val="0000CC"/>
                </a:solidFill>
                <a:effectLst/>
              </a:rPr>
              <a:t>Average </a:t>
            </a:r>
            <a:r>
              <a:rPr lang="en-US" sz="3000" dirty="0">
                <a:solidFill>
                  <a:srgbClr val="0000CC"/>
                </a:solidFill>
                <a:effectLst/>
              </a:rPr>
              <a:t>case efficiency </a:t>
            </a:r>
          </a:p>
          <a:p>
            <a:pPr marL="609600" indent="-609600" eaLnBrk="1" hangingPunct="1">
              <a:spcBef>
                <a:spcPct val="20000"/>
              </a:spcBef>
            </a:pPr>
            <a:r>
              <a:rPr lang="en-US" sz="2400" dirty="0">
                <a:effectLst/>
              </a:rPr>
              <a:t>	</a:t>
            </a:r>
            <a:r>
              <a:rPr lang="en-US" sz="2400" dirty="0" smtClean="0">
                <a:effectLst/>
              </a:rPr>
              <a:t>- the  </a:t>
            </a:r>
            <a:r>
              <a:rPr lang="en-US" sz="2400" dirty="0">
                <a:effectLst/>
              </a:rPr>
              <a:t>efficiency averaged on all possible inputs</a:t>
            </a:r>
          </a:p>
          <a:p>
            <a:pPr marL="609600" indent="-609600" eaLnBrk="1" hangingPunct="1">
              <a:spcBef>
                <a:spcPct val="20000"/>
              </a:spcBef>
            </a:pPr>
            <a:r>
              <a:rPr lang="en-US" sz="2400" dirty="0">
                <a:effectLst/>
              </a:rPr>
              <a:t>	- must assume a distribution of the input </a:t>
            </a:r>
          </a:p>
          <a:p>
            <a:pPr marL="609600" indent="-609600" eaLnBrk="1" hangingPunct="1">
              <a:spcBef>
                <a:spcPct val="20000"/>
              </a:spcBef>
            </a:pPr>
            <a:r>
              <a:rPr lang="en-US" sz="2400" dirty="0">
                <a:effectLst/>
              </a:rPr>
              <a:t>	- we normally assume uniform distribution (all keys are equally </a:t>
            </a:r>
            <a:r>
              <a:rPr lang="en-US" sz="2400" dirty="0" smtClean="0">
                <a:effectLst/>
              </a:rPr>
              <a:t>probable</a:t>
            </a:r>
            <a:r>
              <a:rPr lang="en-US" sz="2400" dirty="0">
                <a:effectLst/>
              </a:rPr>
              <a:t>) </a:t>
            </a:r>
          </a:p>
          <a:p>
            <a:pPr marL="609600" indent="-609600" eaLnBrk="1" hangingPunct="1">
              <a:spcBef>
                <a:spcPct val="20000"/>
              </a:spcBef>
            </a:pPr>
            <a:r>
              <a:rPr lang="en-US" sz="2800" dirty="0">
                <a:solidFill>
                  <a:srgbClr val="0000CC"/>
                </a:solidFill>
                <a:effectLst/>
              </a:rPr>
              <a:t>If </a:t>
            </a:r>
            <a:r>
              <a:rPr lang="en-US" sz="2800" dirty="0" smtClean="0">
                <a:solidFill>
                  <a:srgbClr val="0000CC"/>
                </a:solidFill>
                <a:effectLst/>
              </a:rPr>
              <a:t> input </a:t>
            </a:r>
            <a:r>
              <a:rPr lang="en-US" sz="2800" dirty="0">
                <a:solidFill>
                  <a:srgbClr val="0000CC"/>
                </a:solidFill>
                <a:effectLst/>
              </a:rPr>
              <a:t>has size </a:t>
            </a:r>
            <a:r>
              <a:rPr lang="en-US" sz="2800" i="1" dirty="0">
                <a:solidFill>
                  <a:srgbClr val="0000CC"/>
                </a:solidFill>
                <a:effectLst/>
              </a:rPr>
              <a:t>n</a:t>
            </a:r>
            <a:r>
              <a:rPr lang="en-US" sz="2800" dirty="0">
                <a:solidFill>
                  <a:srgbClr val="0000CC"/>
                </a:solidFill>
                <a:effectLst/>
              </a:rPr>
              <a:t>, efficiency will be a </a:t>
            </a:r>
            <a:r>
              <a:rPr lang="en-US" sz="2800" i="1" dirty="0">
                <a:solidFill>
                  <a:srgbClr val="0000CC"/>
                </a:solidFill>
                <a:effectLst/>
              </a:rPr>
              <a:t>function of n</a:t>
            </a:r>
            <a:r>
              <a:rPr lang="en-US" sz="2800" dirty="0">
                <a:solidFill>
                  <a:srgbClr val="0000CC"/>
                </a:solidFill>
                <a:effectLst/>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body" sz="half" idx="1"/>
          </p:nvPr>
        </p:nvSpPr>
        <p:spPr>
          <a:xfrm>
            <a:off x="381000" y="1143000"/>
            <a:ext cx="8534400" cy="5249863"/>
          </a:xfrm>
        </p:spPr>
        <p:txBody>
          <a:bodyPr/>
          <a:lstStyle/>
          <a:p>
            <a:pPr>
              <a:lnSpc>
                <a:spcPct val="80000"/>
              </a:lnSpc>
            </a:pPr>
            <a:r>
              <a:rPr lang="en-US" sz="2800" dirty="0"/>
              <a:t>Considering the </a:t>
            </a:r>
            <a:r>
              <a:rPr lang="en-US" sz="2800" dirty="0">
                <a:solidFill>
                  <a:srgbClr val="0000CC"/>
                </a:solidFill>
              </a:rPr>
              <a:t>worst-case</a:t>
            </a:r>
            <a:r>
              <a:rPr lang="en-US" sz="2800" dirty="0"/>
              <a:t> for binary search:</a:t>
            </a:r>
          </a:p>
          <a:p>
            <a:pPr lvl="1">
              <a:lnSpc>
                <a:spcPct val="80000"/>
              </a:lnSpc>
            </a:pPr>
            <a:r>
              <a:rPr lang="en-US" sz="2400" dirty="0"/>
              <a:t>We don’t find the item until we have divided the array as far as it will divide</a:t>
            </a:r>
          </a:p>
          <a:p>
            <a:pPr>
              <a:lnSpc>
                <a:spcPct val="80000"/>
              </a:lnSpc>
            </a:pPr>
            <a:r>
              <a:rPr lang="en-US" sz="2800" dirty="0"/>
              <a:t>We first look at the middle of n items, then we look at the middle of n/2 items, then n/2</a:t>
            </a:r>
            <a:r>
              <a:rPr lang="en-US" sz="2800" baseline="30000" dirty="0"/>
              <a:t>2</a:t>
            </a:r>
            <a:r>
              <a:rPr lang="en-US" sz="2800" dirty="0"/>
              <a:t> items, and so on…</a:t>
            </a:r>
          </a:p>
          <a:p>
            <a:pPr>
              <a:lnSpc>
                <a:spcPct val="80000"/>
              </a:lnSpc>
            </a:pPr>
            <a:endParaRPr lang="en-US" sz="2800" dirty="0" smtClean="0"/>
          </a:p>
          <a:p>
            <a:pPr>
              <a:lnSpc>
                <a:spcPct val="80000"/>
              </a:lnSpc>
            </a:pPr>
            <a:r>
              <a:rPr lang="en-US" sz="2800" dirty="0" smtClean="0"/>
              <a:t>Thus</a:t>
            </a:r>
            <a:r>
              <a:rPr lang="en-US" sz="2800" dirty="0"/>
              <a:t>, the algorithm takes </a:t>
            </a:r>
            <a:r>
              <a:rPr lang="en-US" sz="2800" dirty="0">
                <a:solidFill>
                  <a:srgbClr val="0000CC"/>
                </a:solidFill>
              </a:rPr>
              <a:t>O(log n)</a:t>
            </a:r>
            <a:r>
              <a:rPr lang="en-US" sz="2800" dirty="0"/>
              <a:t>, the </a:t>
            </a:r>
            <a:r>
              <a:rPr lang="en-US" sz="2800" dirty="0" smtClean="0">
                <a:solidFill>
                  <a:srgbClr val="0000CC"/>
                </a:solidFill>
              </a:rPr>
              <a:t>worst-case</a:t>
            </a:r>
          </a:p>
          <a:p>
            <a:pPr>
              <a:lnSpc>
                <a:spcPct val="80000"/>
              </a:lnSpc>
            </a:pPr>
            <a:endParaRPr lang="en-US" sz="2800" dirty="0" smtClean="0"/>
          </a:p>
        </p:txBody>
      </p:sp>
      <p:sp>
        <p:nvSpPr>
          <p:cNvPr id="218115" name="Rectangle 3"/>
          <p:cNvSpPr>
            <a:spLocks noGrp="1" noChangeArrowheads="1"/>
          </p:cNvSpPr>
          <p:nvPr>
            <p:ph type="title"/>
          </p:nvPr>
        </p:nvSpPr>
        <p:spPr>
          <a:xfrm>
            <a:off x="457200" y="304800"/>
            <a:ext cx="8382000" cy="762000"/>
          </a:xfrm>
          <a:noFill/>
          <a:ln/>
        </p:spPr>
        <p:txBody>
          <a:bodyPr/>
          <a:lstStyle/>
          <a:p>
            <a:r>
              <a:rPr lang="en-US" dirty="0"/>
              <a:t>Binary </a:t>
            </a:r>
            <a:r>
              <a:rPr lang="en-US" dirty="0" smtClean="0"/>
              <a:t>Search Analysis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1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81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81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t>How Fast is a Binary Search?</a:t>
            </a:r>
          </a:p>
        </p:txBody>
      </p:sp>
      <p:sp>
        <p:nvSpPr>
          <p:cNvPr id="16387" name="Rectangle 3"/>
          <p:cNvSpPr>
            <a:spLocks noGrp="1" noChangeArrowheads="1"/>
          </p:cNvSpPr>
          <p:nvPr>
            <p:ph type="body" idx="1"/>
          </p:nvPr>
        </p:nvSpPr>
        <p:spPr>
          <a:xfrm>
            <a:off x="381000" y="1219200"/>
            <a:ext cx="8229600" cy="4114800"/>
          </a:xfrm>
          <a:noFill/>
          <a:ln/>
        </p:spPr>
        <p:txBody>
          <a:bodyPr/>
          <a:lstStyle/>
          <a:p>
            <a:r>
              <a:rPr lang="en-US" dirty="0">
                <a:solidFill>
                  <a:srgbClr val="0000CC"/>
                </a:solidFill>
              </a:rPr>
              <a:t>Worst case: </a:t>
            </a:r>
            <a:r>
              <a:rPr lang="en-US" dirty="0"/>
              <a:t>11 items in the list took 4 tries</a:t>
            </a:r>
          </a:p>
          <a:p>
            <a:r>
              <a:rPr lang="en-US" dirty="0"/>
              <a:t>How about the worst case for a list with 32 items ?</a:t>
            </a:r>
          </a:p>
          <a:p>
            <a:pPr lvl="1"/>
            <a:r>
              <a:rPr lang="en-US" dirty="0"/>
              <a:t>1st try - list has 16 items</a:t>
            </a:r>
          </a:p>
          <a:p>
            <a:pPr lvl="1"/>
            <a:r>
              <a:rPr lang="en-US" dirty="0"/>
              <a:t>2nd try - list has 8 items</a:t>
            </a:r>
          </a:p>
          <a:p>
            <a:pPr lvl="1"/>
            <a:r>
              <a:rPr lang="en-US" dirty="0"/>
              <a:t>3rd try - list has 4 items</a:t>
            </a:r>
          </a:p>
          <a:p>
            <a:pPr lvl="1"/>
            <a:r>
              <a:rPr lang="en-US" dirty="0"/>
              <a:t>4th try - list has 2 items</a:t>
            </a:r>
          </a:p>
          <a:p>
            <a:pPr lvl="1"/>
            <a:r>
              <a:rPr lang="en-US" dirty="0"/>
              <a:t>5th try - list has 1 item</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How Fast is a Binary Search? (con’t)</a:t>
            </a:r>
          </a:p>
        </p:txBody>
      </p:sp>
      <p:sp>
        <p:nvSpPr>
          <p:cNvPr id="17411" name="Rectangle 3"/>
          <p:cNvSpPr>
            <a:spLocks noGrp="1" noChangeArrowheads="1"/>
          </p:cNvSpPr>
          <p:nvPr>
            <p:ph type="body" sz="half" idx="1"/>
          </p:nvPr>
        </p:nvSpPr>
        <p:spPr>
          <a:xfrm>
            <a:off x="457200" y="1295400"/>
            <a:ext cx="3810000" cy="4114800"/>
          </a:xfrm>
          <a:noFill/>
          <a:ln/>
        </p:spPr>
        <p:txBody>
          <a:bodyPr/>
          <a:lstStyle/>
          <a:p>
            <a:pPr>
              <a:lnSpc>
                <a:spcPct val="90000"/>
              </a:lnSpc>
              <a:buFont typeface="Monotype Sorts" pitchFamily="2" charset="2"/>
              <a:buChar char=" "/>
            </a:pPr>
            <a:r>
              <a:rPr lang="en-US" u="sng" dirty="0"/>
              <a:t>List has 250 items</a:t>
            </a:r>
            <a:endParaRPr lang="en-US" dirty="0"/>
          </a:p>
          <a:p>
            <a:pPr>
              <a:lnSpc>
                <a:spcPct val="90000"/>
              </a:lnSpc>
              <a:buFont typeface="Monotype Sorts" pitchFamily="2" charset="2"/>
              <a:buChar char=" "/>
            </a:pPr>
            <a:endParaRPr lang="en-US" sz="1000" dirty="0"/>
          </a:p>
          <a:p>
            <a:pPr>
              <a:lnSpc>
                <a:spcPct val="90000"/>
              </a:lnSpc>
              <a:buFont typeface="Monotype Sorts" pitchFamily="2" charset="2"/>
              <a:buChar char=" "/>
            </a:pPr>
            <a:r>
              <a:rPr lang="en-US" sz="2400" dirty="0"/>
              <a:t>1st try </a:t>
            </a:r>
            <a:r>
              <a:rPr lang="en-US" sz="2400" dirty="0" smtClean="0"/>
              <a:t> - </a:t>
            </a:r>
            <a:r>
              <a:rPr lang="en-US" sz="2400" dirty="0"/>
              <a:t>125 items</a:t>
            </a:r>
          </a:p>
          <a:p>
            <a:pPr>
              <a:lnSpc>
                <a:spcPct val="90000"/>
              </a:lnSpc>
              <a:buFont typeface="Monotype Sorts" pitchFamily="2" charset="2"/>
              <a:buChar char=" "/>
            </a:pPr>
            <a:r>
              <a:rPr lang="en-US" sz="2400" dirty="0"/>
              <a:t>2nd try - </a:t>
            </a:r>
            <a:r>
              <a:rPr lang="en-US" sz="2400" dirty="0" smtClean="0"/>
              <a:t>  63 </a:t>
            </a:r>
            <a:r>
              <a:rPr lang="en-US" sz="2400" dirty="0"/>
              <a:t>items</a:t>
            </a:r>
          </a:p>
          <a:p>
            <a:pPr>
              <a:lnSpc>
                <a:spcPct val="90000"/>
              </a:lnSpc>
              <a:buFont typeface="Monotype Sorts" pitchFamily="2" charset="2"/>
              <a:buChar char=" "/>
            </a:pPr>
            <a:r>
              <a:rPr lang="en-US" sz="2400" dirty="0"/>
              <a:t>3rd </a:t>
            </a:r>
            <a:r>
              <a:rPr lang="en-US" sz="2400" dirty="0" smtClean="0"/>
              <a:t>try  </a:t>
            </a:r>
            <a:r>
              <a:rPr lang="en-US" sz="2400" dirty="0"/>
              <a:t>- </a:t>
            </a:r>
            <a:r>
              <a:rPr lang="en-US" sz="2400" dirty="0" smtClean="0"/>
              <a:t>  32 </a:t>
            </a:r>
            <a:r>
              <a:rPr lang="en-US" sz="2400" dirty="0"/>
              <a:t>items</a:t>
            </a:r>
          </a:p>
          <a:p>
            <a:pPr>
              <a:lnSpc>
                <a:spcPct val="90000"/>
              </a:lnSpc>
              <a:buFont typeface="Monotype Sorts" pitchFamily="2" charset="2"/>
              <a:buChar char=" "/>
            </a:pPr>
            <a:r>
              <a:rPr lang="en-US" sz="2400" dirty="0"/>
              <a:t>4th try </a:t>
            </a:r>
            <a:r>
              <a:rPr lang="en-US" sz="2400" dirty="0" smtClean="0"/>
              <a:t> -   16 </a:t>
            </a:r>
            <a:r>
              <a:rPr lang="en-US" sz="2400" dirty="0"/>
              <a:t>items</a:t>
            </a:r>
          </a:p>
          <a:p>
            <a:pPr>
              <a:lnSpc>
                <a:spcPct val="90000"/>
              </a:lnSpc>
              <a:buFont typeface="Monotype Sorts" pitchFamily="2" charset="2"/>
              <a:buChar char=" "/>
            </a:pPr>
            <a:r>
              <a:rPr lang="en-US" sz="2400" dirty="0"/>
              <a:t>5th try </a:t>
            </a:r>
            <a:r>
              <a:rPr lang="en-US" sz="2400" dirty="0" smtClean="0"/>
              <a:t> -     8 </a:t>
            </a:r>
            <a:r>
              <a:rPr lang="en-US" sz="2400" dirty="0"/>
              <a:t>items</a:t>
            </a:r>
          </a:p>
          <a:p>
            <a:pPr>
              <a:lnSpc>
                <a:spcPct val="90000"/>
              </a:lnSpc>
              <a:buFont typeface="Monotype Sorts" pitchFamily="2" charset="2"/>
              <a:buChar char=" "/>
            </a:pPr>
            <a:r>
              <a:rPr lang="en-US" sz="2400" dirty="0"/>
              <a:t>6th try </a:t>
            </a:r>
            <a:r>
              <a:rPr lang="en-US" sz="2400" dirty="0" smtClean="0"/>
              <a:t> -     4 </a:t>
            </a:r>
            <a:r>
              <a:rPr lang="en-US" sz="2400" dirty="0"/>
              <a:t>items</a:t>
            </a:r>
          </a:p>
          <a:p>
            <a:pPr>
              <a:lnSpc>
                <a:spcPct val="90000"/>
              </a:lnSpc>
              <a:buFont typeface="Monotype Sorts" pitchFamily="2" charset="2"/>
              <a:buChar char=" "/>
            </a:pPr>
            <a:r>
              <a:rPr lang="en-US" sz="2400" dirty="0"/>
              <a:t>7th try </a:t>
            </a:r>
            <a:r>
              <a:rPr lang="en-US" sz="2400" dirty="0" smtClean="0"/>
              <a:t> -     2 </a:t>
            </a:r>
            <a:r>
              <a:rPr lang="en-US" sz="2400" dirty="0"/>
              <a:t>items</a:t>
            </a:r>
          </a:p>
          <a:p>
            <a:pPr>
              <a:lnSpc>
                <a:spcPct val="90000"/>
              </a:lnSpc>
              <a:buFont typeface="Monotype Sorts" pitchFamily="2" charset="2"/>
              <a:buChar char=" "/>
            </a:pPr>
            <a:r>
              <a:rPr lang="en-US" sz="2400" dirty="0"/>
              <a:t>8th try </a:t>
            </a:r>
            <a:r>
              <a:rPr lang="en-US" sz="2400" dirty="0" smtClean="0"/>
              <a:t> -     1 </a:t>
            </a:r>
            <a:r>
              <a:rPr lang="en-US" sz="2400" dirty="0"/>
              <a:t>item</a:t>
            </a:r>
          </a:p>
        </p:txBody>
      </p:sp>
      <p:sp>
        <p:nvSpPr>
          <p:cNvPr id="17412" name="Rectangle 4"/>
          <p:cNvSpPr>
            <a:spLocks noGrp="1" noChangeArrowheads="1"/>
          </p:cNvSpPr>
          <p:nvPr>
            <p:ph type="body" sz="half" idx="2"/>
          </p:nvPr>
        </p:nvSpPr>
        <p:spPr>
          <a:xfrm>
            <a:off x="4419600" y="1219200"/>
            <a:ext cx="3810000" cy="4876800"/>
          </a:xfrm>
          <a:noFill/>
          <a:ln/>
        </p:spPr>
        <p:txBody>
          <a:bodyPr/>
          <a:lstStyle/>
          <a:p>
            <a:pPr>
              <a:buFont typeface="Monotype Sorts" pitchFamily="2" charset="2"/>
              <a:buChar char=" "/>
            </a:pPr>
            <a:r>
              <a:rPr lang="en-US" u="sng" dirty="0"/>
              <a:t>List has 512 items</a:t>
            </a:r>
            <a:endParaRPr lang="en-US" dirty="0"/>
          </a:p>
          <a:p>
            <a:pPr>
              <a:buFont typeface="Monotype Sorts" pitchFamily="2" charset="2"/>
              <a:buChar char=" "/>
            </a:pPr>
            <a:endParaRPr lang="en-US" sz="900" dirty="0"/>
          </a:p>
          <a:p>
            <a:pPr>
              <a:buFont typeface="Monotype Sorts" pitchFamily="2" charset="2"/>
              <a:buChar char=" "/>
            </a:pPr>
            <a:r>
              <a:rPr lang="en-US" sz="2400" dirty="0"/>
              <a:t>1st try </a:t>
            </a:r>
            <a:r>
              <a:rPr lang="en-US" sz="2400" dirty="0" smtClean="0"/>
              <a:t> - </a:t>
            </a:r>
            <a:r>
              <a:rPr lang="en-US" sz="2400" dirty="0"/>
              <a:t>256 items</a:t>
            </a:r>
          </a:p>
          <a:p>
            <a:pPr>
              <a:buFont typeface="Monotype Sorts" pitchFamily="2" charset="2"/>
              <a:buChar char=" "/>
            </a:pPr>
            <a:r>
              <a:rPr lang="en-US" sz="2400" dirty="0"/>
              <a:t>2nd try - 128 items</a:t>
            </a:r>
          </a:p>
          <a:p>
            <a:pPr>
              <a:buFont typeface="Monotype Sorts" pitchFamily="2" charset="2"/>
              <a:buChar char=" "/>
            </a:pPr>
            <a:r>
              <a:rPr lang="en-US" sz="2400" dirty="0"/>
              <a:t>3rd try </a:t>
            </a:r>
            <a:r>
              <a:rPr lang="en-US" sz="2400" dirty="0" smtClean="0"/>
              <a:t> -   64 </a:t>
            </a:r>
            <a:r>
              <a:rPr lang="en-US" sz="2400" dirty="0"/>
              <a:t>items</a:t>
            </a:r>
          </a:p>
          <a:p>
            <a:pPr>
              <a:buFont typeface="Monotype Sorts" pitchFamily="2" charset="2"/>
              <a:buChar char=" "/>
            </a:pPr>
            <a:r>
              <a:rPr lang="en-US" sz="2400" dirty="0"/>
              <a:t>4th try </a:t>
            </a:r>
            <a:r>
              <a:rPr lang="en-US" sz="2400" dirty="0" smtClean="0"/>
              <a:t> -   32 </a:t>
            </a:r>
            <a:r>
              <a:rPr lang="en-US" sz="2400" dirty="0"/>
              <a:t>items</a:t>
            </a:r>
          </a:p>
          <a:p>
            <a:pPr>
              <a:buFont typeface="Monotype Sorts" pitchFamily="2" charset="2"/>
              <a:buChar char=" "/>
            </a:pPr>
            <a:r>
              <a:rPr lang="en-US" sz="2400" dirty="0"/>
              <a:t>5th try </a:t>
            </a:r>
            <a:r>
              <a:rPr lang="en-US" sz="2400" dirty="0" smtClean="0"/>
              <a:t> -   16 </a:t>
            </a:r>
            <a:r>
              <a:rPr lang="en-US" sz="2400" dirty="0"/>
              <a:t>items</a:t>
            </a:r>
          </a:p>
          <a:p>
            <a:pPr>
              <a:buFont typeface="Monotype Sorts" pitchFamily="2" charset="2"/>
              <a:buChar char=" "/>
            </a:pPr>
            <a:r>
              <a:rPr lang="en-US" sz="2400" dirty="0"/>
              <a:t>6th </a:t>
            </a:r>
            <a:r>
              <a:rPr lang="en-US" sz="2400" dirty="0" smtClean="0"/>
              <a:t>try  </a:t>
            </a:r>
            <a:r>
              <a:rPr lang="en-US" sz="2400" dirty="0"/>
              <a:t>- </a:t>
            </a:r>
            <a:r>
              <a:rPr lang="en-US" sz="2400" dirty="0" smtClean="0"/>
              <a:t>    8 </a:t>
            </a:r>
            <a:r>
              <a:rPr lang="en-US" sz="2400" dirty="0"/>
              <a:t>items</a:t>
            </a:r>
          </a:p>
          <a:p>
            <a:pPr>
              <a:buFont typeface="Monotype Sorts" pitchFamily="2" charset="2"/>
              <a:buChar char=" "/>
            </a:pPr>
            <a:r>
              <a:rPr lang="en-US" sz="2400" dirty="0"/>
              <a:t>7th </a:t>
            </a:r>
            <a:r>
              <a:rPr lang="en-US" sz="2400" dirty="0" smtClean="0"/>
              <a:t>try  </a:t>
            </a:r>
            <a:r>
              <a:rPr lang="en-US" sz="2400" dirty="0"/>
              <a:t>- </a:t>
            </a:r>
            <a:r>
              <a:rPr lang="en-US" sz="2400" dirty="0" smtClean="0"/>
              <a:t>    4 </a:t>
            </a:r>
            <a:r>
              <a:rPr lang="en-US" sz="2400" dirty="0"/>
              <a:t>items</a:t>
            </a:r>
          </a:p>
          <a:p>
            <a:pPr>
              <a:buFont typeface="Monotype Sorts" pitchFamily="2" charset="2"/>
              <a:buChar char=" "/>
            </a:pPr>
            <a:r>
              <a:rPr lang="en-US" sz="2400" dirty="0"/>
              <a:t>8th </a:t>
            </a:r>
            <a:r>
              <a:rPr lang="en-US" sz="2400" dirty="0" smtClean="0"/>
              <a:t>try  </a:t>
            </a:r>
            <a:r>
              <a:rPr lang="en-US" sz="2400" dirty="0"/>
              <a:t>- </a:t>
            </a:r>
            <a:r>
              <a:rPr lang="en-US" sz="2400" dirty="0" smtClean="0"/>
              <a:t>    2 </a:t>
            </a:r>
            <a:r>
              <a:rPr lang="en-US" sz="2400" dirty="0"/>
              <a:t>items</a:t>
            </a:r>
          </a:p>
          <a:p>
            <a:pPr>
              <a:buFont typeface="Monotype Sorts" pitchFamily="2" charset="2"/>
              <a:buChar char=" "/>
            </a:pPr>
            <a:r>
              <a:rPr lang="en-US" sz="2400" dirty="0"/>
              <a:t>9th try </a:t>
            </a:r>
            <a:r>
              <a:rPr lang="en-US" sz="2400" dirty="0" smtClean="0"/>
              <a:t> -     1 </a:t>
            </a:r>
            <a:r>
              <a:rPr lang="en-US" sz="2400" dirty="0"/>
              <a:t>item</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A Very Fast Algorithm!</a:t>
            </a:r>
          </a:p>
        </p:txBody>
      </p:sp>
      <p:sp>
        <p:nvSpPr>
          <p:cNvPr id="19459" name="Rectangle 3"/>
          <p:cNvSpPr>
            <a:spLocks noGrp="1" noChangeArrowheads="1"/>
          </p:cNvSpPr>
          <p:nvPr>
            <p:ph type="body" idx="1"/>
          </p:nvPr>
        </p:nvSpPr>
        <p:spPr>
          <a:xfrm>
            <a:off x="381000" y="1219200"/>
            <a:ext cx="8305800" cy="4419600"/>
          </a:xfrm>
          <a:noFill/>
          <a:ln/>
        </p:spPr>
        <p:txBody>
          <a:bodyPr/>
          <a:lstStyle/>
          <a:p>
            <a:r>
              <a:rPr lang="en-US" dirty="0"/>
              <a:t>How long (worst case) will it take to find an item in a list 30,000 items long?</a:t>
            </a:r>
          </a:p>
          <a:p>
            <a:pPr>
              <a:buFontTx/>
              <a:buNone/>
            </a:pPr>
            <a:endParaRPr lang="en-US" sz="1000" dirty="0"/>
          </a:p>
          <a:p>
            <a:pPr lvl="1">
              <a:buFontTx/>
              <a:buChar char=" "/>
            </a:pPr>
            <a:r>
              <a:rPr lang="en-US" sz="2800" dirty="0"/>
              <a:t>2</a:t>
            </a:r>
            <a:r>
              <a:rPr lang="en-US" sz="2800" baseline="30000" dirty="0"/>
              <a:t>10</a:t>
            </a:r>
            <a:r>
              <a:rPr lang="en-US" sz="2800" dirty="0"/>
              <a:t> = 1024			2</a:t>
            </a:r>
            <a:r>
              <a:rPr lang="en-US" sz="2800" baseline="30000" dirty="0"/>
              <a:t>13</a:t>
            </a:r>
            <a:r>
              <a:rPr lang="en-US" sz="2800" dirty="0"/>
              <a:t> = 8192</a:t>
            </a:r>
          </a:p>
          <a:p>
            <a:pPr lvl="1">
              <a:buFontTx/>
              <a:buChar char=" "/>
            </a:pPr>
            <a:r>
              <a:rPr lang="en-US" sz="2800" dirty="0"/>
              <a:t>2</a:t>
            </a:r>
            <a:r>
              <a:rPr lang="en-US" sz="2800" baseline="30000" dirty="0"/>
              <a:t>11</a:t>
            </a:r>
            <a:r>
              <a:rPr lang="en-US" sz="2800" dirty="0"/>
              <a:t> = 2048			2</a:t>
            </a:r>
            <a:r>
              <a:rPr lang="en-US" sz="2800" baseline="30000" dirty="0"/>
              <a:t>14</a:t>
            </a:r>
            <a:r>
              <a:rPr lang="en-US" sz="2800" dirty="0"/>
              <a:t> = 16384</a:t>
            </a:r>
          </a:p>
          <a:p>
            <a:pPr lvl="1">
              <a:buFontTx/>
              <a:buChar char=" "/>
            </a:pPr>
            <a:r>
              <a:rPr lang="en-US" sz="2800" dirty="0"/>
              <a:t>2</a:t>
            </a:r>
            <a:r>
              <a:rPr lang="en-US" sz="2800" baseline="30000" dirty="0"/>
              <a:t>12</a:t>
            </a:r>
            <a:r>
              <a:rPr lang="en-US" sz="2800" dirty="0"/>
              <a:t> = 4096			2</a:t>
            </a:r>
            <a:r>
              <a:rPr lang="en-US" sz="2800" baseline="30000" dirty="0"/>
              <a:t>15</a:t>
            </a:r>
            <a:r>
              <a:rPr lang="en-US" sz="2800" dirty="0"/>
              <a:t> = 32768</a:t>
            </a:r>
          </a:p>
          <a:p>
            <a:pPr lvl="1">
              <a:buFontTx/>
              <a:buChar char=" "/>
            </a:pPr>
            <a:endParaRPr lang="en-US" dirty="0"/>
          </a:p>
          <a:p>
            <a:r>
              <a:rPr lang="en-US" dirty="0"/>
              <a:t>So, it will take only 15 tries!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C00000"/>
                </a:solidFill>
              </a:rPr>
              <a:t>linear search </a:t>
            </a:r>
            <a:r>
              <a:rPr lang="en-US" dirty="0" smtClean="0"/>
              <a:t>is </a:t>
            </a:r>
            <a:r>
              <a:rPr lang="en-US" dirty="0" smtClean="0">
                <a:solidFill>
                  <a:srgbClr val="0000CC"/>
                </a:solidFill>
              </a:rPr>
              <a:t>not efficient </a:t>
            </a:r>
            <a:r>
              <a:rPr lang="en-US" dirty="0" smtClean="0"/>
              <a:t>because on the average it needs to search half a list to find an item</a:t>
            </a:r>
          </a:p>
          <a:p>
            <a:r>
              <a:rPr lang="en-US" dirty="0" smtClean="0"/>
              <a:t>If we have an </a:t>
            </a:r>
            <a:r>
              <a:rPr lang="en-US" dirty="0" smtClean="0">
                <a:solidFill>
                  <a:srgbClr val="0000CC"/>
                </a:solidFill>
              </a:rPr>
              <a:t>ordered list </a:t>
            </a:r>
            <a:r>
              <a:rPr lang="en-US" dirty="0" smtClean="0"/>
              <a:t>and we know how many things are in the list (i.e., number of records in a file), we can use a different strategy</a:t>
            </a:r>
          </a:p>
          <a:p>
            <a:r>
              <a:rPr lang="en-US" dirty="0" smtClean="0"/>
              <a:t>A </a:t>
            </a:r>
            <a:r>
              <a:rPr lang="en-US" dirty="0" smtClean="0">
                <a:solidFill>
                  <a:srgbClr val="C00000"/>
                </a:solidFill>
              </a:rPr>
              <a:t>binary search </a:t>
            </a:r>
            <a:r>
              <a:rPr lang="en-US" dirty="0" smtClean="0"/>
              <a:t>is much faster than a linear search, </a:t>
            </a:r>
            <a:r>
              <a:rPr lang="en-US" dirty="0" smtClean="0">
                <a:solidFill>
                  <a:srgbClr val="0000CC"/>
                </a:solidFill>
              </a:rPr>
              <a:t>but only works </a:t>
            </a:r>
            <a:r>
              <a:rPr lang="en-US" dirty="0" smtClean="0"/>
              <a:t>on an </a:t>
            </a:r>
            <a:r>
              <a:rPr lang="en-US" dirty="0" smtClean="0">
                <a:solidFill>
                  <a:srgbClr val="0000CC"/>
                </a:solidFill>
              </a:rPr>
              <a:t>ordered list!</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dirty="0" smtClean="0"/>
              <a:t>Log</a:t>
            </a:r>
            <a:r>
              <a:rPr lang="en-US" b="1" baseline="-25000" dirty="0" smtClean="0"/>
              <a:t>2</a:t>
            </a:r>
            <a:r>
              <a:rPr lang="en-US" dirty="0" smtClean="0"/>
              <a:t> </a:t>
            </a:r>
            <a:r>
              <a:rPr lang="en-US" dirty="0"/>
              <a:t>n  Efficiency</a:t>
            </a:r>
          </a:p>
        </p:txBody>
      </p:sp>
      <p:sp>
        <p:nvSpPr>
          <p:cNvPr id="20483" name="Rectangle 3"/>
          <p:cNvSpPr>
            <a:spLocks noGrp="1" noChangeArrowheads="1"/>
          </p:cNvSpPr>
          <p:nvPr>
            <p:ph type="body" idx="1"/>
          </p:nvPr>
        </p:nvSpPr>
        <p:spPr>
          <a:xfrm>
            <a:off x="381000" y="1219200"/>
            <a:ext cx="8458200" cy="4114800"/>
          </a:xfrm>
          <a:noFill/>
          <a:ln/>
        </p:spPr>
        <p:txBody>
          <a:bodyPr/>
          <a:lstStyle/>
          <a:p>
            <a:r>
              <a:rPr lang="en-US" dirty="0"/>
              <a:t>We say that the binary search algorithm runs in  </a:t>
            </a:r>
            <a:r>
              <a:rPr lang="en-US" b="1" dirty="0" smtClean="0">
                <a:solidFill>
                  <a:srgbClr val="0000CC"/>
                </a:solidFill>
              </a:rPr>
              <a:t>log</a:t>
            </a:r>
            <a:r>
              <a:rPr lang="en-US" b="1" baseline="-25000" dirty="0" smtClean="0">
                <a:solidFill>
                  <a:srgbClr val="0000CC"/>
                </a:solidFill>
              </a:rPr>
              <a:t>2</a:t>
            </a:r>
            <a:r>
              <a:rPr lang="en-US" b="1" dirty="0" smtClean="0">
                <a:solidFill>
                  <a:srgbClr val="0000CC"/>
                </a:solidFill>
              </a:rPr>
              <a:t>n  </a:t>
            </a:r>
            <a:r>
              <a:rPr lang="en-US" b="1" dirty="0">
                <a:solidFill>
                  <a:srgbClr val="0000CC"/>
                </a:solidFill>
              </a:rPr>
              <a:t>time</a:t>
            </a:r>
            <a:r>
              <a:rPr lang="en-US" dirty="0"/>
              <a:t>.  (Also written as </a:t>
            </a:r>
            <a:r>
              <a:rPr lang="en-US" b="1" dirty="0" err="1"/>
              <a:t>lg</a:t>
            </a:r>
            <a:r>
              <a:rPr lang="en-US" b="1" dirty="0"/>
              <a:t> n</a:t>
            </a:r>
            <a:r>
              <a:rPr lang="en-US" dirty="0"/>
              <a:t>)</a:t>
            </a:r>
          </a:p>
          <a:p>
            <a:r>
              <a:rPr lang="en-US" dirty="0" smtClean="0">
                <a:solidFill>
                  <a:srgbClr val="0000CC"/>
                </a:solidFill>
              </a:rPr>
              <a:t>Log</a:t>
            </a:r>
            <a:r>
              <a:rPr lang="en-US" b="1" baseline="-25000" dirty="0" smtClean="0">
                <a:solidFill>
                  <a:srgbClr val="0000CC"/>
                </a:solidFill>
              </a:rPr>
              <a:t>2</a:t>
            </a:r>
            <a:r>
              <a:rPr lang="en-US" dirty="0" smtClean="0">
                <a:solidFill>
                  <a:srgbClr val="0000CC"/>
                </a:solidFill>
              </a:rPr>
              <a:t>n</a:t>
            </a:r>
            <a:r>
              <a:rPr lang="en-US" dirty="0" smtClean="0"/>
              <a:t> </a:t>
            </a:r>
            <a:r>
              <a:rPr lang="en-US" dirty="0"/>
              <a:t>means the log to the base 2 of some value of n.</a:t>
            </a:r>
          </a:p>
          <a:p>
            <a:r>
              <a:rPr lang="en-US" dirty="0"/>
              <a:t>8 = 2</a:t>
            </a:r>
            <a:r>
              <a:rPr lang="en-US" baseline="30000" dirty="0"/>
              <a:t>3</a:t>
            </a:r>
            <a:r>
              <a:rPr lang="en-US" dirty="0"/>
              <a:t>    </a:t>
            </a:r>
            <a:r>
              <a:rPr lang="en-US" dirty="0" smtClean="0">
                <a:solidFill>
                  <a:srgbClr val="0000CC"/>
                </a:solidFill>
              </a:rPr>
              <a:t>log</a:t>
            </a:r>
            <a:r>
              <a:rPr lang="en-US" b="1" baseline="-25000" dirty="0" smtClean="0">
                <a:solidFill>
                  <a:srgbClr val="0000CC"/>
                </a:solidFill>
              </a:rPr>
              <a:t>2</a:t>
            </a:r>
            <a:r>
              <a:rPr lang="en-US" dirty="0" smtClean="0">
                <a:solidFill>
                  <a:srgbClr val="0000CC"/>
                </a:solidFill>
              </a:rPr>
              <a:t>8 </a:t>
            </a:r>
            <a:r>
              <a:rPr lang="en-US" dirty="0">
                <a:solidFill>
                  <a:srgbClr val="0000CC"/>
                </a:solidFill>
              </a:rPr>
              <a:t>= 3</a:t>
            </a:r>
            <a:r>
              <a:rPr lang="en-US" dirty="0"/>
              <a:t>	16 = 2</a:t>
            </a:r>
            <a:r>
              <a:rPr lang="en-US" baseline="30000" dirty="0"/>
              <a:t>4</a:t>
            </a:r>
            <a:r>
              <a:rPr lang="en-US" dirty="0"/>
              <a:t>    </a:t>
            </a:r>
            <a:r>
              <a:rPr lang="en-US" dirty="0" smtClean="0">
                <a:solidFill>
                  <a:srgbClr val="0000CC"/>
                </a:solidFill>
              </a:rPr>
              <a:t>log</a:t>
            </a:r>
            <a:r>
              <a:rPr lang="en-US" b="1" baseline="-25000" dirty="0" smtClean="0">
                <a:solidFill>
                  <a:srgbClr val="0000CC"/>
                </a:solidFill>
              </a:rPr>
              <a:t>2</a:t>
            </a:r>
            <a:r>
              <a:rPr lang="en-US" dirty="0" smtClean="0">
                <a:solidFill>
                  <a:srgbClr val="0000CC"/>
                </a:solidFill>
              </a:rPr>
              <a:t>16</a:t>
            </a:r>
            <a:r>
              <a:rPr lang="en-US" dirty="0" smtClean="0"/>
              <a:t> </a:t>
            </a:r>
            <a:r>
              <a:rPr lang="en-US" dirty="0"/>
              <a:t>= 4</a:t>
            </a:r>
          </a:p>
          <a:p>
            <a:r>
              <a:rPr lang="en-US" dirty="0"/>
              <a:t>There are no algorithms that run faster </a:t>
            </a:r>
            <a:r>
              <a:rPr lang="en-US" dirty="0" smtClean="0"/>
              <a:t>than   </a:t>
            </a:r>
            <a:r>
              <a:rPr lang="en-US" dirty="0" smtClean="0">
                <a:solidFill>
                  <a:srgbClr val="0000CC"/>
                </a:solidFill>
              </a:rPr>
              <a:t>log</a:t>
            </a:r>
            <a:r>
              <a:rPr lang="en-US" b="1" baseline="-25000" dirty="0" smtClean="0">
                <a:solidFill>
                  <a:srgbClr val="0000CC"/>
                </a:solidFill>
              </a:rPr>
              <a:t>2</a:t>
            </a:r>
            <a:r>
              <a:rPr lang="en-US" dirty="0" smtClean="0">
                <a:solidFill>
                  <a:srgbClr val="0000CC"/>
                </a:solidFill>
              </a:rPr>
              <a:t> </a:t>
            </a:r>
            <a:r>
              <a:rPr lang="en-US" dirty="0">
                <a:solidFill>
                  <a:srgbClr val="0000CC"/>
                </a:solidFill>
              </a:rPr>
              <a:t>n</a:t>
            </a:r>
            <a:r>
              <a:rPr lang="en-US" dirty="0"/>
              <a:t> </a:t>
            </a:r>
            <a:r>
              <a:rPr lang="en-US" dirty="0" smtClean="0"/>
              <a:t>time</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a:xfrm>
            <a:off x="304800" y="1066800"/>
            <a:ext cx="8534400" cy="914400"/>
          </a:xfrm>
        </p:spPr>
        <p:txBody>
          <a:bodyPr/>
          <a:lstStyle/>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685800" y="1143000"/>
            <a:ext cx="6124575" cy="528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(Sequential) Search</a:t>
            </a:r>
            <a:endParaRPr lang="en-US" dirty="0"/>
          </a:p>
        </p:txBody>
      </p:sp>
      <p:sp>
        <p:nvSpPr>
          <p:cNvPr id="3" name="Content Placeholder 2"/>
          <p:cNvSpPr>
            <a:spLocks noGrp="1"/>
          </p:cNvSpPr>
          <p:nvPr>
            <p:ph idx="1"/>
          </p:nvPr>
        </p:nvSpPr>
        <p:spPr>
          <a:xfrm>
            <a:off x="304800" y="1066800"/>
            <a:ext cx="8534400" cy="762000"/>
          </a:xfrm>
        </p:spPr>
        <p:txBody>
          <a:bodyPr/>
          <a:lstStyle/>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609600" y="1150937"/>
            <a:ext cx="7651750" cy="5173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228600" y="1219201"/>
            <a:ext cx="8763000" cy="5410200"/>
          </a:xfrm>
        </p:spPr>
        <p:txBody>
          <a:bodyPr/>
          <a:lstStyle/>
          <a:p>
            <a:pPr>
              <a:lnSpc>
                <a:spcPct val="90000"/>
              </a:lnSpc>
            </a:pPr>
            <a:r>
              <a:rPr lang="en-US" sz="2800" dirty="0"/>
              <a:t>We know</a:t>
            </a:r>
          </a:p>
          <a:p>
            <a:pPr lvl="1">
              <a:lnSpc>
                <a:spcPct val="90000"/>
              </a:lnSpc>
            </a:pPr>
            <a:r>
              <a:rPr lang="en-US" sz="2400" dirty="0"/>
              <a:t>sequential search is O(n) worst-case</a:t>
            </a:r>
          </a:p>
          <a:p>
            <a:pPr lvl="1">
              <a:lnSpc>
                <a:spcPct val="90000"/>
              </a:lnSpc>
            </a:pPr>
            <a:r>
              <a:rPr lang="en-US" sz="2400" dirty="0"/>
              <a:t>binary search is O(log</a:t>
            </a:r>
            <a:r>
              <a:rPr lang="en-US" sz="2400" baseline="-25000" dirty="0"/>
              <a:t>2</a:t>
            </a:r>
            <a:r>
              <a:rPr lang="en-US" sz="2400" dirty="0"/>
              <a:t> n) worst-case</a:t>
            </a:r>
          </a:p>
          <a:p>
            <a:pPr>
              <a:lnSpc>
                <a:spcPct val="90000"/>
              </a:lnSpc>
            </a:pPr>
            <a:r>
              <a:rPr lang="en-US" sz="2800" dirty="0"/>
              <a:t>Which is better?</a:t>
            </a:r>
          </a:p>
          <a:p>
            <a:pPr>
              <a:lnSpc>
                <a:spcPct val="90000"/>
              </a:lnSpc>
            </a:pPr>
            <a:r>
              <a:rPr lang="en-US" sz="2800" dirty="0"/>
              <a:t>Given n = 1,000,000 items</a:t>
            </a:r>
          </a:p>
          <a:p>
            <a:pPr lvl="1">
              <a:lnSpc>
                <a:spcPct val="90000"/>
              </a:lnSpc>
            </a:pPr>
            <a:r>
              <a:rPr lang="en-US" sz="2400" dirty="0"/>
              <a:t>O(n) = O(1,000,000)  </a:t>
            </a:r>
            <a:r>
              <a:rPr lang="en-US" sz="2400" dirty="0">
                <a:solidFill>
                  <a:srgbClr val="0000CC"/>
                </a:solidFill>
              </a:rPr>
              <a:t>/* sequential */</a:t>
            </a:r>
          </a:p>
          <a:p>
            <a:pPr lvl="1">
              <a:lnSpc>
                <a:spcPct val="90000"/>
              </a:lnSpc>
            </a:pPr>
            <a:r>
              <a:rPr lang="en-US" sz="2400" dirty="0"/>
              <a:t>O(log</a:t>
            </a:r>
            <a:r>
              <a:rPr lang="en-US" sz="2400" baseline="-25000" dirty="0"/>
              <a:t>2</a:t>
            </a:r>
            <a:r>
              <a:rPr lang="en-US" sz="2400" dirty="0"/>
              <a:t> n) = O(19)      </a:t>
            </a:r>
            <a:r>
              <a:rPr lang="en-US" sz="2400" dirty="0">
                <a:solidFill>
                  <a:srgbClr val="0000CC"/>
                </a:solidFill>
              </a:rPr>
              <a:t> /* binary */</a:t>
            </a:r>
          </a:p>
          <a:p>
            <a:pPr>
              <a:lnSpc>
                <a:spcPct val="90000"/>
              </a:lnSpc>
            </a:pPr>
            <a:r>
              <a:rPr lang="en-US" sz="2800" dirty="0"/>
              <a:t>Clearly </a:t>
            </a:r>
            <a:r>
              <a:rPr lang="en-US" sz="2800" dirty="0">
                <a:solidFill>
                  <a:srgbClr val="C00000"/>
                </a:solidFill>
              </a:rPr>
              <a:t>binary search </a:t>
            </a:r>
            <a:r>
              <a:rPr lang="en-US" sz="2800" dirty="0"/>
              <a:t>is better in worst-case for large values of n, but there is always trade-offs that must be considered</a:t>
            </a:r>
          </a:p>
          <a:p>
            <a:pPr lvl="1">
              <a:lnSpc>
                <a:spcPct val="90000"/>
              </a:lnSpc>
            </a:pPr>
            <a:r>
              <a:rPr lang="en-US" sz="2400" dirty="0"/>
              <a:t>Binary search requires the array to be sorted</a:t>
            </a:r>
          </a:p>
          <a:p>
            <a:pPr lvl="1">
              <a:lnSpc>
                <a:spcPct val="90000"/>
              </a:lnSpc>
            </a:pPr>
            <a:r>
              <a:rPr lang="en-US" sz="2400" dirty="0"/>
              <a:t>If the item to be found is near the extremes of the array, sequential may be faster</a:t>
            </a:r>
          </a:p>
        </p:txBody>
      </p:sp>
      <p:sp>
        <p:nvSpPr>
          <p:cNvPr id="219139" name="Rectangle 3"/>
          <p:cNvSpPr>
            <a:spLocks noGrp="1" noChangeArrowheads="1"/>
          </p:cNvSpPr>
          <p:nvPr>
            <p:ph type="title"/>
          </p:nvPr>
        </p:nvSpPr>
        <p:spPr>
          <a:noFill/>
          <a:ln/>
        </p:spPr>
        <p:txBody>
          <a:bodyPr/>
          <a:lstStyle/>
          <a:p>
            <a:r>
              <a:rPr lang="en-US"/>
              <a:t>Comparing Search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1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1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13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13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1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13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13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Tradeoffs</a:t>
            </a:r>
            <a:endParaRPr lang="en-US" dirty="0"/>
          </a:p>
        </p:txBody>
      </p:sp>
      <p:sp>
        <p:nvSpPr>
          <p:cNvPr id="3" name="Content Placeholder 2"/>
          <p:cNvSpPr>
            <a:spLocks noGrp="1"/>
          </p:cNvSpPr>
          <p:nvPr>
            <p:ph idx="1"/>
          </p:nvPr>
        </p:nvSpPr>
        <p:spPr>
          <a:xfrm>
            <a:off x="304800" y="1066800"/>
            <a:ext cx="8534400" cy="990600"/>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599" y="1219200"/>
            <a:ext cx="865657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Sequential and Binary</a:t>
            </a:r>
            <a:endParaRPr lang="en-US" dirty="0"/>
          </a:p>
        </p:txBody>
      </p:sp>
      <p:sp>
        <p:nvSpPr>
          <p:cNvPr id="5" name="Content Placeholder 4"/>
          <p:cNvSpPr>
            <a:spLocks noGrp="1"/>
          </p:cNvSpPr>
          <p:nvPr>
            <p:ph sz="half" idx="2"/>
          </p:nvPr>
        </p:nvSpPr>
        <p:spPr>
          <a:xfrm>
            <a:off x="304800" y="1219200"/>
            <a:ext cx="4114800" cy="5334000"/>
          </a:xfrm>
        </p:spPr>
        <p:txBody>
          <a:bodyPr/>
          <a:lstStyle/>
          <a:p>
            <a:r>
              <a:rPr lang="en-US" dirty="0" smtClean="0"/>
              <a:t>The </a:t>
            </a:r>
            <a:r>
              <a:rPr lang="en-US" dirty="0" smtClean="0">
                <a:solidFill>
                  <a:srgbClr val="0000CC"/>
                </a:solidFill>
              </a:rPr>
              <a:t>sequential search </a:t>
            </a:r>
            <a:r>
              <a:rPr lang="en-US" dirty="0" smtClean="0"/>
              <a:t>starts at the first element in the list and continues down the list until either the item is found or the entire list has been searched. If the wanted item is found, its index is returned. So it is </a:t>
            </a:r>
            <a:r>
              <a:rPr lang="en-US" dirty="0" smtClean="0">
                <a:solidFill>
                  <a:srgbClr val="0000CC"/>
                </a:solidFill>
              </a:rPr>
              <a:t>slow.</a:t>
            </a:r>
          </a:p>
          <a:p>
            <a:r>
              <a:rPr lang="en-US" dirty="0" smtClean="0">
                <a:solidFill>
                  <a:srgbClr val="0000CC"/>
                </a:solidFill>
              </a:rPr>
              <a:t>Sequential search </a:t>
            </a:r>
            <a:r>
              <a:rPr lang="en-US" dirty="0" smtClean="0"/>
              <a:t>is not efficient because on the average it needs to search half a list to find an item.</a:t>
            </a:r>
          </a:p>
          <a:p>
            <a:endParaRPr lang="en-US" dirty="0"/>
          </a:p>
        </p:txBody>
      </p:sp>
      <p:sp>
        <p:nvSpPr>
          <p:cNvPr id="7" name="Content Placeholder 6"/>
          <p:cNvSpPr>
            <a:spLocks noGrp="1"/>
          </p:cNvSpPr>
          <p:nvPr>
            <p:ph sz="quarter" idx="4"/>
          </p:nvPr>
        </p:nvSpPr>
        <p:spPr>
          <a:xfrm>
            <a:off x="4572000" y="1219200"/>
            <a:ext cx="4267199" cy="5334000"/>
          </a:xfrm>
        </p:spPr>
        <p:txBody>
          <a:bodyPr/>
          <a:lstStyle/>
          <a:p>
            <a:r>
              <a:rPr lang="en-US" dirty="0" smtClean="0"/>
              <a:t>A </a:t>
            </a:r>
            <a:r>
              <a:rPr lang="en-US" dirty="0" smtClean="0">
                <a:solidFill>
                  <a:srgbClr val="0000CC"/>
                </a:solidFill>
              </a:rPr>
              <a:t>Binary search </a:t>
            </a:r>
            <a:r>
              <a:rPr lang="en-US" dirty="0" smtClean="0"/>
              <a:t>is much faster than a sequential search. </a:t>
            </a:r>
          </a:p>
          <a:p>
            <a:endParaRPr lang="en-US" dirty="0" smtClean="0"/>
          </a:p>
          <a:p>
            <a:endParaRPr lang="en-US" dirty="0" smtClean="0"/>
          </a:p>
          <a:p>
            <a:r>
              <a:rPr lang="en-US" dirty="0" smtClean="0">
                <a:solidFill>
                  <a:srgbClr val="0000CC"/>
                </a:solidFill>
              </a:rPr>
              <a:t>Binary search </a:t>
            </a:r>
            <a:r>
              <a:rPr lang="en-US" dirty="0" smtClean="0"/>
              <a:t>works only on an ordered list.</a:t>
            </a:r>
          </a:p>
          <a:p>
            <a:endParaRPr lang="en-US" dirty="0" smtClean="0"/>
          </a:p>
          <a:p>
            <a:r>
              <a:rPr lang="en-US" dirty="0" smtClean="0">
                <a:solidFill>
                  <a:srgbClr val="0000CC"/>
                </a:solidFill>
              </a:rPr>
              <a:t>Binary search </a:t>
            </a:r>
            <a:r>
              <a:rPr lang="en-US" dirty="0" smtClean="0"/>
              <a:t>is efficient as it disregards lower half after a comparison. </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1066800"/>
            <a:ext cx="8534400" cy="5410200"/>
          </a:xfrm>
        </p:spPr>
        <p:txBody>
          <a:bodyPr/>
          <a:lstStyle/>
          <a:p>
            <a:r>
              <a:rPr lang="en-US" dirty="0" smtClean="0"/>
              <a:t>Binary Search</a:t>
            </a:r>
          </a:p>
          <a:p>
            <a:pPr lvl="1"/>
            <a:r>
              <a:rPr lang="en-US" dirty="0" smtClean="0"/>
              <a:t>Concept</a:t>
            </a:r>
          </a:p>
          <a:p>
            <a:pPr lvl="1"/>
            <a:r>
              <a:rPr lang="en-US" dirty="0" smtClean="0"/>
              <a:t>Algorithm</a:t>
            </a:r>
          </a:p>
          <a:p>
            <a:r>
              <a:rPr lang="en-US" dirty="0" smtClean="0"/>
              <a:t>Implementation of Binary search</a:t>
            </a:r>
          </a:p>
          <a:p>
            <a:r>
              <a:rPr lang="en-US" dirty="0" smtClean="0"/>
              <a:t>Complexity of Binary Search</a:t>
            </a:r>
          </a:p>
          <a:p>
            <a:r>
              <a:rPr lang="en-US" dirty="0" smtClean="0"/>
              <a:t>Comparison of Linear and Binary Search</a:t>
            </a:r>
          </a:p>
          <a:p>
            <a:r>
              <a:rPr lang="en-US" dirty="0" smtClean="0"/>
              <a:t>Searching Unordered Linked List</a:t>
            </a:r>
          </a:p>
          <a:p>
            <a:r>
              <a:rPr lang="en-US" dirty="0" smtClean="0"/>
              <a:t>Searching Ordered Linked List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a:bodyPr>
          <a:lstStyle/>
          <a:p>
            <a:r>
              <a:rPr lang="en-US" dirty="0" smtClean="0"/>
              <a:t>Gets its name because the algorithm continually divides the list into two parts.</a:t>
            </a:r>
          </a:p>
          <a:p>
            <a:r>
              <a:rPr lang="en-US" dirty="0" smtClean="0"/>
              <a:t>Uses a </a:t>
            </a:r>
            <a:r>
              <a:rPr lang="en-US" dirty="0" smtClean="0">
                <a:solidFill>
                  <a:srgbClr val="0000CC"/>
                </a:solidFill>
              </a:rPr>
              <a:t>"divide and conquer" </a:t>
            </a:r>
            <a:r>
              <a:rPr lang="en-US" dirty="0" smtClean="0"/>
              <a:t>technique to search the list.</a:t>
            </a:r>
          </a:p>
          <a:p>
            <a:r>
              <a:rPr lang="en-US" dirty="0" smtClean="0"/>
              <a:t>It starts with the middle element in a list. </a:t>
            </a:r>
          </a:p>
          <a:p>
            <a:pPr lvl="1"/>
            <a:r>
              <a:rPr lang="en-US" dirty="0" smtClean="0"/>
              <a:t>if that is it, the search is done. </a:t>
            </a:r>
          </a:p>
          <a:p>
            <a:pPr lvl="1"/>
            <a:r>
              <a:rPr lang="en-US" dirty="0" smtClean="0"/>
              <a:t>If the middle item is greater than the wanted item, throw out the last half of the list and search the first half.</a:t>
            </a:r>
          </a:p>
          <a:p>
            <a:pPr lvl="1"/>
            <a:r>
              <a:rPr lang="en-US" dirty="0" smtClean="0"/>
              <a:t>Otherwise, throw out the first half of the list and search the last half of the list.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 Concept</a:t>
            </a:r>
            <a:endParaRPr lang="en-US" dirty="0"/>
          </a:p>
        </p:txBody>
      </p:sp>
      <p:sp>
        <p:nvSpPr>
          <p:cNvPr id="3" name="Content Placeholder 2"/>
          <p:cNvSpPr>
            <a:spLocks noGrp="1"/>
          </p:cNvSpPr>
          <p:nvPr>
            <p:ph idx="1"/>
          </p:nvPr>
        </p:nvSpPr>
        <p:spPr/>
        <p:txBody>
          <a:bodyPr>
            <a:normAutofit lnSpcReduction="10000"/>
          </a:bodyPr>
          <a:lstStyle/>
          <a:p>
            <a:r>
              <a:rPr lang="en-US" dirty="0" smtClean="0"/>
              <a:t>Take a sorted array A to find an element x</a:t>
            </a:r>
          </a:p>
          <a:p>
            <a:r>
              <a:rPr lang="en-US" dirty="0" smtClean="0"/>
              <a:t>First  x is compared with middle element</a:t>
            </a:r>
          </a:p>
          <a:p>
            <a:pPr lvl="1"/>
            <a:r>
              <a:rPr lang="en-US" dirty="0" smtClean="0"/>
              <a:t>if they are equal search is successful, </a:t>
            </a:r>
          </a:p>
          <a:p>
            <a:pPr lvl="1"/>
            <a:r>
              <a:rPr lang="en-US" dirty="0" smtClean="0"/>
              <a:t>Otherwise if the two are not equal narrows the either to the lower sub array or upper sub array. </a:t>
            </a:r>
          </a:p>
          <a:p>
            <a:r>
              <a:rPr lang="en-US" dirty="0" smtClean="0"/>
              <a:t>The search continues by repeating same process over and over on successively smaller sub arrays. </a:t>
            </a:r>
          </a:p>
          <a:p>
            <a:r>
              <a:rPr lang="en-US" dirty="0" smtClean="0"/>
              <a:t>Process terminates </a:t>
            </a:r>
          </a:p>
          <a:p>
            <a:pPr lvl="1"/>
            <a:r>
              <a:rPr lang="en-US" dirty="0" smtClean="0"/>
              <a:t>either when a match occurs or </a:t>
            </a:r>
          </a:p>
          <a:p>
            <a:pPr lvl="1"/>
            <a:r>
              <a:rPr lang="en-US" dirty="0" smtClean="0"/>
              <a:t>when search is narrowed down to a sub array which contains no elements.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dirty="0"/>
              <a:t>How a Binary Search Works</a:t>
            </a:r>
          </a:p>
        </p:txBody>
      </p:sp>
      <p:sp>
        <p:nvSpPr>
          <p:cNvPr id="15363" name="Rectangle 3"/>
          <p:cNvSpPr>
            <a:spLocks noGrp="1" noChangeArrowheads="1"/>
          </p:cNvSpPr>
          <p:nvPr>
            <p:ph type="body" idx="1"/>
          </p:nvPr>
        </p:nvSpPr>
        <p:spPr>
          <a:xfrm>
            <a:off x="4038600" y="2133600"/>
            <a:ext cx="4800600" cy="4114800"/>
          </a:xfrm>
          <a:noFill/>
          <a:ln/>
        </p:spPr>
        <p:txBody>
          <a:bodyPr/>
          <a:lstStyle/>
          <a:p>
            <a:pPr>
              <a:buFont typeface="Monotype Sorts" pitchFamily="2" charset="2"/>
              <a:buChar char=" "/>
            </a:pPr>
            <a:r>
              <a:rPr lang="en-US" dirty="0"/>
              <a:t>Always look at the center value.  Each time you get to discard half of the remaining list.</a:t>
            </a:r>
          </a:p>
          <a:p>
            <a:pPr>
              <a:buFont typeface="Monotype Sorts" pitchFamily="2" charset="2"/>
              <a:buChar char=" "/>
            </a:pPr>
            <a:r>
              <a:rPr lang="en-US" dirty="0"/>
              <a:t> 					Is this fast ?</a:t>
            </a:r>
          </a:p>
        </p:txBody>
      </p:sp>
      <p:sp>
        <p:nvSpPr>
          <p:cNvPr id="15364" name="Rectangle 4"/>
          <p:cNvSpPr>
            <a:spLocks noChangeArrowheads="1"/>
          </p:cNvSpPr>
          <p:nvPr/>
        </p:nvSpPr>
        <p:spPr bwMode="auto">
          <a:xfrm>
            <a:off x="533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65" name="Rectangle 5"/>
          <p:cNvSpPr>
            <a:spLocks noChangeArrowheads="1"/>
          </p:cNvSpPr>
          <p:nvPr/>
        </p:nvSpPr>
        <p:spPr bwMode="auto">
          <a:xfrm>
            <a:off x="914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66" name="Rectangle 6"/>
          <p:cNvSpPr>
            <a:spLocks noChangeArrowheads="1"/>
          </p:cNvSpPr>
          <p:nvPr/>
        </p:nvSpPr>
        <p:spPr bwMode="auto">
          <a:xfrm>
            <a:off x="1295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67" name="Rectangle 7"/>
          <p:cNvSpPr>
            <a:spLocks noChangeArrowheads="1"/>
          </p:cNvSpPr>
          <p:nvPr/>
        </p:nvSpPr>
        <p:spPr bwMode="auto">
          <a:xfrm>
            <a:off x="1676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68" name="Rectangle 8"/>
          <p:cNvSpPr>
            <a:spLocks noChangeArrowheads="1"/>
          </p:cNvSpPr>
          <p:nvPr/>
        </p:nvSpPr>
        <p:spPr bwMode="auto">
          <a:xfrm>
            <a:off x="2057400" y="1295400"/>
            <a:ext cx="3683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15369" name="Rectangle 9"/>
          <p:cNvSpPr>
            <a:spLocks noChangeArrowheads="1"/>
          </p:cNvSpPr>
          <p:nvPr/>
        </p:nvSpPr>
        <p:spPr bwMode="auto">
          <a:xfrm>
            <a:off x="2438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0" name="Rectangle 10"/>
          <p:cNvSpPr>
            <a:spLocks noChangeArrowheads="1"/>
          </p:cNvSpPr>
          <p:nvPr/>
        </p:nvSpPr>
        <p:spPr bwMode="auto">
          <a:xfrm>
            <a:off x="2819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1" name="Rectangle 11"/>
          <p:cNvSpPr>
            <a:spLocks noChangeArrowheads="1"/>
          </p:cNvSpPr>
          <p:nvPr/>
        </p:nvSpPr>
        <p:spPr bwMode="auto">
          <a:xfrm>
            <a:off x="3200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2" name="Rectangle 12"/>
          <p:cNvSpPr>
            <a:spLocks noChangeArrowheads="1"/>
          </p:cNvSpPr>
          <p:nvPr/>
        </p:nvSpPr>
        <p:spPr bwMode="auto">
          <a:xfrm>
            <a:off x="3581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3" name="AutoShape 13"/>
          <p:cNvSpPr>
            <a:spLocks noChangeArrowheads="1"/>
          </p:cNvSpPr>
          <p:nvPr/>
        </p:nvSpPr>
        <p:spPr bwMode="auto">
          <a:xfrm rot="16200000">
            <a:off x="2324100" y="2095500"/>
            <a:ext cx="596900" cy="215900"/>
          </a:xfrm>
          <a:prstGeom prst="rightArrow">
            <a:avLst>
              <a:gd name="adj1" fmla="val 50000"/>
              <a:gd name="adj2" fmla="val 138248"/>
            </a:avLst>
          </a:prstGeom>
          <a:solidFill>
            <a:srgbClr val="00B0F0"/>
          </a:solidFill>
          <a:ln w="12700">
            <a:solidFill>
              <a:schemeClr val="tx1"/>
            </a:solidFill>
            <a:miter lim="800000"/>
            <a:headEnd/>
            <a:tailEnd/>
          </a:ln>
          <a:effectLst/>
        </p:spPr>
        <p:txBody>
          <a:bodyPr wrap="none" anchor="ctr"/>
          <a:lstStyle/>
          <a:p>
            <a:endParaRPr lang="en-US"/>
          </a:p>
        </p:txBody>
      </p:sp>
      <p:sp>
        <p:nvSpPr>
          <p:cNvPr id="15374" name="Rectangle 14"/>
          <p:cNvSpPr>
            <a:spLocks noChangeArrowheads="1"/>
          </p:cNvSpPr>
          <p:nvPr/>
        </p:nvSpPr>
        <p:spPr bwMode="auto">
          <a:xfrm>
            <a:off x="533400" y="27432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5" name="Rectangle 15"/>
          <p:cNvSpPr>
            <a:spLocks noChangeArrowheads="1"/>
          </p:cNvSpPr>
          <p:nvPr/>
        </p:nvSpPr>
        <p:spPr bwMode="auto">
          <a:xfrm>
            <a:off x="914400" y="27432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6" name="Rectangle 16"/>
          <p:cNvSpPr>
            <a:spLocks noChangeArrowheads="1"/>
          </p:cNvSpPr>
          <p:nvPr/>
        </p:nvSpPr>
        <p:spPr bwMode="auto">
          <a:xfrm>
            <a:off x="1295400" y="27432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7" name="Rectangle 17"/>
          <p:cNvSpPr>
            <a:spLocks noChangeArrowheads="1"/>
          </p:cNvSpPr>
          <p:nvPr/>
        </p:nvSpPr>
        <p:spPr bwMode="auto">
          <a:xfrm>
            <a:off x="1676400" y="27432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8" name="Rectangle 18"/>
          <p:cNvSpPr>
            <a:spLocks noChangeArrowheads="1"/>
          </p:cNvSpPr>
          <p:nvPr/>
        </p:nvSpPr>
        <p:spPr bwMode="auto">
          <a:xfrm>
            <a:off x="3962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79" name="Rectangle 19"/>
          <p:cNvSpPr>
            <a:spLocks noChangeArrowheads="1"/>
          </p:cNvSpPr>
          <p:nvPr/>
        </p:nvSpPr>
        <p:spPr bwMode="auto">
          <a:xfrm>
            <a:off x="4343400" y="12954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80" name="Rectangle 20"/>
          <p:cNvSpPr>
            <a:spLocks noChangeArrowheads="1"/>
          </p:cNvSpPr>
          <p:nvPr/>
        </p:nvSpPr>
        <p:spPr bwMode="auto">
          <a:xfrm>
            <a:off x="2057400" y="2743200"/>
            <a:ext cx="3683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15381" name="AutoShape 21"/>
          <p:cNvSpPr>
            <a:spLocks noChangeArrowheads="1"/>
          </p:cNvSpPr>
          <p:nvPr/>
        </p:nvSpPr>
        <p:spPr bwMode="auto">
          <a:xfrm rot="16200000">
            <a:off x="1181100" y="3543300"/>
            <a:ext cx="596900" cy="215900"/>
          </a:xfrm>
          <a:prstGeom prst="rightArrow">
            <a:avLst>
              <a:gd name="adj1" fmla="val 50000"/>
              <a:gd name="adj2" fmla="val 138248"/>
            </a:avLst>
          </a:prstGeom>
          <a:solidFill>
            <a:srgbClr val="00B0F0"/>
          </a:solidFill>
          <a:ln w="12700">
            <a:solidFill>
              <a:schemeClr val="tx1"/>
            </a:solidFill>
            <a:miter lim="800000"/>
            <a:headEnd/>
            <a:tailEnd/>
          </a:ln>
          <a:effectLst/>
        </p:spPr>
        <p:txBody>
          <a:bodyPr wrap="none" anchor="ctr"/>
          <a:lstStyle/>
          <a:p>
            <a:endParaRPr lang="en-US"/>
          </a:p>
        </p:txBody>
      </p:sp>
      <p:sp>
        <p:nvSpPr>
          <p:cNvPr id="15382" name="AutoShape 22"/>
          <p:cNvSpPr>
            <a:spLocks noChangeArrowheads="1"/>
          </p:cNvSpPr>
          <p:nvPr/>
        </p:nvSpPr>
        <p:spPr bwMode="auto">
          <a:xfrm rot="16200000">
            <a:off x="1562100" y="4914900"/>
            <a:ext cx="596900" cy="215900"/>
          </a:xfrm>
          <a:prstGeom prst="rightArrow">
            <a:avLst>
              <a:gd name="adj1" fmla="val 50000"/>
              <a:gd name="adj2" fmla="val 138248"/>
            </a:avLst>
          </a:prstGeom>
          <a:solidFill>
            <a:srgbClr val="00B0F0"/>
          </a:solidFill>
          <a:ln w="12700">
            <a:solidFill>
              <a:schemeClr val="tx1"/>
            </a:solidFill>
            <a:miter lim="800000"/>
            <a:headEnd/>
            <a:tailEnd/>
          </a:ln>
          <a:effectLst/>
        </p:spPr>
        <p:txBody>
          <a:bodyPr wrap="none" anchor="ctr"/>
          <a:lstStyle/>
          <a:p>
            <a:endParaRPr lang="en-US"/>
          </a:p>
        </p:txBody>
      </p:sp>
      <p:sp>
        <p:nvSpPr>
          <p:cNvPr id="15383" name="Rectangle 23"/>
          <p:cNvSpPr>
            <a:spLocks noChangeArrowheads="1"/>
          </p:cNvSpPr>
          <p:nvPr/>
        </p:nvSpPr>
        <p:spPr bwMode="auto">
          <a:xfrm>
            <a:off x="1676400" y="4114800"/>
            <a:ext cx="368300" cy="596900"/>
          </a:xfrm>
          <a:prstGeom prst="rect">
            <a:avLst/>
          </a:prstGeom>
          <a:noFill/>
          <a:ln w="12700">
            <a:solidFill>
              <a:schemeClr val="tx1"/>
            </a:solidFill>
            <a:miter lim="800000"/>
            <a:headEnd/>
            <a:tailEnd/>
          </a:ln>
          <a:effectLst/>
        </p:spPr>
        <p:txBody>
          <a:bodyPr wrap="none" anchor="ctr"/>
          <a:lstStyle/>
          <a:p>
            <a:endParaRPr lang="en-US"/>
          </a:p>
        </p:txBody>
      </p:sp>
      <p:sp>
        <p:nvSpPr>
          <p:cNvPr id="15384" name="Rectangle 24"/>
          <p:cNvSpPr>
            <a:spLocks noChangeArrowheads="1"/>
          </p:cNvSpPr>
          <p:nvPr/>
        </p:nvSpPr>
        <p:spPr bwMode="auto">
          <a:xfrm>
            <a:off x="2057400" y="4114800"/>
            <a:ext cx="3683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15385" name="Rectangle 25"/>
          <p:cNvSpPr>
            <a:spLocks noChangeArrowheads="1"/>
          </p:cNvSpPr>
          <p:nvPr/>
        </p:nvSpPr>
        <p:spPr bwMode="auto">
          <a:xfrm>
            <a:off x="2057400" y="5562600"/>
            <a:ext cx="3683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533400" y="2819400"/>
            <a:ext cx="8153400" cy="830997"/>
          </a:xfrm>
          <a:prstGeom prst="rect">
            <a:avLst/>
          </a:prstGeom>
          <a:noFill/>
          <a:ln w="9525">
            <a:noFill/>
            <a:miter lim="800000"/>
            <a:headEnd/>
            <a:tailEnd/>
          </a:ln>
          <a:effectLst/>
        </p:spPr>
        <p:txBody>
          <a:bodyPr wrap="square">
            <a:spAutoFit/>
          </a:bodyPr>
          <a:lstStyle/>
          <a:p>
            <a:pPr>
              <a:spcBef>
                <a:spcPts val="0"/>
              </a:spcBef>
            </a:pPr>
            <a:r>
              <a:rPr lang="en-US" sz="2400" dirty="0">
                <a:effectLst/>
                <a:ea typeface="Arial Unicode MS" pitchFamily="34" charset="-128"/>
                <a:cs typeface="Arial Unicode MS" pitchFamily="34" charset="-128"/>
              </a:rPr>
              <a:t>We want to find the item with the value of 75.</a:t>
            </a:r>
          </a:p>
          <a:p>
            <a:pPr>
              <a:spcBef>
                <a:spcPts val="0"/>
              </a:spcBef>
            </a:pPr>
            <a:r>
              <a:rPr lang="en-US" sz="2400" dirty="0">
                <a:effectLst/>
                <a:cs typeface="Times New Roman" pitchFamily="18" charset="0"/>
              </a:rPr>
              <a:t>We start with the whole list and find the middle item</a:t>
            </a:r>
            <a:r>
              <a:rPr lang="en-US" sz="2400" dirty="0">
                <a:effectLst/>
              </a:rPr>
              <a:t> </a:t>
            </a:r>
          </a:p>
        </p:txBody>
      </p:sp>
      <p:sp>
        <p:nvSpPr>
          <p:cNvPr id="18439" name="Text Box 7"/>
          <p:cNvSpPr txBox="1">
            <a:spLocks noChangeArrowheads="1"/>
          </p:cNvSpPr>
          <p:nvPr/>
        </p:nvSpPr>
        <p:spPr bwMode="auto">
          <a:xfrm>
            <a:off x="304800" y="5410200"/>
            <a:ext cx="8458200" cy="1200329"/>
          </a:xfrm>
          <a:prstGeom prst="rect">
            <a:avLst/>
          </a:prstGeom>
          <a:noFill/>
          <a:ln w="9525">
            <a:noFill/>
            <a:miter lim="800000"/>
            <a:headEnd/>
            <a:tailEnd/>
          </a:ln>
          <a:effectLst/>
        </p:spPr>
        <p:txBody>
          <a:bodyPr wrap="square">
            <a:spAutoFit/>
          </a:bodyPr>
          <a:lstStyle/>
          <a:p>
            <a:pPr>
              <a:spcBef>
                <a:spcPts val="0"/>
              </a:spcBef>
            </a:pPr>
            <a:r>
              <a:rPr lang="en-US" sz="2400" dirty="0">
                <a:effectLst/>
                <a:ea typeface="Arial Unicode MS" pitchFamily="34" charset="-128"/>
                <a:cs typeface="Arial Unicode MS" pitchFamily="34" charset="-128"/>
              </a:rPr>
              <a:t>The middle item, in list[5] is equal to 39</a:t>
            </a:r>
            <a:r>
              <a:rPr lang="en-US" sz="2400" dirty="0" smtClean="0">
                <a:effectLst/>
                <a:ea typeface="Arial Unicode MS" pitchFamily="34" charset="-128"/>
                <a:cs typeface="Arial Unicode MS" pitchFamily="34" charset="-128"/>
              </a:rPr>
              <a:t>.  </a:t>
            </a:r>
            <a:r>
              <a:rPr lang="en-US" sz="2400" dirty="0">
                <a:effectLst/>
                <a:ea typeface="Arial Unicode MS" pitchFamily="34" charset="-128"/>
                <a:cs typeface="Arial Unicode MS" pitchFamily="34" charset="-128"/>
              </a:rPr>
              <a:t>Since 39 </a:t>
            </a:r>
            <a:r>
              <a:rPr lang="en-US" sz="2400" dirty="0" smtClean="0">
                <a:effectLst/>
                <a:ea typeface="Arial Unicode MS" pitchFamily="34" charset="-128"/>
                <a:cs typeface="Arial Unicode MS" pitchFamily="34" charset="-128"/>
              </a:rPr>
              <a:t>&lt; 75</a:t>
            </a:r>
            <a:r>
              <a:rPr lang="en-US" sz="2400" dirty="0">
                <a:effectLst/>
                <a:ea typeface="Arial Unicode MS" pitchFamily="34" charset="-128"/>
                <a:cs typeface="Arial Unicode MS" pitchFamily="34" charset="-128"/>
              </a:rPr>
              <a:t>, </a:t>
            </a:r>
            <a:endParaRPr lang="en-US" sz="2400" dirty="0" smtClean="0">
              <a:effectLst/>
              <a:ea typeface="Arial Unicode MS" pitchFamily="34" charset="-128"/>
              <a:cs typeface="Arial Unicode MS" pitchFamily="34" charset="-128"/>
            </a:endParaRPr>
          </a:p>
          <a:p>
            <a:pPr>
              <a:spcBef>
                <a:spcPts val="0"/>
              </a:spcBef>
            </a:pPr>
            <a:r>
              <a:rPr lang="en-US" sz="2400" dirty="0" smtClean="0">
                <a:effectLst/>
                <a:ea typeface="Arial Unicode MS" pitchFamily="34" charset="-128"/>
                <a:cs typeface="Arial Unicode MS" pitchFamily="34" charset="-128"/>
              </a:rPr>
              <a:t>we </a:t>
            </a:r>
            <a:r>
              <a:rPr lang="en-US" sz="2400" dirty="0">
                <a:effectLst/>
                <a:ea typeface="Arial Unicode MS" pitchFamily="34" charset="-128"/>
                <a:cs typeface="Arial Unicode MS" pitchFamily="34" charset="-128"/>
              </a:rPr>
              <a:t>restrict our search to last part of the list, which is items list[6] - list[11</a:t>
            </a:r>
            <a:r>
              <a:rPr lang="en-US" sz="2400" dirty="0" smtClean="0">
                <a:effectLst/>
                <a:ea typeface="Arial Unicode MS" pitchFamily="34" charset="-128"/>
                <a:cs typeface="Arial Unicode MS" pitchFamily="34" charset="-128"/>
              </a:rPr>
              <a:t>]</a:t>
            </a:r>
            <a:endParaRPr lang="en-US" sz="2800" dirty="0">
              <a:effectLst/>
            </a:endParaRPr>
          </a:p>
        </p:txBody>
      </p:sp>
      <p:sp>
        <p:nvSpPr>
          <p:cNvPr id="18440" name="Rectangle 8"/>
          <p:cNvSpPr>
            <a:spLocks noChangeArrowheads="1"/>
          </p:cNvSpPr>
          <p:nvPr/>
        </p:nvSpPr>
        <p:spPr bwMode="auto">
          <a:xfrm>
            <a:off x="533399" y="1214735"/>
            <a:ext cx="7547549" cy="461665"/>
          </a:xfrm>
          <a:prstGeom prst="rect">
            <a:avLst/>
          </a:prstGeom>
          <a:noFill/>
          <a:ln w="9525">
            <a:noFill/>
            <a:miter lim="800000"/>
            <a:headEnd/>
            <a:tailEnd/>
          </a:ln>
          <a:effectLst/>
        </p:spPr>
        <p:txBody>
          <a:bodyPr wrap="square">
            <a:spAutoFit/>
          </a:bodyPr>
          <a:lstStyle/>
          <a:p>
            <a:r>
              <a:rPr lang="en-US" sz="2400" dirty="0">
                <a:effectLst/>
                <a:ea typeface="Arial Unicode MS" pitchFamily="34" charset="-128"/>
                <a:cs typeface="Arial Unicode MS" pitchFamily="34" charset="-128"/>
              </a:rPr>
              <a:t>Suppose we have the following list of length 12.</a:t>
            </a:r>
          </a:p>
        </p:txBody>
      </p:sp>
      <p:pic>
        <p:nvPicPr>
          <p:cNvPr id="1026" name="Picture 2"/>
          <p:cNvPicPr>
            <a:picLocks noChangeAspect="1" noChangeArrowheads="1"/>
          </p:cNvPicPr>
          <p:nvPr/>
        </p:nvPicPr>
        <p:blipFill>
          <a:blip r:embed="rId2" cstate="print"/>
          <a:srcRect/>
          <a:stretch>
            <a:fillRect/>
          </a:stretch>
        </p:blipFill>
        <p:spPr bwMode="auto">
          <a:xfrm>
            <a:off x="609600" y="1752600"/>
            <a:ext cx="7924800" cy="96096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85800" y="3657600"/>
            <a:ext cx="8077200" cy="1648669"/>
          </a:xfrm>
          <a:prstGeom prst="rect">
            <a:avLst/>
          </a:prstGeom>
          <a:noFill/>
          <a:ln w="9525">
            <a:noFill/>
            <a:miter lim="800000"/>
            <a:headEnd/>
            <a:tailEnd/>
          </a:ln>
        </p:spPr>
      </p:pic>
      <p:sp>
        <p:nvSpPr>
          <p:cNvPr id="12" name="Title 1"/>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Binary Search - Example</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additive="base">
                                        <p:cTn id="7" dur="500" fill="hold"/>
                                        <p:tgtEl>
                                          <p:spTgt spid="18439"/>
                                        </p:tgtEl>
                                        <p:attrNameLst>
                                          <p:attrName>ppt_x</p:attrName>
                                        </p:attrNameLst>
                                      </p:cBhvr>
                                      <p:tavLst>
                                        <p:tav tm="0">
                                          <p:val>
                                            <p:strVal val="1+#ppt_w/2"/>
                                          </p:val>
                                        </p:tav>
                                        <p:tav tm="100000">
                                          <p:val>
                                            <p:strVal val="#ppt_x"/>
                                          </p:val>
                                        </p:tav>
                                      </p:tavLst>
                                    </p:anim>
                                    <p:anim calcmode="lin" valueType="num">
                                      <p:cBhvr additive="base">
                                        <p:cTn id="8"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 Example</a:t>
            </a:r>
            <a:endParaRPr lang="en-US" dirty="0"/>
          </a:p>
        </p:txBody>
      </p:sp>
      <p:pic>
        <p:nvPicPr>
          <p:cNvPr id="47106" name="Picture 2"/>
          <p:cNvPicPr>
            <a:picLocks noChangeAspect="1" noChangeArrowheads="1"/>
          </p:cNvPicPr>
          <p:nvPr/>
        </p:nvPicPr>
        <p:blipFill>
          <a:blip r:embed="rId2" cstate="print"/>
          <a:srcRect/>
          <a:stretch>
            <a:fillRect/>
          </a:stretch>
        </p:blipFill>
        <p:spPr bwMode="auto">
          <a:xfrm>
            <a:off x="304800" y="1219200"/>
            <a:ext cx="8416485" cy="1981200"/>
          </a:xfrm>
          <a:prstGeom prst="rect">
            <a:avLst/>
          </a:prstGeom>
          <a:noFill/>
          <a:ln w="9525">
            <a:noFill/>
            <a:miter lim="800000"/>
            <a:headEnd/>
            <a:tailEnd/>
          </a:ln>
        </p:spPr>
      </p:pic>
      <p:sp>
        <p:nvSpPr>
          <p:cNvPr id="5" name="Text Box 4"/>
          <p:cNvSpPr txBox="1">
            <a:spLocks noChangeArrowheads="1"/>
          </p:cNvSpPr>
          <p:nvPr/>
        </p:nvSpPr>
        <p:spPr bwMode="auto">
          <a:xfrm>
            <a:off x="457200" y="3556337"/>
            <a:ext cx="7391400" cy="1015663"/>
          </a:xfrm>
          <a:prstGeom prst="rect">
            <a:avLst/>
          </a:prstGeom>
          <a:noFill/>
          <a:ln w="9525">
            <a:noFill/>
            <a:miter lim="800000"/>
            <a:headEnd/>
            <a:tailEnd/>
          </a:ln>
          <a:effectLst/>
        </p:spPr>
        <p:txBody>
          <a:bodyPr wrap="square">
            <a:spAutoFit/>
          </a:bodyPr>
          <a:lstStyle/>
          <a:p>
            <a:pPr>
              <a:spcBef>
                <a:spcPct val="50000"/>
              </a:spcBef>
            </a:pPr>
            <a:r>
              <a:rPr lang="en-US" sz="2400" dirty="0">
                <a:effectLst/>
                <a:ea typeface="Arial Unicode MS" pitchFamily="34" charset="-128"/>
                <a:cs typeface="Arial Unicode MS" pitchFamily="34" charset="-128"/>
              </a:rPr>
              <a:t>This process is repeated on this new list of length 6.</a:t>
            </a:r>
          </a:p>
          <a:p>
            <a:pPr>
              <a:spcBef>
                <a:spcPct val="50000"/>
              </a:spcBef>
            </a:pPr>
            <a:r>
              <a:rPr lang="en-US" sz="2400" dirty="0">
                <a:effectLst/>
                <a:ea typeface="Arial Unicode MS" pitchFamily="34" charset="-128"/>
                <a:cs typeface="Arial Unicode MS" pitchFamily="34" charset="-128"/>
              </a:rPr>
              <a:t>The formula for finding the middle item is</a:t>
            </a:r>
            <a:r>
              <a:rPr lang="en-US" sz="2400" dirty="0" smtClean="0">
                <a:effectLst/>
                <a:ea typeface="Arial Unicode MS" pitchFamily="34" charset="-128"/>
                <a:cs typeface="Arial Unicode MS" pitchFamily="34" charset="-128"/>
              </a:rPr>
              <a:t>:</a:t>
            </a:r>
            <a:endParaRPr lang="en-US" sz="2400" dirty="0">
              <a:effectLst/>
            </a:endParaRPr>
          </a:p>
        </p:txBody>
      </p:sp>
      <p:pic>
        <p:nvPicPr>
          <p:cNvPr id="6" name="Picture 5" descr="file:///D:/Shakya/MSIT127/sequential%20%26%20binary%20search_files/fig13.jpg"/>
          <p:cNvPicPr>
            <a:picLocks noChangeAspect="1" noChangeArrowheads="1"/>
          </p:cNvPicPr>
          <p:nvPr/>
        </p:nvPicPr>
        <p:blipFill>
          <a:blip r:embed="rId3" r:link="rId4" cstate="print"/>
          <a:srcRect/>
          <a:stretch>
            <a:fillRect/>
          </a:stretch>
        </p:blipFill>
        <p:spPr bwMode="auto">
          <a:xfrm>
            <a:off x="1143000" y="4495800"/>
            <a:ext cx="4171950" cy="1200150"/>
          </a:xfrm>
          <a:prstGeom prst="rect">
            <a:avLst/>
          </a:prstGeom>
          <a:noFill/>
        </p:spPr>
      </p:pic>
      <p:sp>
        <p:nvSpPr>
          <p:cNvPr id="7" name="Text Box 7"/>
          <p:cNvSpPr txBox="1">
            <a:spLocks noChangeArrowheads="1"/>
          </p:cNvSpPr>
          <p:nvPr/>
        </p:nvSpPr>
        <p:spPr bwMode="auto">
          <a:xfrm>
            <a:off x="381000" y="5862935"/>
            <a:ext cx="7162800" cy="461665"/>
          </a:xfrm>
          <a:prstGeom prst="rect">
            <a:avLst/>
          </a:prstGeom>
          <a:noFill/>
          <a:ln w="9525">
            <a:noFill/>
            <a:miter lim="800000"/>
            <a:headEnd/>
            <a:tailEnd/>
          </a:ln>
          <a:effectLst/>
        </p:spPr>
        <p:txBody>
          <a:bodyPr>
            <a:spAutoFit/>
          </a:bodyPr>
          <a:lstStyle/>
          <a:p>
            <a:pPr>
              <a:spcBef>
                <a:spcPct val="50000"/>
              </a:spcBef>
            </a:pPr>
            <a:r>
              <a:rPr lang="en-US" sz="2400" dirty="0">
                <a:effectLst/>
                <a:cs typeface="Times New Roman" charset="0"/>
              </a:rPr>
              <a:t>Where initially, first = 0, and last = length - 1.</a:t>
            </a:r>
            <a:r>
              <a:rPr lang="en-US" sz="2400" dirty="0">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0.5|0.4|0.4|0.7|0.9"/>
</p:tagLst>
</file>

<file path=ppt/tags/tag2.xml><?xml version="1.0" encoding="utf-8"?>
<p:tagLst xmlns:a="http://schemas.openxmlformats.org/drawingml/2006/main" xmlns:r="http://schemas.openxmlformats.org/officeDocument/2006/relationships" xmlns:p="http://schemas.openxmlformats.org/presentationml/2006/main">
  <p:tag name="TIMING" val="|1.7|0.5|0.4|0.4|0.7|0.9"/>
</p:tagLst>
</file>

<file path=ppt/tags/tag3.xml><?xml version="1.0" encoding="utf-8"?>
<p:tagLst xmlns:a="http://schemas.openxmlformats.org/drawingml/2006/main" xmlns:r="http://schemas.openxmlformats.org/officeDocument/2006/relationships" xmlns:p="http://schemas.openxmlformats.org/presentationml/2006/main">
  <p:tag name="TIMING" val="|1.7|0.5|0.4|0.4|0.7|0.9"/>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Lecture_15</Template>
  <TotalTime>6010</TotalTime>
  <Words>2316</Words>
  <Application>Microsoft Office PowerPoint</Application>
  <PresentationFormat>On-screen Show (4:3)</PresentationFormat>
  <Paragraphs>738</Paragraphs>
  <Slides>46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 Unicode MS</vt:lpstr>
      <vt:lpstr>Arial</vt:lpstr>
      <vt:lpstr>Courier New</vt:lpstr>
      <vt:lpstr>Garamond</vt:lpstr>
      <vt:lpstr>Monotype Sorts</vt:lpstr>
      <vt:lpstr>新細明體</vt:lpstr>
      <vt:lpstr>Tahoma</vt:lpstr>
      <vt:lpstr>Times New Roman</vt:lpstr>
      <vt:lpstr>Verdana</vt:lpstr>
      <vt:lpstr>Wingdings</vt:lpstr>
      <vt:lpstr>Edge</vt:lpstr>
      <vt:lpstr>Data Structure and Algorithms</vt:lpstr>
      <vt:lpstr> Binary Search  Lesson 6</vt:lpstr>
      <vt:lpstr>Objectives Overview</vt:lpstr>
      <vt:lpstr>Binary Search</vt:lpstr>
      <vt:lpstr>Binary Search</vt:lpstr>
      <vt:lpstr>Binary Search - Concept</vt:lpstr>
      <vt:lpstr>How a Binary Search Works</vt:lpstr>
      <vt:lpstr>PowerPoint Presentation</vt:lpstr>
      <vt:lpstr>Binary Search - Example</vt:lpstr>
      <vt:lpstr>Binary Search Tracing</vt:lpstr>
      <vt:lpstr>PowerPoint Presentation</vt:lpstr>
      <vt:lpstr>PowerPoint Presentation</vt:lpstr>
      <vt:lpstr>Binary Search</vt:lpstr>
      <vt:lpstr>Binary Search Example</vt:lpstr>
      <vt:lpstr>Binary Search Algorithm</vt:lpstr>
      <vt:lpstr>Binary Search Program</vt:lpstr>
      <vt:lpstr>Binary Search - Program</vt:lpstr>
      <vt:lpstr>Binary Search - Program</vt:lpstr>
      <vt:lpstr>PowerPoint Presentation</vt:lpstr>
      <vt:lpstr>Binary Search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Search Example</vt:lpstr>
      <vt:lpstr>Binary Search Example 2</vt:lpstr>
      <vt:lpstr>Binary Search – Performance</vt:lpstr>
      <vt:lpstr>Binary Search – Performance</vt:lpstr>
      <vt:lpstr>Binary Search</vt:lpstr>
      <vt:lpstr>(Time) Efficiency of an algorithm</vt:lpstr>
      <vt:lpstr>Binary Search Analysis</vt:lpstr>
      <vt:lpstr>How Fast is a Binary Search?</vt:lpstr>
      <vt:lpstr>How Fast is a Binary Search? (con’t)</vt:lpstr>
      <vt:lpstr>A Very Fast Algorithm!</vt:lpstr>
      <vt:lpstr>Log2 n  Efficiency</vt:lpstr>
      <vt:lpstr>Binary Search</vt:lpstr>
      <vt:lpstr>Linear (Sequential) Search</vt:lpstr>
      <vt:lpstr>Comparing Search Algorithms</vt:lpstr>
      <vt:lpstr>Binary Search Tradeoffs</vt:lpstr>
      <vt:lpstr>Comparison Sequential and Binary</vt:lpstr>
      <vt:lpstr>Summary</vt:lpstr>
    </vt:vector>
  </TitlesOfParts>
  <Company>Cottrell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subject>CSC211 Data Structures</dc:subject>
  <dc:creator>Dr. Iftikhar Azim Niaz</dc:creator>
  <cp:lastModifiedBy>Microsoft account</cp:lastModifiedBy>
  <cp:revision>499</cp:revision>
  <dcterms:created xsi:type="dcterms:W3CDTF">2004-10-06T00:41:44Z</dcterms:created>
  <dcterms:modified xsi:type="dcterms:W3CDTF">2022-10-25T19:09:40Z</dcterms:modified>
</cp:coreProperties>
</file>