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55"/>
  </p:notesMasterIdLst>
  <p:sldIdLst>
    <p:sldId id="709" r:id="rId2"/>
    <p:sldId id="710" r:id="rId3"/>
    <p:sldId id="711" r:id="rId4"/>
    <p:sldId id="655" r:id="rId5"/>
    <p:sldId id="656" r:id="rId6"/>
    <p:sldId id="636" r:id="rId7"/>
    <p:sldId id="637" r:id="rId8"/>
    <p:sldId id="652" r:id="rId9"/>
    <p:sldId id="653" r:id="rId10"/>
    <p:sldId id="654" r:id="rId11"/>
    <p:sldId id="638" r:id="rId12"/>
    <p:sldId id="663" r:id="rId13"/>
    <p:sldId id="665" r:id="rId14"/>
    <p:sldId id="666" r:id="rId15"/>
    <p:sldId id="671" r:id="rId16"/>
    <p:sldId id="639" r:id="rId17"/>
    <p:sldId id="698" r:id="rId18"/>
    <p:sldId id="699" r:id="rId19"/>
    <p:sldId id="700" r:id="rId20"/>
    <p:sldId id="701" r:id="rId21"/>
    <p:sldId id="702" r:id="rId22"/>
    <p:sldId id="672" r:id="rId23"/>
    <p:sldId id="673" r:id="rId24"/>
    <p:sldId id="674" r:id="rId25"/>
    <p:sldId id="675" r:id="rId26"/>
    <p:sldId id="676" r:id="rId27"/>
    <p:sldId id="677" r:id="rId28"/>
    <p:sldId id="678" r:id="rId29"/>
    <p:sldId id="679" r:id="rId30"/>
    <p:sldId id="680" r:id="rId31"/>
    <p:sldId id="681" r:id="rId32"/>
    <p:sldId id="682" r:id="rId33"/>
    <p:sldId id="683" r:id="rId34"/>
    <p:sldId id="684" r:id="rId35"/>
    <p:sldId id="685" r:id="rId36"/>
    <p:sldId id="686" r:id="rId37"/>
    <p:sldId id="687" r:id="rId38"/>
    <p:sldId id="688" r:id="rId39"/>
    <p:sldId id="689" r:id="rId40"/>
    <p:sldId id="690" r:id="rId41"/>
    <p:sldId id="691" r:id="rId42"/>
    <p:sldId id="692" r:id="rId43"/>
    <p:sldId id="693" r:id="rId44"/>
    <p:sldId id="694" r:id="rId45"/>
    <p:sldId id="696" r:id="rId46"/>
    <p:sldId id="697" r:id="rId47"/>
    <p:sldId id="695" r:id="rId48"/>
    <p:sldId id="708" r:id="rId49"/>
    <p:sldId id="704" r:id="rId50"/>
    <p:sldId id="705" r:id="rId51"/>
    <p:sldId id="707" r:id="rId52"/>
    <p:sldId id="657" r:id="rId53"/>
    <p:sldId id="713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00CC"/>
    <a:srgbClr val="000099"/>
    <a:srgbClr val="0066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5761" autoAdjust="0"/>
  </p:normalViewPr>
  <p:slideViewPr>
    <p:cSldViewPr>
      <p:cViewPr varScale="1">
        <p:scale>
          <a:sx n="70" d="100"/>
          <a:sy n="70" d="100"/>
        </p:scale>
        <p:origin x="13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08"/>
    </p:cViewPr>
  </p:sorterViewPr>
  <p:notesViewPr>
    <p:cSldViewPr>
      <p:cViewPr varScale="1">
        <p:scale>
          <a:sx n="54" d="100"/>
          <a:sy n="54" d="100"/>
        </p:scale>
        <p:origin x="-185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9E1B2F9A-186B-4AC8-B273-1CDEBB29F7E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33922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0B5F400-7C30-4465-A5BC-2AC6357E899A}" type="slidenum">
              <a:rPr lang="zh-TW" altLang="en-US" smtClean="0">
                <a:latin typeface="Times New Roman" panose="02020603050405020304" pitchFamily="18" charset="0"/>
                <a:cs typeface="新細明體"/>
              </a:rPr>
              <a:pPr/>
              <a:t>2</a:t>
            </a:fld>
            <a:endParaRPr lang="en-US" altLang="zh-TW" smtClean="0">
              <a:latin typeface="Times New Roman" panose="02020603050405020304" pitchFamily="18" charset="0"/>
              <a:cs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090821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0A3A70-DF7E-4AD0-9887-47DE760084B8}" type="slidenum">
              <a:rPr lang="en-US"/>
              <a:pPr/>
              <a:t>27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024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26244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6A037F-C736-43B6-AEFD-A88CA13470FB}" type="slidenum">
              <a:rPr lang="en-US"/>
              <a:pPr/>
              <a:t>28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983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58692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7A4FBA-81B9-42B9-B319-83A75936D7AF}" type="slidenum">
              <a:rPr lang="en-US"/>
              <a:pPr/>
              <a:t>29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064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91957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91D74D-6EFA-400F-A4E0-5F3BE946E2B2}" type="slidenum">
              <a:rPr lang="en-US"/>
              <a:pPr/>
              <a:t>30</a:t>
            </a:fld>
            <a:endParaRPr 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085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39497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C57DF-8520-4E7D-BA2A-1503C8018FD3}" type="slidenum">
              <a:rPr lang="en-US"/>
              <a:pPr/>
              <a:t>31</a:t>
            </a:fld>
            <a:endParaRPr lang="en-US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105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02542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379C93-ED50-4805-8E4A-A59B6126D9C6}" type="slidenum">
              <a:rPr lang="en-US"/>
              <a:pPr/>
              <a:t>32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126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67024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AB478C-475B-4BD4-A8A8-0DF26FCA37A4}" type="slidenum">
              <a:rPr lang="en-US"/>
              <a:pPr/>
              <a:t>33</a:t>
            </a:fld>
            <a:endParaRPr 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146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4614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C9EF1C-AB11-43BD-B228-1B959C461420}" type="slidenum">
              <a:rPr lang="en-US"/>
              <a:pPr/>
              <a:t>34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167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54790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6590C5-EF72-448F-B255-863852F34D20}" type="slidenum">
              <a:rPr lang="en-US"/>
              <a:pPr/>
              <a:t>35</a:t>
            </a:fld>
            <a:endParaRPr 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187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45732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0506E2-B596-49CB-92BC-223AF741EF8E}" type="slidenum">
              <a:rPr lang="en-US"/>
              <a:pPr/>
              <a:t>36</a:t>
            </a:fld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208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87837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ECB248-76F6-40FC-8692-D873FFCDA87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443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4E833-72EA-4138-B5BE-42A432C3CACA}" type="slidenum">
              <a:rPr lang="en-US"/>
              <a:pPr/>
              <a:t>37</a:t>
            </a:fld>
            <a:endParaRPr 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228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22526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EEDB65-BDC9-44C4-82EA-AB18F40BE67E}" type="slidenum">
              <a:rPr lang="en-US"/>
              <a:pPr/>
              <a:t>38</a:t>
            </a:fld>
            <a:endParaRPr 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49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42331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102558-E468-4AE4-9EFD-8122F43E76B8}" type="slidenum">
              <a:rPr lang="en-US"/>
              <a:pPr/>
              <a:t>39</a:t>
            </a:fld>
            <a:endParaRPr lang="en-US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269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94661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90168A-FF35-4B12-A3A4-A41F631136A1}" type="slidenum">
              <a:rPr lang="en-US"/>
              <a:pPr/>
              <a:t>40</a:t>
            </a:fld>
            <a:endParaRPr 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290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232716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973469-42FA-4366-BB27-F7ABD3817B68}" type="slidenum">
              <a:rPr lang="en-US"/>
              <a:pPr/>
              <a:t>41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310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338563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E8C34E-1560-4045-9663-11CF6BD57D61}" type="slidenum">
              <a:rPr lang="en-US"/>
              <a:pPr/>
              <a:t>42</a:t>
            </a:fld>
            <a:endParaRPr 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33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454562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C3DC84-9E89-4443-B074-C39D757B6175}" type="slidenum">
              <a:rPr lang="en-US"/>
              <a:pPr/>
              <a:t>43</a:t>
            </a:fld>
            <a:endParaRPr lang="en-US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351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747342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4D55BA-9238-41CE-9A73-E48DF4930C9F}" type="slidenum">
              <a:rPr lang="en-US"/>
              <a:pPr/>
              <a:t>44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413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172500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4D55BA-9238-41CE-9A73-E48DF4930C9F}" type="slidenum">
              <a:rPr lang="en-US"/>
              <a:pPr/>
              <a:t>45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413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56850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4D55BA-9238-41CE-9A73-E48DF4930C9F}" type="slidenum">
              <a:rPr lang="en-US"/>
              <a:pPr/>
              <a:t>46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413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38866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ECB248-76F6-40FC-8692-D873FFCDA87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96711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04C7E2-014F-49B1-B90D-7CFD4905521D}" type="slidenum">
              <a:rPr lang="en-US"/>
              <a:pPr/>
              <a:t>47</a:t>
            </a:fld>
            <a:endParaRPr 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2140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217247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ECB248-76F6-40FC-8692-D873FFCDA878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9617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BE8529-2522-45FE-9BE4-F433749E95BD}" type="slidenum">
              <a:rPr lang="en-US"/>
              <a:pPr/>
              <a:t>22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901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40574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C96950-3440-4D86-9023-7C42C8BA85FE}" type="slidenum">
              <a:rPr lang="en-US"/>
              <a:pPr/>
              <a:t>23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921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4387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F03D70-DC3E-4E8D-9408-26EDEEAE1B7C}" type="slidenum">
              <a:rPr lang="en-US"/>
              <a:pPr/>
              <a:t>24</a:t>
            </a:fld>
            <a:endParaRPr 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474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74926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17BAB1-609E-424A-8F68-9C11E281F8AB}" type="slidenum">
              <a:rPr lang="en-US"/>
              <a:pPr/>
              <a:t>25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942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0247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92F3A0-C801-4EC2-95B5-279EA21B718E}" type="slidenum">
              <a:rPr lang="en-US"/>
              <a:pPr/>
              <a:t>26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044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17743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762000" y="13716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9248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962400"/>
            <a:ext cx="5715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1"/>
            <a:ext cx="8305800" cy="6858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1"/>
            <a:ext cx="8305800" cy="762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12838"/>
            <a:ext cx="4114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52600"/>
            <a:ext cx="4114800" cy="48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112838"/>
            <a:ext cx="4267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52600"/>
            <a:ext cx="4267199" cy="48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1"/>
            <a:ext cx="8305800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610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50535" name="Freeform 7"/>
          <p:cNvSpPr>
            <a:spLocks noChangeArrowheads="1"/>
          </p:cNvSpPr>
          <p:nvPr/>
        </p:nvSpPr>
        <p:spPr bwMode="auto">
          <a:xfrm>
            <a:off x="381000" y="228600"/>
            <a:ext cx="84582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0537" name="Line 9"/>
          <p:cNvSpPr>
            <a:spLocks noChangeShapeType="1"/>
          </p:cNvSpPr>
          <p:nvPr/>
        </p:nvSpPr>
        <p:spPr bwMode="auto">
          <a:xfrm>
            <a:off x="762000" y="10668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3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5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6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7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8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9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0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1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2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3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4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5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6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924800" cy="2133600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rgbClr val="00B050"/>
                </a:solidFill>
              </a:rPr>
              <a:t>Data Structure and Algorithms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4038600"/>
            <a:ext cx="5181600" cy="914400"/>
          </a:xfrm>
          <a:noFill/>
        </p:spPr>
        <p:txBody>
          <a:bodyPr/>
          <a:lstStyle/>
          <a:p>
            <a:pPr eaLnBrk="1" hangingPunct="1"/>
            <a:r>
              <a:rPr lang="en-US" altLang="en-US" b="1" smtClean="0"/>
              <a:t>Azaz Ahmed Kiani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1981200" y="4495800"/>
            <a:ext cx="63373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89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Terminology - 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410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Stable Sort</a:t>
            </a:r>
          </a:p>
          <a:p>
            <a:pPr lvl="1"/>
            <a:r>
              <a:rPr lang="en-US" dirty="0" smtClean="0"/>
              <a:t>A list of data may contain two or more equal data. If a sorting method maintains the same relative position of their occurrences in the sorted list then it is stable sort</a:t>
            </a:r>
          </a:p>
          <a:p>
            <a:pPr lvl="1"/>
            <a:r>
              <a:rPr lang="en-US" dirty="0" smtClean="0"/>
              <a:t>e.g.	</a:t>
            </a:r>
            <a:r>
              <a:rPr lang="en-US" dirty="0" smtClean="0">
                <a:solidFill>
                  <a:srgbClr val="0000CC"/>
                </a:solidFill>
              </a:rPr>
              <a:t>[    </a:t>
            </a:r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, 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0000CC"/>
                </a:solidFill>
              </a:rPr>
              <a:t>,  6,  4,  3,  </a:t>
            </a:r>
            <a:r>
              <a:rPr lang="en-US" dirty="0" smtClean="0">
                <a:solidFill>
                  <a:srgbClr val="00B050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,  </a:t>
            </a:r>
            <a:r>
              <a:rPr lang="en-US" dirty="0" smtClean="0">
                <a:solidFill>
                  <a:srgbClr val="00B050"/>
                </a:solidFill>
              </a:rPr>
              <a:t>5</a:t>
            </a:r>
            <a:r>
              <a:rPr lang="en-US" dirty="0" smtClean="0">
                <a:solidFill>
                  <a:srgbClr val="0000CC"/>
                </a:solidFill>
              </a:rPr>
              <a:t>,  1,  </a:t>
            </a:r>
            <a:r>
              <a:rPr lang="en-US" dirty="0" smtClean="0">
                <a:solidFill>
                  <a:srgbClr val="00B0F0"/>
                </a:solidFill>
              </a:rPr>
              <a:t>5</a:t>
            </a:r>
            <a:r>
              <a:rPr lang="en-US" dirty="0" smtClean="0">
                <a:solidFill>
                  <a:srgbClr val="0000CC"/>
                </a:solidFill>
              </a:rPr>
              <a:t>  ]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		</a:t>
            </a:r>
            <a:r>
              <a:rPr lang="en-US" dirty="0" smtClean="0">
                <a:solidFill>
                  <a:srgbClr val="0000CC"/>
                </a:solidFill>
              </a:rPr>
              <a:t> [   1,  </a:t>
            </a:r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,  </a:t>
            </a:r>
            <a:r>
              <a:rPr lang="en-US" dirty="0" smtClean="0">
                <a:solidFill>
                  <a:srgbClr val="00B050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,  3,  4, 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0000CC"/>
                </a:solidFill>
              </a:rPr>
              <a:t>,  </a:t>
            </a:r>
            <a:r>
              <a:rPr lang="en-US" dirty="0" smtClean="0">
                <a:solidFill>
                  <a:srgbClr val="00B050"/>
                </a:solidFill>
              </a:rPr>
              <a:t>5</a:t>
            </a:r>
            <a:r>
              <a:rPr lang="en-US" dirty="0" smtClean="0">
                <a:solidFill>
                  <a:srgbClr val="0000CC"/>
                </a:solidFill>
              </a:rPr>
              <a:t>,  </a:t>
            </a:r>
            <a:r>
              <a:rPr lang="en-US" dirty="0" smtClean="0">
                <a:solidFill>
                  <a:srgbClr val="00B0F0"/>
                </a:solidFill>
              </a:rPr>
              <a:t>5</a:t>
            </a:r>
            <a:r>
              <a:rPr lang="en-US" dirty="0" smtClean="0">
                <a:solidFill>
                  <a:srgbClr val="0000CC"/>
                </a:solidFill>
              </a:rPr>
              <a:t>,  6  ]</a:t>
            </a:r>
          </a:p>
          <a:p>
            <a:r>
              <a:rPr lang="en-US" dirty="0" smtClean="0"/>
              <a:t>In Place Sort</a:t>
            </a:r>
          </a:p>
          <a:p>
            <a:pPr lvl="1"/>
            <a:r>
              <a:rPr lang="en-US" dirty="0" smtClean="0"/>
              <a:t>Suppose a set of data to be sorted is stored in an array A </a:t>
            </a:r>
          </a:p>
          <a:p>
            <a:pPr lvl="1"/>
            <a:r>
              <a:rPr lang="en-US" dirty="0" smtClean="0"/>
              <a:t>If a sorting method takes place within the array A only, i.e. without using any other extra storage space</a:t>
            </a:r>
          </a:p>
          <a:p>
            <a:pPr lvl="1"/>
            <a:r>
              <a:rPr lang="en-US" dirty="0" smtClean="0"/>
              <a:t>It is a memory efficient sorting method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43200" y="3200400"/>
            <a:ext cx="30480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581400" y="3200400"/>
            <a:ext cx="121920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24200" y="3200400"/>
            <a:ext cx="167640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57800" y="3200400"/>
            <a:ext cx="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715000" y="3200400"/>
            <a:ext cx="38100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Char char=" "/>
            </a:pPr>
            <a:endParaRPr lang="en-US" sz="3200" dirty="0" smtClean="0"/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 sz="3200" dirty="0" smtClean="0"/>
              <a:t>Bubble Sort			Heap Sort</a:t>
            </a: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endParaRPr lang="en-US" sz="3200" dirty="0" smtClean="0"/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 sz="3200" dirty="0" smtClean="0"/>
              <a:t>Selection Sort		Merge Sort</a:t>
            </a: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endParaRPr lang="en-US" sz="3200" dirty="0" smtClean="0"/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 sz="3200" dirty="0" smtClean="0"/>
              <a:t>Insertion Sort		Quick Sort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Classification -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Sorting algorithms are often classified by:</a:t>
            </a:r>
          </a:p>
          <a:p>
            <a:pPr lvl="1"/>
            <a:r>
              <a:rPr lang="en-US" sz="2800" dirty="0" smtClean="0">
                <a:solidFill>
                  <a:srgbClr val="0000CC"/>
                </a:solidFill>
              </a:rPr>
              <a:t>Computational complexity </a:t>
            </a:r>
            <a:r>
              <a:rPr lang="en-US" sz="2800" dirty="0" smtClean="0"/>
              <a:t>(worst, average and best behavior) of element comparisons in terms of the size of the list (</a:t>
            </a:r>
            <a:r>
              <a:rPr lang="en-US" sz="2800" i="1" dirty="0" smtClean="0"/>
              <a:t>n</a:t>
            </a:r>
            <a:r>
              <a:rPr lang="en-US" sz="2800" dirty="0" smtClean="0"/>
              <a:t>). </a:t>
            </a:r>
          </a:p>
          <a:p>
            <a:pPr lvl="1"/>
            <a:r>
              <a:rPr lang="en-US" sz="2800" dirty="0" smtClean="0"/>
              <a:t>For typical sorting algorithms</a:t>
            </a:r>
          </a:p>
          <a:p>
            <a:pPr lvl="2"/>
            <a:r>
              <a:rPr lang="en-US" sz="2400" dirty="0" smtClean="0">
                <a:solidFill>
                  <a:srgbClr val="00B0F0"/>
                </a:solidFill>
              </a:rPr>
              <a:t>good behavior </a:t>
            </a:r>
            <a:r>
              <a:rPr lang="en-US" sz="2400" dirty="0" smtClean="0"/>
              <a:t>is </a:t>
            </a:r>
            <a:r>
              <a:rPr lang="en-US" sz="2400" b="1" u="sng" dirty="0" smtClean="0"/>
              <a:t>O(</a:t>
            </a:r>
            <a:r>
              <a:rPr lang="en-US" sz="2400" b="1" i="1" u="sng" dirty="0" smtClean="0"/>
              <a:t>n</a:t>
            </a:r>
            <a:r>
              <a:rPr lang="en-US" sz="2400" b="1" u="sng" dirty="0" smtClean="0"/>
              <a:t> log </a:t>
            </a:r>
            <a:r>
              <a:rPr lang="en-US" sz="2400" b="1" i="1" u="sng" dirty="0" smtClean="0"/>
              <a:t>n</a:t>
            </a:r>
            <a:r>
              <a:rPr lang="en-US" sz="2400" b="1" u="sng" dirty="0" smtClean="0"/>
              <a:t>)</a:t>
            </a:r>
            <a:r>
              <a:rPr lang="en-US" sz="2400" dirty="0" smtClean="0"/>
              <a:t> and </a:t>
            </a:r>
          </a:p>
          <a:p>
            <a:pPr lvl="2"/>
            <a:r>
              <a:rPr lang="en-US" sz="2400" dirty="0" smtClean="0">
                <a:solidFill>
                  <a:srgbClr val="FF0000"/>
                </a:solidFill>
              </a:rPr>
              <a:t>bad behavior </a:t>
            </a:r>
            <a:r>
              <a:rPr lang="en-US" sz="2400" dirty="0" smtClean="0"/>
              <a:t>is </a:t>
            </a:r>
            <a:r>
              <a:rPr lang="en-US" sz="2400" b="1" dirty="0" smtClean="0"/>
              <a:t>O(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).</a:t>
            </a:r>
            <a:r>
              <a:rPr lang="en-US" sz="2400" dirty="0" smtClean="0"/>
              <a:t> </a:t>
            </a:r>
          </a:p>
          <a:p>
            <a:pPr lvl="2"/>
            <a:r>
              <a:rPr lang="en-US" sz="2400" dirty="0" smtClean="0">
                <a:solidFill>
                  <a:srgbClr val="0000CC"/>
                </a:solidFill>
              </a:rPr>
              <a:t>Ideal behavior </a:t>
            </a:r>
            <a:r>
              <a:rPr lang="en-US" sz="2400" dirty="0" smtClean="0"/>
              <a:t>for a sort is </a:t>
            </a:r>
            <a:r>
              <a:rPr lang="en-US" sz="2400" b="1" dirty="0" smtClean="0"/>
              <a:t>O(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),</a:t>
            </a:r>
            <a:r>
              <a:rPr lang="en-US" sz="2400" dirty="0" smtClean="0"/>
              <a:t> but this is not possible in the average case. </a:t>
            </a:r>
          </a:p>
          <a:p>
            <a:pPr lvl="2"/>
            <a:r>
              <a:rPr lang="en-US" sz="2400" dirty="0" smtClean="0">
                <a:solidFill>
                  <a:srgbClr val="0000CC"/>
                </a:solidFill>
              </a:rPr>
              <a:t>Comparison-based sorting algorithms</a:t>
            </a:r>
            <a:r>
              <a:rPr lang="en-US" sz="2400" dirty="0" smtClean="0"/>
              <a:t>, which evaluate the elements of the list via an abstract key comparison operation, need at least O(</a:t>
            </a:r>
            <a:r>
              <a:rPr lang="en-US" sz="2400" i="1" dirty="0" smtClean="0"/>
              <a:t>n</a:t>
            </a:r>
            <a:r>
              <a:rPr lang="en-US" sz="2400" dirty="0" smtClean="0"/>
              <a:t> log </a:t>
            </a:r>
            <a:r>
              <a:rPr lang="en-US" sz="2400" i="1" dirty="0" smtClean="0"/>
              <a:t>n</a:t>
            </a:r>
            <a:r>
              <a:rPr lang="en-US" sz="2000" dirty="0" smtClean="0"/>
              <a:t>) </a:t>
            </a:r>
            <a:r>
              <a:rPr lang="en-US" sz="2400" dirty="0" smtClean="0"/>
              <a:t>comparisons for most inputs.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Classification -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sz="3200" dirty="0" smtClean="0"/>
              <a:t>Whether or not they are a </a:t>
            </a:r>
            <a:r>
              <a:rPr lang="en-US" sz="3200" dirty="0" smtClean="0">
                <a:solidFill>
                  <a:srgbClr val="0000CC"/>
                </a:solidFill>
              </a:rPr>
              <a:t>comparison sort.</a:t>
            </a:r>
          </a:p>
          <a:p>
            <a:pPr lvl="1"/>
            <a:r>
              <a:rPr lang="en-US" sz="2800" dirty="0" smtClean="0"/>
              <a:t> </a:t>
            </a:r>
            <a:r>
              <a:rPr lang="en-US" sz="2400" dirty="0" smtClean="0"/>
              <a:t>A comparison sort examines the data only by comparing two elements with a comparison operator.</a:t>
            </a:r>
          </a:p>
          <a:p>
            <a:pPr lvl="0"/>
            <a:r>
              <a:rPr lang="en-US" sz="3200" dirty="0" smtClean="0">
                <a:solidFill>
                  <a:srgbClr val="0000CC"/>
                </a:solidFill>
              </a:rPr>
              <a:t>General method: </a:t>
            </a:r>
            <a:r>
              <a:rPr lang="en-US" sz="3200" dirty="0" smtClean="0"/>
              <a:t>insertion, exchange, selection, merging, </a:t>
            </a:r>
            <a:r>
              <a:rPr lang="en-US" sz="3200" i="1" dirty="0" smtClean="0"/>
              <a:t>etc.</a:t>
            </a:r>
            <a:r>
              <a:rPr lang="en-US" sz="3200" dirty="0" smtClean="0"/>
              <a:t> </a:t>
            </a:r>
          </a:p>
          <a:p>
            <a:pPr lvl="1"/>
            <a:r>
              <a:rPr lang="en-US" sz="2800" dirty="0" smtClean="0"/>
              <a:t>Exchange sorts include bubble sort and </a:t>
            </a:r>
            <a:r>
              <a:rPr lang="en-US" sz="2800" dirty="0" err="1" smtClean="0"/>
              <a:t>quicksort</a:t>
            </a:r>
            <a:r>
              <a:rPr lang="en-US" sz="2800" dirty="0" smtClean="0"/>
              <a:t>. </a:t>
            </a:r>
          </a:p>
          <a:p>
            <a:pPr lvl="1"/>
            <a:r>
              <a:rPr lang="en-US" sz="2800" dirty="0" smtClean="0"/>
              <a:t>Selection sorts include shaker sort and </a:t>
            </a:r>
            <a:r>
              <a:rPr lang="en-US" sz="2800" dirty="0" err="1" smtClean="0"/>
              <a:t>heapsort</a:t>
            </a:r>
            <a:r>
              <a:rPr lang="en-US" sz="2400" dirty="0" smtClean="0"/>
              <a:t>.</a:t>
            </a:r>
          </a:p>
          <a:p>
            <a:r>
              <a:rPr lang="en-US" sz="3200" dirty="0" smtClean="0">
                <a:solidFill>
                  <a:srgbClr val="0000CC"/>
                </a:solidFill>
              </a:rPr>
              <a:t>Adaptability:</a:t>
            </a:r>
            <a:r>
              <a:rPr lang="en-US" sz="3200" dirty="0" smtClean="0"/>
              <a:t> Whether or not the </a:t>
            </a:r>
            <a:r>
              <a:rPr lang="en-US" sz="3200" dirty="0" err="1" smtClean="0"/>
              <a:t>presortedness</a:t>
            </a:r>
            <a:r>
              <a:rPr lang="en-US" sz="3200" dirty="0" smtClean="0"/>
              <a:t> of the input affects the running time. Algorithms that take this into account are known to be adaptive.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Stable sorting algorithms maintain the relative order of records with </a:t>
            </a:r>
            <a:r>
              <a:rPr lang="en-US" dirty="0" smtClean="0">
                <a:solidFill>
                  <a:srgbClr val="0000CC"/>
                </a:solidFill>
              </a:rPr>
              <a:t>equal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CC"/>
                </a:solidFill>
              </a:rPr>
              <a:t>keys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0000CC"/>
                </a:solidFill>
              </a:rPr>
              <a:t>key</a:t>
            </a:r>
            <a:r>
              <a:rPr lang="en-US" dirty="0" smtClean="0"/>
              <a:t> is that portion of record which is the basis for the sort</a:t>
            </a:r>
          </a:p>
          <a:p>
            <a:pPr lvl="1"/>
            <a:r>
              <a:rPr lang="en-US" dirty="0" smtClean="0"/>
              <a:t>it </a:t>
            </a:r>
            <a:r>
              <a:rPr lang="en-US" dirty="0" smtClean="0">
                <a:solidFill>
                  <a:srgbClr val="0000CC"/>
                </a:solidFill>
              </a:rPr>
              <a:t>may or may not </a:t>
            </a:r>
            <a:r>
              <a:rPr lang="en-US" dirty="0" smtClean="0"/>
              <a:t>include all of the record </a:t>
            </a:r>
          </a:p>
          <a:p>
            <a:r>
              <a:rPr lang="en-US" dirty="0" smtClean="0"/>
              <a:t>If </a:t>
            </a:r>
            <a:r>
              <a:rPr lang="en-US" dirty="0" smtClean="0">
                <a:solidFill>
                  <a:srgbClr val="0000CC"/>
                </a:solidFill>
              </a:rPr>
              <a:t>all keys are different </a:t>
            </a:r>
            <a:r>
              <a:rPr lang="en-US" dirty="0" smtClean="0"/>
              <a:t>then this distinction is not necessary. </a:t>
            </a:r>
          </a:p>
          <a:p>
            <a:r>
              <a:rPr lang="en-US" dirty="0" smtClean="0"/>
              <a:t>But </a:t>
            </a:r>
            <a:r>
              <a:rPr lang="en-US" dirty="0" smtClean="0">
                <a:solidFill>
                  <a:srgbClr val="0000CC"/>
                </a:solidFill>
              </a:rPr>
              <a:t>if there are equal keys</a:t>
            </a:r>
            <a:r>
              <a:rPr lang="en-US" dirty="0" smtClean="0"/>
              <a:t>, then a sorting algorithm is stable if whenever there are two records (let's say R and S) with the same key, and R appears before S in the original list, then R will always appear before S in the sorted list.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Sometimes incorrectly referred to as </a:t>
            </a:r>
            <a:r>
              <a:rPr lang="en-US" dirty="0" smtClean="0">
                <a:solidFill>
                  <a:srgbClr val="FF0000"/>
                </a:solidFill>
              </a:rPr>
              <a:t>sinking sort</a:t>
            </a:r>
            <a:r>
              <a:rPr lang="en-US" dirty="0" smtClean="0"/>
              <a:t>, is a simple sorting algorithm that works by repeatedly stepping through the list to be sorted, comparing each pair of adjacent items and swapping them if they are in the wrong order. </a:t>
            </a:r>
          </a:p>
          <a:p>
            <a:r>
              <a:rPr lang="en-US" dirty="0" smtClean="0"/>
              <a:t>The pass through the list is repeated until no swaps are needed, which indicates that the list is sorted. </a:t>
            </a:r>
          </a:p>
          <a:p>
            <a:r>
              <a:rPr lang="en-US" dirty="0" smtClean="0"/>
              <a:t>The algorithm gets its name from the way smaller elements </a:t>
            </a:r>
            <a:r>
              <a:rPr lang="en-US" dirty="0" smtClean="0">
                <a:solidFill>
                  <a:srgbClr val="0000CC"/>
                </a:solidFill>
              </a:rPr>
              <a:t>"bubble" </a:t>
            </a:r>
            <a:r>
              <a:rPr lang="en-US" dirty="0" smtClean="0"/>
              <a:t>to the top of the list. </a:t>
            </a:r>
          </a:p>
          <a:p>
            <a:r>
              <a:rPr lang="en-US" dirty="0" smtClean="0"/>
              <a:t>Because it only uses comparisons to operate on elements, it is a </a:t>
            </a:r>
            <a:r>
              <a:rPr lang="en-US" b="1" dirty="0" smtClean="0">
                <a:solidFill>
                  <a:srgbClr val="00B050"/>
                </a:solidFill>
              </a:rPr>
              <a:t>comparison sort</a:t>
            </a:r>
            <a:r>
              <a:rPr lang="en-US" dirty="0" smtClean="0">
                <a:solidFill>
                  <a:srgbClr val="0000CC"/>
                </a:solidFill>
              </a:rPr>
              <a:t>.</a:t>
            </a:r>
            <a:endParaRPr 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Bubble sort is a </a:t>
            </a:r>
            <a:r>
              <a:rPr lang="en-US" dirty="0" smtClean="0">
                <a:solidFill>
                  <a:srgbClr val="0000CC"/>
                </a:solidFill>
              </a:rPr>
              <a:t>simple sorting algorithm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algorithm starts at the beginning of the data set. </a:t>
            </a:r>
          </a:p>
          <a:p>
            <a:pPr lvl="1"/>
            <a:r>
              <a:rPr lang="en-US" dirty="0" smtClean="0"/>
              <a:t>It compares the first two elements, and if the first is greater than the second, it swaps them. </a:t>
            </a:r>
          </a:p>
          <a:p>
            <a:pPr lvl="1"/>
            <a:r>
              <a:rPr lang="en-US" dirty="0" smtClean="0"/>
              <a:t>It continues doing this for each pair of adjacent elements to the end of the data set. </a:t>
            </a:r>
          </a:p>
          <a:p>
            <a:pPr lvl="1"/>
            <a:r>
              <a:rPr lang="en-US" dirty="0" smtClean="0"/>
              <a:t>It then starts again with the first two elements, repeating until no swaps have occurred on the last pass. </a:t>
            </a:r>
          </a:p>
          <a:p>
            <a:r>
              <a:rPr lang="en-US" dirty="0" smtClean="0"/>
              <a:t>Note that the largest end gets sorted first, with smaller elements taking longer to move to their correct positions.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Suppose the list of numbers A[1], A[2], …. A[N] is in memory. The bubble sort algorithm works as follows: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Step 1</a:t>
            </a:r>
            <a:r>
              <a:rPr lang="en-US" dirty="0" smtClean="0">
                <a:solidFill>
                  <a:srgbClr val="0000CC"/>
                </a:solidFill>
              </a:rPr>
              <a:t>:</a:t>
            </a:r>
            <a:r>
              <a:rPr lang="en-US" dirty="0" smtClean="0"/>
              <a:t>	Compare A[1] and A[2] and arrange them in the desired order, so that A[1] &lt; A[2].</a:t>
            </a:r>
          </a:p>
          <a:p>
            <a:r>
              <a:rPr lang="en-US" dirty="0" smtClean="0"/>
              <a:t>Then compare A[2] and A[3] and arrange them so that A[2] &lt; A[3]]. Then compare A[3] and A[4] and arrange them so that A[3] &lt; A[4]. Continue until we compare A[N – 1] with A[N] and arrange them so that A[N – 1] &lt; A[N].</a:t>
            </a:r>
          </a:p>
          <a:p>
            <a:r>
              <a:rPr lang="en-US" dirty="0" smtClean="0"/>
              <a:t>Observe that Step 1 involves n – 1 comparisons. During Step 1, the largest element is </a:t>
            </a:r>
            <a:r>
              <a:rPr lang="en-US" b="1" i="1" dirty="0" smtClean="0">
                <a:solidFill>
                  <a:srgbClr val="00B050"/>
                </a:solidFill>
              </a:rPr>
              <a:t>“bubbled up”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to the nth position or </a:t>
            </a:r>
            <a:r>
              <a:rPr lang="en-US" b="1" i="1" dirty="0" smtClean="0">
                <a:solidFill>
                  <a:srgbClr val="00B050"/>
                </a:solidFill>
              </a:rPr>
              <a:t>“sinks”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to the nth position.</a:t>
            </a:r>
          </a:p>
          <a:p>
            <a:r>
              <a:rPr lang="en-US" dirty="0" smtClean="0"/>
              <a:t>When Step 1 is completed, A[N] will contain the largest element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Step 2</a:t>
            </a:r>
            <a:r>
              <a:rPr lang="en-US" dirty="0" smtClean="0">
                <a:solidFill>
                  <a:srgbClr val="0000CC"/>
                </a:solidFill>
              </a:rPr>
              <a:t>:</a:t>
            </a:r>
            <a:r>
              <a:rPr lang="en-US" dirty="0" smtClean="0"/>
              <a:t>	Repeat Step 1 with one less comparison . i.e. now we stop after we compare and possible rearrange A[N - 2] and A[N - 1]. </a:t>
            </a:r>
          </a:p>
          <a:p>
            <a:r>
              <a:rPr lang="en-US" dirty="0" smtClean="0"/>
              <a:t>Step 2 involves N – 2 comparisons and when Step 2 is completed, A[N - 1] will contain the second largest element.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Step 3</a:t>
            </a:r>
            <a:r>
              <a:rPr lang="en-US" dirty="0" smtClean="0">
                <a:solidFill>
                  <a:srgbClr val="0000CC"/>
                </a:solidFill>
              </a:rPr>
              <a:t>:</a:t>
            </a:r>
            <a:r>
              <a:rPr lang="en-US" dirty="0" smtClean="0"/>
              <a:t>	Repeat Step 1 with two fewer  comparisons . i.e. we stop after we compare and possible rearrange A[N - 3] and A[N - 2]</a:t>
            </a:r>
          </a:p>
          <a:p>
            <a:r>
              <a:rPr lang="en-US" dirty="0" smtClean="0"/>
              <a:t>Step 3 involves N – 3 comparisons and when Step 2 is completed, A[N - 1] will contain the third largest element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………………………………………………….</a:t>
            </a:r>
          </a:p>
          <a:p>
            <a:r>
              <a:rPr lang="en-US" dirty="0" smtClean="0"/>
              <a:t>………………………………………………….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Step N - 1</a:t>
            </a:r>
            <a:r>
              <a:rPr lang="en-US" dirty="0" smtClean="0">
                <a:solidFill>
                  <a:srgbClr val="0000CC"/>
                </a:solidFill>
              </a:rPr>
              <a:t>:</a:t>
            </a:r>
            <a:r>
              <a:rPr lang="en-US" dirty="0" smtClean="0"/>
              <a:t>	Compare A[1] with A[2] and arrange them so that A[1] &lt; A[2].</a:t>
            </a:r>
          </a:p>
          <a:p>
            <a:r>
              <a:rPr lang="en-US" dirty="0" smtClean="0"/>
              <a:t> After n -1 steps the list will be sorted in the ascending order</a:t>
            </a:r>
          </a:p>
          <a:p>
            <a:r>
              <a:rPr lang="en-US" dirty="0" smtClean="0"/>
              <a:t>The process of sequentially traversing through all or part of a list is called a </a:t>
            </a:r>
            <a:r>
              <a:rPr lang="en-US" dirty="0" smtClean="0">
                <a:solidFill>
                  <a:srgbClr val="0000CC"/>
                </a:solidFill>
              </a:rPr>
              <a:t>“pass” </a:t>
            </a:r>
            <a:r>
              <a:rPr lang="en-US" dirty="0" smtClean="0"/>
              <a:t>so each of the above step is called a pass</a:t>
            </a:r>
          </a:p>
          <a:p>
            <a:r>
              <a:rPr lang="en-US" dirty="0" smtClean="0"/>
              <a:t>Accordingly, the </a:t>
            </a:r>
            <a:r>
              <a:rPr lang="en-US" dirty="0" smtClean="0">
                <a:solidFill>
                  <a:srgbClr val="0000CC"/>
                </a:solidFill>
              </a:rPr>
              <a:t>bubble sort algorithm requires </a:t>
            </a:r>
            <a:r>
              <a:rPr lang="en-US" dirty="0" smtClean="0">
                <a:solidFill>
                  <a:srgbClr val="00B0F0"/>
                </a:solidFill>
              </a:rPr>
              <a:t>n – 1 passes </a:t>
            </a:r>
            <a:r>
              <a:rPr lang="en-US" dirty="0" smtClean="0"/>
              <a:t>where n is the number of input items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914400" y="1143000"/>
            <a:ext cx="6477000" cy="2819400"/>
          </a:xfrm>
        </p:spPr>
        <p:txBody>
          <a:bodyPr/>
          <a:lstStyle/>
          <a:p>
            <a:pPr algn="ctr"/>
            <a:r>
              <a:rPr lang="en-US" altLang="en-US" sz="8000" dirty="0" smtClean="0"/>
              <a:t/>
            </a:r>
            <a:br>
              <a:rPr lang="en-US" altLang="en-US" sz="8000" dirty="0" smtClean="0"/>
            </a:br>
            <a:r>
              <a:rPr lang="en-US" altLang="en-US" sz="8000" dirty="0" smtClean="0">
                <a:solidFill>
                  <a:srgbClr val="00B050"/>
                </a:solidFill>
              </a:rPr>
              <a:t>Sorting</a:t>
            </a:r>
            <a:r>
              <a:rPr lang="en-US" altLang="en-US" sz="6000" dirty="0" smtClean="0">
                <a:solidFill>
                  <a:srgbClr val="00B050"/>
                </a:solidFill>
              </a:rPr>
              <a:t/>
            </a:r>
            <a:br>
              <a:rPr lang="en-US" altLang="en-US" sz="6000" dirty="0" smtClean="0">
                <a:solidFill>
                  <a:srgbClr val="00B050"/>
                </a:solidFill>
              </a:rPr>
            </a:br>
            <a:r>
              <a:rPr lang="en-US" altLang="en-US" sz="3200" b="1" dirty="0" smtClean="0">
                <a:solidFill>
                  <a:srgbClr val="92D050"/>
                </a:solidFill>
              </a:rPr>
              <a:t>(Bubble Sort)</a:t>
            </a:r>
            <a:r>
              <a:rPr lang="en-US" altLang="en-US" sz="6000" dirty="0" smtClean="0"/>
              <a:t/>
            </a:r>
            <a:br>
              <a:rPr lang="en-US" altLang="en-US" sz="6000" dirty="0" smtClean="0"/>
            </a:br>
            <a:r>
              <a:rPr lang="en-US" altLang="en-US" sz="6000" dirty="0" smtClean="0"/>
              <a:t/>
            </a:r>
            <a:br>
              <a:rPr lang="en-US" altLang="en-US" sz="6000" dirty="0" smtClean="0"/>
            </a:br>
            <a:r>
              <a:rPr lang="en-US" altLang="en-US" sz="4800" dirty="0" smtClean="0">
                <a:solidFill>
                  <a:schemeClr val="tx1"/>
                </a:solidFill>
              </a:rPr>
              <a:t>Lesson 7</a:t>
            </a:r>
            <a:endParaRPr lang="en-US" altLang="en-US" sz="6000" dirty="0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001000" y="6329363"/>
            <a:ext cx="604838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eaLnBrk="1" hangingPunct="1">
              <a:defRPr/>
            </a:pPr>
            <a:fld id="{ABFFE967-C5B4-4E4F-8A7F-C929F60155E3}" type="slidenum">
              <a:rPr 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pPr algn="r" eaLnBrk="1" hangingPunct="1">
                <a:defRPr/>
              </a:pPr>
              <a:t>2</a:t>
            </a:fld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44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Step-by-Step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 us take the array of numbers "5 1 4 2 8", and sort the array from lowest number to greatest number using bubble sort</a:t>
            </a:r>
          </a:p>
          <a:p>
            <a:r>
              <a:rPr lang="en-US" dirty="0" smtClean="0"/>
              <a:t>In each step, elements written in </a:t>
            </a:r>
            <a:r>
              <a:rPr lang="en-US" b="1" dirty="0" smtClean="0"/>
              <a:t>bold</a:t>
            </a:r>
            <a:r>
              <a:rPr lang="en-US" dirty="0" smtClean="0"/>
              <a:t> are being compared</a:t>
            </a:r>
          </a:p>
          <a:p>
            <a:r>
              <a:rPr lang="en-US" dirty="0" smtClean="0"/>
              <a:t>Three passes will be required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First Pass</a:t>
            </a:r>
            <a:r>
              <a:rPr lang="en-US" b="1" dirty="0" smtClean="0">
                <a:solidFill>
                  <a:srgbClr val="0000CC"/>
                </a:solidFill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 </a:t>
            </a:r>
            <a:r>
              <a:rPr lang="en-US" b="1" dirty="0" smtClean="0">
                <a:solidFill>
                  <a:srgbClr val="0000CC"/>
                </a:solidFill>
              </a:rPr>
              <a:t>5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b="1" dirty="0" smtClean="0">
                <a:solidFill>
                  <a:srgbClr val="0000CC"/>
                </a:solidFill>
              </a:rPr>
              <a:t>1</a:t>
            </a:r>
            <a:r>
              <a:rPr lang="en-US" dirty="0" smtClean="0"/>
              <a:t> 4 2 8 ) ( </a:t>
            </a:r>
            <a:r>
              <a:rPr lang="en-US" b="1" dirty="0" smtClean="0">
                <a:solidFill>
                  <a:srgbClr val="0000CC"/>
                </a:solidFill>
              </a:rPr>
              <a:t>1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b="1" dirty="0" smtClean="0">
                <a:solidFill>
                  <a:srgbClr val="0000CC"/>
                </a:solidFill>
              </a:rPr>
              <a:t>5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smtClean="0"/>
              <a:t>4 2 8 ), Here, algorithm compares the first two elements, and swaps since 5 &gt; 1.</a:t>
            </a:r>
            <a:br>
              <a:rPr lang="en-US" dirty="0" smtClean="0"/>
            </a:br>
            <a:r>
              <a:rPr lang="en-US" dirty="0" smtClean="0"/>
              <a:t>( 1 </a:t>
            </a:r>
            <a:r>
              <a:rPr lang="en-US" b="1" dirty="0" smtClean="0">
                <a:solidFill>
                  <a:srgbClr val="0000CC"/>
                </a:solidFill>
              </a:rPr>
              <a:t>5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b="1" dirty="0" smtClean="0">
                <a:solidFill>
                  <a:srgbClr val="0000CC"/>
                </a:solidFill>
              </a:rPr>
              <a:t>4</a:t>
            </a:r>
            <a:r>
              <a:rPr lang="en-US" dirty="0" smtClean="0"/>
              <a:t> 2 8 ) ( 1 </a:t>
            </a:r>
            <a:r>
              <a:rPr lang="en-US" b="1" dirty="0" smtClean="0">
                <a:solidFill>
                  <a:srgbClr val="0000CC"/>
                </a:solidFill>
              </a:rPr>
              <a:t>4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b="1" dirty="0" smtClean="0">
                <a:solidFill>
                  <a:srgbClr val="0000CC"/>
                </a:solidFill>
              </a:rPr>
              <a:t>5</a:t>
            </a:r>
            <a:r>
              <a:rPr lang="en-US" dirty="0" smtClean="0"/>
              <a:t> 2 8 ), Swap since 5 &gt; 4</a:t>
            </a:r>
            <a:br>
              <a:rPr lang="en-US" dirty="0" smtClean="0"/>
            </a:br>
            <a:r>
              <a:rPr lang="en-US" dirty="0" smtClean="0"/>
              <a:t>( 1 4 </a:t>
            </a:r>
            <a:r>
              <a:rPr lang="en-US" b="1" dirty="0" smtClean="0">
                <a:solidFill>
                  <a:srgbClr val="0000CC"/>
                </a:solidFill>
              </a:rPr>
              <a:t>5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b="1" dirty="0" smtClean="0">
                <a:solidFill>
                  <a:srgbClr val="0000CC"/>
                </a:solidFill>
              </a:rPr>
              <a:t>2</a:t>
            </a:r>
            <a:r>
              <a:rPr lang="en-US" dirty="0" smtClean="0"/>
              <a:t> 8 ) ( 1 4 </a:t>
            </a:r>
            <a:r>
              <a:rPr lang="en-US" b="1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b="1" dirty="0" smtClean="0">
                <a:solidFill>
                  <a:srgbClr val="0000CC"/>
                </a:solidFill>
              </a:rPr>
              <a:t>5</a:t>
            </a:r>
            <a:r>
              <a:rPr lang="en-US" dirty="0" smtClean="0"/>
              <a:t> 8 ), Swap since 5 &gt; 2</a:t>
            </a:r>
            <a:br>
              <a:rPr lang="en-US" dirty="0" smtClean="0"/>
            </a:br>
            <a:r>
              <a:rPr lang="en-US" dirty="0" smtClean="0"/>
              <a:t>( 1 4 2 </a:t>
            </a:r>
            <a:r>
              <a:rPr lang="en-US" b="1" dirty="0" smtClean="0">
                <a:solidFill>
                  <a:srgbClr val="0000CC"/>
                </a:solidFill>
              </a:rPr>
              <a:t>5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b="1" dirty="0" smtClean="0">
                <a:solidFill>
                  <a:srgbClr val="0000CC"/>
                </a:solidFill>
              </a:rPr>
              <a:t>8</a:t>
            </a:r>
            <a:r>
              <a:rPr lang="en-US" dirty="0" smtClean="0"/>
              <a:t> ) ( 1 4 2 </a:t>
            </a:r>
            <a:r>
              <a:rPr lang="en-US" b="1" dirty="0" smtClean="0">
                <a:solidFill>
                  <a:srgbClr val="0000CC"/>
                </a:solidFill>
              </a:rPr>
              <a:t>5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b="1" dirty="0" smtClean="0">
                <a:solidFill>
                  <a:srgbClr val="0000CC"/>
                </a:solidFill>
              </a:rPr>
              <a:t>8</a:t>
            </a:r>
            <a:r>
              <a:rPr lang="en-US" dirty="0" smtClean="0"/>
              <a:t> ), Now, since these elements are already in order (8 &gt; 5), algorithm does not swap them.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Step-by-Step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Second Pass</a:t>
            </a:r>
            <a:r>
              <a:rPr lang="en-US" b="1" dirty="0" smtClean="0">
                <a:solidFill>
                  <a:srgbClr val="0000CC"/>
                </a:solidFill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 </a:t>
            </a:r>
            <a:r>
              <a:rPr lang="en-US" b="1" dirty="0" smtClean="0">
                <a:solidFill>
                  <a:srgbClr val="0000CC"/>
                </a:solidFill>
              </a:rPr>
              <a:t>1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b="1" dirty="0" smtClean="0">
                <a:solidFill>
                  <a:srgbClr val="0000CC"/>
                </a:solidFill>
              </a:rPr>
              <a:t>4</a:t>
            </a:r>
            <a:r>
              <a:rPr lang="en-US" dirty="0" smtClean="0"/>
              <a:t> 2 5 8 ) ( </a:t>
            </a:r>
            <a:r>
              <a:rPr lang="en-US" b="1" dirty="0" smtClean="0">
                <a:solidFill>
                  <a:srgbClr val="0000CC"/>
                </a:solidFill>
              </a:rPr>
              <a:t>1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b="1" dirty="0" smtClean="0">
                <a:solidFill>
                  <a:srgbClr val="0000CC"/>
                </a:solidFill>
              </a:rPr>
              <a:t>4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smtClean="0"/>
              <a:t>2 5 8 )</a:t>
            </a:r>
            <a:br>
              <a:rPr lang="en-US" dirty="0" smtClean="0"/>
            </a:br>
            <a:r>
              <a:rPr lang="en-US" dirty="0" smtClean="0"/>
              <a:t>( 1 </a:t>
            </a:r>
            <a:r>
              <a:rPr lang="en-US" b="1" dirty="0" smtClean="0">
                <a:solidFill>
                  <a:srgbClr val="0000CC"/>
                </a:solidFill>
              </a:rPr>
              <a:t>4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b="1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smtClean="0"/>
              <a:t>5 8 ) ( 1 </a:t>
            </a:r>
            <a:r>
              <a:rPr lang="en-US" b="1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b="1" dirty="0" smtClean="0">
                <a:solidFill>
                  <a:srgbClr val="0000CC"/>
                </a:solidFill>
              </a:rPr>
              <a:t>4</a:t>
            </a:r>
            <a:r>
              <a:rPr lang="en-US" dirty="0" smtClean="0"/>
              <a:t> 5 8 ), Swap since 4 &gt; 2</a:t>
            </a:r>
            <a:br>
              <a:rPr lang="en-US" dirty="0" smtClean="0"/>
            </a:br>
            <a:r>
              <a:rPr lang="en-US" dirty="0" smtClean="0"/>
              <a:t>( 1 2 </a:t>
            </a:r>
            <a:r>
              <a:rPr lang="en-US" b="1" dirty="0" smtClean="0">
                <a:solidFill>
                  <a:srgbClr val="0000CC"/>
                </a:solidFill>
              </a:rPr>
              <a:t>4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b="1" dirty="0" smtClean="0">
                <a:solidFill>
                  <a:srgbClr val="0000CC"/>
                </a:solidFill>
              </a:rPr>
              <a:t>5</a:t>
            </a:r>
            <a:r>
              <a:rPr lang="en-US" dirty="0" smtClean="0"/>
              <a:t> 8 ) ( 1 2 </a:t>
            </a:r>
            <a:r>
              <a:rPr lang="en-US" b="1" dirty="0" smtClean="0">
                <a:solidFill>
                  <a:srgbClr val="0000CC"/>
                </a:solidFill>
              </a:rPr>
              <a:t>4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b="1" dirty="0" smtClean="0">
                <a:solidFill>
                  <a:srgbClr val="0000CC"/>
                </a:solidFill>
              </a:rPr>
              <a:t>5</a:t>
            </a:r>
            <a:r>
              <a:rPr lang="en-US" dirty="0" smtClean="0"/>
              <a:t> 8 )</a:t>
            </a:r>
            <a:br>
              <a:rPr lang="en-US" dirty="0" smtClean="0"/>
            </a:br>
            <a:r>
              <a:rPr lang="en-US" dirty="0" smtClean="0"/>
              <a:t>( 1 2 4 </a:t>
            </a:r>
            <a:r>
              <a:rPr lang="en-US" b="1" dirty="0" smtClean="0">
                <a:solidFill>
                  <a:srgbClr val="0000CC"/>
                </a:solidFill>
              </a:rPr>
              <a:t>5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b="1" dirty="0" smtClean="0">
                <a:solidFill>
                  <a:srgbClr val="0000CC"/>
                </a:solidFill>
              </a:rPr>
              <a:t>8</a:t>
            </a:r>
            <a:r>
              <a:rPr lang="en-US" dirty="0" smtClean="0"/>
              <a:t> ) ( 1 2 4 </a:t>
            </a:r>
            <a:r>
              <a:rPr lang="en-US" b="1" dirty="0" smtClean="0">
                <a:solidFill>
                  <a:srgbClr val="0000CC"/>
                </a:solidFill>
              </a:rPr>
              <a:t>5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b="1" dirty="0" smtClean="0">
                <a:solidFill>
                  <a:srgbClr val="0000CC"/>
                </a:solidFill>
              </a:rPr>
              <a:t>8</a:t>
            </a:r>
            <a:r>
              <a:rPr lang="en-US" dirty="0" smtClean="0"/>
              <a:t> )</a:t>
            </a:r>
            <a:br>
              <a:rPr lang="en-US" dirty="0" smtClean="0"/>
            </a:br>
            <a:r>
              <a:rPr lang="en-US" dirty="0" smtClean="0"/>
              <a:t>Now, the array is already sorted, but our algorithm does not know if it is completed</a:t>
            </a:r>
          </a:p>
          <a:p>
            <a:r>
              <a:rPr lang="en-US" dirty="0" smtClean="0"/>
              <a:t>The algorithm needs one </a:t>
            </a:r>
            <a:r>
              <a:rPr lang="en-US" b="1" dirty="0" smtClean="0">
                <a:solidFill>
                  <a:srgbClr val="0000CC"/>
                </a:solidFill>
              </a:rPr>
              <a:t>whole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smtClean="0"/>
              <a:t>pass without </a:t>
            </a:r>
            <a:r>
              <a:rPr lang="en-US" b="1" dirty="0" smtClean="0">
                <a:solidFill>
                  <a:srgbClr val="0000CC"/>
                </a:solidFill>
              </a:rPr>
              <a:t>any</a:t>
            </a:r>
            <a:r>
              <a:rPr lang="en-US" dirty="0" smtClean="0"/>
              <a:t> swap to know it is sorted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Third Pass</a:t>
            </a:r>
            <a:r>
              <a:rPr lang="en-US" b="1" dirty="0" smtClean="0">
                <a:solidFill>
                  <a:srgbClr val="0000CC"/>
                </a:solidFill>
              </a:rPr>
              <a:t>: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 </a:t>
            </a:r>
            <a:r>
              <a:rPr lang="en-US" b="1" dirty="0" smtClean="0">
                <a:solidFill>
                  <a:srgbClr val="0000CC"/>
                </a:solidFill>
              </a:rPr>
              <a:t>1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b="1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smtClean="0"/>
              <a:t>4 5 8 ) ( </a:t>
            </a:r>
            <a:r>
              <a:rPr lang="en-US" b="1" dirty="0" smtClean="0">
                <a:solidFill>
                  <a:srgbClr val="0000CC"/>
                </a:solidFill>
              </a:rPr>
              <a:t>1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b="1" dirty="0" smtClean="0">
                <a:solidFill>
                  <a:srgbClr val="0000CC"/>
                </a:solidFill>
              </a:rPr>
              <a:t>2</a:t>
            </a:r>
            <a:r>
              <a:rPr lang="en-US" dirty="0" smtClean="0"/>
              <a:t> 4 5 8 )</a:t>
            </a:r>
            <a:br>
              <a:rPr lang="en-US" dirty="0" smtClean="0"/>
            </a:br>
            <a:r>
              <a:rPr lang="en-US" dirty="0" smtClean="0"/>
              <a:t>( 1 </a:t>
            </a:r>
            <a:r>
              <a:rPr lang="en-US" b="1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b="1" dirty="0" smtClean="0">
                <a:solidFill>
                  <a:srgbClr val="0000CC"/>
                </a:solidFill>
              </a:rPr>
              <a:t>4</a:t>
            </a:r>
            <a:r>
              <a:rPr lang="en-US" dirty="0" smtClean="0"/>
              <a:t> 5 8 ) ( 1 </a:t>
            </a:r>
            <a:r>
              <a:rPr lang="en-US" b="1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b="1" dirty="0" smtClean="0">
                <a:solidFill>
                  <a:srgbClr val="0000CC"/>
                </a:solidFill>
              </a:rPr>
              <a:t>4</a:t>
            </a:r>
            <a:r>
              <a:rPr lang="en-US" dirty="0" smtClean="0"/>
              <a:t> 5 8 )</a:t>
            </a:r>
            <a:br>
              <a:rPr lang="en-US" dirty="0" smtClean="0"/>
            </a:br>
            <a:r>
              <a:rPr lang="en-US" dirty="0" smtClean="0"/>
              <a:t>( 1 2 </a:t>
            </a:r>
            <a:r>
              <a:rPr lang="en-US" b="1" dirty="0" smtClean="0">
                <a:solidFill>
                  <a:srgbClr val="0000CC"/>
                </a:solidFill>
              </a:rPr>
              <a:t>4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b="1" dirty="0" smtClean="0">
                <a:solidFill>
                  <a:srgbClr val="0000CC"/>
                </a:solidFill>
              </a:rPr>
              <a:t>5</a:t>
            </a:r>
            <a:r>
              <a:rPr lang="en-US" dirty="0" smtClean="0"/>
              <a:t> 8 ) ( 1 2 </a:t>
            </a:r>
            <a:r>
              <a:rPr lang="en-US" b="1" dirty="0" smtClean="0">
                <a:solidFill>
                  <a:srgbClr val="0000CC"/>
                </a:solidFill>
              </a:rPr>
              <a:t>4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b="1" dirty="0" smtClean="0">
                <a:solidFill>
                  <a:srgbClr val="0000CC"/>
                </a:solidFill>
              </a:rPr>
              <a:t>5</a:t>
            </a:r>
            <a:r>
              <a:rPr lang="en-US" dirty="0" smtClean="0"/>
              <a:t> 8 )</a:t>
            </a:r>
            <a:br>
              <a:rPr lang="en-US" dirty="0" smtClean="0"/>
            </a:br>
            <a:r>
              <a:rPr lang="en-US" dirty="0" smtClean="0"/>
              <a:t>( 1 2 4 </a:t>
            </a:r>
            <a:r>
              <a:rPr lang="en-US" b="1" dirty="0" smtClean="0">
                <a:solidFill>
                  <a:srgbClr val="0000CC"/>
                </a:solidFill>
              </a:rPr>
              <a:t>5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b="1" dirty="0" smtClean="0">
                <a:solidFill>
                  <a:srgbClr val="0000CC"/>
                </a:solidFill>
              </a:rPr>
              <a:t>8</a:t>
            </a:r>
            <a:r>
              <a:rPr lang="en-US" dirty="0" smtClean="0"/>
              <a:t> ) ( 1 2 4 </a:t>
            </a:r>
            <a:r>
              <a:rPr lang="en-US" b="1" dirty="0" smtClean="0">
                <a:solidFill>
                  <a:srgbClr val="0000CC"/>
                </a:solidFill>
              </a:rPr>
              <a:t>5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b="1" dirty="0" smtClean="0">
                <a:solidFill>
                  <a:srgbClr val="0000CC"/>
                </a:solidFill>
              </a:rPr>
              <a:t>8</a:t>
            </a:r>
            <a:r>
              <a:rPr lang="en-US" dirty="0" smtClean="0"/>
              <a:t>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57488" y="2428875"/>
          <a:ext cx="608012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Chart" r:id="rId4" imgW="6096000" imgH="4057712" progId="MSGraph.Chart.8">
                  <p:embed followColorScheme="full"/>
                </p:oleObj>
              </mc:Choice>
              <mc:Fallback>
                <p:oleObj name="Chart" r:id="rId4" imgW="6096000" imgH="4057712" progId="MSGraph.Chart.8">
                  <p:embed followColorScheme="full"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2428875"/>
                        <a:ext cx="6080125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The Bubble Sort algorithm looks at pairs of entries in the array, and swaps their order if needed.</a:t>
            </a: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3641725" y="6038850"/>
            <a:ext cx="4435475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 dirty="0">
                <a:effectLst/>
                <a:latin typeface="Helvetica" pitchFamily="34" charset="0"/>
              </a:rPr>
              <a:t>[0]</a:t>
            </a:r>
            <a:r>
              <a:rPr lang="en-US" sz="1800" dirty="0">
                <a:effectLst/>
                <a:latin typeface="Helvetica" pitchFamily="34" charset="0"/>
              </a:rPr>
              <a:t>       </a:t>
            </a:r>
            <a:r>
              <a:rPr lang="en-US" sz="1800" b="1" dirty="0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761999"/>
          </a:xfrm>
        </p:spPr>
        <p:txBody>
          <a:bodyPr/>
          <a:lstStyle/>
          <a:p>
            <a:r>
              <a:rPr lang="en-US" dirty="0" smtClean="0"/>
              <a:t>Bubble Sort Algorithm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38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57488" y="2428875"/>
          <a:ext cx="608012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Chart" r:id="rId4" imgW="6096000" imgH="4057712" progId="MSGraph.Chart.8">
                  <p:embed followColorScheme="full"/>
                </p:oleObj>
              </mc:Choice>
              <mc:Fallback>
                <p:oleObj name="Chart" r:id="rId4" imgW="6096000" imgH="4057712" progId="MSGraph.Chart.8">
                  <p:embed followColorScheme="full"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2428875"/>
                        <a:ext cx="6080125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The Bubble Sort algorithm looks at pairs of entries in the array, and swaps their order if needed.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3641725" y="6038850"/>
            <a:ext cx="4511675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91142" name="Oval 6"/>
          <p:cNvSpPr>
            <a:spLocks noChangeArrowheads="1"/>
          </p:cNvSpPr>
          <p:nvPr/>
        </p:nvSpPr>
        <p:spPr bwMode="auto">
          <a:xfrm>
            <a:off x="3352800" y="3429000"/>
            <a:ext cx="1828800" cy="2971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1279525" y="5756275"/>
            <a:ext cx="9284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effectLst/>
              </a:rPr>
              <a:t>Swap?</a:t>
            </a:r>
          </a:p>
        </p:txBody>
      </p:sp>
      <p:sp>
        <p:nvSpPr>
          <p:cNvPr id="91144" name="Line 8"/>
          <p:cNvSpPr>
            <a:spLocks noChangeShapeType="1"/>
          </p:cNvSpPr>
          <p:nvPr/>
        </p:nvSpPr>
        <p:spPr bwMode="auto">
          <a:xfrm flipV="1">
            <a:off x="2209800" y="5257800"/>
            <a:ext cx="1143000" cy="5334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761999"/>
          </a:xfrm>
        </p:spPr>
        <p:txBody>
          <a:bodyPr/>
          <a:lstStyle/>
          <a:p>
            <a:r>
              <a:rPr lang="en-US" dirty="0" smtClean="0"/>
              <a:t>Bubble Sort Algorithm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434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57488" y="2428875"/>
          <a:ext cx="608012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Chart" r:id="rId4" imgW="6096000" imgH="4057712" progId="MSGraph.Chart.8">
                  <p:embed followColorScheme="full"/>
                </p:oleObj>
              </mc:Choice>
              <mc:Fallback>
                <p:oleObj name="Chart" r:id="rId4" imgW="6096000" imgH="4057712" progId="MSGraph.Chart.8">
                  <p:embed followColorScheme="full"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2428875"/>
                        <a:ext cx="6080125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 dirty="0"/>
              <a:t>The Bubble Sort algorithm looks at pairs of entries in the array, and swaps their order if needed.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3641725" y="6038850"/>
            <a:ext cx="4511675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146438" name="Oval 6"/>
          <p:cNvSpPr>
            <a:spLocks noChangeArrowheads="1"/>
          </p:cNvSpPr>
          <p:nvPr/>
        </p:nvSpPr>
        <p:spPr bwMode="auto">
          <a:xfrm>
            <a:off x="3352800" y="3429000"/>
            <a:ext cx="1828800" cy="2971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1279525" y="5756275"/>
            <a:ext cx="659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effectLst/>
              </a:rPr>
              <a:t>Yes!</a:t>
            </a:r>
          </a:p>
        </p:txBody>
      </p:sp>
      <p:sp>
        <p:nvSpPr>
          <p:cNvPr id="146440" name="Line 8"/>
          <p:cNvSpPr>
            <a:spLocks noChangeShapeType="1"/>
          </p:cNvSpPr>
          <p:nvPr/>
        </p:nvSpPr>
        <p:spPr bwMode="auto">
          <a:xfrm flipV="1">
            <a:off x="2209800" y="5257800"/>
            <a:ext cx="1143000" cy="5334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Algorithm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86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57488" y="2428875"/>
          <a:ext cx="608012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Chart" r:id="rId4" imgW="6096000" imgH="4057712" progId="MSGraph.Chart.8">
                  <p:embed followColorScheme="full"/>
                </p:oleObj>
              </mc:Choice>
              <mc:Fallback>
                <p:oleObj name="Chart" r:id="rId4" imgW="6096000" imgH="4057712" progId="MSGraph.Chart.8">
                  <p:embed followColorScheme="full"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2428875"/>
                        <a:ext cx="6080125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The Bubble Sort algorithm looks at pairs of entries in the array, and swaps their order if needed.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3641725" y="6038850"/>
            <a:ext cx="4435475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93190" name="Oval 6"/>
          <p:cNvSpPr>
            <a:spLocks noChangeArrowheads="1"/>
          </p:cNvSpPr>
          <p:nvPr/>
        </p:nvSpPr>
        <p:spPr bwMode="auto">
          <a:xfrm>
            <a:off x="4038600" y="2819400"/>
            <a:ext cx="2057400" cy="3352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1279525" y="5756275"/>
            <a:ext cx="9284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effectLst/>
              </a:rPr>
              <a:t>Swap?</a:t>
            </a:r>
          </a:p>
        </p:txBody>
      </p:sp>
      <p:sp>
        <p:nvSpPr>
          <p:cNvPr id="93192" name="Line 8"/>
          <p:cNvSpPr>
            <a:spLocks noChangeShapeType="1"/>
          </p:cNvSpPr>
          <p:nvPr/>
        </p:nvSpPr>
        <p:spPr bwMode="auto">
          <a:xfrm flipV="1">
            <a:off x="2209800" y="5105400"/>
            <a:ext cx="1905000" cy="6858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Algorithm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26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57488" y="2428875"/>
          <a:ext cx="608012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Chart" r:id="rId4" imgW="6096000" imgH="4057712" progId="MSGraph.Chart.8">
                  <p:embed followColorScheme="full"/>
                </p:oleObj>
              </mc:Choice>
              <mc:Fallback>
                <p:oleObj name="Chart" r:id="rId4" imgW="6096000" imgH="4057712" progId="MSGraph.Chart.8">
                  <p:embed followColorScheme="full"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2428875"/>
                        <a:ext cx="6080125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The Bubble Sort algorithm looks at pairs of entries in the array, and swaps their order if needed.</a:t>
            </a: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3641725" y="6038850"/>
            <a:ext cx="4511675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103430" name="Oval 6"/>
          <p:cNvSpPr>
            <a:spLocks noChangeArrowheads="1"/>
          </p:cNvSpPr>
          <p:nvPr/>
        </p:nvSpPr>
        <p:spPr bwMode="auto">
          <a:xfrm>
            <a:off x="4038600" y="2819400"/>
            <a:ext cx="2057400" cy="3352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1600200" y="5867400"/>
            <a:ext cx="556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effectLst/>
              </a:rPr>
              <a:t>No.</a:t>
            </a: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 flipV="1">
            <a:off x="2209800" y="5105400"/>
            <a:ext cx="1905000" cy="6858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Algorithm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378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57488" y="2428875"/>
          <a:ext cx="608012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Chart" r:id="rId4" imgW="6096000" imgH="4057712" progId="MSGraph.Chart.8">
                  <p:embed followColorScheme="full"/>
                </p:oleObj>
              </mc:Choice>
              <mc:Fallback>
                <p:oleObj name="Chart" r:id="rId4" imgW="6096000" imgH="4057712" progId="MSGraph.Chart.8">
                  <p:embed followColorScheme="full"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2428875"/>
                        <a:ext cx="6080125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The Bubble Sort algorithm looks at pairs of entries in the array, and swaps their order if needed.</a:t>
            </a: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3641725" y="6038850"/>
            <a:ext cx="4511675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101382" name="Oval 6"/>
          <p:cNvSpPr>
            <a:spLocks noChangeArrowheads="1"/>
          </p:cNvSpPr>
          <p:nvPr/>
        </p:nvSpPr>
        <p:spPr bwMode="auto">
          <a:xfrm>
            <a:off x="4800600" y="2819400"/>
            <a:ext cx="2057400" cy="3352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1279525" y="5756275"/>
            <a:ext cx="9284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effectLst/>
              </a:rPr>
              <a:t>Swap?</a:t>
            </a:r>
          </a:p>
        </p:txBody>
      </p:sp>
      <p:sp>
        <p:nvSpPr>
          <p:cNvPr id="101384" name="Line 8"/>
          <p:cNvSpPr>
            <a:spLocks noChangeShapeType="1"/>
          </p:cNvSpPr>
          <p:nvPr/>
        </p:nvSpPr>
        <p:spPr bwMode="auto">
          <a:xfrm flipV="1">
            <a:off x="2209800" y="4800600"/>
            <a:ext cx="2590800" cy="9906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Algorithm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57488" y="2428875"/>
          <a:ext cx="608012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Chart" r:id="rId4" imgW="6096000" imgH="4057712" progId="MSGraph.Chart.8">
                  <p:embed followColorScheme="full"/>
                </p:oleObj>
              </mc:Choice>
              <mc:Fallback>
                <p:oleObj name="Chart" r:id="rId4" imgW="6096000" imgH="4057712" progId="MSGraph.Chart.8">
                  <p:embed followColorScheme="full"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2428875"/>
                        <a:ext cx="6080125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 dirty="0"/>
              <a:t>The Bubble Sort algorithm looks at pairs of entries in the array, and swaps their order if needed.</a:t>
            </a: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3641725" y="6038850"/>
            <a:ext cx="4511675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97286" name="Oval 6"/>
          <p:cNvSpPr>
            <a:spLocks noChangeArrowheads="1"/>
          </p:cNvSpPr>
          <p:nvPr/>
        </p:nvSpPr>
        <p:spPr bwMode="auto">
          <a:xfrm>
            <a:off x="4800600" y="2819400"/>
            <a:ext cx="2057400" cy="3352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1279525" y="5756275"/>
            <a:ext cx="556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effectLst/>
              </a:rPr>
              <a:t>No.</a:t>
            </a:r>
          </a:p>
        </p:txBody>
      </p:sp>
      <p:sp>
        <p:nvSpPr>
          <p:cNvPr id="97288" name="Line 8"/>
          <p:cNvSpPr>
            <a:spLocks noChangeShapeType="1"/>
          </p:cNvSpPr>
          <p:nvPr/>
        </p:nvSpPr>
        <p:spPr bwMode="auto">
          <a:xfrm flipV="1">
            <a:off x="1828800" y="4800600"/>
            <a:ext cx="2971800" cy="10668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Algorithm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4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57488" y="2428875"/>
          <a:ext cx="608012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Chart" r:id="rId4" imgW="6096000" imgH="4057712" progId="MSGraph.Chart.8">
                  <p:embed followColorScheme="full"/>
                </p:oleObj>
              </mc:Choice>
              <mc:Fallback>
                <p:oleObj name="Chart" r:id="rId4" imgW="6096000" imgH="4057712" progId="MSGraph.Chart.8">
                  <p:embed followColorScheme="full"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2428875"/>
                        <a:ext cx="6080125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 dirty="0"/>
              <a:t>The Bubble Sort algorithm looks at pairs of entries in the array, and swaps their order if needed.</a:t>
            </a: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3641725" y="6038850"/>
            <a:ext cx="4435475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105478" name="Oval 6"/>
          <p:cNvSpPr>
            <a:spLocks noChangeArrowheads="1"/>
          </p:cNvSpPr>
          <p:nvPr/>
        </p:nvSpPr>
        <p:spPr bwMode="auto">
          <a:xfrm>
            <a:off x="5486400" y="2819400"/>
            <a:ext cx="2057400" cy="3352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1279525" y="5756275"/>
            <a:ext cx="9284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effectLst/>
              </a:rPr>
              <a:t>Swap?</a:t>
            </a:r>
          </a:p>
        </p:txBody>
      </p:sp>
      <p:sp>
        <p:nvSpPr>
          <p:cNvPr id="105480" name="Line 8"/>
          <p:cNvSpPr>
            <a:spLocks noChangeShapeType="1"/>
          </p:cNvSpPr>
          <p:nvPr/>
        </p:nvSpPr>
        <p:spPr bwMode="auto">
          <a:xfrm flipV="1">
            <a:off x="2209800" y="4800600"/>
            <a:ext cx="3276600" cy="9906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Algorithm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Sorting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86800" cy="54102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A fundamental operation in computer science</a:t>
            </a:r>
          </a:p>
          <a:p>
            <a:pPr eaLnBrk="1" hangingPunct="1"/>
            <a:r>
              <a:rPr lang="en-US" dirty="0" smtClean="0"/>
              <a:t>Task of rearranging data in an order such as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Ascending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Descending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or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Lexicographic</a:t>
            </a:r>
          </a:p>
          <a:p>
            <a:r>
              <a:rPr lang="en-US" dirty="0" smtClean="0"/>
              <a:t>Data may be of any type like numeric, alphabetical or alphanumeric</a:t>
            </a:r>
          </a:p>
          <a:p>
            <a:r>
              <a:rPr lang="en-US" dirty="0" smtClean="0"/>
              <a:t>It also refers to rearranging a set of records based on their key values when the records are stored in a file</a:t>
            </a:r>
          </a:p>
          <a:p>
            <a:r>
              <a:rPr lang="en-US" dirty="0" smtClean="0"/>
              <a:t>Sorting task arises more frequently in the world of data manipulation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41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2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57488" y="2428875"/>
          <a:ext cx="608012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Chart" r:id="rId4" imgW="6096000" imgH="4057712" progId="MSGraph.Chart.8">
                  <p:embed followColorScheme="full"/>
                </p:oleObj>
              </mc:Choice>
              <mc:Fallback>
                <p:oleObj name="Chart" r:id="rId4" imgW="6096000" imgH="4057712" progId="MSGraph.Chart.8">
                  <p:embed followColorScheme="full"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2428875"/>
                        <a:ext cx="6080125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The Bubble Sort algorithm looks at pairs of entries in the array, and swaps their order if needed.</a:t>
            </a: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3641725" y="6038850"/>
            <a:ext cx="4511675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107526" name="Oval 6"/>
          <p:cNvSpPr>
            <a:spLocks noChangeArrowheads="1"/>
          </p:cNvSpPr>
          <p:nvPr/>
        </p:nvSpPr>
        <p:spPr bwMode="auto">
          <a:xfrm>
            <a:off x="5486400" y="2819400"/>
            <a:ext cx="2057400" cy="3352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1279525" y="5756275"/>
            <a:ext cx="659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CC"/>
                </a:solidFill>
                <a:effectLst/>
              </a:rPr>
              <a:t>Yes!</a:t>
            </a:r>
          </a:p>
        </p:txBody>
      </p:sp>
      <p:sp>
        <p:nvSpPr>
          <p:cNvPr id="107528" name="Line 8"/>
          <p:cNvSpPr>
            <a:spLocks noChangeShapeType="1"/>
          </p:cNvSpPr>
          <p:nvPr/>
        </p:nvSpPr>
        <p:spPr bwMode="auto">
          <a:xfrm flipV="1">
            <a:off x="2209800" y="4800600"/>
            <a:ext cx="3276600" cy="9906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Algorithm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57488" y="2428875"/>
          <a:ext cx="608012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Chart" r:id="rId4" imgW="6096000" imgH="4057712" progId="MSGraph.Chart.8">
                  <p:embed followColorScheme="full"/>
                </p:oleObj>
              </mc:Choice>
              <mc:Fallback>
                <p:oleObj name="Chart" r:id="rId4" imgW="6096000" imgH="4057712" progId="MSGraph.Chart.8">
                  <p:embed followColorScheme="full"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2428875"/>
                        <a:ext cx="6080125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The Bubble Sort algorithm looks at pairs of entries in the array, and swaps their order if needed.</a:t>
            </a: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3641725" y="6038850"/>
            <a:ext cx="4511675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109574" name="Oval 6"/>
          <p:cNvSpPr>
            <a:spLocks noChangeArrowheads="1"/>
          </p:cNvSpPr>
          <p:nvPr/>
        </p:nvSpPr>
        <p:spPr bwMode="auto">
          <a:xfrm>
            <a:off x="6248400" y="2819400"/>
            <a:ext cx="2057400" cy="3352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1279525" y="5756275"/>
            <a:ext cx="9284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effectLst/>
              </a:rPr>
              <a:t>Swap?</a:t>
            </a:r>
          </a:p>
        </p:txBody>
      </p:sp>
      <p:sp>
        <p:nvSpPr>
          <p:cNvPr id="109576" name="Line 8"/>
          <p:cNvSpPr>
            <a:spLocks noChangeShapeType="1"/>
          </p:cNvSpPr>
          <p:nvPr/>
        </p:nvSpPr>
        <p:spPr bwMode="auto">
          <a:xfrm flipV="1">
            <a:off x="2209800" y="4800600"/>
            <a:ext cx="3962400" cy="9906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Algorithm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18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57488" y="2428875"/>
          <a:ext cx="608012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Chart" r:id="rId4" imgW="6096000" imgH="4057712" progId="MSGraph.Chart.8">
                  <p:embed followColorScheme="full"/>
                </p:oleObj>
              </mc:Choice>
              <mc:Fallback>
                <p:oleObj name="Chart" r:id="rId4" imgW="6096000" imgH="4057712" progId="MSGraph.Chart.8">
                  <p:embed followColorScheme="full"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2428875"/>
                        <a:ext cx="6080125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The Bubble Sort algorithm looks at pairs of entries in the array, and swaps their order if needed.</a:t>
            </a: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3641725" y="6038850"/>
            <a:ext cx="4511675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111622" name="Oval 6"/>
          <p:cNvSpPr>
            <a:spLocks noChangeArrowheads="1"/>
          </p:cNvSpPr>
          <p:nvPr/>
        </p:nvSpPr>
        <p:spPr bwMode="auto">
          <a:xfrm>
            <a:off x="6248400" y="2819400"/>
            <a:ext cx="2057400" cy="3352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1279525" y="5756275"/>
            <a:ext cx="659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CC"/>
                </a:solidFill>
                <a:effectLst/>
              </a:rPr>
              <a:t>Yes!</a:t>
            </a:r>
          </a:p>
        </p:txBody>
      </p:sp>
      <p:sp>
        <p:nvSpPr>
          <p:cNvPr id="111624" name="Line 8"/>
          <p:cNvSpPr>
            <a:spLocks noChangeShapeType="1"/>
          </p:cNvSpPr>
          <p:nvPr/>
        </p:nvSpPr>
        <p:spPr bwMode="auto">
          <a:xfrm flipV="1">
            <a:off x="2209800" y="4800600"/>
            <a:ext cx="3962400" cy="9906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Algorithm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66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57488" y="2428875"/>
          <a:ext cx="608012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Chart" r:id="rId4" imgW="6096000" imgH="4057712" progId="MSGraph.Chart.8">
                  <p:embed followColorScheme="full"/>
                </p:oleObj>
              </mc:Choice>
              <mc:Fallback>
                <p:oleObj name="Chart" r:id="rId4" imgW="6096000" imgH="4057712" progId="MSGraph.Chart.8">
                  <p:embed followColorScheme="full"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2428875"/>
                        <a:ext cx="6080125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Repeat.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3641725" y="6038850"/>
            <a:ext cx="4511675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113670" name="Oval 6"/>
          <p:cNvSpPr>
            <a:spLocks noChangeArrowheads="1"/>
          </p:cNvSpPr>
          <p:nvPr/>
        </p:nvSpPr>
        <p:spPr bwMode="auto">
          <a:xfrm>
            <a:off x="3276600" y="2819400"/>
            <a:ext cx="2057400" cy="3352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1279525" y="5756275"/>
            <a:ext cx="13644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CC"/>
                </a:solidFill>
                <a:effectLst/>
              </a:rPr>
              <a:t>Swap? No.</a:t>
            </a:r>
          </a:p>
        </p:txBody>
      </p:sp>
      <p:sp>
        <p:nvSpPr>
          <p:cNvPr id="113672" name="Line 8"/>
          <p:cNvSpPr>
            <a:spLocks noChangeShapeType="1"/>
          </p:cNvSpPr>
          <p:nvPr/>
        </p:nvSpPr>
        <p:spPr bwMode="auto">
          <a:xfrm flipV="1">
            <a:off x="2209800" y="4953000"/>
            <a:ext cx="1066800" cy="8382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Algorithm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14" name="Object 1026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57488" y="2428875"/>
          <a:ext cx="608012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Chart" r:id="rId4" imgW="6096000" imgH="4057712" progId="MSGraph.Chart.8">
                  <p:embed followColorScheme="full"/>
                </p:oleObj>
              </mc:Choice>
              <mc:Fallback>
                <p:oleObj name="Chart" r:id="rId4" imgW="6096000" imgH="4057712" progId="MSGraph.Chart.8">
                  <p:embed followColorScheme="full"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2428875"/>
                        <a:ext cx="6080125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6" name="Rectangle 1028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Repeat.</a:t>
            </a:r>
          </a:p>
        </p:txBody>
      </p:sp>
      <p:sp>
        <p:nvSpPr>
          <p:cNvPr id="115717" name="Rectangle 1029"/>
          <p:cNvSpPr>
            <a:spLocks noChangeArrowheads="1"/>
          </p:cNvSpPr>
          <p:nvPr/>
        </p:nvSpPr>
        <p:spPr bwMode="auto">
          <a:xfrm>
            <a:off x="3641725" y="6038850"/>
            <a:ext cx="4383088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115718" name="Oval 1030"/>
          <p:cNvSpPr>
            <a:spLocks noChangeArrowheads="1"/>
          </p:cNvSpPr>
          <p:nvPr/>
        </p:nvSpPr>
        <p:spPr bwMode="auto">
          <a:xfrm>
            <a:off x="3962400" y="2819400"/>
            <a:ext cx="2057400" cy="3352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9" name="Text Box 1031"/>
          <p:cNvSpPr txBox="1">
            <a:spLocks noChangeArrowheads="1"/>
          </p:cNvSpPr>
          <p:nvPr/>
        </p:nvSpPr>
        <p:spPr bwMode="auto">
          <a:xfrm>
            <a:off x="1279525" y="5756275"/>
            <a:ext cx="13644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effectLst/>
              </a:rPr>
              <a:t>Swap? No.</a:t>
            </a:r>
          </a:p>
        </p:txBody>
      </p:sp>
      <p:sp>
        <p:nvSpPr>
          <p:cNvPr id="115720" name="Line 1032"/>
          <p:cNvSpPr>
            <a:spLocks noChangeShapeType="1"/>
          </p:cNvSpPr>
          <p:nvPr/>
        </p:nvSpPr>
        <p:spPr bwMode="auto">
          <a:xfrm flipV="1">
            <a:off x="2209800" y="5029200"/>
            <a:ext cx="1676400" cy="7620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Algorithm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762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57488" y="2428875"/>
          <a:ext cx="608012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Chart" r:id="rId4" imgW="6096000" imgH="4057712" progId="MSGraph.Chart.8">
                  <p:embed followColorScheme="full"/>
                </p:oleObj>
              </mc:Choice>
              <mc:Fallback>
                <p:oleObj name="Chart" r:id="rId4" imgW="6096000" imgH="4057712" progId="MSGraph.Chart.8">
                  <p:embed followColorScheme="full"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2428875"/>
                        <a:ext cx="6080125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Repeat.</a:t>
            </a: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3641725" y="6038850"/>
            <a:ext cx="4383088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117766" name="Oval 6"/>
          <p:cNvSpPr>
            <a:spLocks noChangeArrowheads="1"/>
          </p:cNvSpPr>
          <p:nvPr/>
        </p:nvSpPr>
        <p:spPr bwMode="auto">
          <a:xfrm>
            <a:off x="4724400" y="2819400"/>
            <a:ext cx="2057400" cy="3352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1279525" y="5756275"/>
            <a:ext cx="14501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effectLst/>
              </a:rPr>
              <a:t>Swap? Yes.</a:t>
            </a:r>
          </a:p>
        </p:txBody>
      </p:sp>
      <p:sp>
        <p:nvSpPr>
          <p:cNvPr id="117768" name="Line 8"/>
          <p:cNvSpPr>
            <a:spLocks noChangeShapeType="1"/>
          </p:cNvSpPr>
          <p:nvPr/>
        </p:nvSpPr>
        <p:spPr bwMode="auto">
          <a:xfrm flipV="1">
            <a:off x="2209800" y="4876800"/>
            <a:ext cx="2514600" cy="9144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Algorithm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1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57488" y="2428875"/>
          <a:ext cx="608012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Chart" r:id="rId4" imgW="6096000" imgH="4057712" progId="MSGraph.Chart.8">
                  <p:embed followColorScheme="full"/>
                </p:oleObj>
              </mc:Choice>
              <mc:Fallback>
                <p:oleObj name="Chart" r:id="rId4" imgW="6096000" imgH="4057712" progId="MSGraph.Chart.8">
                  <p:embed followColorScheme="full"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2428875"/>
                        <a:ext cx="6080125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Repeat.</a:t>
            </a: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3641725" y="6038850"/>
            <a:ext cx="4383088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119814" name="Oval 6"/>
          <p:cNvSpPr>
            <a:spLocks noChangeArrowheads="1"/>
          </p:cNvSpPr>
          <p:nvPr/>
        </p:nvSpPr>
        <p:spPr bwMode="auto">
          <a:xfrm>
            <a:off x="4724400" y="2819400"/>
            <a:ext cx="2057400" cy="3352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1279525" y="5756275"/>
            <a:ext cx="14501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effectLst/>
              </a:rPr>
              <a:t>Swap? Yes.</a:t>
            </a:r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 flipV="1">
            <a:off x="2209800" y="4876800"/>
            <a:ext cx="2514600" cy="9144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Algorithm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58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57488" y="2428875"/>
          <a:ext cx="608012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Chart" r:id="rId4" imgW="6096000" imgH="4057712" progId="MSGraph.Chart.8">
                  <p:embed followColorScheme="full"/>
                </p:oleObj>
              </mc:Choice>
              <mc:Fallback>
                <p:oleObj name="Chart" r:id="rId4" imgW="6096000" imgH="4057712" progId="MSGraph.Chart.8">
                  <p:embed followColorScheme="full"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2428875"/>
                        <a:ext cx="6080125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Repeat.</a:t>
            </a:r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3641725" y="6038850"/>
            <a:ext cx="4383088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121862" name="Oval 6"/>
          <p:cNvSpPr>
            <a:spLocks noChangeArrowheads="1"/>
          </p:cNvSpPr>
          <p:nvPr/>
        </p:nvSpPr>
        <p:spPr bwMode="auto">
          <a:xfrm>
            <a:off x="5486400" y="2819400"/>
            <a:ext cx="2057400" cy="3352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1279525" y="5756275"/>
            <a:ext cx="14501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effectLst/>
              </a:rPr>
              <a:t>Swap? Yes.</a:t>
            </a: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V="1">
            <a:off x="2209800" y="4876800"/>
            <a:ext cx="3276600" cy="9144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Algorithm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482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57488" y="2428875"/>
          <a:ext cx="608012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Chart" r:id="rId4" imgW="6096000" imgH="4057712" progId="MSGraph.Chart.8">
                  <p:embed followColorScheme="full"/>
                </p:oleObj>
              </mc:Choice>
              <mc:Fallback>
                <p:oleObj name="Chart" r:id="rId4" imgW="6096000" imgH="4057712" progId="MSGraph.Chart.8">
                  <p:embed followColorScheme="full"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2428875"/>
                        <a:ext cx="6080125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Repeat.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3641725" y="6038850"/>
            <a:ext cx="4383088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148486" name="Oval 6"/>
          <p:cNvSpPr>
            <a:spLocks noChangeArrowheads="1"/>
          </p:cNvSpPr>
          <p:nvPr/>
        </p:nvSpPr>
        <p:spPr bwMode="auto">
          <a:xfrm>
            <a:off x="5486400" y="2819400"/>
            <a:ext cx="2057400" cy="3352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1279525" y="5756275"/>
            <a:ext cx="14501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effectLst/>
              </a:rPr>
              <a:t>Swap? Yes.</a:t>
            </a:r>
          </a:p>
        </p:txBody>
      </p:sp>
      <p:sp>
        <p:nvSpPr>
          <p:cNvPr id="148488" name="Line 8"/>
          <p:cNvSpPr>
            <a:spLocks noChangeShapeType="1"/>
          </p:cNvSpPr>
          <p:nvPr/>
        </p:nvSpPr>
        <p:spPr bwMode="auto">
          <a:xfrm flipV="1">
            <a:off x="2209800" y="4876800"/>
            <a:ext cx="3276600" cy="9144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Algorithm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954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835275" y="2428875"/>
          <a:ext cx="608012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Chart" r:id="rId4" imgW="6096000" imgH="4057712" progId="MSGraph.Chart.8">
                  <p:embed followColorScheme="full"/>
                </p:oleObj>
              </mc:Choice>
              <mc:Fallback>
                <p:oleObj name="Chart" r:id="rId4" imgW="6096000" imgH="4057712" progId="MSGraph.Chart.8">
                  <p:embed followColorScheme="full"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2428875"/>
                        <a:ext cx="6080125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Loop over array n-1 times, swapping pairs of entries as needed.  </a:t>
            </a: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3641725" y="6038850"/>
            <a:ext cx="4383088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125958" name="Oval 6"/>
          <p:cNvSpPr>
            <a:spLocks noChangeArrowheads="1"/>
          </p:cNvSpPr>
          <p:nvPr/>
        </p:nvSpPr>
        <p:spPr bwMode="auto">
          <a:xfrm>
            <a:off x="3429000" y="2819400"/>
            <a:ext cx="2057400" cy="3352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1279525" y="5756275"/>
            <a:ext cx="13644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effectLst/>
              </a:rPr>
              <a:t>Swap? No.</a:t>
            </a:r>
          </a:p>
        </p:txBody>
      </p:sp>
      <p:sp>
        <p:nvSpPr>
          <p:cNvPr id="125960" name="Line 8"/>
          <p:cNvSpPr>
            <a:spLocks noChangeShapeType="1"/>
          </p:cNvSpPr>
          <p:nvPr/>
        </p:nvSpPr>
        <p:spPr bwMode="auto">
          <a:xfrm flipV="1">
            <a:off x="2209800" y="5029200"/>
            <a:ext cx="1219200" cy="7620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Algorithm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Sorting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8680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Sorting and searching frequently apply to a file of records</a:t>
            </a:r>
          </a:p>
          <a:p>
            <a:r>
              <a:rPr lang="en-US" dirty="0" smtClean="0"/>
              <a:t>Each record in a file F can contain many fields but there may be one particular field whose values uniquely determine the records in the file called </a:t>
            </a:r>
            <a:r>
              <a:rPr lang="en-US" b="1" dirty="0" smtClean="0">
                <a:solidFill>
                  <a:srgbClr val="FF0000"/>
                </a:solidFill>
              </a:rPr>
              <a:t>primary key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key or key values </a:t>
            </a:r>
            <a:r>
              <a:rPr lang="en-US" dirty="0" smtClean="0"/>
              <a:t>are k1, k2, ……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Sorting </a:t>
            </a:r>
            <a:r>
              <a:rPr lang="en-US" dirty="0" smtClean="0"/>
              <a:t>the file F usually refers to sorting F with respect to a particular primary key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Searching </a:t>
            </a:r>
            <a:r>
              <a:rPr lang="en-US" dirty="0" smtClean="0"/>
              <a:t>in F refers to searching for a record with a given key value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835275" y="2428875"/>
          <a:ext cx="608012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Chart" r:id="rId4" imgW="6096000" imgH="4057712" progId="MSGraph.Chart.8">
                  <p:embed followColorScheme="full"/>
                </p:oleObj>
              </mc:Choice>
              <mc:Fallback>
                <p:oleObj name="Chart" r:id="rId4" imgW="6096000" imgH="4057712" progId="MSGraph.Chart.8">
                  <p:embed followColorScheme="full"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2428875"/>
                        <a:ext cx="6080125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Loop over array n-1 times, swapping pairs of entries as needed.  </a:t>
            </a: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3641725" y="6038850"/>
            <a:ext cx="4383088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128006" name="Oval 6"/>
          <p:cNvSpPr>
            <a:spLocks noChangeArrowheads="1"/>
          </p:cNvSpPr>
          <p:nvPr/>
        </p:nvSpPr>
        <p:spPr bwMode="auto">
          <a:xfrm>
            <a:off x="4114800" y="2819400"/>
            <a:ext cx="2057400" cy="3352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1279525" y="5756275"/>
            <a:ext cx="14501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effectLst/>
              </a:rPr>
              <a:t>Swap? Yes.</a:t>
            </a:r>
          </a:p>
        </p:txBody>
      </p:sp>
      <p:sp>
        <p:nvSpPr>
          <p:cNvPr id="128008" name="Line 8"/>
          <p:cNvSpPr>
            <a:spLocks noChangeShapeType="1"/>
          </p:cNvSpPr>
          <p:nvPr/>
        </p:nvSpPr>
        <p:spPr bwMode="auto">
          <a:xfrm flipV="1">
            <a:off x="2209800" y="4495800"/>
            <a:ext cx="1905000" cy="12954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Algorithm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05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835275" y="2428875"/>
          <a:ext cx="608012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Chart" r:id="rId4" imgW="6096000" imgH="4057712" progId="MSGraph.Chart.8">
                  <p:embed followColorScheme="full"/>
                </p:oleObj>
              </mc:Choice>
              <mc:Fallback>
                <p:oleObj name="Chart" r:id="rId4" imgW="6096000" imgH="4057712" progId="MSGraph.Chart.8">
                  <p:embed followColorScheme="full"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2428875"/>
                        <a:ext cx="6080125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Loop over array n-1 times, swapping pairs of entries as needed.  </a:t>
            </a:r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3641725" y="6038850"/>
            <a:ext cx="4383088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130054" name="Oval 6"/>
          <p:cNvSpPr>
            <a:spLocks noChangeArrowheads="1"/>
          </p:cNvSpPr>
          <p:nvPr/>
        </p:nvSpPr>
        <p:spPr bwMode="auto">
          <a:xfrm>
            <a:off x="4114800" y="2819400"/>
            <a:ext cx="2057400" cy="3352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1279525" y="5756275"/>
            <a:ext cx="14501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effectLst/>
              </a:rPr>
              <a:t>Swap? Yes.</a:t>
            </a:r>
          </a:p>
        </p:txBody>
      </p:sp>
      <p:sp>
        <p:nvSpPr>
          <p:cNvPr id="130056" name="Line 8"/>
          <p:cNvSpPr>
            <a:spLocks noChangeShapeType="1"/>
          </p:cNvSpPr>
          <p:nvPr/>
        </p:nvSpPr>
        <p:spPr bwMode="auto">
          <a:xfrm flipV="1">
            <a:off x="2209800" y="4495800"/>
            <a:ext cx="1905000" cy="12954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Algorithm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098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835275" y="2428875"/>
          <a:ext cx="608012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Chart" r:id="rId4" imgW="6096000" imgH="4057712" progId="MSGraph.Chart.8">
                  <p:embed followColorScheme="full"/>
                </p:oleObj>
              </mc:Choice>
              <mc:Fallback>
                <p:oleObj name="Chart" r:id="rId4" imgW="6096000" imgH="4057712" progId="MSGraph.Chart.8">
                  <p:embed followColorScheme="full"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2428875"/>
                        <a:ext cx="6080125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Loop over array n-1 times, swapping pairs of entries as needed.  </a:t>
            </a:r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3641725" y="6038850"/>
            <a:ext cx="4383088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132102" name="Oval 6"/>
          <p:cNvSpPr>
            <a:spLocks noChangeArrowheads="1"/>
          </p:cNvSpPr>
          <p:nvPr/>
        </p:nvSpPr>
        <p:spPr bwMode="auto">
          <a:xfrm>
            <a:off x="4800600" y="2819400"/>
            <a:ext cx="2057400" cy="3352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1279525" y="5756275"/>
            <a:ext cx="14501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effectLst/>
              </a:rPr>
              <a:t>Swap? Yes.</a:t>
            </a:r>
          </a:p>
        </p:txBody>
      </p:sp>
      <p:sp>
        <p:nvSpPr>
          <p:cNvPr id="132104" name="Line 8"/>
          <p:cNvSpPr>
            <a:spLocks noChangeShapeType="1"/>
          </p:cNvSpPr>
          <p:nvPr/>
        </p:nvSpPr>
        <p:spPr bwMode="auto">
          <a:xfrm flipV="1">
            <a:off x="2209800" y="4953000"/>
            <a:ext cx="2590800" cy="8382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Algorithm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146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835275" y="2428875"/>
          <a:ext cx="608012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Chart" r:id="rId4" imgW="6096000" imgH="4057712" progId="MSGraph.Chart.8">
                  <p:embed followColorScheme="full"/>
                </p:oleObj>
              </mc:Choice>
              <mc:Fallback>
                <p:oleObj name="Chart" r:id="rId4" imgW="6096000" imgH="4057712" progId="MSGraph.Chart.8">
                  <p:embed followColorScheme="full"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2428875"/>
                        <a:ext cx="6080125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4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Loop over array n-1 times, swapping pairs of entries as needed.  </a:t>
            </a:r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3641725" y="6038850"/>
            <a:ext cx="4383088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 dirty="0">
                <a:effectLst/>
                <a:latin typeface="Helvetica" pitchFamily="34" charset="0"/>
              </a:rPr>
              <a:t>[0]</a:t>
            </a:r>
            <a:r>
              <a:rPr lang="en-US" sz="1800" dirty="0">
                <a:effectLst/>
                <a:latin typeface="Helvetica" pitchFamily="34" charset="0"/>
              </a:rPr>
              <a:t>       </a:t>
            </a:r>
            <a:r>
              <a:rPr lang="en-US" sz="1800" b="1" dirty="0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134150" name="Oval 6"/>
          <p:cNvSpPr>
            <a:spLocks noChangeArrowheads="1"/>
          </p:cNvSpPr>
          <p:nvPr/>
        </p:nvSpPr>
        <p:spPr bwMode="auto">
          <a:xfrm>
            <a:off x="4800600" y="2819400"/>
            <a:ext cx="2057400" cy="3352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1279525" y="5756275"/>
            <a:ext cx="15909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  <a:effectLst/>
              </a:rPr>
              <a:t>Swap? Yes.</a:t>
            </a:r>
          </a:p>
        </p:txBody>
      </p:sp>
      <p:sp>
        <p:nvSpPr>
          <p:cNvPr id="134152" name="Line 8"/>
          <p:cNvSpPr>
            <a:spLocks noChangeShapeType="1"/>
          </p:cNvSpPr>
          <p:nvPr/>
        </p:nvSpPr>
        <p:spPr bwMode="auto">
          <a:xfrm flipV="1">
            <a:off x="2209800" y="4953000"/>
            <a:ext cx="2590800" cy="8382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Algorithm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29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835275" y="2428875"/>
          <a:ext cx="608012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Chart" r:id="rId4" imgW="6096000" imgH="4057712" progId="MSGraph.Chart.8">
                  <p:embed followColorScheme="full"/>
                </p:oleObj>
              </mc:Choice>
              <mc:Fallback>
                <p:oleObj name="Chart" r:id="rId4" imgW="6096000" imgH="4057712" progId="MSGraph.Chart.8">
                  <p:embed followColorScheme="full"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2428875"/>
                        <a:ext cx="6080125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Continue looping, until done. </a:t>
            </a: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3641725" y="6038850"/>
            <a:ext cx="4383088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140294" name="Oval 6"/>
          <p:cNvSpPr>
            <a:spLocks noChangeArrowheads="1"/>
          </p:cNvSpPr>
          <p:nvPr/>
        </p:nvSpPr>
        <p:spPr bwMode="auto">
          <a:xfrm>
            <a:off x="3352800" y="2819400"/>
            <a:ext cx="2057400" cy="3352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1279525" y="5756275"/>
            <a:ext cx="15909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  <a:effectLst/>
              </a:rPr>
              <a:t>Swap? Yes.</a:t>
            </a:r>
          </a:p>
        </p:txBody>
      </p:sp>
      <p:sp>
        <p:nvSpPr>
          <p:cNvPr id="140296" name="Line 8"/>
          <p:cNvSpPr>
            <a:spLocks noChangeShapeType="1"/>
          </p:cNvSpPr>
          <p:nvPr/>
        </p:nvSpPr>
        <p:spPr bwMode="auto">
          <a:xfrm flipV="1">
            <a:off x="2209800" y="5029200"/>
            <a:ext cx="1219200" cy="7620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Algorithm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29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835275" y="2428875"/>
          <a:ext cx="608012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Chart" r:id="rId4" imgW="6086394" imgH="4057712" progId="MSGraph.Chart.8">
                  <p:embed followColorScheme="full"/>
                </p:oleObj>
              </mc:Choice>
              <mc:Fallback>
                <p:oleObj name="Chart" r:id="rId4" imgW="6086394" imgH="4057712" progId="MSGraph.Chart.8">
                  <p:embed followColorScheme="full"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2428875"/>
                        <a:ext cx="6080125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Continue looping, until done. </a:t>
            </a: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3641725" y="6038850"/>
            <a:ext cx="4383088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140294" name="Oval 6"/>
          <p:cNvSpPr>
            <a:spLocks noChangeArrowheads="1"/>
          </p:cNvSpPr>
          <p:nvPr/>
        </p:nvSpPr>
        <p:spPr bwMode="auto">
          <a:xfrm>
            <a:off x="3352800" y="2819400"/>
            <a:ext cx="2057400" cy="3352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B0F0"/>
              </a:solidFill>
            </a:endParaRPr>
          </a:p>
        </p:txBody>
      </p:sp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1279525" y="5756275"/>
            <a:ext cx="15909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  <a:effectLst/>
              </a:rPr>
              <a:t>Swap? Yes.</a:t>
            </a:r>
          </a:p>
        </p:txBody>
      </p:sp>
      <p:sp>
        <p:nvSpPr>
          <p:cNvPr id="140296" name="Line 8"/>
          <p:cNvSpPr>
            <a:spLocks noChangeShapeType="1"/>
          </p:cNvSpPr>
          <p:nvPr/>
        </p:nvSpPr>
        <p:spPr bwMode="auto">
          <a:xfrm flipV="1">
            <a:off x="2209800" y="5029200"/>
            <a:ext cx="1219200" cy="7620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Algorithm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29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838450" y="2428875"/>
          <a:ext cx="6100763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Chart" r:id="rId4" imgW="6086394" imgH="4057712" progId="MSGraph.Chart.8">
                  <p:embed followColorScheme="full"/>
                </p:oleObj>
              </mc:Choice>
              <mc:Fallback>
                <p:oleObj name="Chart" r:id="rId4" imgW="6086394" imgH="4057712" progId="MSGraph.Chart.8">
                  <p:embed followColorScheme="full"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2428875"/>
                        <a:ext cx="6100763" cy="406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Continue looping, until done. </a:t>
            </a: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3641725" y="6038850"/>
            <a:ext cx="4383088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140294" name="Oval 6"/>
          <p:cNvSpPr>
            <a:spLocks noChangeArrowheads="1"/>
          </p:cNvSpPr>
          <p:nvPr/>
        </p:nvSpPr>
        <p:spPr bwMode="auto">
          <a:xfrm>
            <a:off x="4038600" y="2819400"/>
            <a:ext cx="2057400" cy="3352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1279525" y="5756275"/>
            <a:ext cx="15909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  <a:effectLst/>
              </a:rPr>
              <a:t>Swap? Yes.</a:t>
            </a:r>
          </a:p>
        </p:txBody>
      </p:sp>
      <p:sp>
        <p:nvSpPr>
          <p:cNvPr id="140296" name="Line 8"/>
          <p:cNvSpPr>
            <a:spLocks noChangeShapeType="1"/>
          </p:cNvSpPr>
          <p:nvPr/>
        </p:nvSpPr>
        <p:spPr bwMode="auto">
          <a:xfrm flipV="1">
            <a:off x="2209800" y="4800600"/>
            <a:ext cx="1828800" cy="9906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Algorithm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994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946400" y="2428875"/>
          <a:ext cx="5891213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Chart" r:id="rId4" imgW="6096000" imgH="4057712" progId="MSGraph.Chart.8">
                  <p:embed followColorScheme="full"/>
                </p:oleObj>
              </mc:Choice>
              <mc:Fallback>
                <p:oleObj name="Chart" r:id="rId4" imgW="6096000" imgH="4057712" progId="MSGraph.Chart.8">
                  <p:embed followColorScheme="full"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07"/>
                      <a:stretch>
                        <a:fillRect/>
                      </a:stretch>
                    </p:blipFill>
                    <p:spPr bwMode="auto">
                      <a:xfrm>
                        <a:off x="2946400" y="2428875"/>
                        <a:ext cx="5891213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3505200" y="6038850"/>
            <a:ext cx="4435475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Algorithm -  Result</a:t>
            </a:r>
            <a:endParaRPr lang="en-US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pic>
        <p:nvPicPr>
          <p:cNvPr id="6" name="Content Placeholder 5" descr="Bubble_sort_animation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0" y="1143000"/>
            <a:ext cx="4191000" cy="5257800"/>
          </a:xfrm>
        </p:spPr>
      </p:pic>
      <p:pic>
        <p:nvPicPr>
          <p:cNvPr id="7" name="Picture 6" descr="Bubble-sort-example-300px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1143000"/>
            <a:ext cx="4064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1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562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procedure </a:t>
            </a:r>
            <a:r>
              <a:rPr lang="en-US" dirty="0" err="1" smtClean="0">
                <a:solidFill>
                  <a:srgbClr val="0000CC"/>
                </a:solidFill>
              </a:rPr>
              <a:t>bubbleSort</a:t>
            </a:r>
            <a:r>
              <a:rPr lang="en-US" dirty="0" smtClean="0">
                <a:solidFill>
                  <a:srgbClr val="0000CC"/>
                </a:solidFill>
              </a:rPr>
              <a:t>( A : list of </a:t>
            </a:r>
            <a:r>
              <a:rPr lang="en-US" dirty="0" err="1" smtClean="0">
                <a:solidFill>
                  <a:srgbClr val="0000CC"/>
                </a:solidFill>
              </a:rPr>
              <a:t>sortable</a:t>
            </a:r>
            <a:r>
              <a:rPr lang="en-US" dirty="0" smtClean="0">
                <a:solidFill>
                  <a:srgbClr val="0000CC"/>
                </a:solidFill>
              </a:rPr>
              <a:t> items )</a:t>
            </a:r>
          </a:p>
          <a:p>
            <a:pPr>
              <a:buNone/>
            </a:pPr>
            <a:r>
              <a:rPr lang="en-US" dirty="0" smtClean="0"/>
              <a:t>   n = length (A)</a:t>
            </a:r>
          </a:p>
          <a:p>
            <a:pPr>
              <a:buNone/>
            </a:pPr>
            <a:r>
              <a:rPr lang="en-US" dirty="0" smtClean="0"/>
              <a:t>   repeat  </a:t>
            </a:r>
          </a:p>
          <a:p>
            <a:pPr>
              <a:buNone/>
            </a:pPr>
            <a:r>
              <a:rPr lang="en-US" dirty="0" smtClean="0"/>
              <a:t>	 swapped = false</a:t>
            </a:r>
          </a:p>
          <a:p>
            <a:pPr>
              <a:buNone/>
            </a:pPr>
            <a:r>
              <a:rPr lang="en-US" dirty="0" smtClean="0"/>
              <a:t>     for </a:t>
            </a:r>
            <a:r>
              <a:rPr lang="en-US" dirty="0" err="1" smtClean="0"/>
              <a:t>i</a:t>
            </a:r>
            <a:r>
              <a:rPr lang="en-US" dirty="0" smtClean="0"/>
              <a:t> = 1 to n - 1 inclusive do: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smtClean="0">
                <a:solidFill>
                  <a:srgbClr val="0000CC"/>
                </a:solidFill>
              </a:rPr>
              <a:t>/* if this pair is out of order */</a:t>
            </a:r>
          </a:p>
          <a:p>
            <a:pPr>
              <a:buNone/>
            </a:pPr>
            <a:r>
              <a:rPr lang="en-US" dirty="0" smtClean="0"/>
              <a:t>       if A[i-1] &gt; A[</a:t>
            </a:r>
            <a:r>
              <a:rPr lang="en-US" dirty="0" err="1" smtClean="0"/>
              <a:t>i</a:t>
            </a:r>
            <a:r>
              <a:rPr lang="en-US" dirty="0" smtClean="0"/>
              <a:t>] then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         /* swap them and remember something changed */</a:t>
            </a:r>
          </a:p>
          <a:p>
            <a:pPr>
              <a:buNone/>
            </a:pPr>
            <a:r>
              <a:rPr lang="en-US" dirty="0" smtClean="0"/>
              <a:t>         swap( A[i-1], A[</a:t>
            </a:r>
            <a:r>
              <a:rPr lang="en-US" dirty="0" err="1" smtClean="0"/>
              <a:t>i</a:t>
            </a:r>
            <a:r>
              <a:rPr lang="en-US" dirty="0" smtClean="0"/>
              <a:t>] )</a:t>
            </a:r>
          </a:p>
          <a:p>
            <a:pPr>
              <a:buNone/>
            </a:pPr>
            <a:r>
              <a:rPr lang="en-US" dirty="0" smtClean="0"/>
              <a:t>         swapped = true</a:t>
            </a:r>
          </a:p>
          <a:p>
            <a:pPr>
              <a:buNone/>
            </a:pPr>
            <a:r>
              <a:rPr lang="en-US" dirty="0" smtClean="0"/>
              <a:t>       end if</a:t>
            </a:r>
          </a:p>
          <a:p>
            <a:pPr>
              <a:buNone/>
            </a:pPr>
            <a:r>
              <a:rPr lang="en-US" dirty="0" smtClean="0"/>
              <a:t>     end for</a:t>
            </a:r>
          </a:p>
          <a:p>
            <a:pPr>
              <a:buNone/>
            </a:pPr>
            <a:r>
              <a:rPr lang="en-US" dirty="0" smtClean="0"/>
              <a:t>   until not swapped</a:t>
            </a:r>
          </a:p>
          <a:p>
            <a:pPr>
              <a:buNone/>
            </a:pPr>
            <a:r>
              <a:rPr lang="en-US" dirty="0" smtClean="0"/>
              <a:t>end procedure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Sorting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868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Let A be a list of </a:t>
            </a:r>
            <a:r>
              <a:rPr lang="en-US" b="1" dirty="0" smtClean="0">
                <a:solidFill>
                  <a:srgbClr val="00B050"/>
                </a:solidFill>
              </a:rPr>
              <a:t>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elements in memory</a:t>
            </a:r>
          </a:p>
          <a:p>
            <a:pPr lvl="1"/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, ……., A</a:t>
            </a:r>
            <a:r>
              <a:rPr lang="en-US" baseline="-25000" dirty="0" smtClean="0"/>
              <a:t>n</a:t>
            </a:r>
          </a:p>
          <a:p>
            <a:r>
              <a:rPr lang="en-US" dirty="0" smtClean="0"/>
              <a:t>Sorting refers to the operations of rearranging the contents of A so that they are increasing in order numerically or lexicographically so that</a:t>
            </a:r>
          </a:p>
          <a:p>
            <a:pPr marL="693738" lvl="1" indent="-347663"/>
            <a:r>
              <a:rPr lang="en-US" dirty="0" smtClean="0"/>
              <a:t>A</a:t>
            </a:r>
            <a:r>
              <a:rPr lang="en-US" baseline="-25000" dirty="0" smtClean="0"/>
              <a:t>1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A</a:t>
            </a:r>
            <a:r>
              <a:rPr lang="en-US" baseline="-25000" dirty="0" smtClean="0"/>
              <a:t>2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A</a:t>
            </a:r>
            <a:r>
              <a:rPr lang="en-US" baseline="-25000" dirty="0" smtClean="0"/>
              <a:t>3 </a:t>
            </a:r>
            <a:r>
              <a:rPr lang="en-US" dirty="0" smtClean="0">
                <a:sym typeface="Symbol"/>
              </a:rPr>
              <a:t> …………..</a:t>
            </a:r>
            <a:r>
              <a:rPr lang="en-US" dirty="0" smtClean="0"/>
              <a:t> A</a:t>
            </a:r>
            <a:r>
              <a:rPr lang="en-US" baseline="-25000" dirty="0" smtClean="0"/>
              <a:t>n</a:t>
            </a:r>
          </a:p>
          <a:p>
            <a:r>
              <a:rPr lang="en-US" dirty="0" smtClean="0"/>
              <a:t>Since A has </a:t>
            </a:r>
            <a:r>
              <a:rPr lang="en-US" b="1" dirty="0" smtClean="0">
                <a:solidFill>
                  <a:srgbClr val="00B050"/>
                </a:solidFill>
              </a:rPr>
              <a:t>n</a:t>
            </a:r>
            <a:r>
              <a:rPr lang="en-US" dirty="0" smtClean="0"/>
              <a:t> elements, there are </a:t>
            </a:r>
            <a:r>
              <a:rPr lang="en-US" b="1" dirty="0" smtClean="0">
                <a:solidFill>
                  <a:srgbClr val="FF0000"/>
                </a:solidFill>
              </a:rPr>
              <a:t>n!</a:t>
            </a:r>
            <a:r>
              <a:rPr lang="en-US" dirty="0" smtClean="0"/>
              <a:t> ways that contents can appear in A</a:t>
            </a:r>
          </a:p>
          <a:p>
            <a:r>
              <a:rPr lang="en-US" dirty="0" smtClean="0"/>
              <a:t>These ways correspond precisely to the </a:t>
            </a:r>
            <a:r>
              <a:rPr lang="en-US" b="1" dirty="0" smtClean="0">
                <a:solidFill>
                  <a:srgbClr val="FF0000"/>
                </a:solidFill>
              </a:rPr>
              <a:t>n!</a:t>
            </a:r>
            <a:r>
              <a:rPr lang="en-US" dirty="0" smtClean="0"/>
              <a:t> permutations of 1, 2, …., n</a:t>
            </a:r>
          </a:p>
          <a:p>
            <a:r>
              <a:rPr lang="en-US" dirty="0" smtClean="0"/>
              <a:t>Accordingly each sorting algorithms must take care of these </a:t>
            </a:r>
            <a:r>
              <a:rPr lang="en-US" b="1" dirty="0" smtClean="0">
                <a:solidFill>
                  <a:srgbClr val="FF0000"/>
                </a:solidFill>
              </a:rPr>
              <a:t>n!</a:t>
            </a:r>
            <a:r>
              <a:rPr lang="en-US" dirty="0" smtClean="0"/>
              <a:t> possibilities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Algorithm - Optimized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Can be easily optimized by observing that the n-</a:t>
            </a:r>
            <a:r>
              <a:rPr lang="en-US" dirty="0" err="1" smtClean="0"/>
              <a:t>th</a:t>
            </a:r>
            <a:r>
              <a:rPr lang="en-US" dirty="0" smtClean="0"/>
              <a:t> pass finds the n-</a:t>
            </a:r>
            <a:r>
              <a:rPr lang="en-US" dirty="0" err="1" smtClean="0"/>
              <a:t>th</a:t>
            </a:r>
            <a:r>
              <a:rPr lang="en-US" dirty="0" smtClean="0"/>
              <a:t> largest element and puts it into its final place</a:t>
            </a:r>
          </a:p>
          <a:p>
            <a:r>
              <a:rPr lang="en-US" dirty="0" smtClean="0"/>
              <a:t>So, the inner loop can avoid looking at the last n-1 items when running for the n-</a:t>
            </a:r>
            <a:r>
              <a:rPr lang="en-US" dirty="0" err="1" smtClean="0"/>
              <a:t>th</a:t>
            </a:r>
            <a:r>
              <a:rPr lang="en-US" dirty="0" smtClean="0"/>
              <a:t> time:</a:t>
            </a:r>
          </a:p>
          <a:p>
            <a:pPr>
              <a:buNone/>
            </a:pPr>
            <a:r>
              <a:rPr lang="en-US" sz="3400" dirty="0" smtClean="0">
                <a:solidFill>
                  <a:srgbClr val="0000CC"/>
                </a:solidFill>
              </a:rPr>
              <a:t>procedure </a:t>
            </a:r>
            <a:r>
              <a:rPr lang="en-US" sz="3400" dirty="0" err="1" smtClean="0">
                <a:solidFill>
                  <a:srgbClr val="0000CC"/>
                </a:solidFill>
              </a:rPr>
              <a:t>bubbleSort</a:t>
            </a:r>
            <a:r>
              <a:rPr lang="en-US" sz="3400" dirty="0" smtClean="0">
                <a:solidFill>
                  <a:srgbClr val="0000CC"/>
                </a:solidFill>
              </a:rPr>
              <a:t>( A : list of </a:t>
            </a:r>
            <a:r>
              <a:rPr lang="en-US" sz="3400" dirty="0" err="1" smtClean="0">
                <a:solidFill>
                  <a:srgbClr val="0000CC"/>
                </a:solidFill>
              </a:rPr>
              <a:t>sortable</a:t>
            </a:r>
            <a:r>
              <a:rPr lang="en-US" sz="3400" dirty="0" smtClean="0">
                <a:solidFill>
                  <a:srgbClr val="0000CC"/>
                </a:solidFill>
              </a:rPr>
              <a:t> items )</a:t>
            </a:r>
          </a:p>
          <a:p>
            <a:pPr>
              <a:buNone/>
            </a:pPr>
            <a:r>
              <a:rPr lang="en-US" sz="3400" dirty="0" smtClean="0"/>
              <a:t>    n = length(A)</a:t>
            </a:r>
          </a:p>
          <a:p>
            <a:pPr>
              <a:buNone/>
            </a:pPr>
            <a:r>
              <a:rPr lang="en-US" sz="3400" dirty="0" smtClean="0"/>
              <a:t>    repeat</a:t>
            </a:r>
          </a:p>
          <a:p>
            <a:pPr>
              <a:buNone/>
            </a:pPr>
            <a:r>
              <a:rPr lang="en-US" sz="3400" dirty="0" smtClean="0"/>
              <a:t>       swapped = false</a:t>
            </a:r>
          </a:p>
          <a:p>
            <a:pPr>
              <a:buNone/>
            </a:pPr>
            <a:r>
              <a:rPr lang="en-US" sz="3400" dirty="0" smtClean="0"/>
              <a:t>       for </a:t>
            </a:r>
            <a:r>
              <a:rPr lang="en-US" sz="3400" dirty="0" err="1" smtClean="0"/>
              <a:t>i</a:t>
            </a:r>
            <a:r>
              <a:rPr lang="en-US" sz="3400" dirty="0" smtClean="0"/>
              <a:t> = 1 to n-1 inclusive do</a:t>
            </a:r>
          </a:p>
          <a:p>
            <a:pPr>
              <a:buNone/>
            </a:pPr>
            <a:r>
              <a:rPr lang="en-US" sz="3400" dirty="0" smtClean="0"/>
              <a:t>          if A[i-1] &gt; A[</a:t>
            </a:r>
            <a:r>
              <a:rPr lang="en-US" sz="3400" dirty="0" err="1" smtClean="0"/>
              <a:t>i</a:t>
            </a:r>
            <a:r>
              <a:rPr lang="en-US" sz="3400" dirty="0" smtClean="0"/>
              <a:t>] then</a:t>
            </a:r>
          </a:p>
          <a:p>
            <a:pPr>
              <a:buNone/>
            </a:pPr>
            <a:r>
              <a:rPr lang="en-US" sz="3400" dirty="0" smtClean="0"/>
              <a:t>             swap(A[i-1], A[</a:t>
            </a:r>
            <a:r>
              <a:rPr lang="en-US" sz="3400" dirty="0" err="1" smtClean="0"/>
              <a:t>i</a:t>
            </a:r>
            <a:r>
              <a:rPr lang="en-US" sz="3400" dirty="0" smtClean="0"/>
              <a:t>])</a:t>
            </a:r>
          </a:p>
          <a:p>
            <a:pPr>
              <a:buNone/>
            </a:pPr>
            <a:r>
              <a:rPr lang="en-US" sz="3400" dirty="0" smtClean="0"/>
              <a:t>             swapped = true</a:t>
            </a:r>
          </a:p>
          <a:p>
            <a:pPr>
              <a:buNone/>
            </a:pPr>
            <a:r>
              <a:rPr lang="en-US" sz="3400" dirty="0" smtClean="0"/>
              <a:t>          end if</a:t>
            </a:r>
          </a:p>
          <a:p>
            <a:pPr>
              <a:buNone/>
            </a:pPr>
            <a:r>
              <a:rPr lang="en-US" sz="3400" dirty="0" smtClean="0"/>
              <a:t>       end for</a:t>
            </a:r>
          </a:p>
          <a:p>
            <a:pPr>
              <a:buNone/>
            </a:pPr>
            <a:r>
              <a:rPr lang="en-US" sz="3400" dirty="0" smtClean="0">
                <a:solidFill>
                  <a:srgbClr val="0000CC"/>
                </a:solidFill>
              </a:rPr>
              <a:t>       n = n - 1</a:t>
            </a:r>
          </a:p>
          <a:p>
            <a:pPr>
              <a:buNone/>
            </a:pPr>
            <a:r>
              <a:rPr lang="en-US" sz="3400" dirty="0" smtClean="0"/>
              <a:t>    until not swapped</a:t>
            </a:r>
          </a:p>
          <a:p>
            <a:pPr>
              <a:buNone/>
            </a:pPr>
            <a:r>
              <a:rPr lang="en-US" sz="3400" dirty="0" smtClean="0"/>
              <a:t>end procedure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Algorithm – Optimized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More generally, it can happen that more than one element is placed in their final position on a single pass.</a:t>
            </a:r>
          </a:p>
          <a:p>
            <a:r>
              <a:rPr lang="en-US" dirty="0" smtClean="0"/>
              <a:t>In particular, after every pass, all elements after the last swap are sorted, and do not need to be checked again. This allows us to skip over a lot of the elements, resulting in about a worst case 50% improvement in comparison count (though no improvement in swap counts), and adds very little complexity because the new code subsumes the "swapped" variable:</a:t>
            </a:r>
          </a:p>
          <a:p>
            <a:pPr>
              <a:buNone/>
            </a:pPr>
            <a:r>
              <a:rPr lang="en-US" sz="3400" dirty="0" smtClean="0">
                <a:solidFill>
                  <a:srgbClr val="0000CC"/>
                </a:solidFill>
              </a:rPr>
              <a:t>procedure </a:t>
            </a:r>
            <a:r>
              <a:rPr lang="en-US" sz="3400" dirty="0" err="1" smtClean="0">
                <a:solidFill>
                  <a:srgbClr val="0000CC"/>
                </a:solidFill>
              </a:rPr>
              <a:t>bubbleSort</a:t>
            </a:r>
            <a:r>
              <a:rPr lang="en-US" sz="3400" dirty="0" smtClean="0">
                <a:solidFill>
                  <a:srgbClr val="0000CC"/>
                </a:solidFill>
              </a:rPr>
              <a:t>( A : list of </a:t>
            </a:r>
            <a:r>
              <a:rPr lang="en-US" sz="3400" dirty="0" err="1" smtClean="0">
                <a:solidFill>
                  <a:srgbClr val="0000CC"/>
                </a:solidFill>
              </a:rPr>
              <a:t>sortable</a:t>
            </a:r>
            <a:r>
              <a:rPr lang="en-US" sz="3400" dirty="0" smtClean="0">
                <a:solidFill>
                  <a:srgbClr val="0000CC"/>
                </a:solidFill>
              </a:rPr>
              <a:t> items )</a:t>
            </a:r>
          </a:p>
          <a:p>
            <a:pPr>
              <a:buNone/>
            </a:pPr>
            <a:r>
              <a:rPr lang="en-US" sz="3400" dirty="0" smtClean="0"/>
              <a:t>    n = length(A)</a:t>
            </a:r>
          </a:p>
          <a:p>
            <a:pPr>
              <a:buNone/>
            </a:pPr>
            <a:r>
              <a:rPr lang="en-US" sz="3400" dirty="0" smtClean="0"/>
              <a:t>    repeat</a:t>
            </a:r>
          </a:p>
          <a:p>
            <a:pPr>
              <a:buNone/>
            </a:pPr>
            <a:r>
              <a:rPr lang="en-US" sz="3400" dirty="0" smtClean="0">
                <a:solidFill>
                  <a:srgbClr val="0000CC"/>
                </a:solidFill>
              </a:rPr>
              <a:t>       </a:t>
            </a:r>
            <a:r>
              <a:rPr lang="en-US" sz="3400" dirty="0" err="1" smtClean="0">
                <a:solidFill>
                  <a:srgbClr val="0000CC"/>
                </a:solidFill>
              </a:rPr>
              <a:t>newn</a:t>
            </a:r>
            <a:r>
              <a:rPr lang="en-US" sz="3400" dirty="0" smtClean="0">
                <a:solidFill>
                  <a:srgbClr val="0000CC"/>
                </a:solidFill>
              </a:rPr>
              <a:t> = 0</a:t>
            </a:r>
          </a:p>
          <a:p>
            <a:pPr>
              <a:buNone/>
            </a:pPr>
            <a:r>
              <a:rPr lang="en-US" sz="3400" dirty="0" smtClean="0"/>
              <a:t>       for </a:t>
            </a:r>
            <a:r>
              <a:rPr lang="en-US" sz="3400" dirty="0" err="1" smtClean="0"/>
              <a:t>i</a:t>
            </a:r>
            <a:r>
              <a:rPr lang="en-US" sz="3400" dirty="0" smtClean="0"/>
              <a:t> = 1 to n-1 inclusive do</a:t>
            </a:r>
          </a:p>
          <a:p>
            <a:pPr>
              <a:buNone/>
            </a:pPr>
            <a:r>
              <a:rPr lang="en-US" sz="3400" dirty="0" smtClean="0"/>
              <a:t>          if A[i-1] &gt; A[</a:t>
            </a:r>
            <a:r>
              <a:rPr lang="en-US" sz="3400" dirty="0" err="1" smtClean="0"/>
              <a:t>i</a:t>
            </a:r>
            <a:r>
              <a:rPr lang="en-US" sz="3400" dirty="0" smtClean="0"/>
              <a:t>] then</a:t>
            </a:r>
          </a:p>
          <a:p>
            <a:pPr>
              <a:buNone/>
            </a:pPr>
            <a:r>
              <a:rPr lang="en-US" sz="3400" dirty="0" smtClean="0"/>
              <a:t>             swap(A[i-1], A[</a:t>
            </a:r>
            <a:r>
              <a:rPr lang="en-US" sz="3400" dirty="0" err="1" smtClean="0"/>
              <a:t>i</a:t>
            </a:r>
            <a:r>
              <a:rPr lang="en-US" sz="3400" dirty="0" smtClean="0"/>
              <a:t>])</a:t>
            </a:r>
          </a:p>
          <a:p>
            <a:pPr>
              <a:buNone/>
            </a:pPr>
            <a:r>
              <a:rPr lang="en-US" sz="3400" dirty="0" smtClean="0"/>
              <a:t>             </a:t>
            </a:r>
            <a:r>
              <a:rPr lang="en-US" sz="3400" dirty="0" err="1" smtClean="0">
                <a:solidFill>
                  <a:srgbClr val="0000CC"/>
                </a:solidFill>
              </a:rPr>
              <a:t>newn</a:t>
            </a:r>
            <a:r>
              <a:rPr lang="en-US" sz="3400" dirty="0" smtClean="0">
                <a:solidFill>
                  <a:srgbClr val="0000CC"/>
                </a:solidFill>
              </a:rPr>
              <a:t> = </a:t>
            </a:r>
            <a:r>
              <a:rPr lang="en-US" sz="3400" dirty="0" err="1" smtClean="0">
                <a:solidFill>
                  <a:srgbClr val="0000CC"/>
                </a:solidFill>
              </a:rPr>
              <a:t>i</a:t>
            </a:r>
            <a:endParaRPr lang="en-US" sz="3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3400" dirty="0" smtClean="0"/>
              <a:t>          end if</a:t>
            </a:r>
          </a:p>
          <a:p>
            <a:pPr>
              <a:buNone/>
            </a:pPr>
            <a:r>
              <a:rPr lang="en-US" sz="3400" dirty="0" smtClean="0"/>
              <a:t>       end for</a:t>
            </a:r>
          </a:p>
          <a:p>
            <a:pPr>
              <a:buNone/>
            </a:pPr>
            <a:r>
              <a:rPr lang="en-US" sz="3400" dirty="0" smtClean="0">
                <a:solidFill>
                  <a:srgbClr val="0000CC"/>
                </a:solidFill>
              </a:rPr>
              <a:t>       n = </a:t>
            </a:r>
            <a:r>
              <a:rPr lang="en-US" sz="3400" dirty="0" err="1" smtClean="0">
                <a:solidFill>
                  <a:srgbClr val="0000CC"/>
                </a:solidFill>
              </a:rPr>
              <a:t>newn</a:t>
            </a:r>
            <a:endParaRPr lang="en-US" sz="3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3400" dirty="0" smtClean="0"/>
              <a:t>    until </a:t>
            </a:r>
            <a:r>
              <a:rPr lang="en-US" sz="3400" dirty="0" smtClean="0">
                <a:solidFill>
                  <a:srgbClr val="0000CC"/>
                </a:solidFill>
              </a:rPr>
              <a:t>n = 0</a:t>
            </a:r>
          </a:p>
          <a:p>
            <a:pPr>
              <a:buNone/>
            </a:pPr>
            <a:r>
              <a:rPr lang="en-US" sz="3400" dirty="0" smtClean="0"/>
              <a:t>end procedure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Bubble Sort </a:t>
            </a:r>
            <a:r>
              <a:rPr lang="en-US" dirty="0" smtClean="0"/>
              <a:t>Implementation Code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257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/>
              <a:t>void </a:t>
            </a:r>
            <a:r>
              <a:rPr lang="en-US" sz="2000" b="1" dirty="0" err="1"/>
              <a:t>bubbleSort</a:t>
            </a:r>
            <a:r>
              <a:rPr lang="en-US" sz="2000" b="1" dirty="0"/>
              <a:t> (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smtClean="0"/>
              <a:t>list[ </a:t>
            </a:r>
            <a:r>
              <a:rPr lang="en-US" sz="2000" b="1" dirty="0"/>
              <a:t>] , </a:t>
            </a:r>
            <a:r>
              <a:rPr lang="en-US" sz="2000" b="1" dirty="0" err="1"/>
              <a:t>int</a:t>
            </a:r>
            <a:r>
              <a:rPr lang="en-US" sz="2000" b="1" dirty="0"/>
              <a:t> size</a:t>
            </a:r>
            <a:r>
              <a:rPr lang="en-US" sz="2000" b="1" dirty="0" smtClean="0"/>
              <a:t>) {</a:t>
            </a:r>
            <a:endParaRPr lang="en-US" sz="20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/>
              <a:t>    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i</a:t>
            </a:r>
            <a:r>
              <a:rPr lang="en-US" sz="2000" b="1" dirty="0"/>
              <a:t>, j, temp;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/>
              <a:t>    for ( </a:t>
            </a:r>
            <a:r>
              <a:rPr lang="en-US" sz="2000" b="1" dirty="0" err="1"/>
              <a:t>i</a:t>
            </a:r>
            <a:r>
              <a:rPr lang="en-US" sz="2000" b="1" dirty="0"/>
              <a:t> = 0; </a:t>
            </a:r>
            <a:r>
              <a:rPr lang="en-US" sz="2000" b="1" dirty="0" err="1"/>
              <a:t>i</a:t>
            </a:r>
            <a:r>
              <a:rPr lang="en-US" sz="2000" b="1" dirty="0"/>
              <a:t> &lt; size; </a:t>
            </a:r>
            <a:r>
              <a:rPr lang="en-US" sz="2000" b="1" dirty="0" err="1"/>
              <a:t>i</a:t>
            </a:r>
            <a:r>
              <a:rPr lang="en-US" sz="2000" b="1" dirty="0"/>
              <a:t>++ ) </a:t>
            </a:r>
            <a:r>
              <a:rPr lang="en-US" sz="2000" b="1" dirty="0" smtClean="0"/>
              <a:t> {   </a:t>
            </a:r>
            <a:r>
              <a:rPr lang="en-US" sz="2000" b="1" dirty="0">
                <a:solidFill>
                  <a:srgbClr val="0000CC"/>
                </a:solidFill>
              </a:rPr>
              <a:t>/* controls passes through the list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/>
              <a:t>        for </a:t>
            </a:r>
            <a:r>
              <a:rPr lang="en-US" sz="2000" b="1" dirty="0"/>
              <a:t>( j = 0; j &lt; size - 1; j++ )   </a:t>
            </a:r>
            <a:r>
              <a:rPr lang="en-US" sz="2000" b="1" dirty="0">
                <a:solidFill>
                  <a:srgbClr val="0000CC"/>
                </a:solidFill>
              </a:rPr>
              <a:t>/* performs adjacent comparisons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    {</a:t>
            </a:r>
            <a:endParaRPr lang="en-US" sz="20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      if </a:t>
            </a:r>
            <a:r>
              <a:rPr lang="en-US" sz="2000" b="1" dirty="0"/>
              <a:t>( </a:t>
            </a:r>
            <a:r>
              <a:rPr lang="en-US" sz="2000" b="1" dirty="0" smtClean="0"/>
              <a:t>list[ </a:t>
            </a:r>
            <a:r>
              <a:rPr lang="en-US" sz="2000" b="1" dirty="0"/>
              <a:t>j ] &gt; </a:t>
            </a:r>
            <a:r>
              <a:rPr lang="en-US" sz="2000" b="1" dirty="0" smtClean="0"/>
              <a:t>list[ </a:t>
            </a:r>
            <a:r>
              <a:rPr lang="en-US" sz="2000" b="1" dirty="0"/>
              <a:t>j+1 ] ) </a:t>
            </a:r>
            <a:r>
              <a:rPr lang="en-US" sz="2000" b="1" dirty="0" smtClean="0">
                <a:solidFill>
                  <a:srgbClr val="0000CC"/>
                </a:solidFill>
              </a:rPr>
              <a:t>/* </a:t>
            </a:r>
            <a:r>
              <a:rPr lang="en-US" sz="2000" b="1" dirty="0">
                <a:solidFill>
                  <a:srgbClr val="0000CC"/>
                </a:solidFill>
              </a:rPr>
              <a:t>determines if a swap should occur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/>
              <a:t>		</a:t>
            </a:r>
            <a:r>
              <a:rPr lang="en-US" sz="2000" b="1" dirty="0" smtClean="0"/>
              <a:t>{</a:t>
            </a:r>
            <a:endParaRPr lang="en-US" sz="20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/>
              <a:t>		</a:t>
            </a:r>
            <a:r>
              <a:rPr lang="en-US" sz="2000" b="1" dirty="0" smtClean="0"/>
              <a:t>   temp </a:t>
            </a:r>
            <a:r>
              <a:rPr lang="en-US" sz="2000" b="1" dirty="0"/>
              <a:t>= </a:t>
            </a:r>
            <a:r>
              <a:rPr lang="en-US" sz="2000" b="1" dirty="0" smtClean="0"/>
              <a:t>list[ </a:t>
            </a:r>
            <a:r>
              <a:rPr lang="en-US" sz="2000" b="1" dirty="0"/>
              <a:t>j ];       </a:t>
            </a:r>
            <a:r>
              <a:rPr lang="en-US" sz="2000" b="1" dirty="0">
                <a:solidFill>
                  <a:srgbClr val="0000CC"/>
                </a:solidFill>
              </a:rPr>
              <a:t>/* swap is performed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/>
              <a:t>		</a:t>
            </a:r>
            <a:r>
              <a:rPr lang="en-US" sz="2000" b="1" dirty="0" smtClean="0"/>
              <a:t>   list[ </a:t>
            </a:r>
            <a:r>
              <a:rPr lang="en-US" sz="2000" b="1" dirty="0"/>
              <a:t>j ] = </a:t>
            </a:r>
            <a:r>
              <a:rPr lang="en-US" sz="2000" b="1" dirty="0" smtClean="0"/>
              <a:t>list[ </a:t>
            </a:r>
            <a:r>
              <a:rPr lang="en-US" sz="2000" b="1" dirty="0"/>
              <a:t>j + 1 ];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/>
              <a:t>		</a:t>
            </a:r>
            <a:r>
              <a:rPr lang="en-US" sz="2000" b="1" dirty="0" smtClean="0"/>
              <a:t>   list[ </a:t>
            </a:r>
            <a:r>
              <a:rPr lang="en-US" sz="2000" b="1" dirty="0"/>
              <a:t>j+1 ] = temp;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/>
              <a:t>		</a:t>
            </a:r>
            <a:r>
              <a:rPr lang="en-US" sz="2000" b="1" dirty="0" smtClean="0"/>
              <a:t>} </a:t>
            </a:r>
            <a:r>
              <a:rPr lang="en-US" sz="2000" b="1" dirty="0" smtClean="0">
                <a:solidFill>
                  <a:srgbClr val="0000CC"/>
                </a:solidFill>
              </a:rPr>
              <a:t>// end of if statement</a:t>
            </a:r>
            <a:endParaRPr lang="en-US" sz="2000" b="1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    } </a:t>
            </a:r>
            <a:r>
              <a:rPr lang="en-US" sz="2000" b="1" dirty="0" smtClean="0">
                <a:solidFill>
                  <a:srgbClr val="0000CC"/>
                </a:solidFill>
              </a:rPr>
              <a:t>// end of inner for loop</a:t>
            </a:r>
            <a:endParaRPr lang="en-US" sz="2000" b="1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} </a:t>
            </a:r>
            <a:r>
              <a:rPr lang="en-US" sz="2000" b="1" dirty="0" smtClean="0">
                <a:solidFill>
                  <a:srgbClr val="0000CC"/>
                </a:solidFill>
              </a:rPr>
              <a:t>// end of outer for loop</a:t>
            </a:r>
            <a:endParaRPr lang="en-US" sz="2000" b="1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/>
              <a:t>} </a:t>
            </a:r>
            <a:r>
              <a:rPr lang="en-US" sz="2000" b="1" dirty="0" smtClean="0">
                <a:solidFill>
                  <a:srgbClr val="0000CC"/>
                </a:solidFill>
              </a:rPr>
              <a:t>// end of function </a:t>
            </a:r>
            <a:endParaRPr lang="en-US" sz="2000" b="1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10200"/>
          </a:xfrm>
        </p:spPr>
        <p:txBody>
          <a:bodyPr/>
          <a:lstStyle/>
          <a:p>
            <a:r>
              <a:rPr lang="en-US" dirty="0" smtClean="0"/>
              <a:t>Sorting</a:t>
            </a:r>
          </a:p>
          <a:p>
            <a:pPr lvl="1"/>
            <a:r>
              <a:rPr lang="en-US" dirty="0" smtClean="0"/>
              <a:t>Concept</a:t>
            </a:r>
          </a:p>
          <a:p>
            <a:r>
              <a:rPr lang="en-US" dirty="0" smtClean="0"/>
              <a:t>Reasons for Sorting</a:t>
            </a:r>
          </a:p>
          <a:p>
            <a:r>
              <a:rPr lang="en-US" dirty="0" smtClean="0"/>
              <a:t>Basic Terminology</a:t>
            </a:r>
          </a:p>
          <a:p>
            <a:r>
              <a:rPr lang="en-US" dirty="0" smtClean="0"/>
              <a:t>Sorting Classification</a:t>
            </a:r>
          </a:p>
          <a:p>
            <a:r>
              <a:rPr lang="en-US" dirty="0" smtClean="0"/>
              <a:t>Stability of Key</a:t>
            </a:r>
          </a:p>
          <a:p>
            <a:r>
              <a:rPr lang="en-US" dirty="0" smtClean="0"/>
              <a:t>Bubble Sort</a:t>
            </a:r>
          </a:p>
          <a:p>
            <a:pPr lvl="1"/>
            <a:r>
              <a:rPr lang="en-US" dirty="0" smtClean="0"/>
              <a:t>Concept</a:t>
            </a:r>
          </a:p>
          <a:p>
            <a:pPr lvl="1"/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Code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18016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programming point of view, the sorting task is important for the following reasons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How to rearrange a given set of data?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Which data structures are more suitable to store data prior to their sorting?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How fast can the sorting be achieved?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How can sorting be done in a memory constrained situation?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How to sort various type of data?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Terminology -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sort</a:t>
            </a:r>
          </a:p>
          <a:p>
            <a:pPr lvl="1"/>
            <a:r>
              <a:rPr lang="en-US" dirty="0" smtClean="0"/>
              <a:t>When a set of data to be sorted is small enough such that the entire sorting can be performed in a computer’s internal storage </a:t>
            </a:r>
            <a:r>
              <a:rPr lang="en-US" dirty="0" smtClean="0">
                <a:solidFill>
                  <a:srgbClr val="0070C0"/>
                </a:solidFill>
              </a:rPr>
              <a:t>(primary memory</a:t>
            </a:r>
            <a:r>
              <a:rPr lang="en-US" dirty="0" smtClean="0">
                <a:solidFill>
                  <a:srgbClr val="0000CC"/>
                </a:solidFill>
              </a:rPr>
              <a:t>) </a:t>
            </a:r>
          </a:p>
          <a:p>
            <a:r>
              <a:rPr lang="en-US" dirty="0" smtClean="0"/>
              <a:t>External sort</a:t>
            </a:r>
          </a:p>
          <a:p>
            <a:pPr lvl="1"/>
            <a:r>
              <a:rPr lang="en-US" dirty="0" smtClean="0"/>
              <a:t>Sorting a large set of data which is stored in low speed computer’s external memory such as hard disk, magnetic tape, etc.</a:t>
            </a:r>
          </a:p>
          <a:p>
            <a:r>
              <a:rPr lang="en-US" dirty="0" smtClean="0"/>
              <a:t>Ascending order</a:t>
            </a:r>
          </a:p>
          <a:p>
            <a:pPr lvl="1"/>
            <a:r>
              <a:rPr lang="en-US" dirty="0" smtClean="0"/>
              <a:t>An arrangement of data if it satisfies </a:t>
            </a:r>
            <a:r>
              <a:rPr lang="en-US" dirty="0" smtClean="0">
                <a:solidFill>
                  <a:srgbClr val="990000"/>
                </a:solidFill>
              </a:rPr>
              <a:t>“less than or equal to &lt;=“ </a:t>
            </a:r>
            <a:r>
              <a:rPr lang="en-US" dirty="0" smtClean="0"/>
              <a:t>relation between two consecutive data</a:t>
            </a:r>
          </a:p>
          <a:p>
            <a:pPr lvl="1"/>
            <a:r>
              <a:rPr lang="en-US" dirty="0" smtClean="0"/>
              <a:t>[1, 2, 3, 4, 5, 6, 7, 8, 9]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Terminology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Descending order</a:t>
            </a:r>
          </a:p>
          <a:p>
            <a:pPr lvl="1"/>
            <a:r>
              <a:rPr lang="en-US" dirty="0" smtClean="0"/>
              <a:t>An arrangement of data if it satisfies </a:t>
            </a:r>
            <a:r>
              <a:rPr lang="en-US" dirty="0" smtClean="0">
                <a:solidFill>
                  <a:srgbClr val="990000"/>
                </a:solidFill>
              </a:rPr>
              <a:t>“greater than or equal to &gt;=“ </a:t>
            </a:r>
            <a:r>
              <a:rPr lang="en-US" dirty="0" smtClean="0"/>
              <a:t>relation between two consecutive data</a:t>
            </a:r>
          </a:p>
          <a:p>
            <a:pPr lvl="1"/>
            <a:r>
              <a:rPr lang="en-US" dirty="0" smtClean="0"/>
              <a:t>e.g.   </a:t>
            </a:r>
            <a:r>
              <a:rPr lang="en-US" dirty="0" smtClean="0">
                <a:solidFill>
                  <a:srgbClr val="0000CC"/>
                </a:solidFill>
              </a:rPr>
              <a:t>[ 9, 8, 7, 6, 5, 4, 3, 2, 1]</a:t>
            </a:r>
          </a:p>
          <a:p>
            <a:r>
              <a:rPr lang="en-US" dirty="0" smtClean="0"/>
              <a:t>Lexicographic order</a:t>
            </a:r>
          </a:p>
          <a:p>
            <a:pPr lvl="1"/>
            <a:r>
              <a:rPr lang="en-US" dirty="0" smtClean="0"/>
              <a:t>If the data are in the form of character or string of characters and are arranged in the same order as in dictionary</a:t>
            </a:r>
          </a:p>
          <a:p>
            <a:pPr lvl="1"/>
            <a:r>
              <a:rPr lang="en-US" dirty="0" smtClean="0"/>
              <a:t>e.g.	</a:t>
            </a:r>
            <a:r>
              <a:rPr lang="en-US" dirty="0" smtClean="0">
                <a:solidFill>
                  <a:srgbClr val="990000"/>
                </a:solidFill>
              </a:rPr>
              <a:t>[</a:t>
            </a:r>
            <a:r>
              <a:rPr lang="en-US" dirty="0" err="1" smtClean="0">
                <a:solidFill>
                  <a:srgbClr val="990000"/>
                </a:solidFill>
              </a:rPr>
              <a:t>ada</a:t>
            </a:r>
            <a:r>
              <a:rPr lang="en-US" dirty="0" smtClean="0">
                <a:solidFill>
                  <a:srgbClr val="990000"/>
                </a:solidFill>
              </a:rPr>
              <a:t>, bat, cat, mat, max, may, min]</a:t>
            </a:r>
          </a:p>
          <a:p>
            <a:r>
              <a:rPr lang="en-US" dirty="0" smtClean="0"/>
              <a:t>Collating sequence</a:t>
            </a:r>
          </a:p>
          <a:p>
            <a:pPr lvl="1"/>
            <a:r>
              <a:rPr lang="en-US" dirty="0" smtClean="0"/>
              <a:t>Ordering for a set of characters that determines whether a character is in higher, lower or same order compared to another</a:t>
            </a:r>
          </a:p>
          <a:p>
            <a:pPr lvl="1"/>
            <a:r>
              <a:rPr lang="en-US" dirty="0" smtClean="0"/>
              <a:t>e.g. alphanumeric characters are compared according to their ASCII code</a:t>
            </a:r>
          </a:p>
          <a:p>
            <a:pPr lvl="1"/>
            <a:r>
              <a:rPr lang="en-US" dirty="0" smtClean="0"/>
              <a:t>e.g.  </a:t>
            </a:r>
            <a:r>
              <a:rPr lang="en-US" dirty="0" smtClean="0">
                <a:solidFill>
                  <a:srgbClr val="FFC000"/>
                </a:solidFill>
              </a:rPr>
              <a:t>[</a:t>
            </a:r>
            <a:r>
              <a:rPr lang="en-US" dirty="0" err="1" smtClean="0">
                <a:solidFill>
                  <a:srgbClr val="FFC000"/>
                </a:solidFill>
              </a:rPr>
              <a:t>AmaZon</a:t>
            </a:r>
            <a:r>
              <a:rPr lang="en-US" dirty="0" smtClean="0">
                <a:solidFill>
                  <a:srgbClr val="FFC000"/>
                </a:solidFill>
              </a:rPr>
              <a:t>, </a:t>
            </a:r>
            <a:r>
              <a:rPr lang="en-US" dirty="0" err="1" smtClean="0">
                <a:solidFill>
                  <a:srgbClr val="FFC000"/>
                </a:solidFill>
              </a:rPr>
              <a:t>amaZon</a:t>
            </a:r>
            <a:r>
              <a:rPr lang="en-US" dirty="0" smtClean="0">
                <a:solidFill>
                  <a:srgbClr val="FFC000"/>
                </a:solidFill>
              </a:rPr>
              <a:t>, </a:t>
            </a:r>
            <a:r>
              <a:rPr lang="en-US" dirty="0" err="1" smtClean="0">
                <a:solidFill>
                  <a:srgbClr val="FFC000"/>
                </a:solidFill>
              </a:rPr>
              <a:t>amazon</a:t>
            </a:r>
            <a:r>
              <a:rPr lang="en-US" dirty="0" smtClean="0">
                <a:solidFill>
                  <a:srgbClr val="0000CC"/>
                </a:solidFill>
              </a:rPr>
              <a:t>, </a:t>
            </a:r>
            <a:r>
              <a:rPr lang="en-US" dirty="0" smtClean="0">
                <a:solidFill>
                  <a:srgbClr val="92D050"/>
                </a:solidFill>
              </a:rPr>
              <a:t>amazon1, amazon2]</a:t>
            </a:r>
            <a:endParaRPr 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Terminology -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Random order</a:t>
            </a:r>
          </a:p>
          <a:p>
            <a:pPr lvl="1"/>
            <a:r>
              <a:rPr lang="en-US" dirty="0" smtClean="0"/>
              <a:t>If a data in a list do not follow any ordering mentioned above, then it is arranged in random order</a:t>
            </a:r>
          </a:p>
          <a:p>
            <a:pPr lvl="1"/>
            <a:r>
              <a:rPr lang="en-US" dirty="0" smtClean="0"/>
              <a:t>e.g.	[8, 6, 5, 9, 3, 1, 4, 7, 2]</a:t>
            </a:r>
          </a:p>
          <a:p>
            <a:pPr lvl="1"/>
            <a:r>
              <a:rPr lang="en-US" dirty="0" smtClean="0"/>
              <a:t>		[may, bat, </a:t>
            </a:r>
            <a:r>
              <a:rPr lang="en-US" dirty="0" err="1" smtClean="0"/>
              <a:t>ada</a:t>
            </a:r>
            <a:r>
              <a:rPr lang="en-US" dirty="0" smtClean="0"/>
              <a:t>, cat, mat, max, min]</a:t>
            </a:r>
          </a:p>
          <a:p>
            <a:r>
              <a:rPr lang="en-US" dirty="0" smtClean="0"/>
              <a:t>Swap</a:t>
            </a:r>
          </a:p>
          <a:p>
            <a:pPr lvl="1"/>
            <a:r>
              <a:rPr lang="en-US" dirty="0" smtClean="0"/>
              <a:t>Swap between two data storages implies the interchange of  their contents.</a:t>
            </a:r>
          </a:p>
          <a:p>
            <a:pPr lvl="1"/>
            <a:r>
              <a:rPr lang="en-US" dirty="0" smtClean="0"/>
              <a:t>e.g.	</a:t>
            </a:r>
            <a:r>
              <a:rPr lang="en-US" dirty="0" smtClean="0">
                <a:solidFill>
                  <a:srgbClr val="FF0000"/>
                </a:solidFill>
              </a:rPr>
              <a:t>Before swap	A[1] = 11,	A[5] = 99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		</a:t>
            </a:r>
            <a:r>
              <a:rPr lang="en-US" dirty="0" smtClean="0">
                <a:solidFill>
                  <a:srgbClr val="C00000"/>
                </a:solidFill>
              </a:rPr>
              <a:t>After swap     A[1] = 99,	A[5] = 11</a:t>
            </a:r>
          </a:p>
          <a:p>
            <a:r>
              <a:rPr lang="en-US" dirty="0" smtClean="0"/>
              <a:t>Item</a:t>
            </a:r>
          </a:p>
          <a:p>
            <a:pPr lvl="1"/>
            <a:r>
              <a:rPr lang="en-US" dirty="0" smtClean="0"/>
              <a:t>Is a data or element in the list to be sorted.</a:t>
            </a:r>
          </a:p>
          <a:p>
            <a:pPr lvl="1"/>
            <a:r>
              <a:rPr lang="en-US" dirty="0" smtClean="0"/>
              <a:t>May be an integer, string of characters, a record etc.</a:t>
            </a:r>
          </a:p>
          <a:p>
            <a:pPr lvl="1"/>
            <a:r>
              <a:rPr lang="en-US" dirty="0" smtClean="0"/>
              <a:t>Also alternatively termed key, data, element etc.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Lecture_15</Template>
  <TotalTime>6208</TotalTime>
  <Words>2415</Words>
  <Application>Microsoft Office PowerPoint</Application>
  <PresentationFormat>On-screen Show (4:3)</PresentationFormat>
  <Paragraphs>352</Paragraphs>
  <Slides>53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Arial</vt:lpstr>
      <vt:lpstr>Garamond</vt:lpstr>
      <vt:lpstr>Helvetica</vt:lpstr>
      <vt:lpstr>Monotype Sorts</vt:lpstr>
      <vt:lpstr>新細明體</vt:lpstr>
      <vt:lpstr>Symbol</vt:lpstr>
      <vt:lpstr>Times New Roman</vt:lpstr>
      <vt:lpstr>Wingdings</vt:lpstr>
      <vt:lpstr>Edge</vt:lpstr>
      <vt:lpstr>Chart</vt:lpstr>
      <vt:lpstr>Data Structure and Algorithms</vt:lpstr>
      <vt:lpstr> Sorting (Bubble Sort)  Lesson 7</vt:lpstr>
      <vt:lpstr>Sorting</vt:lpstr>
      <vt:lpstr>Sorting</vt:lpstr>
      <vt:lpstr>Sorting</vt:lpstr>
      <vt:lpstr>Reasons for Sorting</vt:lpstr>
      <vt:lpstr>Basic Terminology - I</vt:lpstr>
      <vt:lpstr>Basic Terminology - II</vt:lpstr>
      <vt:lpstr>Basic Terminology - III</vt:lpstr>
      <vt:lpstr>Basic Terminology - IV</vt:lpstr>
      <vt:lpstr>Sorting Methods</vt:lpstr>
      <vt:lpstr>Sorting Classification - I</vt:lpstr>
      <vt:lpstr>Sorting Classification - III</vt:lpstr>
      <vt:lpstr>Stability</vt:lpstr>
      <vt:lpstr>Bubble Sort</vt:lpstr>
      <vt:lpstr>Bubble Sort</vt:lpstr>
      <vt:lpstr>Bubble Sort Algorithm</vt:lpstr>
      <vt:lpstr>Bubble Sort Algorithm</vt:lpstr>
      <vt:lpstr>Bubble Sort Algorithm</vt:lpstr>
      <vt:lpstr>Bubble Sort Step-by-Step Example</vt:lpstr>
      <vt:lpstr>Bubble Sort Step-by-Step Example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 -  Result</vt:lpstr>
      <vt:lpstr>Bubble Sort</vt:lpstr>
      <vt:lpstr>Bubble Sort Algorithm</vt:lpstr>
      <vt:lpstr>Bubble Sort Algorithm - Optimized</vt:lpstr>
      <vt:lpstr>Bubble Sort Algorithm – Optimized 2</vt:lpstr>
      <vt:lpstr>Bubble Sort Implementation Code</vt:lpstr>
      <vt:lpstr>Summary</vt:lpstr>
    </vt:vector>
  </TitlesOfParts>
  <Company>Cottrell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14</dc:title>
  <dc:subject>CSC211 Data Structures</dc:subject>
  <dc:creator>Dr. Iftikhar Azim Niaz</dc:creator>
  <cp:lastModifiedBy>Microsoft account</cp:lastModifiedBy>
  <cp:revision>510</cp:revision>
  <dcterms:created xsi:type="dcterms:W3CDTF">2004-10-06T00:41:44Z</dcterms:created>
  <dcterms:modified xsi:type="dcterms:W3CDTF">2022-11-04T20:36:42Z</dcterms:modified>
</cp:coreProperties>
</file>