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32"/>
  </p:notesMasterIdLst>
  <p:sldIdLst>
    <p:sldId id="724" r:id="rId2"/>
    <p:sldId id="725" r:id="rId3"/>
    <p:sldId id="726" r:id="rId4"/>
    <p:sldId id="720" r:id="rId5"/>
    <p:sldId id="721" r:id="rId6"/>
    <p:sldId id="654"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718" r:id="rId22"/>
    <p:sldId id="669" r:id="rId23"/>
    <p:sldId id="673" r:id="rId24"/>
    <p:sldId id="674" r:id="rId25"/>
    <p:sldId id="675" r:id="rId26"/>
    <p:sldId id="653" r:id="rId27"/>
    <p:sldId id="723" r:id="rId28"/>
    <p:sldId id="722" r:id="rId29"/>
    <p:sldId id="651" r:id="rId30"/>
    <p:sldId id="72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00"/>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98" autoAdjust="0"/>
  </p:normalViewPr>
  <p:slideViewPr>
    <p:cSldViewPr>
      <p:cViewPr varScale="1">
        <p:scale>
          <a:sx n="70" d="100"/>
          <a:sy n="70" d="100"/>
        </p:scale>
        <p:origin x="1356" y="72"/>
      </p:cViewPr>
      <p:guideLst>
        <p:guide orient="horz" pos="2160"/>
        <p:guide pos="2880"/>
      </p:guideLst>
    </p:cSldViewPr>
  </p:slideViewPr>
  <p:outlineViewPr>
    <p:cViewPr>
      <p:scale>
        <a:sx n="33" d="100"/>
        <a:sy n="33" d="100"/>
      </p:scale>
      <p:origin x="0" y="11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702284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B5F400-7C30-4465-A5BC-2AC6357E899A}" type="slidenum">
              <a:rPr lang="zh-TW" altLang="en-US" smtClean="0">
                <a:latin typeface="Times New Roman" panose="02020603050405020304" pitchFamily="18" charset="0"/>
                <a:cs typeface="新細明體"/>
              </a:rPr>
              <a:pPr/>
              <a:t>2</a:t>
            </a:fld>
            <a:endParaRPr lang="en-US" altLang="zh-TW" smtClean="0">
              <a:latin typeface="Times New Roman" panose="02020603050405020304" pitchFamily="18" charset="0"/>
              <a:cs typeface="新細明體"/>
            </a:endParaRPr>
          </a:p>
        </p:txBody>
      </p:sp>
    </p:spTree>
    <p:extLst>
      <p:ext uri="{BB962C8B-B14F-4D97-AF65-F5344CB8AC3E}">
        <p14:creationId xmlns:p14="http://schemas.microsoft.com/office/powerpoint/2010/main" val="1961667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r>
              <a:rPr lang="en-US" smtClean="0"/>
              <a:t>Again, we find the smallest entry in the unsorted side...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79179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smtClean="0"/>
              <a:t>...and swap this element with the front of the unsorted side.</a:t>
            </a:r>
          </a:p>
        </p:txBody>
      </p:sp>
      <p:sp>
        <p:nvSpPr>
          <p:cNvPr id="491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094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smtClean="0"/>
              <a:t>The sorted side now contains the three smallest elements of the array.</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34061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smtClean="0"/>
              <a:t>Here is the array after increasing the sorted side to four elements.</a:t>
            </a:r>
          </a:p>
        </p:txBody>
      </p:sp>
      <p:sp>
        <p:nvSpPr>
          <p:cNvPr id="512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91691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smtClean="0"/>
              <a:t>And now the sorted side has five elements.</a:t>
            </a:r>
          </a:p>
          <a:p>
            <a:r>
              <a:rPr lang="en-US" smtClean="0"/>
              <a:t>In fact, once the unsorted side is down to a single element, the sort is completed. At this point the 5 smallest elements are in the sorted side, and so the the one largest element is left in the unsorted side.</a:t>
            </a:r>
          </a:p>
          <a:p>
            <a:r>
              <a:rPr lang="en-US" smtClean="0"/>
              <a:t>We are done...</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63450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r>
              <a:rPr lang="en-US" dirty="0" smtClean="0"/>
              <a:t>...The array is sorted.</a:t>
            </a:r>
          </a:p>
          <a:p>
            <a:endParaRPr lang="en-US" dirty="0" smtClean="0"/>
          </a:p>
          <a:p>
            <a:r>
              <a:rPr lang="en-US" dirty="0" smtClean="0"/>
              <a:t>The basic algorithm is easy to state and also easy to program.</a:t>
            </a:r>
          </a:p>
        </p:txBody>
      </p:sp>
      <p:sp>
        <p:nvSpPr>
          <p:cNvPr id="532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1924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endParaRPr lang="en-US" smtClean="0"/>
          </a:p>
        </p:txBody>
      </p:sp>
      <p:sp>
        <p:nvSpPr>
          <p:cNvPr id="151556" name="Slide Number Placeholder 3"/>
          <p:cNvSpPr>
            <a:spLocks noGrp="1"/>
          </p:cNvSpPr>
          <p:nvPr>
            <p:ph type="sldNum" sz="quarter" idx="5"/>
          </p:nvPr>
        </p:nvSpPr>
        <p:spPr>
          <a:noFill/>
        </p:spPr>
        <p:txBody>
          <a:bodyPr/>
          <a:lstStyle/>
          <a:p>
            <a:fld id="{E6FD9E00-944E-40F4-8EAE-AE44AD65FDBE}" type="slidenum">
              <a:rPr lang="en-US" smtClean="0"/>
              <a:pPr/>
              <a:t>23</a:t>
            </a:fld>
            <a:endParaRPr lang="en-US" smtClean="0"/>
          </a:p>
        </p:txBody>
      </p:sp>
    </p:spTree>
    <p:extLst>
      <p:ext uri="{BB962C8B-B14F-4D97-AF65-F5344CB8AC3E}">
        <p14:creationId xmlns:p14="http://schemas.microsoft.com/office/powerpoint/2010/main" val="3189044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8ECB248-76F6-40FC-8692-D873FFCDA878}" type="slidenum">
              <a:rPr lang="en-US" smtClean="0"/>
              <a:pPr/>
              <a:t>29</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91568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p:spPr>
        <p:txBody>
          <a:bodyPr/>
          <a:lstStyle/>
          <a:p>
            <a:r>
              <a:rPr lang="en-US" smtClean="0"/>
              <a:t>The picture shows a graphical representation of an array which we will sort so that the smallest element ends up at the front, and the other elements increase to the largest at the end. The bar graph indicates the values which are in the array before sorting--for example the first element of the array contains the integer 45.</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6346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p:spPr>
        <p:txBody>
          <a:bodyPr/>
          <a:lstStyle/>
          <a:p>
            <a:r>
              <a:rPr lang="en-US" smtClean="0"/>
              <a:t>The first sorting algorithm that we'll examine is called Selectionsort. It begins by going through the entire array and finding the smallest element. In this example, the smallest element is the number 8 at location [4] of the array.</a:t>
            </a:r>
          </a:p>
        </p:txBody>
      </p:sp>
      <p:sp>
        <p:nvSpPr>
          <p:cNvPr id="409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41693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p:spPr>
        <p:txBody>
          <a:bodyPr/>
          <a:lstStyle/>
          <a:p>
            <a:r>
              <a:rPr lang="en-US" smtClean="0"/>
              <a:t>Once we have found the smallest element, that element is swapped with the first element of the array...</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07345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r>
              <a:rPr lang="en-US" smtClean="0"/>
              <a:t>...like this.</a:t>
            </a:r>
          </a:p>
          <a:p>
            <a:endParaRPr lang="en-US" smtClean="0"/>
          </a:p>
          <a:p>
            <a:r>
              <a:rPr lang="en-US" smtClean="0"/>
              <a:t>The smallest element is now at the front of the array, and we have taken one small step toward producing a sorted array.</a:t>
            </a:r>
          </a:p>
        </p:txBody>
      </p:sp>
      <p:sp>
        <p:nvSpPr>
          <p:cNvPr id="430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47586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p:spPr>
        <p:txBody>
          <a:bodyPr/>
          <a:lstStyle/>
          <a:p>
            <a:r>
              <a:rPr lang="en-US" smtClean="0"/>
              <a:t>At this point, we can view the array as being split into two sides: To the left of the dotted line is the "sorted side", and to the right of the dotted line is the "unsorted side". Our goal is to push the dotted line forward, increasing the number of elements in the sorted side, until the entire array is sorted.</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4980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smtClean="0"/>
              <a:t>Each step of the Selectionsort works by finding the smallest element in the unsorted side. At this point, we would find the number 15 at location [5] in the unsorted side.</a:t>
            </a:r>
          </a:p>
        </p:txBody>
      </p:sp>
      <p:sp>
        <p:nvSpPr>
          <p:cNvPr id="450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123782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r>
              <a:rPr lang="en-US" smtClean="0"/>
              <a:t>This small element is swapped with the number at the front of the unsorted side, as shown here...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683477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p:spPr>
        <p:txBody>
          <a:bodyPr/>
          <a:lstStyle/>
          <a:p>
            <a:r>
              <a:rPr lang="en-US" smtClean="0"/>
              <a:t>...and the effect is to increase the size of the sorted side by one element.</a:t>
            </a:r>
          </a:p>
          <a:p>
            <a:endParaRPr lang="en-US" smtClean="0"/>
          </a:p>
          <a:p>
            <a:r>
              <a:rPr lang="en-US" smtClean="0"/>
              <a:t>As you can see, the sorted side always contains the smallest numbers, and those numbers are sorted from small to large. The unsorted side contains the rest of the numbers, and those numbers are in no particular order.</a:t>
            </a:r>
          </a:p>
        </p:txBody>
      </p:sp>
      <p:sp>
        <p:nvSpPr>
          <p:cNvPr id="471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22164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smtClean="0"/>
              <a:t>Click to edit Master title style</a:t>
            </a:r>
            <a:endParaRPr lang="en-US" altLang="en-US" dirty="0"/>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smtClean="0"/>
              <a:t>Click to edit Master subtitle style</a:t>
            </a:r>
            <a:endParaRPr lang="en-US" altLang="en-US" dirty="0"/>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685800"/>
          </a:xfrm>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a:xfrm>
            <a:off x="304800" y="10668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762000"/>
          </a:xfrm>
        </p:spPr>
        <p:txBody>
          <a:body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12838"/>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52600"/>
            <a:ext cx="4114800"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72001"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1752600"/>
            <a:ext cx="4267199"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1"/>
            <a:ext cx="8305800"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3075" name="Rectangle 3"/>
          <p:cNvSpPr>
            <a:spLocks noGrp="1" noChangeArrowheads="1"/>
          </p:cNvSpPr>
          <p:nvPr>
            <p:ph type="body" idx="1"/>
          </p:nvPr>
        </p:nvSpPr>
        <p:spPr bwMode="auto">
          <a:xfrm>
            <a:off x="304800" y="1066800"/>
            <a:ext cx="8610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2.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5.e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8.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1.e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0.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3.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2.emf"/><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5.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24.emf"/><Relationship Id="rId4" Type="http://schemas.openxmlformats.org/officeDocument/2006/relationships/oleObject" Target="../embeddings/oleObject2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e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6.emf"/><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9.e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8.e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30.emf"/><Relationship Id="rId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0.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685800" y="1447800"/>
            <a:ext cx="7924800" cy="2133600"/>
          </a:xfrm>
        </p:spPr>
        <p:txBody>
          <a:bodyPr/>
          <a:lstStyle/>
          <a:p>
            <a:pPr algn="ctr" eaLnBrk="1" hangingPunct="1"/>
            <a:r>
              <a:rPr lang="en-US" altLang="en-US" dirty="0" smtClean="0">
                <a:solidFill>
                  <a:srgbClr val="00B050"/>
                </a:solidFill>
              </a:rPr>
              <a:t>Data Structure and Algorithms</a:t>
            </a:r>
          </a:p>
        </p:txBody>
      </p:sp>
      <p:sp>
        <p:nvSpPr>
          <p:cNvPr id="5124" name="Rectangle 3"/>
          <p:cNvSpPr>
            <a:spLocks noGrp="1" noChangeArrowheads="1"/>
          </p:cNvSpPr>
          <p:nvPr>
            <p:ph type="subTitle" idx="1"/>
          </p:nvPr>
        </p:nvSpPr>
        <p:spPr>
          <a:xfrm>
            <a:off x="1981200" y="4038600"/>
            <a:ext cx="5181600" cy="914400"/>
          </a:xfrm>
          <a:noFill/>
        </p:spPr>
        <p:txBody>
          <a:bodyPr/>
          <a:lstStyle/>
          <a:p>
            <a:pPr eaLnBrk="1" hangingPunct="1"/>
            <a:r>
              <a:rPr lang="en-US" altLang="en-US" b="1" smtClean="0"/>
              <a:t>Azaz Ahmed Kiani</a:t>
            </a:r>
          </a:p>
        </p:txBody>
      </p:sp>
      <p:sp>
        <p:nvSpPr>
          <p:cNvPr id="5125" name="Rectangle 4"/>
          <p:cNvSpPr>
            <a:spLocks noChangeArrowheads="1"/>
          </p:cNvSpPr>
          <p:nvPr/>
        </p:nvSpPr>
        <p:spPr bwMode="auto">
          <a:xfrm>
            <a:off x="1981200" y="4495800"/>
            <a:ext cx="6337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ClrTx/>
              <a:buSzTx/>
              <a:buFontTx/>
              <a:buNone/>
            </a:pPr>
            <a:endParaRPr lang="en-US" altLang="en-US" sz="2200">
              <a:latin typeface="Times New Roman" panose="02020603050405020304" pitchFamily="18" charset="0"/>
            </a:endParaRPr>
          </a:p>
        </p:txBody>
      </p:sp>
    </p:spTree>
    <p:extLst>
      <p:ext uri="{BB962C8B-B14F-4D97-AF65-F5344CB8AC3E}">
        <p14:creationId xmlns:p14="http://schemas.microsoft.com/office/powerpoint/2010/main" val="239188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5152"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Rectangle 3"/>
          <p:cNvSpPr>
            <a:spLocks noGrp="1" noChangeArrowheads="1"/>
          </p:cNvSpPr>
          <p:nvPr>
            <p:ph type="title"/>
          </p:nvPr>
        </p:nvSpPr>
        <p:spPr/>
        <p:txBody>
          <a:bodyPr/>
          <a:lstStyle/>
          <a:p>
            <a:pPr>
              <a:defRPr/>
            </a:pPr>
            <a:r>
              <a:rPr lang="en-US" dirty="0" smtClean="0"/>
              <a:t>The Selection Sort Algorithm</a:t>
            </a:r>
          </a:p>
        </p:txBody>
      </p:sp>
      <p:sp>
        <p:nvSpPr>
          <p:cNvPr id="5125" name="Rectangle 4"/>
          <p:cNvSpPr>
            <a:spLocks noGrp="1" noChangeArrowheads="1"/>
          </p:cNvSpPr>
          <p:nvPr>
            <p:ph type="body" sz="half" idx="1"/>
          </p:nvPr>
        </p:nvSpPr>
        <p:spPr>
          <a:xfrm>
            <a:off x="228600" y="2514600"/>
            <a:ext cx="2435225" cy="2057400"/>
          </a:xfrm>
          <a:noFill/>
        </p:spPr>
        <p:txBody>
          <a:bodyPr/>
          <a:lstStyle/>
          <a:p>
            <a:r>
              <a:rPr lang="en-US" dirty="0" smtClean="0">
                <a:effectLst/>
              </a:rPr>
              <a:t>Part of the array is now sorted.</a:t>
            </a:r>
          </a:p>
        </p:txBody>
      </p:sp>
      <p:graphicFrame>
        <p:nvGraphicFramePr>
          <p:cNvPr id="5123" name="Object 5"/>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spid="_x0000_s5153"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5127"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5128"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5129"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6176"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p:cNvGraphicFramePr>
            <a:graphicFrameLocks/>
          </p:cNvGraphicFramePr>
          <p:nvPr/>
        </p:nvGraphicFramePr>
        <p:xfrm>
          <a:off x="4354513" y="2428875"/>
          <a:ext cx="2974975" cy="4043363"/>
        </p:xfrm>
        <a:graphic>
          <a:graphicData uri="http://schemas.openxmlformats.org/presentationml/2006/ole">
            <mc:AlternateContent xmlns:mc="http://schemas.openxmlformats.org/markup-compatibility/2006">
              <mc:Choice xmlns:v="urn:schemas-microsoft-com:vml" Requires="v">
                <p:oleObj spid="_x0000_s6177"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26273" r="24785"/>
                      <a:stretch>
                        <a:fillRect/>
                      </a:stretch>
                    </p:blipFill>
                    <p:spPr bwMode="auto">
                      <a:xfrm>
                        <a:off x="4354513" y="2428875"/>
                        <a:ext cx="297497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Rectangle 4"/>
          <p:cNvSpPr>
            <a:spLocks noGrp="1" noChangeArrowheads="1"/>
          </p:cNvSpPr>
          <p:nvPr>
            <p:ph type="title"/>
          </p:nvPr>
        </p:nvSpPr>
        <p:spPr/>
        <p:txBody>
          <a:bodyPr/>
          <a:lstStyle/>
          <a:p>
            <a:pPr>
              <a:defRPr/>
            </a:pPr>
            <a:r>
              <a:rPr lang="en-US" dirty="0" smtClean="0"/>
              <a:t>The Selection Sort Algorithm</a:t>
            </a:r>
          </a:p>
        </p:txBody>
      </p:sp>
      <p:sp>
        <p:nvSpPr>
          <p:cNvPr id="6149" name="Rectangle 5"/>
          <p:cNvSpPr>
            <a:spLocks noGrp="1" noChangeArrowheads="1"/>
          </p:cNvSpPr>
          <p:nvPr>
            <p:ph type="body" sz="half" idx="1"/>
          </p:nvPr>
        </p:nvSpPr>
        <p:spPr>
          <a:xfrm>
            <a:off x="685800" y="2811463"/>
            <a:ext cx="2435225" cy="3846512"/>
          </a:xfrm>
          <a:noFill/>
        </p:spPr>
        <p:txBody>
          <a:bodyPr/>
          <a:lstStyle/>
          <a:p>
            <a:r>
              <a:rPr lang="en-US" smtClean="0">
                <a:effectLst/>
              </a:rPr>
              <a:t>Find the smallest element in the unsorted side.</a:t>
            </a:r>
          </a:p>
        </p:txBody>
      </p:sp>
      <p:sp>
        <p:nvSpPr>
          <p:cNvPr id="6150"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6151"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6152"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6153"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7200"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3"/>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spid="_x0000_s7201"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Rectangle 4"/>
          <p:cNvSpPr>
            <a:spLocks noGrp="1" noChangeArrowheads="1"/>
          </p:cNvSpPr>
          <p:nvPr>
            <p:ph type="title"/>
          </p:nvPr>
        </p:nvSpPr>
        <p:spPr/>
        <p:txBody>
          <a:bodyPr/>
          <a:lstStyle/>
          <a:p>
            <a:pPr>
              <a:defRPr/>
            </a:pPr>
            <a:r>
              <a:rPr lang="en-US" dirty="0" smtClean="0"/>
              <a:t>The Selection Sort Algorithm</a:t>
            </a:r>
          </a:p>
        </p:txBody>
      </p:sp>
      <p:sp>
        <p:nvSpPr>
          <p:cNvPr id="7173" name="Rectangle 5"/>
          <p:cNvSpPr>
            <a:spLocks noGrp="1" noChangeArrowheads="1"/>
          </p:cNvSpPr>
          <p:nvPr>
            <p:ph type="body" sz="half" idx="1"/>
          </p:nvPr>
        </p:nvSpPr>
        <p:spPr>
          <a:xfrm>
            <a:off x="228600" y="2209800"/>
            <a:ext cx="2667000" cy="4419600"/>
          </a:xfrm>
          <a:noFill/>
        </p:spPr>
        <p:txBody>
          <a:bodyPr/>
          <a:lstStyle/>
          <a:p>
            <a:r>
              <a:rPr lang="en-US" dirty="0" smtClean="0">
                <a:effectLst/>
              </a:rPr>
              <a:t>Find the smallest element in the unsorted side.</a:t>
            </a:r>
          </a:p>
          <a:p>
            <a:r>
              <a:rPr lang="en-US" dirty="0" smtClean="0">
                <a:effectLst/>
              </a:rPr>
              <a:t>Swap with the front of the unsorted side.</a:t>
            </a:r>
          </a:p>
        </p:txBody>
      </p:sp>
      <p:sp>
        <p:nvSpPr>
          <p:cNvPr id="7174"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7175" name="Rectangle 7"/>
          <p:cNvSpPr>
            <a:spLocks noChangeArrowheads="1"/>
          </p:cNvSpPr>
          <p:nvPr/>
        </p:nvSpPr>
        <p:spPr bwMode="auto">
          <a:xfrm>
            <a:off x="43132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7176"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p:spPr>
        <p:txBody>
          <a:bodyPr/>
          <a:lstStyle/>
          <a:p>
            <a:endParaRPr lang="en-US"/>
          </a:p>
        </p:txBody>
      </p:sp>
      <p:sp>
        <p:nvSpPr>
          <p:cNvPr id="7177"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8224"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spid="_x0000_s8225"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4"/>
          <p:cNvSpPr>
            <a:spLocks noGrp="1" noChangeArrowheads="1"/>
          </p:cNvSpPr>
          <p:nvPr>
            <p:ph type="title"/>
          </p:nvPr>
        </p:nvSpPr>
        <p:spPr/>
        <p:txBody>
          <a:bodyPr/>
          <a:lstStyle/>
          <a:p>
            <a:pPr>
              <a:defRPr/>
            </a:pPr>
            <a:r>
              <a:rPr lang="en-US" dirty="0" smtClean="0"/>
              <a:t>The Selection Sort Algorithm</a:t>
            </a:r>
          </a:p>
        </p:txBody>
      </p:sp>
      <p:sp>
        <p:nvSpPr>
          <p:cNvPr id="8197" name="Rectangle 5"/>
          <p:cNvSpPr>
            <a:spLocks noGrp="1" noChangeArrowheads="1"/>
          </p:cNvSpPr>
          <p:nvPr>
            <p:ph type="body" sz="half" idx="1"/>
          </p:nvPr>
        </p:nvSpPr>
        <p:spPr>
          <a:xfrm>
            <a:off x="685800" y="2811463"/>
            <a:ext cx="2435225" cy="3846512"/>
          </a:xfrm>
          <a:noFill/>
        </p:spPr>
        <p:txBody>
          <a:bodyPr/>
          <a:lstStyle/>
          <a:p>
            <a:r>
              <a:rPr lang="en-US" smtClean="0">
                <a:effectLst/>
              </a:rPr>
              <a:t>We have increased the size of the sorted side by one element.</a:t>
            </a:r>
          </a:p>
        </p:txBody>
      </p:sp>
      <p:sp>
        <p:nvSpPr>
          <p:cNvPr id="8198"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8199"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a:t>
            </a:r>
            <a:r>
              <a:rPr lang="en-US" b="1" dirty="0">
                <a:solidFill>
                  <a:srgbClr val="FFFFFF"/>
                </a:solidFill>
              </a:rPr>
              <a:t> side</a:t>
            </a:r>
          </a:p>
        </p:txBody>
      </p:sp>
      <p:sp>
        <p:nvSpPr>
          <p:cNvPr id="8200"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8201"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9248"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
          <p:cNvGraphicFramePr>
            <a:graphicFrameLocks/>
          </p:cNvGraphicFramePr>
          <p:nvPr/>
        </p:nvGraphicFramePr>
        <p:xfrm>
          <a:off x="4953000" y="2428875"/>
          <a:ext cx="2395538" cy="4043363"/>
        </p:xfrm>
        <a:graphic>
          <a:graphicData uri="http://schemas.openxmlformats.org/presentationml/2006/ole">
            <mc:AlternateContent xmlns:mc="http://schemas.openxmlformats.org/markup-compatibility/2006">
              <mc:Choice xmlns:v="urn:schemas-microsoft-com:vml" Requires="v">
                <p:oleObj spid="_x0000_s9249"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36118" r="24472"/>
                      <a:stretch>
                        <a:fillRect/>
                      </a:stretch>
                    </p:blipFill>
                    <p:spPr bwMode="auto">
                      <a:xfrm>
                        <a:off x="4953000" y="2428875"/>
                        <a:ext cx="2395538"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Rectangle 4"/>
          <p:cNvSpPr>
            <a:spLocks noGrp="1" noChangeArrowheads="1"/>
          </p:cNvSpPr>
          <p:nvPr>
            <p:ph type="title"/>
          </p:nvPr>
        </p:nvSpPr>
        <p:spPr/>
        <p:txBody>
          <a:bodyPr/>
          <a:lstStyle/>
          <a:p>
            <a:pPr>
              <a:defRPr/>
            </a:pPr>
            <a:r>
              <a:rPr lang="en-US" dirty="0" smtClean="0"/>
              <a:t>The Selection Sort Algorithm</a:t>
            </a:r>
          </a:p>
        </p:txBody>
      </p:sp>
      <p:sp>
        <p:nvSpPr>
          <p:cNvPr id="9221" name="Rectangle 5"/>
          <p:cNvSpPr>
            <a:spLocks noGrp="1" noChangeArrowheads="1"/>
          </p:cNvSpPr>
          <p:nvPr>
            <p:ph type="body" sz="half" idx="1"/>
          </p:nvPr>
        </p:nvSpPr>
        <p:spPr>
          <a:xfrm>
            <a:off x="685800" y="2811463"/>
            <a:ext cx="2435225" cy="3846512"/>
          </a:xfrm>
          <a:noFill/>
        </p:spPr>
        <p:txBody>
          <a:bodyPr/>
          <a:lstStyle/>
          <a:p>
            <a:r>
              <a:rPr lang="en-US" smtClean="0">
                <a:effectLst/>
              </a:rPr>
              <a:t>The process continues...</a:t>
            </a:r>
          </a:p>
        </p:txBody>
      </p:sp>
      <p:sp>
        <p:nvSpPr>
          <p:cNvPr id="9222"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9223"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2536" name="AutoShape 8"/>
          <p:cNvSpPr>
            <a:spLocks noChangeArrowheads="1"/>
          </p:cNvSpPr>
          <p:nvPr/>
        </p:nvSpPr>
        <p:spPr bwMode="auto">
          <a:xfrm rot="16200000" flipH="1">
            <a:off x="7085012" y="2670176"/>
            <a:ext cx="1419225" cy="2476500"/>
          </a:xfrm>
          <a:prstGeom prst="rightArrow">
            <a:avLst>
              <a:gd name="adj1" fmla="val 50000"/>
              <a:gd name="adj2" fmla="val 50005"/>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vert="eaVert" wrap="none" lIns="90488" tIns="44450" rIns="90488" bIns="44450" anchor="ctr"/>
          <a:lstStyle/>
          <a:p>
            <a:pPr algn="ctr">
              <a:defRPr/>
            </a:pPr>
            <a:r>
              <a:rPr lang="en-US" sz="2000" b="1" dirty="0">
                <a:solidFill>
                  <a:schemeClr val="accent3"/>
                </a:solidFill>
                <a:effectLst/>
                <a:latin typeface="Arial" charset="0"/>
              </a:rPr>
              <a:t>Smallest</a:t>
            </a:r>
          </a:p>
          <a:p>
            <a:pPr algn="ctr">
              <a:defRPr/>
            </a:pPr>
            <a:r>
              <a:rPr lang="en-US" sz="2000" b="1" dirty="0">
                <a:solidFill>
                  <a:schemeClr val="accent3"/>
                </a:solidFill>
                <a:effectLst/>
                <a:latin typeface="Arial" charset="0"/>
              </a:rPr>
              <a:t>from</a:t>
            </a:r>
          </a:p>
          <a:p>
            <a:pPr algn="ctr">
              <a:defRPr/>
            </a:pPr>
            <a:r>
              <a:rPr lang="en-US" sz="2000" b="1" dirty="0">
                <a:solidFill>
                  <a:schemeClr val="accent3"/>
                </a:solidFill>
                <a:effectLst/>
                <a:latin typeface="Arial" charset="0"/>
              </a:rPr>
              <a:t>unsorted</a:t>
            </a:r>
          </a:p>
        </p:txBody>
      </p:sp>
      <p:sp>
        <p:nvSpPr>
          <p:cNvPr id="9225"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9226" name="Line 10"/>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0272"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3"/>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spid="_x0000_s10273"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Rectangle 4"/>
          <p:cNvSpPr>
            <a:spLocks noGrp="1" noChangeArrowheads="1"/>
          </p:cNvSpPr>
          <p:nvPr>
            <p:ph type="title"/>
          </p:nvPr>
        </p:nvSpPr>
        <p:spPr/>
        <p:txBody>
          <a:bodyPr/>
          <a:lstStyle/>
          <a:p>
            <a:pPr>
              <a:defRPr/>
            </a:pPr>
            <a:r>
              <a:rPr lang="en-US" dirty="0" smtClean="0"/>
              <a:t>The Selection Sort Algorithm</a:t>
            </a:r>
          </a:p>
        </p:txBody>
      </p:sp>
      <p:sp>
        <p:nvSpPr>
          <p:cNvPr id="10245" name="Rectangle 5"/>
          <p:cNvSpPr>
            <a:spLocks noGrp="1" noChangeArrowheads="1"/>
          </p:cNvSpPr>
          <p:nvPr>
            <p:ph type="body" sz="half" idx="1"/>
          </p:nvPr>
        </p:nvSpPr>
        <p:spPr>
          <a:xfrm>
            <a:off x="685800" y="2811463"/>
            <a:ext cx="2435225" cy="3846512"/>
          </a:xfrm>
          <a:noFill/>
        </p:spPr>
        <p:txBody>
          <a:bodyPr/>
          <a:lstStyle/>
          <a:p>
            <a:r>
              <a:rPr lang="en-US" smtClean="0">
                <a:effectLst/>
              </a:rPr>
              <a:t>The process continues...</a:t>
            </a:r>
          </a:p>
        </p:txBody>
      </p:sp>
      <p:sp>
        <p:nvSpPr>
          <p:cNvPr id="10246"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0247" name="Rectangle 7"/>
          <p:cNvSpPr>
            <a:spLocks noChangeArrowheads="1"/>
          </p:cNvSpPr>
          <p:nvPr/>
        </p:nvSpPr>
        <p:spPr bwMode="auto">
          <a:xfrm>
            <a:off x="5099050" y="1936750"/>
            <a:ext cx="2128838"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0248"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0249"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p:spPr>
        <p:txBody>
          <a:bodyPr/>
          <a:lstStyle/>
          <a:p>
            <a:endParaRPr lang="en-US"/>
          </a:p>
        </p:txBody>
      </p:sp>
      <p:sp>
        <p:nvSpPr>
          <p:cNvPr id="24586" name="AutoShape 10"/>
          <p:cNvSpPr>
            <a:spLocks noChangeArrowheads="1"/>
          </p:cNvSpPr>
          <p:nvPr/>
        </p:nvSpPr>
        <p:spPr bwMode="auto">
          <a:xfrm rot="14580000" flipH="1">
            <a:off x="4183062" y="2743201"/>
            <a:ext cx="1419225" cy="2476500"/>
          </a:xfrm>
          <a:prstGeom prst="rightArrow">
            <a:avLst>
              <a:gd name="adj1" fmla="val 50000"/>
              <a:gd name="adj2" fmla="val 50005"/>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vert="eaVert" wrap="none" lIns="90488" tIns="44450" rIns="90488" bIns="44450" anchor="ctr"/>
          <a:lstStyle/>
          <a:p>
            <a:pPr algn="ctr">
              <a:defRPr/>
            </a:pPr>
            <a:r>
              <a:rPr lang="en-US" sz="2000" b="1" dirty="0">
                <a:solidFill>
                  <a:schemeClr val="accent3"/>
                </a:solidFill>
                <a:effectLst/>
                <a:latin typeface="Arial" charset="0"/>
              </a:rPr>
              <a:t>Swap</a:t>
            </a:r>
          </a:p>
          <a:p>
            <a:pPr algn="ctr">
              <a:defRPr/>
            </a:pPr>
            <a:r>
              <a:rPr lang="en-US" sz="2000" b="1" dirty="0">
                <a:solidFill>
                  <a:schemeClr val="accent3"/>
                </a:solidFill>
                <a:effectLst/>
                <a:latin typeface="Arial" charset="0"/>
              </a:rPr>
              <a:t>with</a:t>
            </a:r>
          </a:p>
          <a:p>
            <a:pPr algn="ctr">
              <a:defRPr/>
            </a:pPr>
            <a:r>
              <a:rPr lang="en-US" sz="2000" b="1" dirty="0">
                <a:solidFill>
                  <a:schemeClr val="accent3"/>
                </a:solidFill>
                <a:effectLst/>
                <a:latin typeface="Arial" charset="0"/>
              </a:rPr>
              <a:t>front</a:t>
            </a:r>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1296"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3"/>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spid="_x0000_s11297"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Rectangle 4"/>
          <p:cNvSpPr>
            <a:spLocks noGrp="1" noChangeArrowheads="1"/>
          </p:cNvSpPr>
          <p:nvPr>
            <p:ph type="title"/>
          </p:nvPr>
        </p:nvSpPr>
        <p:spPr/>
        <p:txBody>
          <a:bodyPr/>
          <a:lstStyle/>
          <a:p>
            <a:pPr>
              <a:defRPr/>
            </a:pPr>
            <a:r>
              <a:rPr lang="en-US" dirty="0" smtClean="0"/>
              <a:t>The Selection Sort Algorithm</a:t>
            </a:r>
          </a:p>
        </p:txBody>
      </p:sp>
      <p:sp>
        <p:nvSpPr>
          <p:cNvPr id="11269" name="Rectangle 5"/>
          <p:cNvSpPr>
            <a:spLocks noGrp="1" noChangeArrowheads="1"/>
          </p:cNvSpPr>
          <p:nvPr>
            <p:ph type="body" sz="half" idx="1"/>
          </p:nvPr>
        </p:nvSpPr>
        <p:spPr>
          <a:xfrm>
            <a:off x="228600" y="2811463"/>
            <a:ext cx="2435225" cy="3846512"/>
          </a:xfrm>
          <a:noFill/>
        </p:spPr>
        <p:txBody>
          <a:bodyPr/>
          <a:lstStyle/>
          <a:p>
            <a:r>
              <a:rPr lang="en-US" dirty="0" smtClean="0">
                <a:effectLst/>
              </a:rPr>
              <a:t>The process continues...</a:t>
            </a:r>
          </a:p>
        </p:txBody>
      </p:sp>
      <p:sp>
        <p:nvSpPr>
          <p:cNvPr id="11270" name="Rectangle 6"/>
          <p:cNvSpPr>
            <a:spLocks noChangeArrowheads="1"/>
          </p:cNvSpPr>
          <p:nvPr/>
        </p:nvSpPr>
        <p:spPr bwMode="auto">
          <a:xfrm>
            <a:off x="36655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1271" name="Rectangle 7"/>
          <p:cNvSpPr>
            <a:spLocks noChangeArrowheads="1"/>
          </p:cNvSpPr>
          <p:nvPr/>
        </p:nvSpPr>
        <p:spPr bwMode="auto">
          <a:xfrm>
            <a:off x="584993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6632" name="AutoShape 8"/>
          <p:cNvSpPr>
            <a:spLocks noChangeArrowheads="1"/>
          </p:cNvSpPr>
          <p:nvPr/>
        </p:nvSpPr>
        <p:spPr bwMode="auto">
          <a:xfrm>
            <a:off x="1330325" y="1295400"/>
            <a:ext cx="2163763" cy="1620838"/>
          </a:xfrm>
          <a:prstGeom prst="rightArrow">
            <a:avLst>
              <a:gd name="adj1" fmla="val 50000"/>
              <a:gd name="adj2" fmla="val 66754"/>
            </a:avLst>
          </a:prstGeom>
          <a:solidFill>
            <a:srgbClr val="00B0F0"/>
          </a:solidFill>
          <a:ln w="12700">
            <a:solidFill>
              <a:srgbClr val="000000"/>
            </a:solidFill>
            <a:miter lim="800000"/>
            <a:headEnd/>
            <a:tailEnd/>
          </a:ln>
          <a:effectLst>
            <a:outerShdw dist="107763" dir="2700000" algn="ctr" rotWithShape="0">
              <a:srgbClr val="000000">
                <a:alpha val="50000"/>
              </a:srgbClr>
            </a:outerShdw>
          </a:effectLst>
        </p:spPr>
        <p:txBody>
          <a:bodyPr wrap="none" lIns="90488" tIns="44450" rIns="90488" bIns="44450" anchor="ctr"/>
          <a:lstStyle/>
          <a:p>
            <a:pPr algn="ctr">
              <a:defRPr/>
            </a:pPr>
            <a:r>
              <a:rPr lang="en-US" sz="2000" b="1" dirty="0">
                <a:solidFill>
                  <a:schemeClr val="accent3"/>
                </a:solidFill>
                <a:effectLst/>
                <a:latin typeface="Arial" charset="0"/>
              </a:rPr>
              <a:t>Sorted side</a:t>
            </a:r>
          </a:p>
          <a:p>
            <a:pPr algn="ctr">
              <a:defRPr/>
            </a:pPr>
            <a:r>
              <a:rPr lang="en-US" sz="2000" b="1" dirty="0">
                <a:solidFill>
                  <a:schemeClr val="accent3"/>
                </a:solidFill>
                <a:effectLst/>
                <a:latin typeface="Arial" charset="0"/>
              </a:rPr>
              <a:t>is bigger</a:t>
            </a:r>
          </a:p>
        </p:txBody>
      </p:sp>
      <p:sp>
        <p:nvSpPr>
          <p:cNvPr id="11273" name="Rectangle 9"/>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1274" name="Line 10"/>
          <p:cNvSpPr>
            <a:spLocks noChangeShapeType="1"/>
          </p:cNvSpPr>
          <p:nvPr/>
        </p:nvSpPr>
        <p:spPr bwMode="auto">
          <a:xfrm>
            <a:off x="5818188"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2320"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
          <p:cNvGraphicFramePr>
            <a:graphicFrameLocks/>
          </p:cNvGraphicFramePr>
          <p:nvPr/>
        </p:nvGraphicFramePr>
        <p:xfrm>
          <a:off x="6586538" y="2428875"/>
          <a:ext cx="1758950" cy="4043363"/>
        </p:xfrm>
        <a:graphic>
          <a:graphicData uri="http://schemas.openxmlformats.org/presentationml/2006/ole">
            <mc:AlternateContent xmlns:mc="http://schemas.openxmlformats.org/markup-compatibility/2006">
              <mc:Choice xmlns:v="urn:schemas-microsoft-com:vml" Requires="v">
                <p:oleObj spid="_x0000_s12321"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62993" r="8070"/>
                      <a:stretch>
                        <a:fillRect/>
                      </a:stretch>
                    </p:blipFill>
                    <p:spPr bwMode="auto">
                      <a:xfrm>
                        <a:off x="6586538" y="2428875"/>
                        <a:ext cx="175895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4"/>
          <p:cNvSpPr>
            <a:spLocks noGrp="1" noChangeArrowheads="1"/>
          </p:cNvSpPr>
          <p:nvPr>
            <p:ph type="title"/>
          </p:nvPr>
        </p:nvSpPr>
        <p:spPr/>
        <p:txBody>
          <a:bodyPr/>
          <a:lstStyle/>
          <a:p>
            <a:pPr>
              <a:defRPr/>
            </a:pPr>
            <a:r>
              <a:rPr lang="en-US" dirty="0" smtClean="0"/>
              <a:t>The Selection Sort Algorithm</a:t>
            </a:r>
          </a:p>
        </p:txBody>
      </p:sp>
      <p:sp>
        <p:nvSpPr>
          <p:cNvPr id="12293" name="Rectangle 5"/>
          <p:cNvSpPr>
            <a:spLocks noGrp="1" noChangeArrowheads="1"/>
          </p:cNvSpPr>
          <p:nvPr>
            <p:ph type="body" sz="half" idx="1"/>
          </p:nvPr>
        </p:nvSpPr>
        <p:spPr>
          <a:xfrm>
            <a:off x="304800" y="1143000"/>
            <a:ext cx="2667000" cy="5410200"/>
          </a:xfrm>
          <a:noFill/>
        </p:spPr>
        <p:txBody>
          <a:bodyPr>
            <a:normAutofit lnSpcReduction="10000"/>
          </a:bodyPr>
          <a:lstStyle/>
          <a:p>
            <a:r>
              <a:rPr lang="en-US" dirty="0" smtClean="0">
                <a:effectLst/>
              </a:rPr>
              <a:t>The process keeps adding one more number to the sorted side.</a:t>
            </a:r>
          </a:p>
          <a:p>
            <a:r>
              <a:rPr lang="en-US" dirty="0" smtClean="0">
                <a:effectLst/>
              </a:rPr>
              <a:t>The sorted side has the smallest numbers, arranged from small to large.</a:t>
            </a:r>
          </a:p>
        </p:txBody>
      </p:sp>
      <p:sp>
        <p:nvSpPr>
          <p:cNvPr id="12294" name="Rectangle 6"/>
          <p:cNvSpPr>
            <a:spLocks noChangeArrowheads="1"/>
          </p:cNvSpPr>
          <p:nvPr/>
        </p:nvSpPr>
        <p:spPr bwMode="auto">
          <a:xfrm>
            <a:off x="443388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12295" name="Rectangle 7"/>
          <p:cNvSpPr>
            <a:spLocks noChangeArrowheads="1"/>
          </p:cNvSpPr>
          <p:nvPr/>
        </p:nvSpPr>
        <p:spPr bwMode="auto">
          <a:xfrm>
            <a:off x="6618288" y="1936750"/>
            <a:ext cx="2128837" cy="495300"/>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2296"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2297" name="Line 9"/>
          <p:cNvSpPr>
            <a:spLocks noChangeShapeType="1"/>
          </p:cNvSpPr>
          <p:nvPr/>
        </p:nvSpPr>
        <p:spPr bwMode="auto">
          <a:xfrm>
            <a:off x="6586538" y="2049463"/>
            <a:ext cx="0" cy="4554537"/>
          </a:xfrm>
          <a:prstGeom prst="line">
            <a:avLst/>
          </a:prstGeom>
          <a:noFill/>
          <a:ln w="12700">
            <a:solidFill>
              <a:schemeClr val="accent2"/>
            </a:solidFill>
            <a:prstDash val="lgDash"/>
            <a:round/>
            <a:headEnd/>
            <a:tailEnd/>
          </a:ln>
        </p:spPr>
        <p:txBody>
          <a:bodyPr/>
          <a:lstStyle/>
          <a:p>
            <a:endParaRPr lang="en-US"/>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3344"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p:cNvGraphicFramePr>
          <p:nvPr/>
        </p:nvGraphicFramePr>
        <p:xfrm>
          <a:off x="7348538" y="2428875"/>
          <a:ext cx="996950" cy="4043363"/>
        </p:xfrm>
        <a:graphic>
          <a:graphicData uri="http://schemas.openxmlformats.org/presentationml/2006/ole">
            <mc:AlternateContent xmlns:mc="http://schemas.openxmlformats.org/markup-compatibility/2006">
              <mc:Choice xmlns:v="urn:schemas-microsoft-com:vml" Requires="v">
                <p:oleObj spid="_x0000_s13345"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75528" r="8070"/>
                      <a:stretch>
                        <a:fillRect/>
                      </a:stretch>
                    </p:blipFill>
                    <p:spPr bwMode="auto">
                      <a:xfrm>
                        <a:off x="7348538" y="2428875"/>
                        <a:ext cx="99695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Rectangle 4"/>
          <p:cNvSpPr>
            <a:spLocks noGrp="1" noChangeArrowheads="1"/>
          </p:cNvSpPr>
          <p:nvPr>
            <p:ph type="title"/>
          </p:nvPr>
        </p:nvSpPr>
        <p:spPr/>
        <p:txBody>
          <a:bodyPr/>
          <a:lstStyle/>
          <a:p>
            <a:pPr>
              <a:defRPr/>
            </a:pPr>
            <a:r>
              <a:rPr lang="en-US" dirty="0" smtClean="0"/>
              <a:t>The Selection Sort Algorithm</a:t>
            </a:r>
          </a:p>
        </p:txBody>
      </p:sp>
      <p:sp>
        <p:nvSpPr>
          <p:cNvPr id="13317" name="Rectangle 5"/>
          <p:cNvSpPr>
            <a:spLocks noGrp="1" noChangeArrowheads="1"/>
          </p:cNvSpPr>
          <p:nvPr>
            <p:ph type="body" sz="half" idx="1"/>
          </p:nvPr>
        </p:nvSpPr>
        <p:spPr>
          <a:xfrm>
            <a:off x="200025" y="1219200"/>
            <a:ext cx="2921000" cy="5438775"/>
          </a:xfrm>
          <a:noFill/>
        </p:spPr>
        <p:txBody>
          <a:bodyPr/>
          <a:lstStyle/>
          <a:p>
            <a:r>
              <a:rPr lang="en-US" dirty="0" smtClean="0">
                <a:effectLst/>
              </a:rPr>
              <a:t>We can stop when the unsorted side has just one number, since that number must be the largest number.</a:t>
            </a:r>
          </a:p>
        </p:txBody>
      </p:sp>
      <p:sp>
        <p:nvSpPr>
          <p:cNvPr id="13318"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grpSp>
        <p:nvGrpSpPr>
          <p:cNvPr id="2" name="Group 10"/>
          <p:cNvGrpSpPr>
            <a:grpSpLocks/>
          </p:cNvGrpSpPr>
          <p:nvPr/>
        </p:nvGrpSpPr>
        <p:grpSpPr bwMode="auto">
          <a:xfrm>
            <a:off x="5195889" y="1928813"/>
            <a:ext cx="3867150" cy="4675187"/>
            <a:chOff x="3273" y="1215"/>
            <a:chExt cx="2436" cy="2945"/>
          </a:xfrm>
        </p:grpSpPr>
        <p:sp>
          <p:nvSpPr>
            <p:cNvPr id="13320" name="Rectangle 7"/>
            <p:cNvSpPr>
              <a:spLocks noChangeArrowheads="1"/>
            </p:cNvSpPr>
            <p:nvPr/>
          </p:nvSpPr>
          <p:spPr bwMode="auto">
            <a:xfrm>
              <a:off x="3273"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3321" name="Rectangle 8"/>
            <p:cNvSpPr>
              <a:spLocks noChangeArrowheads="1"/>
            </p:cNvSpPr>
            <p:nvPr/>
          </p:nvSpPr>
          <p:spPr bwMode="auto">
            <a:xfrm>
              <a:off x="4608" y="1224"/>
              <a:ext cx="110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3322" name="Line 9"/>
            <p:cNvSpPr>
              <a:spLocks noChangeShapeType="1"/>
            </p:cNvSpPr>
            <p:nvPr/>
          </p:nvSpPr>
          <p:spPr bwMode="auto">
            <a:xfrm>
              <a:off x="4629" y="1291"/>
              <a:ext cx="0" cy="2869"/>
            </a:xfrm>
            <a:prstGeom prst="line">
              <a:avLst/>
            </a:prstGeom>
            <a:noFill/>
            <a:ln w="12700">
              <a:solidFill>
                <a:schemeClr val="accent2"/>
              </a:solidFill>
              <a:prstDash val="lgDash"/>
              <a:round/>
              <a:headEnd/>
              <a:tailEnd/>
            </a:ln>
          </p:spPr>
          <p:txBody>
            <a:bodyPr/>
            <a:lstStyle/>
            <a:p>
              <a:endParaRPr lang="en-US"/>
            </a:p>
          </p:txBody>
        </p:sp>
      </p:gr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4353"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Rectangle 3"/>
          <p:cNvSpPr>
            <a:spLocks noGrp="1" noChangeArrowheads="1"/>
          </p:cNvSpPr>
          <p:nvPr>
            <p:ph type="title"/>
          </p:nvPr>
        </p:nvSpPr>
        <p:spPr/>
        <p:txBody>
          <a:bodyPr/>
          <a:lstStyle/>
          <a:p>
            <a:pPr>
              <a:defRPr/>
            </a:pPr>
            <a:r>
              <a:rPr lang="en-US" dirty="0" smtClean="0"/>
              <a:t>The Selection Sort Algorithm</a:t>
            </a:r>
          </a:p>
        </p:txBody>
      </p:sp>
      <p:sp>
        <p:nvSpPr>
          <p:cNvPr id="14340" name="Rectangle 4"/>
          <p:cNvSpPr>
            <a:spLocks noGrp="1" noChangeArrowheads="1"/>
          </p:cNvSpPr>
          <p:nvPr>
            <p:ph type="body" sz="half" idx="1"/>
          </p:nvPr>
        </p:nvSpPr>
        <p:spPr>
          <a:xfrm>
            <a:off x="200025" y="1219200"/>
            <a:ext cx="2921000" cy="5438775"/>
          </a:xfrm>
          <a:noFill/>
        </p:spPr>
        <p:txBody>
          <a:bodyPr/>
          <a:lstStyle/>
          <a:p>
            <a:r>
              <a:rPr lang="en-US" dirty="0" smtClean="0">
                <a:effectLst/>
              </a:rPr>
              <a:t>The array is </a:t>
            </a:r>
            <a:r>
              <a:rPr lang="en-US" dirty="0" smtClean="0">
                <a:solidFill>
                  <a:srgbClr val="0000CC"/>
                </a:solidFill>
                <a:effectLst/>
              </a:rPr>
              <a:t>now sorted.</a:t>
            </a:r>
          </a:p>
          <a:p>
            <a:r>
              <a:rPr lang="en-US" dirty="0" smtClean="0">
                <a:effectLst/>
              </a:rPr>
              <a:t>We repeatedly </a:t>
            </a:r>
            <a:r>
              <a:rPr lang="en-US" b="1" u="sng" dirty="0" smtClean="0">
                <a:solidFill>
                  <a:srgbClr val="0000CC"/>
                </a:solidFill>
                <a:effectLst/>
              </a:rPr>
              <a:t>selected</a:t>
            </a:r>
            <a:r>
              <a:rPr lang="en-US" dirty="0" smtClean="0">
                <a:effectLst/>
              </a:rPr>
              <a:t> the smallest element, and moved this element to the front of the unsorted side.</a:t>
            </a:r>
          </a:p>
        </p:txBody>
      </p:sp>
      <p:sp>
        <p:nvSpPr>
          <p:cNvPr id="14341" name="Rectangle 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14400" y="1143000"/>
            <a:ext cx="6477000" cy="2819400"/>
          </a:xfrm>
        </p:spPr>
        <p:txBody>
          <a:bodyPr/>
          <a:lstStyle/>
          <a:p>
            <a:pPr algn="ctr"/>
            <a:r>
              <a:rPr lang="en-US" altLang="en-US" sz="5400" b="1" dirty="0" smtClean="0">
                <a:solidFill>
                  <a:srgbClr val="00B050"/>
                </a:solidFill>
              </a:rPr>
              <a:t/>
            </a:r>
            <a:br>
              <a:rPr lang="en-US" altLang="en-US" sz="5400" b="1" dirty="0" smtClean="0">
                <a:solidFill>
                  <a:srgbClr val="00B050"/>
                </a:solidFill>
              </a:rPr>
            </a:br>
            <a:r>
              <a:rPr lang="en-US" altLang="en-US" sz="5400" b="1" dirty="0" smtClean="0">
                <a:solidFill>
                  <a:srgbClr val="00B050"/>
                </a:solidFill>
              </a:rPr>
              <a:t>Selection Sort</a:t>
            </a:r>
            <a:r>
              <a:rPr lang="en-US" altLang="en-US" sz="6000" dirty="0" smtClean="0"/>
              <a:t/>
            </a:r>
            <a:br>
              <a:rPr lang="en-US" altLang="en-US" sz="6000" dirty="0" smtClean="0"/>
            </a:br>
            <a:r>
              <a:rPr lang="en-US" altLang="en-US" sz="6000" dirty="0" smtClean="0"/>
              <a:t/>
            </a:r>
            <a:br>
              <a:rPr lang="en-US" altLang="en-US" sz="6000" dirty="0" smtClean="0"/>
            </a:br>
            <a:r>
              <a:rPr lang="en-US" altLang="en-US" sz="4800" dirty="0" smtClean="0">
                <a:solidFill>
                  <a:schemeClr val="tx1"/>
                </a:solidFill>
              </a:rPr>
              <a:t>Lesson 7</a:t>
            </a:r>
            <a:endParaRPr lang="en-US" altLang="en-US" sz="6000" dirty="0" smtClean="0">
              <a:solidFill>
                <a:schemeClr val="tx1"/>
              </a:solidFill>
            </a:endParaRPr>
          </a:p>
        </p:txBody>
      </p:sp>
      <p:sp>
        <p:nvSpPr>
          <p:cNvPr id="5" name="Slide Number Placeholder 3"/>
          <p:cNvSpPr txBox="1">
            <a:spLocks/>
          </p:cNvSpPr>
          <p:nvPr/>
        </p:nvSpPr>
        <p:spPr bwMode="auto">
          <a:xfrm>
            <a:off x="8001000" y="6329363"/>
            <a:ext cx="604838" cy="452437"/>
          </a:xfrm>
          <a:prstGeom prst="rect">
            <a:avLst/>
          </a:prstGeom>
          <a:noFill/>
          <a:ln w="9525">
            <a:noFill/>
            <a:miter lim="800000"/>
            <a:headEnd/>
            <a:tailEnd/>
          </a:ln>
          <a:effectLst/>
        </p:spPr>
        <p:txBody>
          <a:bodyPr anchor="b"/>
          <a:lstStyle/>
          <a:p>
            <a:pPr algn="r" eaLnBrk="1" hangingPunct="1">
              <a:defRPr/>
            </a:pPr>
            <a:fld id="{ABFFE967-C5B4-4E4F-8A7F-C929F60155E3}" type="slidenum">
              <a:rPr lang="en-US" sz="1600">
                <a:effectLst>
                  <a:outerShdw blurRad="38100" dist="38100" dir="2700000" algn="tl">
                    <a:srgbClr val="000000">
                      <a:alpha val="43137"/>
                    </a:srgbClr>
                  </a:outerShdw>
                </a:effectLst>
                <a:latin typeface="+mn-lt"/>
                <a:cs typeface="+mn-cs"/>
              </a:rPr>
              <a:pPr algn="r" eaLnBrk="1" hangingPunct="1">
                <a:defRPr/>
              </a:pPr>
              <a:t>2</a:t>
            </a:fld>
            <a:endParaRPr lang="en-US" sz="1600" dirty="0">
              <a:effectLst>
                <a:outerShdw blurRad="38100" dist="38100" dir="2700000" algn="tl">
                  <a:srgbClr val="000000">
                    <a:alpha val="43137"/>
                  </a:srgbClr>
                </a:outerShdw>
              </a:effectLst>
              <a:latin typeface="+mn-lt"/>
              <a:cs typeface="+mn-cs"/>
            </a:endParaRPr>
          </a:p>
        </p:txBody>
      </p:sp>
    </p:spTree>
    <p:extLst>
      <p:ext uri="{BB962C8B-B14F-4D97-AF65-F5344CB8AC3E}">
        <p14:creationId xmlns:p14="http://schemas.microsoft.com/office/powerpoint/2010/main" val="3365424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 </a:t>
            </a:r>
            <a:r>
              <a:rPr lang="en-US" dirty="0" err="1" smtClean="0"/>
              <a:t>Pseudocode</a:t>
            </a:r>
            <a:endParaRPr lang="en-US" dirty="0"/>
          </a:p>
        </p:txBody>
      </p:sp>
      <p:sp>
        <p:nvSpPr>
          <p:cNvPr id="3" name="Content Placeholder 2"/>
          <p:cNvSpPr>
            <a:spLocks noGrp="1"/>
          </p:cNvSpPr>
          <p:nvPr>
            <p:ph idx="1"/>
          </p:nvPr>
        </p:nvSpPr>
        <p:spPr>
          <a:xfrm>
            <a:off x="304800" y="1143000"/>
            <a:ext cx="8534400" cy="5486400"/>
          </a:xfrm>
        </p:spPr>
        <p:txBody>
          <a:bodyPr>
            <a:normAutofit lnSpcReduction="10000"/>
          </a:bodyPr>
          <a:lstStyle/>
          <a:p>
            <a:pPr>
              <a:lnSpc>
                <a:spcPct val="90000"/>
              </a:lnSpc>
              <a:buFontTx/>
              <a:buNone/>
            </a:pPr>
            <a:r>
              <a:rPr lang="en-US" sz="3200" dirty="0" smtClean="0">
                <a:solidFill>
                  <a:srgbClr val="0000CC"/>
                </a:solidFill>
              </a:rPr>
              <a:t>Input:</a:t>
            </a:r>
            <a:r>
              <a:rPr lang="en-US" sz="3200" dirty="0" smtClean="0"/>
              <a:t> An array </a:t>
            </a:r>
            <a:r>
              <a:rPr lang="en-US" sz="3200" i="1" dirty="0" smtClean="0"/>
              <a:t>A</a:t>
            </a:r>
            <a:r>
              <a:rPr lang="en-US" sz="3200" dirty="0" smtClean="0"/>
              <a:t>[1..</a:t>
            </a:r>
            <a:r>
              <a:rPr lang="en-US" sz="3200" i="1" dirty="0" smtClean="0"/>
              <a:t>n</a:t>
            </a:r>
            <a:r>
              <a:rPr lang="en-US" sz="3200" dirty="0" smtClean="0"/>
              <a:t>] of </a:t>
            </a:r>
            <a:r>
              <a:rPr lang="en-US" sz="3200" i="1" dirty="0" smtClean="0"/>
              <a:t>n </a:t>
            </a:r>
            <a:r>
              <a:rPr lang="en-US" sz="3200" dirty="0" smtClean="0"/>
              <a:t>elements.</a:t>
            </a:r>
          </a:p>
          <a:p>
            <a:pPr>
              <a:lnSpc>
                <a:spcPct val="90000"/>
              </a:lnSpc>
              <a:buFontTx/>
              <a:buNone/>
            </a:pPr>
            <a:r>
              <a:rPr lang="en-US" sz="3200" dirty="0" smtClean="0">
                <a:solidFill>
                  <a:srgbClr val="0000CC"/>
                </a:solidFill>
              </a:rPr>
              <a:t>Output: </a:t>
            </a:r>
            <a:r>
              <a:rPr lang="en-US" sz="3200" i="1" dirty="0" smtClean="0"/>
              <a:t>A</a:t>
            </a:r>
            <a:r>
              <a:rPr lang="en-US" sz="3200" dirty="0" smtClean="0"/>
              <a:t>[1</a:t>
            </a:r>
            <a:r>
              <a:rPr lang="en-US" sz="3200" i="1" dirty="0" smtClean="0"/>
              <a:t>..n</a:t>
            </a:r>
            <a:r>
              <a:rPr lang="en-US" sz="3200" dirty="0" smtClean="0"/>
              <a:t>] sorted in descending order</a:t>
            </a:r>
          </a:p>
          <a:p>
            <a:pPr>
              <a:lnSpc>
                <a:spcPct val="90000"/>
              </a:lnSpc>
              <a:buFontTx/>
              <a:buNone/>
            </a:pPr>
            <a:endParaRPr lang="en-US" sz="3200" dirty="0" smtClean="0"/>
          </a:p>
          <a:p>
            <a:pPr>
              <a:lnSpc>
                <a:spcPct val="90000"/>
              </a:lnSpc>
              <a:buFontTx/>
              <a:buNone/>
            </a:pPr>
            <a:r>
              <a:rPr lang="en-US" sz="3200" dirty="0" smtClean="0"/>
              <a:t>	1. for </a:t>
            </a:r>
            <a:r>
              <a:rPr lang="en-US" sz="3200" i="1" dirty="0" err="1" smtClean="0"/>
              <a:t>i</a:t>
            </a:r>
            <a:r>
              <a:rPr lang="en-US" sz="3200" i="1" dirty="0" smtClean="0"/>
              <a:t> </a:t>
            </a:r>
            <a:r>
              <a:rPr lang="en-US" sz="3200" dirty="0" smtClean="0">
                <a:sym typeface="Symbol" pitchFamily="18" charset="2"/>
              </a:rPr>
              <a:t></a:t>
            </a:r>
            <a:r>
              <a:rPr lang="en-US" sz="3200" dirty="0" smtClean="0"/>
              <a:t> 1 to </a:t>
            </a:r>
            <a:r>
              <a:rPr lang="en-US" sz="3200" i="1" dirty="0" smtClean="0"/>
              <a:t>n - </a:t>
            </a:r>
            <a:r>
              <a:rPr lang="en-US" sz="3200" dirty="0" smtClean="0"/>
              <a:t>1</a:t>
            </a:r>
          </a:p>
          <a:p>
            <a:pPr>
              <a:lnSpc>
                <a:spcPct val="90000"/>
              </a:lnSpc>
              <a:buFontTx/>
              <a:buNone/>
            </a:pPr>
            <a:r>
              <a:rPr lang="en-US" sz="3200" dirty="0" smtClean="0"/>
              <a:t>	2. 	min</a:t>
            </a:r>
            <a:r>
              <a:rPr lang="en-US" sz="3200" i="1" dirty="0" smtClean="0"/>
              <a:t> </a:t>
            </a:r>
            <a:r>
              <a:rPr lang="en-US" sz="3200" dirty="0" smtClean="0">
                <a:sym typeface="Symbol" pitchFamily="18" charset="2"/>
              </a:rPr>
              <a:t></a:t>
            </a:r>
            <a:r>
              <a:rPr lang="en-US" sz="3200" dirty="0" smtClean="0"/>
              <a:t> </a:t>
            </a:r>
            <a:r>
              <a:rPr lang="en-US" sz="3200" i="1" dirty="0" err="1" smtClean="0"/>
              <a:t>i</a:t>
            </a:r>
            <a:endParaRPr lang="en-US" sz="3200" dirty="0" smtClean="0"/>
          </a:p>
          <a:p>
            <a:pPr>
              <a:lnSpc>
                <a:spcPct val="90000"/>
              </a:lnSpc>
              <a:buFontTx/>
              <a:buNone/>
            </a:pPr>
            <a:r>
              <a:rPr lang="en-US" sz="3200" dirty="0" smtClean="0"/>
              <a:t>	3. 	for </a:t>
            </a:r>
            <a:r>
              <a:rPr lang="en-US" sz="3200" i="1" dirty="0" smtClean="0"/>
              <a:t>j </a:t>
            </a:r>
            <a:r>
              <a:rPr lang="en-US" sz="3200" dirty="0" smtClean="0">
                <a:sym typeface="Symbol" pitchFamily="18" charset="2"/>
              </a:rPr>
              <a:t></a:t>
            </a:r>
            <a:r>
              <a:rPr lang="en-US" sz="3200" dirty="0" smtClean="0"/>
              <a:t> </a:t>
            </a:r>
            <a:r>
              <a:rPr lang="en-US" sz="3200" i="1" dirty="0" err="1" smtClean="0"/>
              <a:t>i</a:t>
            </a:r>
            <a:r>
              <a:rPr lang="en-US" sz="3200" i="1" dirty="0" smtClean="0"/>
              <a:t> </a:t>
            </a:r>
            <a:r>
              <a:rPr lang="en-US" sz="3200" dirty="0" smtClean="0"/>
              <a:t>+ 1 to </a:t>
            </a:r>
            <a:r>
              <a:rPr lang="en-US" sz="3200" i="1" dirty="0" smtClean="0"/>
              <a:t>n  </a:t>
            </a:r>
            <a:r>
              <a:rPr lang="en-US" sz="2000" dirty="0" smtClean="0">
                <a:solidFill>
                  <a:srgbClr val="0000CC"/>
                </a:solidFill>
              </a:rPr>
              <a:t>{Find the </a:t>
            </a:r>
            <a:r>
              <a:rPr lang="en-US" sz="2000" i="1" dirty="0" err="1" smtClean="0">
                <a:solidFill>
                  <a:srgbClr val="0000CC"/>
                </a:solidFill>
              </a:rPr>
              <a:t>i</a:t>
            </a:r>
            <a:r>
              <a:rPr lang="en-US" sz="2000" i="1" dirty="0" smtClean="0">
                <a:solidFill>
                  <a:srgbClr val="0000CC"/>
                </a:solidFill>
              </a:rPr>
              <a:t> </a:t>
            </a:r>
            <a:r>
              <a:rPr lang="en-US" sz="2000" i="1" dirty="0" err="1" smtClean="0">
                <a:solidFill>
                  <a:srgbClr val="0000CC"/>
                </a:solidFill>
              </a:rPr>
              <a:t>th</a:t>
            </a:r>
            <a:r>
              <a:rPr lang="en-US" sz="2000" i="1" dirty="0" smtClean="0">
                <a:solidFill>
                  <a:srgbClr val="0000CC"/>
                </a:solidFill>
              </a:rPr>
              <a:t> </a:t>
            </a:r>
            <a:r>
              <a:rPr lang="en-US" sz="2000" dirty="0" smtClean="0">
                <a:solidFill>
                  <a:srgbClr val="0000CC"/>
                </a:solidFill>
              </a:rPr>
              <a:t>smallest element.}</a:t>
            </a:r>
            <a:endParaRPr lang="en-US" sz="2000" i="1" dirty="0" smtClean="0">
              <a:solidFill>
                <a:srgbClr val="0000CC"/>
              </a:solidFill>
            </a:endParaRPr>
          </a:p>
          <a:p>
            <a:pPr>
              <a:lnSpc>
                <a:spcPct val="90000"/>
              </a:lnSpc>
              <a:buFontTx/>
              <a:buNone/>
            </a:pPr>
            <a:r>
              <a:rPr lang="en-US" sz="3200" i="1" dirty="0" smtClean="0"/>
              <a:t>	4.	     </a:t>
            </a:r>
            <a:r>
              <a:rPr lang="en-US" sz="3200" dirty="0" smtClean="0"/>
              <a:t>if </a:t>
            </a:r>
            <a:r>
              <a:rPr lang="en-US" sz="3200" i="1" dirty="0" smtClean="0"/>
              <a:t>A</a:t>
            </a:r>
            <a:r>
              <a:rPr lang="en-US" sz="3200" dirty="0" smtClean="0"/>
              <a:t>[</a:t>
            </a:r>
            <a:r>
              <a:rPr lang="en-US" sz="3200" i="1" dirty="0" smtClean="0"/>
              <a:t>j</a:t>
            </a:r>
            <a:r>
              <a:rPr lang="en-US" sz="3200" dirty="0" smtClean="0"/>
              <a:t>] </a:t>
            </a:r>
            <a:r>
              <a:rPr lang="en-US" sz="3200" i="1" dirty="0" smtClean="0"/>
              <a:t>&lt; A</a:t>
            </a:r>
            <a:r>
              <a:rPr lang="en-US" sz="3200" dirty="0" smtClean="0"/>
              <a:t>[</a:t>
            </a:r>
            <a:r>
              <a:rPr lang="en-US" sz="3200" i="1" dirty="0" smtClean="0"/>
              <a:t>min</a:t>
            </a:r>
            <a:r>
              <a:rPr lang="en-US" sz="3200" dirty="0" smtClean="0"/>
              <a:t>] then </a:t>
            </a:r>
          </a:p>
          <a:p>
            <a:pPr>
              <a:lnSpc>
                <a:spcPct val="90000"/>
              </a:lnSpc>
              <a:buFontTx/>
              <a:buNone/>
            </a:pPr>
            <a:r>
              <a:rPr lang="en-US" sz="3200" dirty="0" smtClean="0"/>
              <a:t>	5.		min</a:t>
            </a:r>
            <a:r>
              <a:rPr lang="en-US" sz="3200" i="1" dirty="0" smtClean="0"/>
              <a:t> </a:t>
            </a:r>
            <a:r>
              <a:rPr lang="en-US" sz="3200" dirty="0" smtClean="0">
                <a:sym typeface="Symbol" pitchFamily="18" charset="2"/>
              </a:rPr>
              <a:t></a:t>
            </a:r>
            <a:r>
              <a:rPr lang="en-US" sz="3200" dirty="0" smtClean="0"/>
              <a:t> </a:t>
            </a:r>
            <a:r>
              <a:rPr lang="en-US" sz="3200" i="1" dirty="0" smtClean="0"/>
              <a:t>j</a:t>
            </a:r>
            <a:endParaRPr lang="en-US" sz="3200" dirty="0" smtClean="0"/>
          </a:p>
          <a:p>
            <a:pPr>
              <a:lnSpc>
                <a:spcPct val="90000"/>
              </a:lnSpc>
              <a:buFontTx/>
              <a:buNone/>
            </a:pPr>
            <a:r>
              <a:rPr lang="en-US" sz="3200" dirty="0" smtClean="0"/>
              <a:t>	6. 	end for</a:t>
            </a:r>
          </a:p>
          <a:p>
            <a:pPr>
              <a:lnSpc>
                <a:spcPct val="90000"/>
              </a:lnSpc>
              <a:buFontTx/>
              <a:buNone/>
            </a:pPr>
            <a:r>
              <a:rPr lang="en-US" sz="3200" dirty="0" smtClean="0"/>
              <a:t>	7. 	if min</a:t>
            </a:r>
            <a:r>
              <a:rPr lang="en-US" sz="3200" i="1" dirty="0" smtClean="0"/>
              <a:t> </a:t>
            </a:r>
            <a:r>
              <a:rPr lang="en-US" sz="3200" dirty="0" smtClean="0">
                <a:sym typeface="Symbol" pitchFamily="18" charset="2"/>
              </a:rPr>
              <a:t></a:t>
            </a:r>
            <a:r>
              <a:rPr lang="en-US" sz="3200" dirty="0" smtClean="0"/>
              <a:t> </a:t>
            </a:r>
            <a:r>
              <a:rPr lang="en-US" sz="3200" i="1" dirty="0" err="1" smtClean="0"/>
              <a:t>i</a:t>
            </a:r>
            <a:r>
              <a:rPr lang="en-US" sz="3200" i="1" dirty="0" smtClean="0"/>
              <a:t> </a:t>
            </a:r>
            <a:r>
              <a:rPr lang="en-US" sz="3200" dirty="0" smtClean="0"/>
              <a:t>then interchange </a:t>
            </a:r>
            <a:r>
              <a:rPr lang="en-US" sz="3200" i="1" dirty="0" smtClean="0"/>
              <a:t>A</a:t>
            </a:r>
            <a:r>
              <a:rPr lang="en-US" sz="3200" dirty="0" smtClean="0"/>
              <a:t>[</a:t>
            </a:r>
            <a:r>
              <a:rPr lang="en-US" sz="3200" i="1" dirty="0" err="1" smtClean="0"/>
              <a:t>i</a:t>
            </a:r>
            <a:r>
              <a:rPr lang="en-US" sz="3200" dirty="0" smtClean="0"/>
              <a:t>] and </a:t>
            </a:r>
            <a:r>
              <a:rPr lang="en-US" sz="3200" i="1" dirty="0" smtClean="0"/>
              <a:t>A</a:t>
            </a:r>
            <a:r>
              <a:rPr lang="en-US" sz="3200" dirty="0" smtClean="0"/>
              <a:t>[min]</a:t>
            </a:r>
          </a:p>
          <a:p>
            <a:pPr>
              <a:lnSpc>
                <a:spcPct val="90000"/>
              </a:lnSpc>
              <a:buFontTx/>
              <a:buNone/>
            </a:pPr>
            <a:r>
              <a:rPr lang="en-US" sz="3200" dirty="0" smtClean="0"/>
              <a:t>	8. end for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 Implementation</a:t>
            </a:r>
            <a:br>
              <a:rPr lang="en-US" dirty="0" smtClean="0"/>
            </a:br>
            <a:endParaRPr lang="en-US" dirty="0"/>
          </a:p>
        </p:txBody>
      </p:sp>
      <p:sp>
        <p:nvSpPr>
          <p:cNvPr id="3" name="Content Placeholder 2"/>
          <p:cNvSpPr>
            <a:spLocks noGrp="1"/>
          </p:cNvSpPr>
          <p:nvPr>
            <p:ph idx="1"/>
          </p:nvPr>
        </p:nvSpPr>
        <p:spPr>
          <a:xfrm>
            <a:off x="304800" y="1066800"/>
            <a:ext cx="8534400" cy="685800"/>
          </a:xfrm>
        </p:spPr>
        <p:txBody>
          <a:bodyPr/>
          <a:lstStyle/>
          <a:p>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457200" y="1219200"/>
            <a:ext cx="7086600" cy="54398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dirty="0" smtClean="0"/>
              <a:t>Selection </a:t>
            </a:r>
            <a:r>
              <a:rPr lang="en-US" dirty="0"/>
              <a:t>Sort </a:t>
            </a:r>
            <a:r>
              <a:rPr lang="en-US" dirty="0" smtClean="0"/>
              <a:t>- Implementation Code</a:t>
            </a:r>
            <a:endParaRPr lang="en-US" dirty="0"/>
          </a:p>
        </p:txBody>
      </p:sp>
      <p:sp>
        <p:nvSpPr>
          <p:cNvPr id="25603" name="Rectangle 3"/>
          <p:cNvSpPr>
            <a:spLocks noGrp="1" noChangeArrowheads="1"/>
          </p:cNvSpPr>
          <p:nvPr>
            <p:ph type="body" idx="1"/>
          </p:nvPr>
        </p:nvSpPr>
        <p:spPr>
          <a:xfrm>
            <a:off x="457200" y="1219200"/>
            <a:ext cx="8382000" cy="5257800"/>
          </a:xfrm>
          <a:noFill/>
          <a:ln/>
        </p:spPr>
        <p:txBody>
          <a:bodyPr/>
          <a:lstStyle/>
          <a:p>
            <a:pPr>
              <a:lnSpc>
                <a:spcPct val="90000"/>
              </a:lnSpc>
              <a:buFontTx/>
              <a:buNone/>
            </a:pPr>
            <a:r>
              <a:rPr lang="en-US" sz="2000" b="1" dirty="0"/>
              <a:t>void </a:t>
            </a:r>
            <a:r>
              <a:rPr lang="en-US" sz="2000" b="1" dirty="0" err="1" smtClean="0"/>
              <a:t>selectionSort</a:t>
            </a:r>
            <a:r>
              <a:rPr lang="en-US" sz="2000" b="1" dirty="0" smtClean="0"/>
              <a:t> </a:t>
            </a:r>
            <a:r>
              <a:rPr lang="en-US" sz="2000" b="1" dirty="0"/>
              <a:t>(</a:t>
            </a:r>
            <a:r>
              <a:rPr lang="en-US" sz="2000" b="1" dirty="0" err="1"/>
              <a:t>int</a:t>
            </a:r>
            <a:r>
              <a:rPr lang="en-US" sz="2000" b="1" dirty="0"/>
              <a:t> </a:t>
            </a:r>
            <a:r>
              <a:rPr lang="en-US" sz="2000" b="1" dirty="0" smtClean="0"/>
              <a:t>list[ </a:t>
            </a:r>
            <a:r>
              <a:rPr lang="en-US" sz="2000" b="1" dirty="0"/>
              <a:t>] , </a:t>
            </a:r>
            <a:r>
              <a:rPr lang="en-US" sz="2000" b="1" dirty="0" err="1"/>
              <a:t>int</a:t>
            </a:r>
            <a:r>
              <a:rPr lang="en-US" sz="2000" b="1" dirty="0"/>
              <a:t> size</a:t>
            </a:r>
            <a:r>
              <a:rPr lang="en-US" sz="2000" b="1" dirty="0" smtClean="0"/>
              <a:t>) {</a:t>
            </a:r>
          </a:p>
          <a:p>
            <a:pPr>
              <a:lnSpc>
                <a:spcPct val="90000"/>
              </a:lnSpc>
              <a:buFontTx/>
              <a:buNone/>
            </a:pPr>
            <a:endParaRPr lang="en-US" sz="2000" b="1" dirty="0"/>
          </a:p>
          <a:p>
            <a:pPr>
              <a:lnSpc>
                <a:spcPct val="90000"/>
              </a:lnSpc>
              <a:buFontTx/>
              <a:buNone/>
            </a:pPr>
            <a:r>
              <a:rPr lang="en-US" sz="2000" b="1" dirty="0"/>
              <a:t>    </a:t>
            </a:r>
            <a:r>
              <a:rPr lang="en-US" sz="2000" b="1" dirty="0" err="1"/>
              <a:t>int</a:t>
            </a:r>
            <a:r>
              <a:rPr lang="en-US" sz="2000" b="1" dirty="0"/>
              <a:t> </a:t>
            </a:r>
            <a:r>
              <a:rPr lang="en-US" sz="2000" b="1" dirty="0" err="1"/>
              <a:t>i</a:t>
            </a:r>
            <a:r>
              <a:rPr lang="en-US" sz="2000" b="1" dirty="0"/>
              <a:t>, j, </a:t>
            </a:r>
            <a:r>
              <a:rPr lang="en-US" sz="2000" b="1" dirty="0" smtClean="0"/>
              <a:t>temp, min;</a:t>
            </a:r>
            <a:endParaRPr lang="en-US" sz="2000" b="1" dirty="0"/>
          </a:p>
          <a:p>
            <a:pPr>
              <a:lnSpc>
                <a:spcPct val="90000"/>
              </a:lnSpc>
              <a:buFontTx/>
              <a:buNone/>
            </a:pPr>
            <a:r>
              <a:rPr lang="en-US" sz="2000" b="1" dirty="0"/>
              <a:t>    for ( </a:t>
            </a:r>
            <a:r>
              <a:rPr lang="en-US" sz="2000" b="1" dirty="0" err="1"/>
              <a:t>i</a:t>
            </a:r>
            <a:r>
              <a:rPr lang="en-US" sz="2000" b="1" dirty="0"/>
              <a:t> = 0; </a:t>
            </a:r>
            <a:r>
              <a:rPr lang="en-US" sz="2000" b="1" dirty="0" err="1"/>
              <a:t>i</a:t>
            </a:r>
            <a:r>
              <a:rPr lang="en-US" sz="2000" b="1" dirty="0"/>
              <a:t> &lt; </a:t>
            </a:r>
            <a:r>
              <a:rPr lang="en-US" sz="2000" b="1" dirty="0" smtClean="0"/>
              <a:t>size-1; </a:t>
            </a:r>
            <a:r>
              <a:rPr lang="en-US" sz="2000" b="1" dirty="0" err="1"/>
              <a:t>i</a:t>
            </a:r>
            <a:r>
              <a:rPr lang="en-US" sz="2000" b="1" dirty="0"/>
              <a:t>++ ) </a:t>
            </a:r>
            <a:r>
              <a:rPr lang="en-US" sz="2000" b="1" dirty="0" smtClean="0"/>
              <a:t> {   </a:t>
            </a:r>
            <a:r>
              <a:rPr lang="en-US" sz="2000" b="1" dirty="0">
                <a:solidFill>
                  <a:srgbClr val="0000CC"/>
                </a:solidFill>
              </a:rPr>
              <a:t>/* controls passes through the list </a:t>
            </a:r>
            <a:r>
              <a:rPr lang="en-US" sz="2000" b="1" dirty="0" smtClean="0">
                <a:solidFill>
                  <a:srgbClr val="0000CC"/>
                </a:solidFill>
              </a:rPr>
              <a:t>*/</a:t>
            </a:r>
          </a:p>
          <a:p>
            <a:pPr>
              <a:lnSpc>
                <a:spcPct val="90000"/>
              </a:lnSpc>
              <a:buFontTx/>
              <a:buNone/>
            </a:pPr>
            <a:r>
              <a:rPr lang="en-US" sz="2000" b="1" dirty="0" smtClean="0"/>
              <a:t>        min = </a:t>
            </a:r>
            <a:r>
              <a:rPr lang="en-US" sz="2000" b="1" dirty="0" err="1" smtClean="0"/>
              <a:t>i</a:t>
            </a:r>
            <a:r>
              <a:rPr lang="en-US" sz="2000" b="1" dirty="0" smtClean="0"/>
              <a:t>;</a:t>
            </a:r>
            <a:endParaRPr lang="en-US" sz="2000" b="1" dirty="0"/>
          </a:p>
          <a:p>
            <a:pPr>
              <a:lnSpc>
                <a:spcPct val="90000"/>
              </a:lnSpc>
              <a:buFontTx/>
              <a:buNone/>
            </a:pPr>
            <a:r>
              <a:rPr lang="en-US" sz="2000" b="1" dirty="0" smtClean="0"/>
              <a:t>        for </a:t>
            </a:r>
            <a:r>
              <a:rPr lang="en-US" sz="2000" b="1" dirty="0"/>
              <a:t>( j </a:t>
            </a:r>
            <a:r>
              <a:rPr lang="en-US" sz="2000" b="1" dirty="0" smtClean="0"/>
              <a:t>= i+1; </a:t>
            </a:r>
            <a:r>
              <a:rPr lang="en-US" sz="2000" b="1" dirty="0"/>
              <a:t>j &lt; </a:t>
            </a:r>
            <a:r>
              <a:rPr lang="en-US" sz="2000" b="1" dirty="0" smtClean="0"/>
              <a:t>size; </a:t>
            </a:r>
            <a:r>
              <a:rPr lang="en-US" sz="2000" b="1" dirty="0"/>
              <a:t>j++ )   </a:t>
            </a:r>
            <a:r>
              <a:rPr lang="en-US" sz="2000" b="1" dirty="0">
                <a:solidFill>
                  <a:srgbClr val="0000CC"/>
                </a:solidFill>
              </a:rPr>
              <a:t>/* performs adjacent comparisons */</a:t>
            </a:r>
          </a:p>
          <a:p>
            <a:pPr>
              <a:lnSpc>
                <a:spcPct val="90000"/>
              </a:lnSpc>
              <a:buFontTx/>
              <a:buNone/>
            </a:pPr>
            <a:r>
              <a:rPr lang="en-US" sz="2000" b="1" dirty="0"/>
              <a:t>	</a:t>
            </a:r>
            <a:r>
              <a:rPr lang="en-US" sz="2000" b="1" dirty="0" smtClean="0"/>
              <a:t>    {</a:t>
            </a:r>
            <a:endParaRPr lang="en-US" sz="2000" b="1" dirty="0"/>
          </a:p>
          <a:p>
            <a:pPr>
              <a:lnSpc>
                <a:spcPct val="90000"/>
              </a:lnSpc>
              <a:buFontTx/>
              <a:buNone/>
            </a:pPr>
            <a:r>
              <a:rPr lang="en-US" sz="2000" b="1" dirty="0"/>
              <a:t>	</a:t>
            </a:r>
            <a:r>
              <a:rPr lang="en-US" sz="2000" b="1" dirty="0" smtClean="0"/>
              <a:t>      if </a:t>
            </a:r>
            <a:r>
              <a:rPr lang="en-US" sz="2000" b="1" dirty="0"/>
              <a:t>( </a:t>
            </a:r>
            <a:r>
              <a:rPr lang="en-US" sz="2000" b="1" dirty="0" smtClean="0"/>
              <a:t>list[ </a:t>
            </a:r>
            <a:r>
              <a:rPr lang="en-US" sz="2000" b="1" dirty="0"/>
              <a:t>j ] </a:t>
            </a:r>
            <a:r>
              <a:rPr lang="en-US" sz="2000" b="1" dirty="0" smtClean="0"/>
              <a:t>&lt; list[ min] </a:t>
            </a:r>
            <a:r>
              <a:rPr lang="en-US" sz="2000" b="1" dirty="0"/>
              <a:t>) </a:t>
            </a:r>
            <a:r>
              <a:rPr lang="en-US" sz="2000" b="1" dirty="0" smtClean="0">
                <a:solidFill>
                  <a:srgbClr val="0000CC"/>
                </a:solidFill>
              </a:rPr>
              <a:t>/* </a:t>
            </a:r>
            <a:r>
              <a:rPr lang="en-US" sz="2000" b="1" dirty="0">
                <a:solidFill>
                  <a:srgbClr val="0000CC"/>
                </a:solidFill>
              </a:rPr>
              <a:t>determines </a:t>
            </a:r>
            <a:r>
              <a:rPr lang="en-US" sz="2000" b="1" dirty="0" smtClean="0">
                <a:solidFill>
                  <a:srgbClr val="0000CC"/>
                </a:solidFill>
              </a:rPr>
              <a:t>the minimum </a:t>
            </a:r>
            <a:r>
              <a:rPr lang="en-US" sz="2000" b="1" dirty="0">
                <a:solidFill>
                  <a:srgbClr val="0000CC"/>
                </a:solidFill>
              </a:rPr>
              <a:t>*/</a:t>
            </a:r>
          </a:p>
          <a:p>
            <a:pPr>
              <a:lnSpc>
                <a:spcPct val="90000"/>
              </a:lnSpc>
              <a:buFontTx/>
              <a:buNone/>
            </a:pPr>
            <a:r>
              <a:rPr lang="en-US" sz="2000" b="1" dirty="0"/>
              <a:t>		</a:t>
            </a:r>
            <a:r>
              <a:rPr lang="en-US" sz="2000" b="1" dirty="0" smtClean="0"/>
              <a:t>    min = j;</a:t>
            </a:r>
          </a:p>
          <a:p>
            <a:pPr>
              <a:lnSpc>
                <a:spcPct val="90000"/>
              </a:lnSpc>
              <a:buFontTx/>
              <a:buNone/>
            </a:pPr>
            <a:r>
              <a:rPr lang="en-US" sz="2000" b="1" dirty="0"/>
              <a:t>	</a:t>
            </a:r>
            <a:r>
              <a:rPr lang="en-US" sz="2000" b="1" dirty="0" smtClean="0"/>
              <a:t>    } </a:t>
            </a:r>
            <a:r>
              <a:rPr lang="en-US" sz="2000" b="1" dirty="0" smtClean="0">
                <a:solidFill>
                  <a:srgbClr val="0000CC"/>
                </a:solidFill>
              </a:rPr>
              <a:t>// end of inner for loop</a:t>
            </a:r>
          </a:p>
          <a:p>
            <a:pPr>
              <a:lnSpc>
                <a:spcPct val="90000"/>
              </a:lnSpc>
              <a:buFontTx/>
              <a:buNone/>
            </a:pPr>
            <a:r>
              <a:rPr lang="en-US" sz="2000" b="1" dirty="0" smtClean="0"/>
              <a:t>	      temp = list[</a:t>
            </a:r>
            <a:r>
              <a:rPr lang="en-US" sz="2000" b="1" dirty="0" err="1" smtClean="0"/>
              <a:t>i</a:t>
            </a:r>
            <a:r>
              <a:rPr lang="en-US" sz="2000" b="1" dirty="0" smtClean="0"/>
              <a:t> ];       </a:t>
            </a:r>
            <a:r>
              <a:rPr lang="en-US" sz="2000" b="1" dirty="0" smtClean="0">
                <a:solidFill>
                  <a:srgbClr val="0000CC"/>
                </a:solidFill>
              </a:rPr>
              <a:t>/* swap is performed in outer for loop */</a:t>
            </a:r>
          </a:p>
          <a:p>
            <a:pPr>
              <a:lnSpc>
                <a:spcPct val="90000"/>
              </a:lnSpc>
              <a:buFontTx/>
              <a:buNone/>
            </a:pPr>
            <a:r>
              <a:rPr lang="en-US" sz="2000" b="1" dirty="0" smtClean="0"/>
              <a:t>	      list[ </a:t>
            </a:r>
            <a:r>
              <a:rPr lang="en-US" sz="2000" b="1" dirty="0" err="1" smtClean="0"/>
              <a:t>i</a:t>
            </a:r>
            <a:r>
              <a:rPr lang="en-US" sz="2000" b="1" dirty="0" smtClean="0"/>
              <a:t> ] = list[min];</a:t>
            </a:r>
          </a:p>
          <a:p>
            <a:pPr>
              <a:lnSpc>
                <a:spcPct val="90000"/>
              </a:lnSpc>
              <a:buFontTx/>
              <a:buNone/>
            </a:pPr>
            <a:r>
              <a:rPr lang="en-US" sz="2000" b="1" dirty="0" smtClean="0"/>
              <a:t>	      list[min] = temp;</a:t>
            </a:r>
          </a:p>
          <a:p>
            <a:pPr>
              <a:lnSpc>
                <a:spcPct val="90000"/>
              </a:lnSpc>
              <a:buFontTx/>
              <a:buNone/>
            </a:pPr>
            <a:r>
              <a:rPr lang="en-US" sz="2000" b="1" dirty="0"/>
              <a:t>	</a:t>
            </a:r>
            <a:r>
              <a:rPr lang="en-US" sz="2000" b="1" dirty="0" smtClean="0"/>
              <a:t>} </a:t>
            </a:r>
            <a:r>
              <a:rPr lang="en-US" sz="2000" b="1" dirty="0" smtClean="0">
                <a:solidFill>
                  <a:srgbClr val="0000CC"/>
                </a:solidFill>
              </a:rPr>
              <a:t>// end of outer for loop</a:t>
            </a:r>
            <a:endParaRPr lang="en-US" sz="2000" b="1" dirty="0">
              <a:solidFill>
                <a:srgbClr val="0000CC"/>
              </a:solidFill>
            </a:endParaRPr>
          </a:p>
          <a:p>
            <a:pPr>
              <a:lnSpc>
                <a:spcPct val="90000"/>
              </a:lnSpc>
              <a:buFontTx/>
              <a:buNone/>
            </a:pPr>
            <a:r>
              <a:rPr lang="en-US" sz="2000" b="1" dirty="0" smtClean="0"/>
              <a:t>} </a:t>
            </a:r>
            <a:r>
              <a:rPr lang="en-US" sz="2000" b="1" dirty="0" smtClean="0">
                <a:solidFill>
                  <a:srgbClr val="0000CC"/>
                </a:solidFill>
              </a:rPr>
              <a:t>// end of function </a:t>
            </a:r>
            <a:endParaRPr lang="en-US" sz="2000" b="1" dirty="0">
              <a:solidFill>
                <a:srgbClr val="0000CC"/>
              </a:solidFill>
            </a:endParaRPr>
          </a:p>
          <a:p>
            <a:pPr>
              <a:lnSpc>
                <a:spcPct val="90000"/>
              </a:lnSpc>
              <a:buFontTx/>
              <a:buNone/>
            </a:pPr>
            <a:endParaRPr lang="en-US" sz="2000" b="1"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Text Box 6"/>
          <p:cNvSpPr txBox="1">
            <a:spLocks noChangeArrowheads="1"/>
          </p:cNvSpPr>
          <p:nvPr/>
        </p:nvSpPr>
        <p:spPr bwMode="auto">
          <a:xfrm>
            <a:off x="304800" y="5029200"/>
            <a:ext cx="8754704" cy="1015663"/>
          </a:xfrm>
          <a:prstGeom prst="rect">
            <a:avLst/>
          </a:prstGeom>
          <a:solidFill>
            <a:schemeClr val="bg1"/>
          </a:solidFill>
          <a:ln w="9525">
            <a:noFill/>
            <a:miter lim="800000"/>
            <a:headEnd/>
            <a:tailEnd/>
          </a:ln>
        </p:spPr>
        <p:txBody>
          <a:bodyPr wrap="none">
            <a:spAutoFit/>
          </a:bodyPr>
          <a:lstStyle/>
          <a:p>
            <a:r>
              <a:rPr lang="en-US" sz="2000" dirty="0">
                <a:effectLst/>
              </a:rPr>
              <a:t>We start with an unsorted list.  We search this list for </a:t>
            </a:r>
            <a:r>
              <a:rPr lang="en-US" sz="2000" dirty="0" smtClean="0">
                <a:effectLst/>
              </a:rPr>
              <a:t>the smallest </a:t>
            </a:r>
            <a:r>
              <a:rPr lang="en-US" sz="2000" dirty="0">
                <a:effectLst/>
              </a:rPr>
              <a:t>element.  </a:t>
            </a:r>
            <a:endParaRPr lang="en-US" sz="2000" dirty="0" smtClean="0">
              <a:effectLst/>
            </a:endParaRPr>
          </a:p>
          <a:p>
            <a:r>
              <a:rPr lang="en-US" sz="2000" dirty="0" smtClean="0">
                <a:effectLst/>
              </a:rPr>
              <a:t>We </a:t>
            </a:r>
            <a:r>
              <a:rPr lang="en-US" sz="2000" dirty="0">
                <a:effectLst/>
              </a:rPr>
              <a:t>then exchange the smallest element (8</a:t>
            </a:r>
            <a:r>
              <a:rPr lang="en-US" sz="2000" dirty="0" smtClean="0">
                <a:effectLst/>
              </a:rPr>
              <a:t>) with </a:t>
            </a:r>
            <a:r>
              <a:rPr lang="en-US" sz="2000" dirty="0">
                <a:effectLst/>
              </a:rPr>
              <a:t>the first element in the </a:t>
            </a:r>
            <a:endParaRPr lang="en-US" sz="2000" dirty="0" smtClean="0">
              <a:effectLst/>
            </a:endParaRPr>
          </a:p>
          <a:p>
            <a:r>
              <a:rPr lang="en-US" sz="2000" dirty="0" smtClean="0">
                <a:effectLst/>
              </a:rPr>
              <a:t>unsorted </a:t>
            </a:r>
            <a:r>
              <a:rPr lang="en-US" sz="2000" dirty="0">
                <a:effectLst/>
              </a:rPr>
              <a:t>list (23) and move </a:t>
            </a:r>
            <a:r>
              <a:rPr lang="en-US" sz="2000" dirty="0" err="1" smtClean="0">
                <a:effectLst/>
              </a:rPr>
              <a:t>theconceptual</a:t>
            </a:r>
            <a:r>
              <a:rPr lang="en-US" sz="2000" dirty="0" smtClean="0">
                <a:effectLst/>
              </a:rPr>
              <a:t> </a:t>
            </a:r>
            <a:r>
              <a:rPr lang="en-US" sz="2000" dirty="0">
                <a:effectLst/>
              </a:rPr>
              <a:t>wall.</a:t>
            </a:r>
          </a:p>
        </p:txBody>
      </p:sp>
      <p:sp>
        <p:nvSpPr>
          <p:cNvPr id="124935" name="Text Box 7"/>
          <p:cNvSpPr txBox="1">
            <a:spLocks noChangeArrowheads="1"/>
          </p:cNvSpPr>
          <p:nvPr/>
        </p:nvSpPr>
        <p:spPr bwMode="auto">
          <a:xfrm>
            <a:off x="219075" y="5029200"/>
            <a:ext cx="8467726" cy="1323439"/>
          </a:xfrm>
          <a:prstGeom prst="rect">
            <a:avLst/>
          </a:prstGeom>
          <a:solidFill>
            <a:schemeClr val="bg1"/>
          </a:solidFill>
          <a:ln w="9525">
            <a:noFill/>
            <a:miter lim="800000"/>
            <a:headEnd/>
            <a:tailEnd/>
          </a:ln>
        </p:spPr>
        <p:txBody>
          <a:bodyPr wrap="square">
            <a:spAutoFit/>
          </a:bodyPr>
          <a:lstStyle/>
          <a:p>
            <a:r>
              <a:rPr lang="en-US" sz="2000" dirty="0">
                <a:effectLst/>
              </a:rPr>
              <a:t>Again, we search the unsorted list for the smallest element.  </a:t>
            </a:r>
            <a:endParaRPr lang="en-US" sz="2000" dirty="0" smtClean="0">
              <a:effectLst/>
            </a:endParaRPr>
          </a:p>
          <a:p>
            <a:r>
              <a:rPr lang="en-US" sz="2000" dirty="0" smtClean="0">
                <a:effectLst/>
              </a:rPr>
              <a:t>We  then </a:t>
            </a:r>
            <a:r>
              <a:rPr lang="en-US" sz="2000" dirty="0">
                <a:effectLst/>
              </a:rPr>
              <a:t>exchange the smallest element (23) with the first element </a:t>
            </a:r>
            <a:br>
              <a:rPr lang="en-US" sz="2000" dirty="0">
                <a:effectLst/>
              </a:rPr>
            </a:br>
            <a:r>
              <a:rPr lang="en-US" sz="2000" dirty="0">
                <a:effectLst/>
              </a:rPr>
              <a:t>in the unsorted list (78) and move the conceptual wall.</a:t>
            </a:r>
            <a:br>
              <a:rPr lang="en-US" sz="2000" dirty="0">
                <a:effectLst/>
              </a:rPr>
            </a:br>
            <a:endParaRPr lang="en-US" sz="2000" dirty="0">
              <a:effectLst/>
            </a:endParaRPr>
          </a:p>
        </p:txBody>
      </p:sp>
      <p:sp>
        <p:nvSpPr>
          <p:cNvPr id="61444" name="Rectangle 2"/>
          <p:cNvSpPr>
            <a:spLocks noGrp="1" noChangeArrowheads="1"/>
          </p:cNvSpPr>
          <p:nvPr>
            <p:ph type="title"/>
          </p:nvPr>
        </p:nvSpPr>
        <p:spPr/>
        <p:txBody>
          <a:bodyPr/>
          <a:lstStyle/>
          <a:p>
            <a:pPr eaLnBrk="1" hangingPunct="1"/>
            <a:r>
              <a:rPr lang="en-US" dirty="0" smtClean="0"/>
              <a:t>Selection Sort  - Step through</a:t>
            </a:r>
          </a:p>
        </p:txBody>
      </p:sp>
      <p:pic>
        <p:nvPicPr>
          <p:cNvPr id="61445" name="Picture 4"/>
          <p:cNvPicPr>
            <a:picLocks noChangeAspect="1" noChangeArrowheads="1"/>
          </p:cNvPicPr>
          <p:nvPr/>
        </p:nvPicPr>
        <p:blipFill>
          <a:blip r:embed="rId3" cstate="print"/>
          <a:srcRect b="49147"/>
          <a:stretch>
            <a:fillRect/>
          </a:stretch>
        </p:blipFill>
        <p:spPr bwMode="auto">
          <a:xfrm>
            <a:off x="380999" y="1219200"/>
            <a:ext cx="4126396" cy="3522622"/>
          </a:xfrm>
          <a:prstGeom prst="rect">
            <a:avLst/>
          </a:prstGeom>
          <a:noFill/>
          <a:ln w="9525">
            <a:noFill/>
            <a:miter lim="800000"/>
            <a:headEnd/>
            <a:tailEnd/>
          </a:ln>
        </p:spPr>
      </p:pic>
      <p:pic>
        <p:nvPicPr>
          <p:cNvPr id="61446" name="Picture 5"/>
          <p:cNvPicPr>
            <a:picLocks noChangeAspect="1" noChangeArrowheads="1"/>
          </p:cNvPicPr>
          <p:nvPr/>
        </p:nvPicPr>
        <p:blipFill>
          <a:blip r:embed="rId3" cstate="print"/>
          <a:srcRect t="50407"/>
          <a:stretch>
            <a:fillRect/>
          </a:stretch>
        </p:blipFill>
        <p:spPr bwMode="auto">
          <a:xfrm>
            <a:off x="4800599" y="1219200"/>
            <a:ext cx="4114814" cy="3581400"/>
          </a:xfrm>
          <a:prstGeom prst="rect">
            <a:avLst/>
          </a:prstGeom>
          <a:noFill/>
          <a:ln w="9525">
            <a:noFill/>
            <a:miter lim="800000"/>
            <a:headEnd/>
            <a:tailEnd/>
          </a:ln>
        </p:spPr>
      </p:pic>
      <p:sp>
        <p:nvSpPr>
          <p:cNvPr id="124936" name="Text Box 8"/>
          <p:cNvSpPr txBox="1">
            <a:spLocks noChangeArrowheads="1"/>
          </p:cNvSpPr>
          <p:nvPr/>
        </p:nvSpPr>
        <p:spPr bwMode="auto">
          <a:xfrm>
            <a:off x="228600" y="5105400"/>
            <a:ext cx="8305800" cy="400110"/>
          </a:xfrm>
          <a:prstGeom prst="rect">
            <a:avLst/>
          </a:prstGeom>
          <a:solidFill>
            <a:schemeClr val="bg1"/>
          </a:solidFill>
          <a:ln w="9525">
            <a:noFill/>
            <a:miter lim="800000"/>
            <a:headEnd/>
            <a:tailEnd/>
          </a:ln>
        </p:spPr>
        <p:txBody>
          <a:bodyPr wrap="square">
            <a:spAutoFit/>
          </a:bodyPr>
          <a:lstStyle/>
          <a:p>
            <a:r>
              <a:rPr lang="en-US" sz="2000" dirty="0">
                <a:effectLst/>
              </a:rPr>
              <a:t>This process continues until the list is fully sorted.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4934"/>
                                        </p:tgtEl>
                                        <p:attrNameLst>
                                          <p:attrName>style.visibility</p:attrName>
                                        </p:attrNameLst>
                                      </p:cBhvr>
                                      <p:to>
                                        <p:strVal val="visible"/>
                                      </p:to>
                                    </p:set>
                                  </p:childTnLst>
                                  <p:subTnLst>
                                    <p:set>
                                      <p:cBhvr override="childStyle">
                                        <p:cTn dur="1" fill="hold" display="0" masterRel="nextClick" afterEffect="1"/>
                                        <p:tgtEl>
                                          <p:spTgt spid="12493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5"/>
                                        </p:tgtEl>
                                        <p:attrNameLst>
                                          <p:attrName>style.visibility</p:attrName>
                                        </p:attrNameLst>
                                      </p:cBhvr>
                                      <p:to>
                                        <p:strVal val="visible"/>
                                      </p:to>
                                    </p:set>
                                  </p:childTnLst>
                                  <p:subTnLst>
                                    <p:set>
                                      <p:cBhvr override="childStyle">
                                        <p:cTn dur="1" fill="hold" display="0" masterRel="nextClick" afterEffect="1"/>
                                        <p:tgtEl>
                                          <p:spTgt spid="12493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6"/>
                                        </p:tgtEl>
                                        <p:attrNameLst>
                                          <p:attrName>style.visibility</p:attrName>
                                        </p:attrNameLst>
                                      </p:cBhvr>
                                      <p:to>
                                        <p:strVal val="visible"/>
                                      </p:to>
                                    </p:set>
                                  </p:childTnLst>
                                  <p:subTnLst>
                                    <p:set>
                                      <p:cBhvr override="childStyle">
                                        <p:cTn dur="1" fill="hold" display="0" masterRel="nextClick" afterEffect="1"/>
                                        <p:tgtEl>
                                          <p:spTgt spid="1249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animBg="1" autoUpdateAnimBg="0"/>
      <p:bldP spid="124935" grpId="0" animBg="1" autoUpdateAnimBg="0"/>
      <p:bldP spid="12493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Example</a:t>
            </a:r>
            <a:endParaRPr lang="en-US" dirty="0"/>
          </a:p>
        </p:txBody>
      </p:sp>
      <p:sp>
        <p:nvSpPr>
          <p:cNvPr id="3" name="Content Placeholder 2"/>
          <p:cNvSpPr>
            <a:spLocks noGrp="1"/>
          </p:cNvSpPr>
          <p:nvPr>
            <p:ph idx="1"/>
          </p:nvPr>
        </p:nvSpPr>
        <p:spPr>
          <a:xfrm>
            <a:off x="304800" y="1066800"/>
            <a:ext cx="8534400" cy="1600200"/>
          </a:xfrm>
        </p:spPr>
        <p:txBody>
          <a:bodyPr/>
          <a:lstStyle/>
          <a:p>
            <a:r>
              <a:rPr lang="en-US" dirty="0" smtClean="0"/>
              <a:t>To sort an array with k elements, Selection sort requires k – 1 passes.  </a:t>
            </a:r>
          </a:p>
          <a:p>
            <a:r>
              <a:rPr lang="en-US" dirty="0" smtClean="0"/>
              <a:t>Example:</a:t>
            </a: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152400" y="2819400"/>
            <a:ext cx="8763000" cy="257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 Animation</a:t>
            </a:r>
            <a:endParaRPr lang="en-US" dirty="0"/>
          </a:p>
        </p:txBody>
      </p:sp>
      <p:pic>
        <p:nvPicPr>
          <p:cNvPr id="4" name="Content Placeholder 3" descr="Selection_sort_animation.gif"/>
          <p:cNvPicPr>
            <a:picLocks noGrp="1" noChangeAspect="1"/>
          </p:cNvPicPr>
          <p:nvPr>
            <p:ph idx="1"/>
          </p:nvPr>
        </p:nvPicPr>
        <p:blipFill>
          <a:blip r:embed="rId2" cstate="print"/>
          <a:stretch>
            <a:fillRect/>
          </a:stretch>
        </p:blipFill>
        <p:spPr>
          <a:xfrm>
            <a:off x="3200400" y="1143000"/>
            <a:ext cx="5257800" cy="5257800"/>
          </a:xfrm>
        </p:spPr>
      </p:pic>
      <p:pic>
        <p:nvPicPr>
          <p:cNvPr id="5" name="Content Placeholder 3" descr="Selection-Sort-Animation.gif"/>
          <p:cNvPicPr>
            <a:picLocks noChangeAspect="1"/>
          </p:cNvPicPr>
          <p:nvPr/>
        </p:nvPicPr>
        <p:blipFill>
          <a:blip r:embed="rId3" cstate="print"/>
          <a:stretch>
            <a:fillRect/>
          </a:stretch>
        </p:blipFill>
        <p:spPr bwMode="auto">
          <a:xfrm>
            <a:off x="533400" y="1143000"/>
            <a:ext cx="1447800" cy="537133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anim calcmode="lin" valueType="num">
                                      <p:cBhvr>
                                        <p:cTn id="8" dur="10" fill="hold"/>
                                        <p:tgtEl>
                                          <p:spTgt spid="5"/>
                                        </p:tgtEl>
                                        <p:attrNameLst>
                                          <p:attrName>ppt_x</p:attrName>
                                        </p:attrNameLst>
                                      </p:cBhvr>
                                      <p:tavLst>
                                        <p:tav tm="0">
                                          <p:val>
                                            <p:strVal val="#ppt_x"/>
                                          </p:val>
                                        </p:tav>
                                        <p:tav tm="100000">
                                          <p:val>
                                            <p:strVal val="#ppt_x"/>
                                          </p:val>
                                        </p:tav>
                                      </p:tavLst>
                                    </p:anim>
                                    <p:anim calcmode="lin" valueType="num">
                                      <p:cBhvr>
                                        <p:cTn id="9" dur="1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(complete Example)</a:t>
            </a:r>
            <a:endParaRPr lang="en-US" dirty="0"/>
          </a:p>
        </p:txBody>
      </p:sp>
      <p:pic>
        <p:nvPicPr>
          <p:cNvPr id="4" name="Picture 3"/>
          <p:cNvPicPr>
            <a:picLocks noChangeAspect="1"/>
          </p:cNvPicPr>
          <p:nvPr/>
        </p:nvPicPr>
        <p:blipFill>
          <a:blip r:embed="rId2"/>
          <a:stretch>
            <a:fillRect/>
          </a:stretch>
        </p:blipFill>
        <p:spPr>
          <a:xfrm>
            <a:off x="533400" y="1143000"/>
            <a:ext cx="8305800" cy="5715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(complete Example)</a:t>
            </a:r>
            <a:endParaRPr lang="en-US" dirty="0"/>
          </a:p>
        </p:txBody>
      </p:sp>
      <p:pic>
        <p:nvPicPr>
          <p:cNvPr id="3" name="Picture 2"/>
          <p:cNvPicPr>
            <a:picLocks noChangeAspect="1"/>
          </p:cNvPicPr>
          <p:nvPr/>
        </p:nvPicPr>
        <p:blipFill>
          <a:blip r:embed="rId2"/>
          <a:stretch>
            <a:fillRect/>
          </a:stretch>
        </p:blipFill>
        <p:spPr>
          <a:xfrm>
            <a:off x="1371600" y="2133600"/>
            <a:ext cx="6096000" cy="3514725"/>
          </a:xfrm>
          <a:prstGeom prst="rect">
            <a:avLst/>
          </a:prstGeom>
        </p:spPr>
      </p:pic>
    </p:spTree>
    <p:extLst>
      <p:ext uri="{BB962C8B-B14F-4D97-AF65-F5344CB8AC3E}">
        <p14:creationId xmlns:p14="http://schemas.microsoft.com/office/powerpoint/2010/main" val="1465285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Selection Sort</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smtClean="0">
                <a:solidFill>
                  <a:srgbClr val="0000CC"/>
                </a:solidFill>
              </a:rPr>
              <a:t>in-place comparison sort</a:t>
            </a:r>
          </a:p>
          <a:p>
            <a:r>
              <a:rPr lang="en-US" dirty="0" smtClean="0">
                <a:solidFill>
                  <a:srgbClr val="0000CC"/>
                </a:solidFill>
              </a:rPr>
              <a:t>O(n</a:t>
            </a:r>
            <a:r>
              <a:rPr lang="en-US" baseline="30000" dirty="0" smtClean="0">
                <a:solidFill>
                  <a:srgbClr val="0000CC"/>
                </a:solidFill>
              </a:rPr>
              <a:t>2</a:t>
            </a:r>
            <a:r>
              <a:rPr lang="en-US" dirty="0" smtClean="0">
                <a:solidFill>
                  <a:srgbClr val="0000CC"/>
                </a:solidFill>
              </a:rPr>
              <a:t>)</a:t>
            </a:r>
            <a:r>
              <a:rPr lang="en-US" dirty="0" smtClean="0"/>
              <a:t> complexity, making it inefficient on large lists, and generally performs worse than the similar insertion sort. </a:t>
            </a:r>
          </a:p>
          <a:p>
            <a:r>
              <a:rPr lang="en-US" dirty="0" smtClean="0"/>
              <a:t>Selection sort is not difficult to analyze compared to other sorting algorithms since none of the loops depend on the data in the array</a:t>
            </a:r>
          </a:p>
          <a:p>
            <a:endParaRPr lang="en-US" dirty="0" smtClean="0"/>
          </a:p>
          <a:p>
            <a:endParaRPr lang="en-US" dirty="0"/>
          </a:p>
        </p:txBody>
      </p:sp>
    </p:spTree>
    <p:extLst>
      <p:ext uri="{BB962C8B-B14F-4D97-AF65-F5344CB8AC3E}">
        <p14:creationId xmlns:p14="http://schemas.microsoft.com/office/powerpoint/2010/main" val="1033207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spect="1" noChangeArrowheads="1"/>
          </p:cNvSpPr>
          <p:nvPr>
            <p:ph type="title"/>
          </p:nvPr>
        </p:nvSpPr>
        <p:spPr/>
        <p:txBody>
          <a:bodyPr/>
          <a:lstStyle/>
          <a:p>
            <a:pPr eaLnBrk="1" hangingPunct="1"/>
            <a:r>
              <a:rPr lang="en-US" dirty="0" smtClean="0"/>
              <a:t>Complexity of Selection Sort</a:t>
            </a:r>
          </a:p>
        </p:txBody>
      </p:sp>
      <p:sp>
        <p:nvSpPr>
          <p:cNvPr id="24579" name="Rectangle 3"/>
          <p:cNvSpPr>
            <a:spLocks noGrp="1" noChangeArrowheads="1"/>
          </p:cNvSpPr>
          <p:nvPr>
            <p:ph idx="1"/>
          </p:nvPr>
        </p:nvSpPr>
        <p:spPr>
          <a:xfrm>
            <a:off x="304800" y="1066800"/>
            <a:ext cx="8686800" cy="5410200"/>
          </a:xfrm>
        </p:spPr>
        <p:txBody>
          <a:bodyPr/>
          <a:lstStyle/>
          <a:p>
            <a:r>
              <a:rPr lang="en-US" dirty="0" smtClean="0"/>
              <a:t>Worst case performance  </a:t>
            </a:r>
          </a:p>
          <a:p>
            <a:endParaRPr lang="en-US" dirty="0" smtClean="0"/>
          </a:p>
          <a:p>
            <a:r>
              <a:rPr lang="en-US" dirty="0" smtClean="0"/>
              <a:t>Best case performance </a:t>
            </a:r>
          </a:p>
          <a:p>
            <a:endParaRPr lang="en-US" dirty="0" smtClean="0"/>
          </a:p>
          <a:p>
            <a:r>
              <a:rPr lang="en-US" dirty="0" smtClean="0"/>
              <a:t>Average case performance </a:t>
            </a:r>
          </a:p>
          <a:p>
            <a:endParaRPr lang="en-US" dirty="0" smtClean="0"/>
          </a:p>
          <a:p>
            <a:endParaRPr lang="en-US" dirty="0" smtClean="0"/>
          </a:p>
          <a:p>
            <a:endParaRPr lang="en-US" dirty="0"/>
          </a:p>
          <a:p>
            <a:endParaRPr lang="en-US" dirty="0" smtClean="0"/>
          </a:p>
          <a:p>
            <a:r>
              <a:rPr lang="en-US" dirty="0" smtClean="0"/>
              <a:t>Where </a:t>
            </a:r>
            <a:r>
              <a:rPr lang="en-US" b="1" dirty="0" smtClean="0">
                <a:solidFill>
                  <a:srgbClr val="0000CC"/>
                </a:solidFill>
              </a:rPr>
              <a:t>n</a:t>
            </a:r>
            <a:r>
              <a:rPr lang="en-US" dirty="0" smtClean="0"/>
              <a:t> is the number of elements being sorted</a:t>
            </a:r>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pic>
        <p:nvPicPr>
          <p:cNvPr id="5" name="Picture 4" descr="O(n^2)"/>
          <p:cNvPicPr/>
          <p:nvPr/>
        </p:nvPicPr>
        <p:blipFill>
          <a:blip r:embed="rId3" cstate="print"/>
          <a:srcRect/>
          <a:stretch>
            <a:fillRect/>
          </a:stretch>
        </p:blipFill>
        <p:spPr bwMode="auto">
          <a:xfrm>
            <a:off x="5858510" y="1143000"/>
            <a:ext cx="1609090" cy="685800"/>
          </a:xfrm>
          <a:prstGeom prst="rect">
            <a:avLst/>
          </a:prstGeom>
          <a:noFill/>
          <a:ln w="9525">
            <a:noFill/>
            <a:miter lim="800000"/>
            <a:headEnd/>
            <a:tailEnd/>
          </a:ln>
        </p:spPr>
      </p:pic>
      <p:pic>
        <p:nvPicPr>
          <p:cNvPr id="7" name="Picture 6" descr="O(n^2)"/>
          <p:cNvPicPr/>
          <p:nvPr/>
        </p:nvPicPr>
        <p:blipFill>
          <a:blip r:embed="rId3" cstate="print"/>
          <a:srcRect/>
          <a:stretch>
            <a:fillRect/>
          </a:stretch>
        </p:blipFill>
        <p:spPr bwMode="auto">
          <a:xfrm>
            <a:off x="5867400" y="3276600"/>
            <a:ext cx="1609090" cy="685800"/>
          </a:xfrm>
          <a:prstGeom prst="rect">
            <a:avLst/>
          </a:prstGeom>
          <a:noFill/>
          <a:ln w="9525">
            <a:noFill/>
            <a:miter lim="800000"/>
            <a:headEnd/>
            <a:tailEnd/>
          </a:ln>
        </p:spPr>
      </p:pic>
      <p:pic>
        <p:nvPicPr>
          <p:cNvPr id="12" name="Picture 11" descr="O(n^2)"/>
          <p:cNvPicPr/>
          <p:nvPr/>
        </p:nvPicPr>
        <p:blipFill>
          <a:blip r:embed="rId3" cstate="print"/>
          <a:srcRect/>
          <a:stretch>
            <a:fillRect/>
          </a:stretch>
        </p:blipFill>
        <p:spPr bwMode="auto">
          <a:xfrm>
            <a:off x="5867400" y="2209800"/>
            <a:ext cx="160909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normAutofit lnSpcReduction="10000"/>
          </a:bodyPr>
          <a:lstStyle/>
          <a:p>
            <a:r>
              <a:rPr lang="en-US" dirty="0" smtClean="0"/>
              <a:t>It is specifically an </a:t>
            </a:r>
            <a:r>
              <a:rPr lang="en-US" b="1" dirty="0" smtClean="0">
                <a:solidFill>
                  <a:srgbClr val="0000CC"/>
                </a:solidFill>
              </a:rPr>
              <a:t>in-place comparison sort</a:t>
            </a:r>
            <a:r>
              <a:rPr lang="en-US" dirty="0" smtClean="0"/>
              <a:t> </a:t>
            </a:r>
          </a:p>
          <a:p>
            <a:r>
              <a:rPr lang="en-US" dirty="0" smtClean="0"/>
              <a:t>Noted for its simplicity, </a:t>
            </a:r>
          </a:p>
          <a:p>
            <a:r>
              <a:rPr lang="en-US" dirty="0" smtClean="0"/>
              <a:t>It has performance advantages over more complicated algorithms in certain situations, particularly where auxiliary memory is limited</a:t>
            </a:r>
          </a:p>
          <a:p>
            <a:r>
              <a:rPr lang="en-US" dirty="0" smtClean="0"/>
              <a:t>The algorithm </a:t>
            </a:r>
          </a:p>
          <a:p>
            <a:pPr lvl="1"/>
            <a:r>
              <a:rPr lang="en-US" dirty="0" smtClean="0"/>
              <a:t>finds the </a:t>
            </a:r>
            <a:r>
              <a:rPr lang="en-US" dirty="0" smtClean="0">
                <a:solidFill>
                  <a:srgbClr val="0000CC"/>
                </a:solidFill>
              </a:rPr>
              <a:t>minimum</a:t>
            </a:r>
            <a:r>
              <a:rPr lang="en-US" dirty="0" smtClean="0"/>
              <a:t> value, </a:t>
            </a:r>
          </a:p>
          <a:p>
            <a:pPr lvl="1"/>
            <a:r>
              <a:rPr lang="en-US" dirty="0" smtClean="0">
                <a:solidFill>
                  <a:srgbClr val="0000CC"/>
                </a:solidFill>
              </a:rPr>
              <a:t>swaps</a:t>
            </a:r>
            <a:r>
              <a:rPr lang="en-US" dirty="0" smtClean="0"/>
              <a:t> it with the value in the first position, and</a:t>
            </a:r>
          </a:p>
          <a:p>
            <a:pPr lvl="1"/>
            <a:r>
              <a:rPr lang="en-US" dirty="0" smtClean="0"/>
              <a:t>repeats these steps for the remainder of the list</a:t>
            </a:r>
          </a:p>
          <a:p>
            <a:r>
              <a:rPr lang="en-US" dirty="0" smtClean="0"/>
              <a:t>It does no more than </a:t>
            </a:r>
            <a:r>
              <a:rPr lang="en-US" b="1" i="1" dirty="0" smtClean="0">
                <a:solidFill>
                  <a:srgbClr val="0000CC"/>
                </a:solidFill>
              </a:rPr>
              <a:t>n </a:t>
            </a:r>
            <a:r>
              <a:rPr lang="en-US" dirty="0" smtClean="0">
                <a:solidFill>
                  <a:srgbClr val="0000CC"/>
                </a:solidFill>
              </a:rPr>
              <a:t>swaps</a:t>
            </a:r>
            <a:r>
              <a:rPr lang="en-US" dirty="0" smtClean="0"/>
              <a:t>, and thus is useful where swapping is very expensive</a:t>
            </a:r>
            <a:endParaRPr lang="en-US" dirty="0"/>
          </a:p>
        </p:txBody>
      </p:sp>
    </p:spTree>
    <p:extLst>
      <p:ext uri="{BB962C8B-B14F-4D97-AF65-F5344CB8AC3E}">
        <p14:creationId xmlns:p14="http://schemas.microsoft.com/office/powerpoint/2010/main" val="2262178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685800" y="1447800"/>
            <a:ext cx="7924800" cy="2133600"/>
          </a:xfrm>
        </p:spPr>
        <p:txBody>
          <a:bodyPr/>
          <a:lstStyle/>
          <a:p>
            <a:pPr eaLnBrk="1" hangingPunct="1"/>
            <a:r>
              <a:rPr lang="en-US" altLang="en-US" dirty="0" smtClean="0">
                <a:solidFill>
                  <a:srgbClr val="00B050"/>
                </a:solidFill>
              </a:rPr>
              <a:t>Summary…</a:t>
            </a:r>
          </a:p>
        </p:txBody>
      </p:sp>
      <p:sp>
        <p:nvSpPr>
          <p:cNvPr id="5124" name="Rectangle 3"/>
          <p:cNvSpPr>
            <a:spLocks noGrp="1" noChangeArrowheads="1"/>
          </p:cNvSpPr>
          <p:nvPr>
            <p:ph type="subTitle" idx="1"/>
          </p:nvPr>
        </p:nvSpPr>
        <p:spPr>
          <a:xfrm>
            <a:off x="1981200" y="4038600"/>
            <a:ext cx="5181600" cy="914400"/>
          </a:xfrm>
          <a:noFill/>
        </p:spPr>
        <p:txBody>
          <a:bodyPr/>
          <a:lstStyle/>
          <a:p>
            <a:pPr eaLnBrk="1" hangingPunct="1"/>
            <a:r>
              <a:rPr lang="en-US" altLang="en-US" dirty="0" smtClean="0"/>
              <a:t>Questions…?</a:t>
            </a:r>
          </a:p>
        </p:txBody>
      </p:sp>
      <p:sp>
        <p:nvSpPr>
          <p:cNvPr id="5125" name="Rectangle 4"/>
          <p:cNvSpPr>
            <a:spLocks noChangeArrowheads="1"/>
          </p:cNvSpPr>
          <p:nvPr/>
        </p:nvSpPr>
        <p:spPr bwMode="auto">
          <a:xfrm>
            <a:off x="1981200" y="4495800"/>
            <a:ext cx="6337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ClrTx/>
              <a:buSzTx/>
              <a:buFontTx/>
              <a:buNone/>
            </a:pPr>
            <a:endParaRPr lang="en-US" altLang="en-US" sz="2200">
              <a:latin typeface="Times New Roman" panose="02020603050405020304" pitchFamily="18" charset="0"/>
            </a:endParaRPr>
          </a:p>
        </p:txBody>
      </p:sp>
    </p:spTree>
    <p:extLst>
      <p:ext uri="{BB962C8B-B14F-4D97-AF65-F5344CB8AC3E}">
        <p14:creationId xmlns:p14="http://schemas.microsoft.com/office/powerpoint/2010/main" val="23349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(Concept)</a:t>
            </a:r>
            <a:endParaRPr lang="en-US" dirty="0"/>
          </a:p>
        </p:txBody>
      </p:sp>
      <p:pic>
        <p:nvPicPr>
          <p:cNvPr id="34818" name="Picture 2" descr="Selection Sort Step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284957"/>
            <a:ext cx="3581400" cy="4125243"/>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Selection sort 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276600"/>
            <a:ext cx="4873625" cy="3733800"/>
          </a:xfrm>
          <a:prstGeom prst="rect">
            <a:avLst/>
          </a:prstGeom>
          <a:noFill/>
          <a:extLst>
            <a:ext uri="{909E8E84-426E-40DD-AFC4-6F175D3DCCD1}">
              <a14:hiddenFill xmlns:a14="http://schemas.microsoft.com/office/drawing/2010/main">
                <a:solidFill>
                  <a:srgbClr val="FFFFFF"/>
                </a:solidFill>
              </a14:hiddenFill>
            </a:ext>
          </a:extLst>
        </p:spPr>
      </p:pic>
      <p:sp>
        <p:nvSpPr>
          <p:cNvPr id="13" name="Cloud 12"/>
          <p:cNvSpPr/>
          <p:nvPr/>
        </p:nvSpPr>
        <p:spPr>
          <a:xfrm>
            <a:off x="4343399" y="1132197"/>
            <a:ext cx="2208213" cy="1295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Suppose first element is minimum and then compare it with other elements to find actual minimum </a:t>
            </a:r>
            <a:endParaRPr lang="en-GB" sz="1000" b="1" dirty="0"/>
          </a:p>
        </p:txBody>
      </p:sp>
      <p:cxnSp>
        <p:nvCxnSpPr>
          <p:cNvPr id="15" name="Straight Arrow Connector 14"/>
          <p:cNvCxnSpPr/>
          <p:nvPr/>
        </p:nvCxnSpPr>
        <p:spPr>
          <a:xfrm flipV="1">
            <a:off x="1066800" y="1447800"/>
            <a:ext cx="3352800" cy="457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a:xfrm>
            <a:off x="0" y="5949855"/>
            <a:ext cx="1908412" cy="9797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This is array after pass 1. Next pass use this array</a:t>
            </a:r>
            <a:endParaRPr lang="en-GB" sz="1200" b="1" dirty="0">
              <a:solidFill>
                <a:schemeClr val="tx1"/>
              </a:solidFill>
            </a:endParaRPr>
          </a:p>
        </p:txBody>
      </p:sp>
      <p:cxnSp>
        <p:nvCxnSpPr>
          <p:cNvPr id="17" name="Straight Arrow Connector 16"/>
          <p:cNvCxnSpPr/>
          <p:nvPr/>
        </p:nvCxnSpPr>
        <p:spPr>
          <a:xfrm flipH="1">
            <a:off x="1219200" y="5334000"/>
            <a:ext cx="304800" cy="615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Left Bracket 18"/>
          <p:cNvSpPr/>
          <p:nvPr/>
        </p:nvSpPr>
        <p:spPr>
          <a:xfrm rot="5400000">
            <a:off x="5029200" y="3581399"/>
            <a:ext cx="152400" cy="457201"/>
          </a:xfrm>
          <a:prstGeom prst="lef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Left Bracket 26"/>
          <p:cNvSpPr/>
          <p:nvPr/>
        </p:nvSpPr>
        <p:spPr>
          <a:xfrm rot="5400000">
            <a:off x="6653738" y="2794267"/>
            <a:ext cx="102927" cy="1981994"/>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Left Bracket 27"/>
          <p:cNvSpPr/>
          <p:nvPr/>
        </p:nvSpPr>
        <p:spPr>
          <a:xfrm rot="5400000">
            <a:off x="7401532" y="1122425"/>
            <a:ext cx="132135" cy="457201"/>
          </a:xfrm>
          <a:prstGeom prst="lef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Left Bracket 28"/>
          <p:cNvSpPr/>
          <p:nvPr/>
        </p:nvSpPr>
        <p:spPr>
          <a:xfrm rot="5400000">
            <a:off x="7414145" y="1622947"/>
            <a:ext cx="106905" cy="457201"/>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Rectangle 23"/>
          <p:cNvSpPr/>
          <p:nvPr/>
        </p:nvSpPr>
        <p:spPr>
          <a:xfrm>
            <a:off x="8001000" y="1143001"/>
            <a:ext cx="987425" cy="304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smtClean="0"/>
              <a:t>Sorted Side</a:t>
            </a:r>
            <a:endParaRPr lang="en-GB" sz="1200" b="1" dirty="0"/>
          </a:p>
        </p:txBody>
      </p:sp>
      <p:sp>
        <p:nvSpPr>
          <p:cNvPr id="32" name="Rectangle 31"/>
          <p:cNvSpPr/>
          <p:nvPr/>
        </p:nvSpPr>
        <p:spPr>
          <a:xfrm>
            <a:off x="8001000" y="1676401"/>
            <a:ext cx="987425" cy="228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smtClean="0"/>
              <a:t>Unsorted Side</a:t>
            </a:r>
            <a:endParaRPr lang="en-GB" sz="1200" b="1" dirty="0"/>
          </a:p>
        </p:txBody>
      </p:sp>
      <p:sp>
        <p:nvSpPr>
          <p:cNvPr id="30" name="Striped Right Arrow 29"/>
          <p:cNvSpPr/>
          <p:nvPr/>
        </p:nvSpPr>
        <p:spPr>
          <a:xfrm rot="19814444">
            <a:off x="3113657" y="5059657"/>
            <a:ext cx="843357" cy="399296"/>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258191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(Concept)</a:t>
            </a:r>
            <a:endParaRPr lang="en-US" dirty="0"/>
          </a:p>
        </p:txBody>
      </p:sp>
      <p:pic>
        <p:nvPicPr>
          <p:cNvPr id="35842" name="Picture 2" descr="Selection sort ste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886" y="1143000"/>
            <a:ext cx="3829226" cy="4479394"/>
          </a:xfrm>
          <a:prstGeom prst="rect">
            <a:avLst/>
          </a:prstGeom>
          <a:noFill/>
          <a:extLst>
            <a:ext uri="{909E8E84-426E-40DD-AFC4-6F175D3DCCD1}">
              <a14:hiddenFill xmlns:a14="http://schemas.microsoft.com/office/drawing/2010/main">
                <a:solidFill>
                  <a:srgbClr val="FFFFFF"/>
                </a:solidFill>
              </a14:hiddenFill>
            </a:ext>
          </a:extLst>
        </p:spPr>
      </p:pic>
      <p:pic>
        <p:nvPicPr>
          <p:cNvPr id="35844" name="Picture 4" descr="Selection sort 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816" y="2392362"/>
            <a:ext cx="3854537" cy="4694238"/>
          </a:xfrm>
          <a:prstGeom prst="rect">
            <a:avLst/>
          </a:prstGeom>
          <a:noFill/>
          <a:extLst>
            <a:ext uri="{909E8E84-426E-40DD-AFC4-6F175D3DCCD1}">
              <a14:hiddenFill xmlns:a14="http://schemas.microsoft.com/office/drawing/2010/main">
                <a:solidFill>
                  <a:srgbClr val="FFFFFF"/>
                </a:solidFill>
              </a14:hiddenFill>
            </a:ext>
          </a:extLst>
        </p:spPr>
      </p:pic>
      <p:sp>
        <p:nvSpPr>
          <p:cNvPr id="14" name="Left Bracket 13"/>
          <p:cNvSpPr/>
          <p:nvPr/>
        </p:nvSpPr>
        <p:spPr>
          <a:xfrm rot="5400000">
            <a:off x="1219198" y="1676401"/>
            <a:ext cx="152402" cy="609600"/>
          </a:xfrm>
          <a:prstGeom prst="lef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Left Bracket 14"/>
          <p:cNvSpPr/>
          <p:nvPr/>
        </p:nvSpPr>
        <p:spPr>
          <a:xfrm rot="5400000">
            <a:off x="2382716" y="1429648"/>
            <a:ext cx="113731" cy="1064437"/>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Left Bracket 15"/>
          <p:cNvSpPr/>
          <p:nvPr/>
        </p:nvSpPr>
        <p:spPr>
          <a:xfrm rot="5400000">
            <a:off x="7401532" y="1122425"/>
            <a:ext cx="132135" cy="457201"/>
          </a:xfrm>
          <a:prstGeom prst="lef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Left Bracket 16"/>
          <p:cNvSpPr/>
          <p:nvPr/>
        </p:nvSpPr>
        <p:spPr>
          <a:xfrm rot="5400000">
            <a:off x="7414145" y="1622947"/>
            <a:ext cx="106905" cy="457201"/>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Rectangle 17"/>
          <p:cNvSpPr/>
          <p:nvPr/>
        </p:nvSpPr>
        <p:spPr>
          <a:xfrm>
            <a:off x="8001000" y="1143001"/>
            <a:ext cx="987425" cy="304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smtClean="0"/>
              <a:t>Sorted Side</a:t>
            </a:r>
            <a:endParaRPr lang="en-GB" sz="1200" b="1" dirty="0"/>
          </a:p>
        </p:txBody>
      </p:sp>
      <p:sp>
        <p:nvSpPr>
          <p:cNvPr id="19" name="Rectangle 18"/>
          <p:cNvSpPr/>
          <p:nvPr/>
        </p:nvSpPr>
        <p:spPr>
          <a:xfrm>
            <a:off x="8001000" y="1676401"/>
            <a:ext cx="987425" cy="228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smtClean="0"/>
              <a:t>Unsorted Side</a:t>
            </a:r>
            <a:endParaRPr lang="en-GB" sz="1200" b="1" dirty="0"/>
          </a:p>
        </p:txBody>
      </p:sp>
      <p:sp>
        <p:nvSpPr>
          <p:cNvPr id="20" name="Left Bracket 19"/>
          <p:cNvSpPr/>
          <p:nvPr/>
        </p:nvSpPr>
        <p:spPr>
          <a:xfrm rot="5400000">
            <a:off x="6145415" y="3074786"/>
            <a:ext cx="76198" cy="1241829"/>
          </a:xfrm>
          <a:prstGeom prst="lef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Left Bracket 20"/>
          <p:cNvSpPr/>
          <p:nvPr/>
        </p:nvSpPr>
        <p:spPr>
          <a:xfrm rot="5400000">
            <a:off x="7287858" y="3404022"/>
            <a:ext cx="128520" cy="531035"/>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Striped Right Arrow 21"/>
          <p:cNvSpPr/>
          <p:nvPr/>
        </p:nvSpPr>
        <p:spPr>
          <a:xfrm rot="19814444">
            <a:off x="3785334" y="4201150"/>
            <a:ext cx="721311" cy="399296"/>
          </a:xfrm>
          <a:prstGeom prst="striped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16069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smtClean="0"/>
              <a:t>Sorting an Array of Integers</a:t>
            </a:r>
          </a:p>
        </p:txBody>
      </p:sp>
      <p:sp>
        <p:nvSpPr>
          <p:cNvPr id="1028" name="Rectangle 3"/>
          <p:cNvSpPr>
            <a:spLocks noGrp="1" noChangeArrowheads="1"/>
          </p:cNvSpPr>
          <p:nvPr>
            <p:ph type="body" sz="half" idx="1"/>
          </p:nvPr>
        </p:nvSpPr>
        <p:spPr>
          <a:xfrm>
            <a:off x="381000" y="1143000"/>
            <a:ext cx="2740025" cy="5514975"/>
          </a:xfrm>
          <a:noFill/>
        </p:spPr>
        <p:txBody>
          <a:bodyPr/>
          <a:lstStyle/>
          <a:p>
            <a:r>
              <a:rPr lang="en-US" dirty="0" smtClean="0">
                <a:effectLst/>
              </a:rPr>
              <a:t>The picture shows an array of six integers that we want to sort from smallest to largest</a:t>
            </a:r>
          </a:p>
        </p:txBody>
      </p:sp>
      <p:graphicFrame>
        <p:nvGraphicFramePr>
          <p:cNvPr id="1026" name="Object 4"/>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041" name="Chart" r:id="rId4" imgW="6096000" imgH="4057712" progId="MSGraph.Chart.8">
                  <p:embed followColorScheme="full"/>
                </p:oleObj>
              </mc:Choice>
              <mc:Fallback>
                <p:oleObj name="Chart" r:id="rId4" imgW="6096000" imgH="4057712" progId="MSGraph.Chart.8">
                  <p:embed followColorScheme="full"/>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080"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Grp="1" noChangeArrowheads="1"/>
          </p:cNvSpPr>
          <p:nvPr>
            <p:ph type="title"/>
          </p:nvPr>
        </p:nvSpPr>
        <p:spPr/>
        <p:txBody>
          <a:bodyPr/>
          <a:lstStyle/>
          <a:p>
            <a:pPr>
              <a:defRPr/>
            </a:pPr>
            <a:r>
              <a:rPr lang="en-US" dirty="0" smtClean="0"/>
              <a:t>The Selection Sort Algorithm</a:t>
            </a:r>
          </a:p>
        </p:txBody>
      </p:sp>
      <p:sp>
        <p:nvSpPr>
          <p:cNvPr id="2053" name="Rectangle 4"/>
          <p:cNvSpPr>
            <a:spLocks noGrp="1" noChangeArrowheads="1"/>
          </p:cNvSpPr>
          <p:nvPr>
            <p:ph type="body" sz="half" idx="1"/>
          </p:nvPr>
        </p:nvSpPr>
        <p:spPr>
          <a:xfrm>
            <a:off x="381000" y="1219200"/>
            <a:ext cx="2740025" cy="5438775"/>
          </a:xfrm>
          <a:noFill/>
        </p:spPr>
        <p:txBody>
          <a:bodyPr/>
          <a:lstStyle/>
          <a:p>
            <a:r>
              <a:rPr lang="en-US" dirty="0" smtClean="0">
                <a:effectLst/>
              </a:rPr>
              <a:t>Start by finding the </a:t>
            </a:r>
            <a:r>
              <a:rPr lang="en-US" b="1" u="sng" dirty="0" smtClean="0">
                <a:solidFill>
                  <a:srgbClr val="0000CC"/>
                </a:solidFill>
                <a:effectLst/>
              </a:rPr>
              <a:t>smallest</a:t>
            </a:r>
            <a:r>
              <a:rPr lang="en-US" dirty="0" smtClean="0">
                <a:solidFill>
                  <a:srgbClr val="0000CC"/>
                </a:solidFill>
                <a:effectLst/>
              </a:rPr>
              <a:t> </a:t>
            </a:r>
            <a:r>
              <a:rPr lang="en-US" dirty="0" smtClean="0">
                <a:effectLst/>
              </a:rPr>
              <a:t>entry.</a:t>
            </a:r>
          </a:p>
        </p:txBody>
      </p:sp>
      <p:graphicFrame>
        <p:nvGraphicFramePr>
          <p:cNvPr id="2051" name="Object 5"/>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spid="_x0000_s2081"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a:t>
            </a:r>
            <a:r>
              <a:rPr lang="en-US" sz="1800" b="1" dirty="0" smtClean="0">
                <a:solidFill>
                  <a:schemeClr val="tx1"/>
                </a:solidFill>
                <a:effectLst/>
                <a:latin typeface="Helvetica" pitchFamily="34" charset="0"/>
              </a:rPr>
              <a:t>      </a:t>
            </a:r>
            <a:r>
              <a:rPr lang="en-US" sz="1800" b="1" dirty="0">
                <a:solidFill>
                  <a:schemeClr val="tx1"/>
                </a:solidFill>
                <a:effectLst/>
                <a:latin typeface="Helvetica" pitchFamily="34" charset="0"/>
              </a:rPr>
              <a:t>[4]       [5]  </a:t>
            </a:r>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3104"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Rectangle 3"/>
          <p:cNvSpPr>
            <a:spLocks noGrp="1" noChangeArrowheads="1"/>
          </p:cNvSpPr>
          <p:nvPr>
            <p:ph type="title"/>
          </p:nvPr>
        </p:nvSpPr>
        <p:spPr/>
        <p:txBody>
          <a:bodyPr/>
          <a:lstStyle/>
          <a:p>
            <a:pPr>
              <a:defRPr/>
            </a:pPr>
            <a:r>
              <a:rPr lang="en-US" dirty="0" smtClean="0"/>
              <a:t>The Selection Sort Algorithm</a:t>
            </a:r>
          </a:p>
        </p:txBody>
      </p:sp>
      <p:sp>
        <p:nvSpPr>
          <p:cNvPr id="3077" name="Rectangle 4"/>
          <p:cNvSpPr>
            <a:spLocks noGrp="1" noChangeArrowheads="1"/>
          </p:cNvSpPr>
          <p:nvPr>
            <p:ph type="body" sz="half" idx="1"/>
          </p:nvPr>
        </p:nvSpPr>
        <p:spPr>
          <a:xfrm>
            <a:off x="457200" y="1219200"/>
            <a:ext cx="2663825" cy="5438775"/>
          </a:xfrm>
          <a:noFill/>
        </p:spPr>
        <p:txBody>
          <a:bodyPr/>
          <a:lstStyle/>
          <a:p>
            <a:r>
              <a:rPr lang="en-US" dirty="0" smtClean="0">
                <a:effectLst/>
              </a:rPr>
              <a:t>Start by finding the </a:t>
            </a:r>
            <a:r>
              <a:rPr lang="en-US" b="1" u="sng" dirty="0" smtClean="0">
                <a:solidFill>
                  <a:srgbClr val="0000CC"/>
                </a:solidFill>
                <a:effectLst/>
              </a:rPr>
              <a:t>smallest</a:t>
            </a:r>
            <a:r>
              <a:rPr lang="en-US" dirty="0" smtClean="0">
                <a:effectLst/>
              </a:rPr>
              <a:t> entry.</a:t>
            </a:r>
          </a:p>
          <a:p>
            <a:r>
              <a:rPr lang="en-US" dirty="0" smtClean="0">
                <a:effectLst/>
              </a:rPr>
              <a:t>Swap the smallest entry with the </a:t>
            </a:r>
            <a:r>
              <a:rPr lang="en-US" b="1" u="sng" dirty="0" smtClean="0">
                <a:solidFill>
                  <a:srgbClr val="0000CC"/>
                </a:solidFill>
                <a:effectLst/>
              </a:rPr>
              <a:t>first entry</a:t>
            </a:r>
            <a:r>
              <a:rPr lang="en-US" dirty="0" smtClean="0">
                <a:solidFill>
                  <a:srgbClr val="0000CC"/>
                </a:solidFill>
                <a:effectLst/>
              </a:rPr>
              <a:t>.</a:t>
            </a:r>
          </a:p>
        </p:txBody>
      </p:sp>
      <p:graphicFrame>
        <p:nvGraphicFramePr>
          <p:cNvPr id="3075" name="Object 5"/>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spid="_x0000_s3105"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Arc 6"/>
          <p:cNvSpPr>
            <a:spLocks/>
          </p:cNvSpPr>
          <p:nvPr/>
        </p:nvSpPr>
        <p:spPr bwMode="auto">
          <a:xfrm>
            <a:off x="4027488" y="1831975"/>
            <a:ext cx="1597025" cy="835025"/>
          </a:xfrm>
          <a:custGeom>
            <a:avLst/>
            <a:gdLst>
              <a:gd name="T0" fmla="*/ 0 w 21600"/>
              <a:gd name="T1" fmla="*/ 835025 h 21600"/>
              <a:gd name="T2" fmla="*/ 1595472 w 21600"/>
              <a:gd name="T3" fmla="*/ 0 h 21600"/>
              <a:gd name="T4" fmla="*/ 1597025 w 21600"/>
              <a:gd name="T5" fmla="*/ 8350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50800" cap="rnd">
            <a:solidFill>
              <a:srgbClr val="0000CC"/>
            </a:solidFill>
            <a:round/>
            <a:headEnd type="triangle" w="med" len="med"/>
            <a:tailEnd/>
          </a:ln>
        </p:spPr>
        <p:txBody>
          <a:bodyPr/>
          <a:lstStyle/>
          <a:p>
            <a:endParaRPr lang="en-US"/>
          </a:p>
        </p:txBody>
      </p:sp>
      <p:sp>
        <p:nvSpPr>
          <p:cNvPr id="3079" name="Arc 7"/>
          <p:cNvSpPr>
            <a:spLocks/>
          </p:cNvSpPr>
          <p:nvPr/>
        </p:nvSpPr>
        <p:spPr bwMode="auto">
          <a:xfrm>
            <a:off x="5588000" y="1849438"/>
            <a:ext cx="1560513" cy="2430462"/>
          </a:xfrm>
          <a:custGeom>
            <a:avLst/>
            <a:gdLst>
              <a:gd name="T0" fmla="*/ 0 w 21600"/>
              <a:gd name="T1" fmla="*/ 0 h 21600"/>
              <a:gd name="T2" fmla="*/ 1560513 w 21600"/>
              <a:gd name="T3" fmla="*/ 2430462 h 21600"/>
              <a:gd name="T4" fmla="*/ 0 w 21600"/>
              <a:gd name="T5" fmla="*/ 24304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CC"/>
            </a:solidFill>
            <a:round/>
            <a:headEnd/>
            <a:tailEnd type="triangle" w="med" len="med"/>
          </a:ln>
        </p:spPr>
        <p:txBody>
          <a:bodyPr/>
          <a:lstStyle/>
          <a:p>
            <a:endParaRPr lang="en-US"/>
          </a:p>
        </p:txBody>
      </p:sp>
      <p:sp>
        <p:nvSpPr>
          <p:cNvPr id="3080"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4128"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Rectangle 3"/>
          <p:cNvSpPr>
            <a:spLocks noGrp="1" noChangeArrowheads="1"/>
          </p:cNvSpPr>
          <p:nvPr>
            <p:ph type="title"/>
          </p:nvPr>
        </p:nvSpPr>
        <p:spPr/>
        <p:txBody>
          <a:bodyPr/>
          <a:lstStyle/>
          <a:p>
            <a:pPr>
              <a:defRPr/>
            </a:pPr>
            <a:r>
              <a:rPr lang="en-US" dirty="0" smtClean="0"/>
              <a:t>The Selection Sort Algorithm</a:t>
            </a:r>
          </a:p>
        </p:txBody>
      </p:sp>
      <p:sp>
        <p:nvSpPr>
          <p:cNvPr id="4101" name="Rectangle 4"/>
          <p:cNvSpPr>
            <a:spLocks noGrp="1" noChangeArrowheads="1"/>
          </p:cNvSpPr>
          <p:nvPr>
            <p:ph type="body" sz="half" idx="1"/>
          </p:nvPr>
        </p:nvSpPr>
        <p:spPr>
          <a:xfrm>
            <a:off x="381000" y="1219200"/>
            <a:ext cx="2435225" cy="4676775"/>
          </a:xfrm>
          <a:noFill/>
        </p:spPr>
        <p:txBody>
          <a:bodyPr/>
          <a:lstStyle/>
          <a:p>
            <a:r>
              <a:rPr lang="en-US" dirty="0" smtClean="0">
                <a:effectLst/>
              </a:rPr>
              <a:t>Start by finding the </a:t>
            </a:r>
            <a:r>
              <a:rPr lang="en-US" b="1" u="sng" dirty="0" smtClean="0">
                <a:solidFill>
                  <a:srgbClr val="0000CC"/>
                </a:solidFill>
                <a:effectLst/>
              </a:rPr>
              <a:t>smallest</a:t>
            </a:r>
            <a:r>
              <a:rPr lang="en-US" dirty="0" smtClean="0">
                <a:solidFill>
                  <a:srgbClr val="0000CC"/>
                </a:solidFill>
                <a:effectLst/>
              </a:rPr>
              <a:t> </a:t>
            </a:r>
            <a:r>
              <a:rPr lang="en-US" dirty="0" smtClean="0">
                <a:effectLst/>
              </a:rPr>
              <a:t>entry.</a:t>
            </a:r>
          </a:p>
          <a:p>
            <a:r>
              <a:rPr lang="en-US" dirty="0" smtClean="0">
                <a:effectLst/>
              </a:rPr>
              <a:t>Swap the smallest entry with the </a:t>
            </a:r>
            <a:r>
              <a:rPr lang="en-US" b="1" u="sng" dirty="0" smtClean="0">
                <a:solidFill>
                  <a:srgbClr val="0000CC"/>
                </a:solidFill>
                <a:effectLst/>
              </a:rPr>
              <a:t>first entry</a:t>
            </a:r>
            <a:r>
              <a:rPr lang="en-US" dirty="0" smtClean="0">
                <a:solidFill>
                  <a:srgbClr val="0000CC"/>
                </a:solidFill>
                <a:effectLst/>
              </a:rPr>
              <a:t>.</a:t>
            </a:r>
          </a:p>
        </p:txBody>
      </p:sp>
      <p:graphicFrame>
        <p:nvGraphicFramePr>
          <p:cNvPr id="4099" name="Object 5"/>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spid="_x0000_s4129"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Tree>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Lecture_15</Template>
  <TotalTime>5995</TotalTime>
  <Words>1449</Words>
  <Application>Microsoft Office PowerPoint</Application>
  <PresentationFormat>On-screen Show (4:3)</PresentationFormat>
  <Paragraphs>179</Paragraphs>
  <Slides>30</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Garamond</vt:lpstr>
      <vt:lpstr>Helvetica</vt:lpstr>
      <vt:lpstr>新細明體</vt:lpstr>
      <vt:lpstr>Symbol</vt:lpstr>
      <vt:lpstr>Times New Roman</vt:lpstr>
      <vt:lpstr>Wingdings</vt:lpstr>
      <vt:lpstr>Edge</vt:lpstr>
      <vt:lpstr>Chart</vt:lpstr>
      <vt:lpstr>Data Structure and Algorithms</vt:lpstr>
      <vt:lpstr> Selection Sort  Lesson 7</vt:lpstr>
      <vt:lpstr>Selection Sort</vt:lpstr>
      <vt:lpstr>Selection Sort (Concept)</vt:lpstr>
      <vt:lpstr>Selection Sort (Concept)</vt:lpstr>
      <vt:lpstr>Sorting an Array of Integers</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The Selection Sort Algorithm</vt:lpstr>
      <vt:lpstr>Selection Sort – Pseudocode</vt:lpstr>
      <vt:lpstr>Selection Sort – Implementation </vt:lpstr>
      <vt:lpstr>Selection Sort - Implementation Code</vt:lpstr>
      <vt:lpstr>Selection Sort  - Step through</vt:lpstr>
      <vt:lpstr>Selection Sort Example</vt:lpstr>
      <vt:lpstr>Selection Sort - Animation</vt:lpstr>
      <vt:lpstr>Selection Sort (complete Example)</vt:lpstr>
      <vt:lpstr>Selection Sort (complete Example)</vt:lpstr>
      <vt:lpstr>Complexity of Selection Sort</vt:lpstr>
      <vt:lpstr>Complexity of Selection Sort</vt:lpstr>
      <vt:lpstr>Summary…</vt:lpstr>
    </vt:vector>
  </TitlesOfParts>
  <Company>Cottrell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dc:title>
  <dc:subject>CSC211 Data Structures</dc:subject>
  <dc:creator>Dr. Iftikhar Azim Niaz</dc:creator>
  <cp:lastModifiedBy>Microsoft account</cp:lastModifiedBy>
  <cp:revision>511</cp:revision>
  <dcterms:created xsi:type="dcterms:W3CDTF">2004-10-06T00:41:44Z</dcterms:created>
  <dcterms:modified xsi:type="dcterms:W3CDTF">2022-10-31T07:19:44Z</dcterms:modified>
</cp:coreProperties>
</file>