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36"/>
  </p:notesMasterIdLst>
  <p:sldIdLst>
    <p:sldId id="676" r:id="rId2"/>
    <p:sldId id="678" r:id="rId3"/>
    <p:sldId id="679" r:id="rId4"/>
    <p:sldId id="680" r:id="rId5"/>
    <p:sldId id="681" r:id="rId6"/>
    <p:sldId id="682" r:id="rId7"/>
    <p:sldId id="683" r:id="rId8"/>
    <p:sldId id="685" r:id="rId9"/>
    <p:sldId id="686" r:id="rId10"/>
    <p:sldId id="687" r:id="rId11"/>
    <p:sldId id="688" r:id="rId12"/>
    <p:sldId id="689" r:id="rId13"/>
    <p:sldId id="690" r:id="rId14"/>
    <p:sldId id="691" r:id="rId15"/>
    <p:sldId id="692" r:id="rId16"/>
    <p:sldId id="693" r:id="rId17"/>
    <p:sldId id="694" r:id="rId18"/>
    <p:sldId id="695" r:id="rId19"/>
    <p:sldId id="696" r:id="rId20"/>
    <p:sldId id="697" r:id="rId21"/>
    <p:sldId id="698" r:id="rId22"/>
    <p:sldId id="699" r:id="rId23"/>
    <p:sldId id="700" r:id="rId24"/>
    <p:sldId id="701" r:id="rId25"/>
    <p:sldId id="702" r:id="rId26"/>
    <p:sldId id="704" r:id="rId27"/>
    <p:sldId id="705" r:id="rId28"/>
    <p:sldId id="708" r:id="rId29"/>
    <p:sldId id="709" r:id="rId30"/>
    <p:sldId id="703" r:id="rId31"/>
    <p:sldId id="714" r:id="rId32"/>
    <p:sldId id="715" r:id="rId33"/>
    <p:sldId id="716" r:id="rId34"/>
    <p:sldId id="647"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0000"/>
    <a:srgbClr val="000099"/>
    <a:srgbClr val="0066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798" autoAdjust="0"/>
  </p:normalViewPr>
  <p:slideViewPr>
    <p:cSldViewPr>
      <p:cViewPr varScale="1">
        <p:scale>
          <a:sx n="70" d="100"/>
          <a:sy n="70" d="100"/>
        </p:scale>
        <p:origin x="1356" y="72"/>
      </p:cViewPr>
      <p:guideLst>
        <p:guide orient="horz" pos="2160"/>
        <p:guide pos="2880"/>
      </p:guideLst>
    </p:cSldViewPr>
  </p:slideViewPr>
  <p:outlineViewPr>
    <p:cViewPr>
      <p:scale>
        <a:sx n="33" d="100"/>
        <a:sy n="33" d="100"/>
      </p:scale>
      <p:origin x="0" y="11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4"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4"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 Id="rId4" Type="http://schemas.openxmlformats.org/officeDocument/2006/relationships/image" Target="../media/image35.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n-US" altLang="zh-TW"/>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n-US" altLang="zh-TW"/>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n-US" altLang="zh-TW"/>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latin typeface="Arial" charset="0"/>
              </a:defRPr>
            </a:lvl1pPr>
          </a:lstStyle>
          <a:p>
            <a:pPr>
              <a:defRPr/>
            </a:pPr>
            <a:fld id="{9E1B2F9A-186B-4AC8-B273-1CDEBB29F7E8}" type="slidenum">
              <a:rPr lang="zh-TW" altLang="en-US"/>
              <a:pPr>
                <a:defRPr/>
              </a:pPr>
              <a:t>‹#›</a:t>
            </a:fld>
            <a:endParaRPr lang="en-US" altLang="zh-TW"/>
          </a:p>
        </p:txBody>
      </p:sp>
    </p:spTree>
    <p:extLst>
      <p:ext uri="{BB962C8B-B14F-4D97-AF65-F5344CB8AC3E}">
        <p14:creationId xmlns:p14="http://schemas.microsoft.com/office/powerpoint/2010/main" val="17960786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w="9525"/>
        </p:spPr>
        <p:txBody>
          <a:bodyPr/>
          <a:lstStyle/>
          <a:p>
            <a:r>
              <a:rPr lang="en-US" smtClean="0"/>
              <a:t>Now we'll look at another sorting method called Insertionsort. The end result will be the same: The array will be sorted from smallest to largest. But the sorting method is different.</a:t>
            </a:r>
          </a:p>
          <a:p>
            <a:endParaRPr lang="en-US" smtClean="0"/>
          </a:p>
          <a:p>
            <a:r>
              <a:rPr lang="en-US" smtClean="0"/>
              <a:t>However, there are some common features. As with the Selectionsort, the Insertionsort algorithm also views the array as having a sorted side and an unsorted side, ...</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882667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w="9525"/>
        </p:spPr>
        <p:txBody>
          <a:bodyPr/>
          <a:lstStyle/>
          <a:p>
            <a:r>
              <a:rPr lang="en-US" smtClean="0"/>
              <a:t>...like this.</a:t>
            </a:r>
          </a:p>
          <a:p>
            <a:endParaRPr lang="en-US" smtClean="0"/>
          </a:p>
          <a:p>
            <a:r>
              <a:rPr lang="en-US" smtClean="0"/>
              <a:t>Is this the correct spot for the new element?  No, because the new element is smaller than the next element in the sorted section. So we continue shifting elements rightward...</a:t>
            </a:r>
          </a:p>
        </p:txBody>
      </p:sp>
      <p:sp>
        <p:nvSpPr>
          <p:cNvPr id="6349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571963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w="9525"/>
        </p:spPr>
        <p:txBody>
          <a:bodyPr/>
          <a:lstStyle/>
          <a:p>
            <a:r>
              <a:rPr lang="en-US" smtClean="0"/>
              <a:t>This is still not the correct spot for our new element, so we shift again...</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545598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noFill/>
          <a:ln w="9525"/>
        </p:spPr>
        <p:txBody>
          <a:bodyPr/>
          <a:lstStyle/>
          <a:p>
            <a:r>
              <a:rPr lang="en-US" smtClean="0"/>
              <a:t>...and shift one more time...</a:t>
            </a:r>
          </a:p>
        </p:txBody>
      </p:sp>
      <p:sp>
        <p:nvSpPr>
          <p:cNvPr id="6553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785097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p:spPr>
        <p:txBody>
          <a:bodyPr/>
          <a:lstStyle/>
          <a:p>
            <a:r>
              <a:rPr lang="en-US" smtClean="0"/>
              <a:t>Finally, this is the correct location for the new element. In general there are two situations that indicate the "correct location" has been found:</a:t>
            </a:r>
          </a:p>
          <a:p>
            <a:endParaRPr lang="en-US" smtClean="0"/>
          </a:p>
          <a:p>
            <a:r>
              <a:rPr lang="en-US" smtClean="0"/>
              <a:t>1. We reach the front of the array (as happened here), or</a:t>
            </a:r>
          </a:p>
          <a:p>
            <a:endParaRPr lang="en-US" smtClean="0"/>
          </a:p>
          <a:p>
            <a:r>
              <a:rPr lang="en-US" smtClean="0"/>
              <a:t>2. We reached an element that is less than or equal to the new element. </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779331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a:ln w="9525"/>
        </p:spPr>
        <p:txBody>
          <a:bodyPr/>
          <a:lstStyle/>
          <a:p>
            <a:r>
              <a:rPr lang="en-US" smtClean="0"/>
              <a:t>Once the correct spot is found, we copy the new element back into the array.  The number of elements in the sorted side has increased by one.</a:t>
            </a:r>
          </a:p>
        </p:txBody>
      </p:sp>
      <p:sp>
        <p:nvSpPr>
          <p:cNvPr id="6758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068863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w="9525"/>
        </p:spPr>
        <p:txBody>
          <a:bodyPr/>
          <a:lstStyle/>
          <a:p>
            <a:r>
              <a:rPr lang="en-US" smtClean="0"/>
              <a:t>The last element of the array also needs to be inserted. Start by copying it to a safe location.</a:t>
            </a: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936939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ln w="9525"/>
        </p:spPr>
        <p:txBody>
          <a:bodyPr/>
          <a:lstStyle/>
          <a:p>
            <a:r>
              <a:rPr lang="en-US" smtClean="0"/>
              <a:t>Now we will shift elements rightward. How many shifts will be done?</a:t>
            </a:r>
          </a:p>
        </p:txBody>
      </p:sp>
      <p:sp>
        <p:nvSpPr>
          <p:cNvPr id="6963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047085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w="9525"/>
        </p:spPr>
        <p:txBody>
          <a:bodyPr/>
          <a:lstStyle/>
          <a:p>
            <a:r>
              <a:rPr lang="en-US" smtClean="0"/>
              <a:t>These four elements are shifted. But the 7 at location [0] is not shifted since it is smaller than the new element.</a:t>
            </a: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45888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a:ln w="9525"/>
        </p:spPr>
        <p:txBody>
          <a:bodyPr/>
          <a:lstStyle/>
          <a:p>
            <a:r>
              <a:rPr lang="en-US" smtClean="0"/>
              <a:t>The new element is inserted into the array.</a:t>
            </a:r>
          </a:p>
        </p:txBody>
      </p:sp>
      <p:sp>
        <p:nvSpPr>
          <p:cNvPr id="7168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544431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p:spPr>
        <p:txBody>
          <a:bodyPr/>
          <a:lstStyle/>
          <a:p>
            <a:r>
              <a:rPr lang="en-US" smtClean="0"/>
              <a:t>...like this.</a:t>
            </a:r>
          </a:p>
          <a:p>
            <a:endParaRPr lang="en-US" smtClean="0"/>
          </a:p>
          <a:p>
            <a:r>
              <a:rPr lang="en-US" smtClean="0"/>
              <a:t>However, in the Selectionsort, the sorted side always contained the smallest elements of the array. In the Insertionsort, the sorted side will be sorted from small to large, but the elements in the sorted side will not necessarily be the smallest entries of the array.</a:t>
            </a:r>
          </a:p>
          <a:p>
            <a:endParaRPr lang="en-US" smtClean="0"/>
          </a:p>
          <a:p>
            <a:r>
              <a:rPr lang="en-US" smtClean="0"/>
              <a:t>Because the sorted side does not need to have the smallest entries, we can start by placing one element in the sorted side--we don't need to worry about sorting just one element. But we do need to worry about how to increase the number of elements that are in the sorted side.</a:t>
            </a:r>
          </a:p>
        </p:txBody>
      </p:sp>
      <p:sp>
        <p:nvSpPr>
          <p:cNvPr id="552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33940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p:spPr>
        <p:txBody>
          <a:bodyPr/>
          <a:lstStyle/>
          <a:p>
            <a:r>
              <a:rPr lang="en-US" smtClean="0"/>
              <a:t>The basic approach is to take the front element from the unsorted side...</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48112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noFill/>
          <a:ln w="9525"/>
        </p:spPr>
        <p:txBody>
          <a:bodyPr/>
          <a:lstStyle/>
          <a:p>
            <a:r>
              <a:rPr lang="en-US" smtClean="0"/>
              <a:t>...and insert this element at the correct spot of the sorted side.</a:t>
            </a:r>
          </a:p>
          <a:p>
            <a:endParaRPr lang="en-US" smtClean="0"/>
          </a:p>
          <a:p>
            <a:r>
              <a:rPr lang="en-US" smtClean="0"/>
              <a:t>In this example, the front element of the unsorted side is 20. So the 20 must be inserted before the number 45 which is already in the sorted side.</a:t>
            </a:r>
          </a:p>
        </p:txBody>
      </p:sp>
      <p:sp>
        <p:nvSpPr>
          <p:cNvPr id="5734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266676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w="9525"/>
        </p:spPr>
        <p:txBody>
          <a:bodyPr/>
          <a:lstStyle/>
          <a:p>
            <a:r>
              <a:rPr lang="en-US" smtClean="0"/>
              <a:t>After the insertion, the sorted side contains two elements. These two elements are in order from small to large, although they are not the smallest elements in the array.</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322790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a:ln w="9525"/>
        </p:spPr>
        <p:txBody>
          <a:bodyPr/>
          <a:lstStyle/>
          <a:p>
            <a:r>
              <a:rPr lang="en-US" smtClean="0"/>
              <a:t>Sometimes we are lucky and the newly inserted element is already in the right spot. This happens if the new element is larger than anything that's already in the array.</a:t>
            </a:r>
          </a:p>
        </p:txBody>
      </p:sp>
      <p:sp>
        <p:nvSpPr>
          <p:cNvPr id="5939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990682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w="9525"/>
        </p:spPr>
        <p:txBody>
          <a:bodyPr/>
          <a:lstStyle/>
          <a:p>
            <a:r>
              <a:rPr lang="en-US" smtClean="0"/>
              <a:t>Sometimes we are lucky twice in a row.</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110402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w="9525"/>
        </p:spPr>
        <p:txBody>
          <a:bodyPr/>
          <a:lstStyle/>
          <a:p>
            <a:r>
              <a:rPr lang="en-US" smtClean="0"/>
              <a:t>The actual insertion process requires a bit of work that is shown here. The first step of the insertion is to make a copy of the new element. Usually this copy is stored in a local variable. It just sits off to the side, ready for us to use whenever we need it.</a:t>
            </a:r>
          </a:p>
        </p:txBody>
      </p:sp>
      <p:sp>
        <p:nvSpPr>
          <p:cNvPr id="6144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745910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w="9525"/>
        </p:spPr>
        <p:txBody>
          <a:bodyPr/>
          <a:lstStyle/>
          <a:p>
            <a:r>
              <a:rPr lang="en-US" smtClean="0"/>
              <a:t>After we have safely made a copy of the new element, we start shifting elements from the end of the sorted side. These elements are shifted rightward, to create an "empty spot" for our new element to be placed.</a:t>
            </a:r>
          </a:p>
          <a:p>
            <a:r>
              <a:rPr lang="en-US" smtClean="0"/>
              <a:t>In this example we take the last element of the sorted side and shift it rightward one spot...</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701148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6" name="Line 9"/>
          <p:cNvSpPr>
            <a:spLocks noChangeShapeType="1"/>
          </p:cNvSpPr>
          <p:nvPr/>
        </p:nvSpPr>
        <p:spPr bwMode="auto">
          <a:xfrm>
            <a:off x="762000" y="1371600"/>
            <a:ext cx="8077200" cy="0"/>
          </a:xfrm>
          <a:prstGeom prst="line">
            <a:avLst/>
          </a:prstGeom>
          <a:noFill/>
          <a:ln w="9525">
            <a:solidFill>
              <a:schemeClr val="tx1"/>
            </a:solidFill>
            <a:round/>
            <a:headEnd/>
            <a:tailEnd/>
          </a:ln>
          <a:effectLst/>
        </p:spPr>
        <p:txBody>
          <a:bodyPr/>
          <a:lstStyle/>
          <a:p>
            <a:pPr>
              <a:defRPr/>
            </a:pPr>
            <a:endParaRPr lang="en-US"/>
          </a:p>
        </p:txBody>
      </p:sp>
      <p:sp>
        <p:nvSpPr>
          <p:cNvPr id="151554" name="Rectangle 2"/>
          <p:cNvSpPr>
            <a:spLocks noGrp="1" noChangeArrowheads="1"/>
          </p:cNvSpPr>
          <p:nvPr>
            <p:ph type="ctrTitle"/>
          </p:nvPr>
        </p:nvSpPr>
        <p:spPr>
          <a:xfrm>
            <a:off x="914400" y="1524000"/>
            <a:ext cx="7924800" cy="1752600"/>
          </a:xfrm>
        </p:spPr>
        <p:txBody>
          <a:bodyPr/>
          <a:lstStyle>
            <a:lvl1pPr>
              <a:defRPr sz="4200"/>
            </a:lvl1pPr>
          </a:lstStyle>
          <a:p>
            <a:r>
              <a:rPr lang="en-US" altLang="en-US" smtClean="0"/>
              <a:t>Click to edit Master title style</a:t>
            </a:r>
            <a:endParaRPr lang="en-US" altLang="en-US" dirty="0"/>
          </a:p>
        </p:txBody>
      </p:sp>
      <p:sp>
        <p:nvSpPr>
          <p:cNvPr id="151555" name="Rectangle 3"/>
          <p:cNvSpPr>
            <a:spLocks noGrp="1" noChangeArrowheads="1"/>
          </p:cNvSpPr>
          <p:nvPr>
            <p:ph type="subTitle" idx="1"/>
          </p:nvPr>
        </p:nvSpPr>
        <p:spPr>
          <a:xfrm>
            <a:off x="914400" y="3962400"/>
            <a:ext cx="5715000" cy="1752600"/>
          </a:xfrm>
        </p:spPr>
        <p:txBody>
          <a:bodyPr/>
          <a:lstStyle>
            <a:lvl1pPr marL="0" indent="0">
              <a:buFont typeface="Wingdings" pitchFamily="2" charset="2"/>
              <a:buNone/>
              <a:defRPr sz="3000"/>
            </a:lvl1pPr>
          </a:lstStyle>
          <a:p>
            <a:r>
              <a:rPr lang="en-US" altLang="en-US" smtClean="0"/>
              <a:t>Click to edit Master subtitle style</a:t>
            </a:r>
            <a:endParaRPr lang="en-US" altLang="en-US" dirty="0"/>
          </a:p>
        </p:txBody>
      </p:sp>
      <p:sp>
        <p:nvSpPr>
          <p:cNvPr id="8"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8305800" cy="685800"/>
          </a:xfrm>
        </p:spPr>
        <p:txBody>
          <a:bodyPr/>
          <a:lstStyle>
            <a:lvl1pPr>
              <a:defRPr b="0"/>
            </a:lvl1pPr>
          </a:lstStyle>
          <a:p>
            <a:r>
              <a:rPr lang="en-US" smtClean="0"/>
              <a:t>Click to edit Master title style</a:t>
            </a:r>
            <a:endParaRPr lang="en-US" dirty="0"/>
          </a:p>
        </p:txBody>
      </p:sp>
      <p:sp>
        <p:nvSpPr>
          <p:cNvPr id="3" name="Content Placeholder 2"/>
          <p:cNvSpPr>
            <a:spLocks noGrp="1"/>
          </p:cNvSpPr>
          <p:nvPr>
            <p:ph idx="1"/>
          </p:nvPr>
        </p:nvSpPr>
        <p:spPr>
          <a:xfrm>
            <a:off x="304800" y="1066800"/>
            <a:ext cx="8534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8305800" cy="762000"/>
          </a:xfrm>
        </p:spPr>
        <p:txBody>
          <a:body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112838"/>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52600"/>
            <a:ext cx="4114800" cy="4800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572001" y="1112838"/>
            <a:ext cx="4267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1752600"/>
            <a:ext cx="4267199" cy="4800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228601"/>
            <a:ext cx="8305800" cy="761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3075" name="Rectangle 3"/>
          <p:cNvSpPr>
            <a:spLocks noGrp="1" noChangeArrowheads="1"/>
          </p:cNvSpPr>
          <p:nvPr>
            <p:ph type="body" idx="1"/>
          </p:nvPr>
        </p:nvSpPr>
        <p:spPr bwMode="auto">
          <a:xfrm>
            <a:off x="304800" y="1066800"/>
            <a:ext cx="8610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50535" name="Freeform 7"/>
          <p:cNvSpPr>
            <a:spLocks noChangeArrowheads="1"/>
          </p:cNvSpPr>
          <p:nvPr/>
        </p:nvSpPr>
        <p:spPr bwMode="auto">
          <a:xfrm>
            <a:off x="381000" y="228600"/>
            <a:ext cx="84582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50537" name="Line 9"/>
          <p:cNvSpPr>
            <a:spLocks noChangeShapeType="1"/>
          </p:cNvSpPr>
          <p:nvPr/>
        </p:nvSpPr>
        <p:spPr bwMode="auto">
          <a:xfrm>
            <a:off x="762000" y="1066800"/>
            <a:ext cx="8077200" cy="0"/>
          </a:xfrm>
          <a:prstGeom prst="line">
            <a:avLst/>
          </a:prstGeom>
          <a:noFill/>
          <a:ln w="9525">
            <a:solidFill>
              <a:schemeClr val="tx1"/>
            </a:solidFill>
            <a:round/>
            <a:headEnd/>
            <a:tailEnd/>
          </a:ln>
          <a:effectLst/>
        </p:spPr>
        <p:txBody>
          <a:bodyPr/>
          <a:lstStyle/>
          <a:p>
            <a:pPr>
              <a:defRPr/>
            </a:pPr>
            <a:endParaRPr lang="en-US"/>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Lst>
  <p:timing>
    <p:tnLst>
      <p:par>
        <p:cTn id="1" dur="indefinite" restart="never" nodeType="tmRoot"/>
      </p:par>
    </p:tnLst>
  </p:timing>
  <p:hf hdr="0" ftr="0" dt="0"/>
  <p:txStyles>
    <p:titleStyle>
      <a:lvl1pPr algn="l" rtl="0" eaLnBrk="1" fontAlgn="base" hangingPunct="1">
        <a:spcBef>
          <a:spcPct val="0"/>
        </a:spcBef>
        <a:spcAft>
          <a:spcPct val="0"/>
        </a:spcAft>
        <a:defRPr sz="4200">
          <a:solidFill>
            <a:srgbClr val="0000CC"/>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e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e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e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6.e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9.e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8.e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e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0.e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3.e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2.e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8.xml"/><Relationship Id="rId7" Type="http://schemas.openxmlformats.org/officeDocument/2006/relationships/image" Target="../media/image15.e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14.emf"/><Relationship Id="rId4" Type="http://schemas.openxmlformats.org/officeDocument/2006/relationships/oleObject" Target="../embeddings/oleObject14.bin"/><Relationship Id="rId9" Type="http://schemas.openxmlformats.org/officeDocument/2006/relationships/image" Target="../media/image16.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9.xml"/><Relationship Id="rId7" Type="http://schemas.openxmlformats.org/officeDocument/2006/relationships/image" Target="../media/image18.e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17.emf"/><Relationship Id="rId4" Type="http://schemas.openxmlformats.org/officeDocument/2006/relationships/oleObject" Target="../embeddings/oleObject17.bin"/><Relationship Id="rId9" Type="http://schemas.openxmlformats.org/officeDocument/2006/relationships/image" Target="../media/image19.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0.xml"/><Relationship Id="rId7" Type="http://schemas.openxmlformats.org/officeDocument/2006/relationships/image" Target="../media/image21.e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21.bin"/><Relationship Id="rId11" Type="http://schemas.openxmlformats.org/officeDocument/2006/relationships/image" Target="../media/image23.emf"/><Relationship Id="rId5" Type="http://schemas.openxmlformats.org/officeDocument/2006/relationships/image" Target="../media/image20.e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2.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1.xml"/><Relationship Id="rId7" Type="http://schemas.openxmlformats.org/officeDocument/2006/relationships/image" Target="../media/image25.e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5.bin"/><Relationship Id="rId11" Type="http://schemas.openxmlformats.org/officeDocument/2006/relationships/image" Target="../media/image27.emf"/><Relationship Id="rId5" Type="http://schemas.openxmlformats.org/officeDocument/2006/relationships/image" Target="../media/image24.e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26.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12.xml"/><Relationship Id="rId7" Type="http://schemas.openxmlformats.org/officeDocument/2006/relationships/image" Target="../media/image29.e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29.bin"/><Relationship Id="rId11" Type="http://schemas.openxmlformats.org/officeDocument/2006/relationships/image" Target="../media/image31.emf"/><Relationship Id="rId5" Type="http://schemas.openxmlformats.org/officeDocument/2006/relationships/image" Target="../media/image28.e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13.xml"/><Relationship Id="rId7" Type="http://schemas.openxmlformats.org/officeDocument/2006/relationships/image" Target="../media/image33.e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33.bin"/><Relationship Id="rId11" Type="http://schemas.openxmlformats.org/officeDocument/2006/relationships/image" Target="../media/image35.emf"/><Relationship Id="rId5" Type="http://schemas.openxmlformats.org/officeDocument/2006/relationships/image" Target="../media/image32.e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4.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14.xml"/><Relationship Id="rId7" Type="http://schemas.openxmlformats.org/officeDocument/2006/relationships/image" Target="../media/image37.e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37.bin"/><Relationship Id="rId5" Type="http://schemas.openxmlformats.org/officeDocument/2006/relationships/image" Target="../media/image36.emf"/><Relationship Id="rId4" Type="http://schemas.openxmlformats.org/officeDocument/2006/relationships/oleObject" Target="../embeddings/oleObject36.bin"/><Relationship Id="rId9" Type="http://schemas.openxmlformats.org/officeDocument/2006/relationships/image" Target="../media/image38.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40.e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40.bin"/><Relationship Id="rId5" Type="http://schemas.openxmlformats.org/officeDocument/2006/relationships/image" Target="../media/image39.emf"/><Relationship Id="rId4" Type="http://schemas.openxmlformats.org/officeDocument/2006/relationships/oleObject" Target="../embeddings/oleObject39.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16.xml"/><Relationship Id="rId7" Type="http://schemas.openxmlformats.org/officeDocument/2006/relationships/image" Target="../media/image42.e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42.bin"/><Relationship Id="rId5" Type="http://schemas.openxmlformats.org/officeDocument/2006/relationships/image" Target="../media/image41.emf"/><Relationship Id="rId4" Type="http://schemas.openxmlformats.org/officeDocument/2006/relationships/oleObject" Target="../embeddings/oleObject41.bin"/><Relationship Id="rId9" Type="http://schemas.openxmlformats.org/officeDocument/2006/relationships/image" Target="../media/image43.e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17.xml"/><Relationship Id="rId7" Type="http://schemas.openxmlformats.org/officeDocument/2006/relationships/image" Target="../media/image45.e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45.bin"/><Relationship Id="rId5" Type="http://schemas.openxmlformats.org/officeDocument/2006/relationships/image" Target="../media/image44.emf"/><Relationship Id="rId4" Type="http://schemas.openxmlformats.org/officeDocument/2006/relationships/oleObject" Target="../embeddings/oleObject44.bin"/><Relationship Id="rId9" Type="http://schemas.openxmlformats.org/officeDocument/2006/relationships/image" Target="../media/image46.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48.emf"/><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48.bin"/><Relationship Id="rId5" Type="http://schemas.openxmlformats.org/officeDocument/2006/relationships/image" Target="../media/image47.emf"/><Relationship Id="rId4" Type="http://schemas.openxmlformats.org/officeDocument/2006/relationships/oleObject" Target="../embeddings/oleObject47.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US"/>
              <a:t>Insertion Sort</a:t>
            </a:r>
          </a:p>
        </p:txBody>
      </p:sp>
      <p:sp>
        <p:nvSpPr>
          <p:cNvPr id="26627" name="Rectangle 3"/>
          <p:cNvSpPr>
            <a:spLocks noGrp="1" noChangeArrowheads="1"/>
          </p:cNvSpPr>
          <p:nvPr>
            <p:ph type="body" idx="1"/>
          </p:nvPr>
        </p:nvSpPr>
        <p:spPr>
          <a:xfrm>
            <a:off x="381000" y="1066800"/>
            <a:ext cx="8382000" cy="5257800"/>
          </a:xfrm>
          <a:noFill/>
          <a:ln/>
        </p:spPr>
        <p:txBody>
          <a:bodyPr/>
          <a:lstStyle/>
          <a:p>
            <a:r>
              <a:rPr lang="en-US" dirty="0"/>
              <a:t>Insertion sort is </a:t>
            </a:r>
            <a:r>
              <a:rPr lang="en-US" dirty="0" smtClean="0"/>
              <a:t>not </a:t>
            </a:r>
            <a:r>
              <a:rPr lang="en-US" dirty="0"/>
              <a:t>as slow as bubble sort, and it is easy to understand.</a:t>
            </a:r>
          </a:p>
          <a:p>
            <a:r>
              <a:rPr lang="en-US" dirty="0" smtClean="0"/>
              <a:t>Insertion sort keeps making the </a:t>
            </a:r>
            <a:r>
              <a:rPr lang="en-US" b="1" dirty="0" smtClean="0"/>
              <a:t>left side</a:t>
            </a:r>
            <a:r>
              <a:rPr lang="en-US" dirty="0" smtClean="0"/>
              <a:t> of the array sorted until the whole array is sorted.</a:t>
            </a:r>
          </a:p>
          <a:p>
            <a:r>
              <a:rPr lang="en-US" dirty="0" smtClean="0">
                <a:solidFill>
                  <a:srgbClr val="0000CC"/>
                </a:solidFill>
              </a:rPr>
              <a:t>Real life example: </a:t>
            </a:r>
          </a:p>
          <a:p>
            <a:pPr lvl="1"/>
            <a:r>
              <a:rPr lang="en-US" dirty="0" smtClean="0"/>
              <a:t>Insertion sort works the same way as arranging your hand when playing cards.</a:t>
            </a:r>
          </a:p>
          <a:p>
            <a:pPr lvl="1"/>
            <a:r>
              <a:rPr lang="en-US" dirty="0" smtClean="0"/>
              <a:t>To sort the cards in your hand you extract a card, shift the remaining cards, and then insert the extracted card in the correct place.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7416"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3" name="Rectangle 4"/>
          <p:cNvSpPr>
            <a:spLocks noGrp="1" noChangeArrowheads="1"/>
          </p:cNvSpPr>
          <p:nvPr>
            <p:ph type="body" sz="half" idx="1"/>
          </p:nvPr>
        </p:nvSpPr>
        <p:spPr>
          <a:xfrm>
            <a:off x="454025" y="2557463"/>
            <a:ext cx="2393950" cy="3614737"/>
          </a:xfrm>
          <a:noFill/>
        </p:spPr>
        <p:txBody>
          <a:bodyPr/>
          <a:lstStyle/>
          <a:p>
            <a:r>
              <a:rPr lang="en-US" dirty="0" smtClean="0">
                <a:effectLst/>
              </a:rPr>
              <a:t>The sorted side grows by taking the front element from the unsorted side...</a:t>
            </a:r>
          </a:p>
        </p:txBody>
      </p:sp>
      <p:graphicFrame>
        <p:nvGraphicFramePr>
          <p:cNvPr id="17411" name="Object 5"/>
          <p:cNvGraphicFramePr>
            <a:graphicFrameLocks/>
          </p:cNvGraphicFramePr>
          <p:nvPr/>
        </p:nvGraphicFramePr>
        <p:xfrm>
          <a:off x="3519488" y="2428875"/>
          <a:ext cx="1506537" cy="4043363"/>
        </p:xfrm>
        <a:graphic>
          <a:graphicData uri="http://schemas.openxmlformats.org/presentationml/2006/ole">
            <mc:AlternateContent xmlns:mc="http://schemas.openxmlformats.org/markup-compatibility/2006">
              <mc:Choice xmlns:v="urn:schemas-microsoft-com:vml" Requires="v">
                <p:oleObj spid="_x0000_s17417" name="Chart" r:id="rId6" imgW="6096000" imgH="4057712" progId="MSGraph.Chart.8">
                  <p:embed followColorScheme="full"/>
                </p:oleObj>
              </mc:Choice>
              <mc:Fallback>
                <p:oleObj name="Chart" r:id="rId6" imgW="6096000" imgH="4057712" progId="MSGraph.Chart.8">
                  <p:embed followColorScheme="full"/>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l="12535" r="62682"/>
                      <a:stretch>
                        <a:fillRect/>
                      </a:stretch>
                    </p:blipFill>
                    <p:spPr bwMode="auto">
                      <a:xfrm>
                        <a:off x="3519488" y="2428875"/>
                        <a:ext cx="1506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grpSp>
        <p:nvGrpSpPr>
          <p:cNvPr id="2" name="Group 10"/>
          <p:cNvGrpSpPr>
            <a:grpSpLocks/>
          </p:cNvGrpSpPr>
          <p:nvPr/>
        </p:nvGrpSpPr>
        <p:grpSpPr bwMode="auto">
          <a:xfrm>
            <a:off x="2166938" y="1928813"/>
            <a:ext cx="4313237" cy="4675187"/>
            <a:chOff x="1365" y="1215"/>
            <a:chExt cx="2717" cy="2945"/>
          </a:xfrm>
        </p:grpSpPr>
        <p:sp>
          <p:nvSpPr>
            <p:cNvPr id="17416" name="Rectangle 7"/>
            <p:cNvSpPr>
              <a:spLocks noChangeArrowheads="1"/>
            </p:cNvSpPr>
            <p:nvPr/>
          </p:nvSpPr>
          <p:spPr bwMode="auto">
            <a:xfrm>
              <a:off x="136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dirty="0">
                  <a:solidFill>
                    <a:srgbClr val="000000"/>
                  </a:solidFill>
                  <a:effectLst/>
                </a:rPr>
                <a:t>Sorted side</a:t>
              </a:r>
            </a:p>
          </p:txBody>
        </p:sp>
        <p:sp>
          <p:nvSpPr>
            <p:cNvPr id="17417" name="Rectangle 8"/>
            <p:cNvSpPr>
              <a:spLocks noChangeArrowheads="1"/>
            </p:cNvSpPr>
            <p:nvPr/>
          </p:nvSpPr>
          <p:spPr bwMode="auto">
            <a:xfrm>
              <a:off x="2741" y="1220"/>
              <a:ext cx="1341"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17418" name="Line 9"/>
            <p:cNvSpPr>
              <a:spLocks noChangeShapeType="1"/>
            </p:cNvSpPr>
            <p:nvPr/>
          </p:nvSpPr>
          <p:spPr bwMode="auto">
            <a:xfrm>
              <a:off x="2721" y="1291"/>
              <a:ext cx="0" cy="2869"/>
            </a:xfrm>
            <a:prstGeom prst="line">
              <a:avLst/>
            </a:prstGeom>
            <a:noFill/>
            <a:ln w="12700">
              <a:solidFill>
                <a:schemeClr val="accent2"/>
              </a:solidFill>
              <a:prstDash val="lgDash"/>
              <a:round/>
              <a:headEnd/>
              <a:tailEnd/>
            </a:ln>
          </p:spPr>
          <p:txBody>
            <a:bodyPr/>
            <a:lstStyle/>
            <a:p>
              <a:endParaRPr lang="en-US"/>
            </a:p>
          </p:txBody>
        </p:sp>
      </p:grpSp>
      <p:sp>
        <p:nvSpPr>
          <p:cNvPr id="12" name="Rectangle 3"/>
          <p:cNvSpPr>
            <a:spLocks noGrp="1" noChangeArrowheads="1"/>
          </p:cNvSpPr>
          <p:nvPr>
            <p:ph type="title"/>
          </p:nvPr>
        </p:nvSpPr>
        <p:spPr/>
        <p:txBody>
          <a:bodyPr/>
          <a:lstStyle/>
          <a:p>
            <a:pPr>
              <a:defRPr/>
            </a:pPr>
            <a:r>
              <a:rPr lang="en-US" dirty="0" smtClean="0"/>
              <a:t>The Insertion Sort Algorithm</a:t>
            </a:r>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8440"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7" name="Rectangle 4"/>
          <p:cNvSpPr>
            <a:spLocks noGrp="1" noChangeArrowheads="1"/>
          </p:cNvSpPr>
          <p:nvPr>
            <p:ph type="body" sz="half" idx="1"/>
          </p:nvPr>
        </p:nvSpPr>
        <p:spPr>
          <a:xfrm>
            <a:off x="454025" y="2362200"/>
            <a:ext cx="2393950" cy="4295775"/>
          </a:xfrm>
          <a:noFill/>
        </p:spPr>
        <p:txBody>
          <a:bodyPr/>
          <a:lstStyle/>
          <a:p>
            <a:r>
              <a:rPr lang="en-US" dirty="0" smtClean="0">
                <a:effectLst/>
              </a:rPr>
              <a:t>...and inserting it in the place that keeps the sorted side arranged from small to large.</a:t>
            </a:r>
          </a:p>
        </p:txBody>
      </p:sp>
      <p:graphicFrame>
        <p:nvGraphicFramePr>
          <p:cNvPr id="18435" name="Object 5"/>
          <p:cNvGraphicFramePr>
            <a:graphicFrameLocks/>
          </p:cNvGraphicFramePr>
          <p:nvPr/>
        </p:nvGraphicFramePr>
        <p:xfrm>
          <a:off x="3519488" y="2428875"/>
          <a:ext cx="1506537" cy="4043363"/>
        </p:xfrm>
        <a:graphic>
          <a:graphicData uri="http://schemas.openxmlformats.org/presentationml/2006/ole">
            <mc:AlternateContent xmlns:mc="http://schemas.openxmlformats.org/markup-compatibility/2006">
              <mc:Choice xmlns:v="urn:schemas-microsoft-com:vml" Requires="v">
                <p:oleObj spid="_x0000_s18441" name="Chart" r:id="rId6" imgW="6096000" imgH="4057712" progId="MSGraph.Chart.8">
                  <p:embed followColorScheme="full"/>
                </p:oleObj>
              </mc:Choice>
              <mc:Fallback>
                <p:oleObj name="Chart" r:id="rId6" imgW="6096000" imgH="4057712" progId="MSGraph.Chart.8">
                  <p:embed followColorScheme="full"/>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l="12535" r="62682"/>
                      <a:stretch>
                        <a:fillRect/>
                      </a:stretch>
                    </p:blipFill>
                    <p:spPr bwMode="auto">
                      <a:xfrm>
                        <a:off x="3519488" y="2428875"/>
                        <a:ext cx="1506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Arc 6"/>
          <p:cNvSpPr>
            <a:spLocks/>
          </p:cNvSpPr>
          <p:nvPr/>
        </p:nvSpPr>
        <p:spPr bwMode="auto">
          <a:xfrm>
            <a:off x="3937000" y="2794000"/>
            <a:ext cx="725488" cy="1887538"/>
          </a:xfrm>
          <a:custGeom>
            <a:avLst/>
            <a:gdLst>
              <a:gd name="T0" fmla="*/ 0 w 21600"/>
              <a:gd name="T1" fmla="*/ 0 h 21600"/>
              <a:gd name="T2" fmla="*/ 725488 w 21600"/>
              <a:gd name="T3" fmla="*/ 1887538 h 21600"/>
              <a:gd name="T4" fmla="*/ 0 w 21600"/>
              <a:gd name="T5" fmla="*/ 188753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CC"/>
            </a:solidFill>
            <a:round/>
            <a:headEnd/>
            <a:tailEnd/>
          </a:ln>
        </p:spPr>
        <p:txBody>
          <a:bodyPr/>
          <a:lstStyle/>
          <a:p>
            <a:endParaRPr lang="en-US"/>
          </a:p>
        </p:txBody>
      </p:sp>
      <p:sp>
        <p:nvSpPr>
          <p:cNvPr id="18439" name="Arc 7"/>
          <p:cNvSpPr>
            <a:spLocks/>
          </p:cNvSpPr>
          <p:nvPr/>
        </p:nvSpPr>
        <p:spPr bwMode="auto">
          <a:xfrm>
            <a:off x="3355975" y="2792413"/>
            <a:ext cx="635000" cy="1035050"/>
          </a:xfrm>
          <a:custGeom>
            <a:avLst/>
            <a:gdLst>
              <a:gd name="T0" fmla="*/ 0 w 21600"/>
              <a:gd name="T1" fmla="*/ 1035050 h 21600"/>
              <a:gd name="T2" fmla="*/ 633413 w 21600"/>
              <a:gd name="T3" fmla="*/ 0 h 21600"/>
              <a:gd name="T4" fmla="*/ 635000 w 21600"/>
              <a:gd name="T5" fmla="*/ 10350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1"/>
                  <a:pt x="9637" y="29"/>
                  <a:pt x="21546" y="0"/>
                </a:cubicBezTo>
              </a:path>
              <a:path w="21600" h="21600" stroke="0" extrusionOk="0">
                <a:moveTo>
                  <a:pt x="0" y="21600"/>
                </a:moveTo>
                <a:cubicBezTo>
                  <a:pt x="0" y="9691"/>
                  <a:pt x="9637" y="29"/>
                  <a:pt x="21546" y="0"/>
                </a:cubicBezTo>
                <a:lnTo>
                  <a:pt x="21600" y="21600"/>
                </a:lnTo>
                <a:close/>
              </a:path>
            </a:pathLst>
          </a:custGeom>
          <a:noFill/>
          <a:ln w="50800" cap="rnd">
            <a:solidFill>
              <a:srgbClr val="0000CC"/>
            </a:solidFill>
            <a:round/>
            <a:headEnd type="triangle" w="med" len="med"/>
            <a:tailEnd/>
          </a:ln>
        </p:spPr>
        <p:txBody>
          <a:bodyPr/>
          <a:lstStyle/>
          <a:p>
            <a:endParaRPr lang="en-US"/>
          </a:p>
        </p:txBody>
      </p:sp>
      <p:sp>
        <p:nvSpPr>
          <p:cNvPr id="18440" name="Rectangle 8"/>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grpSp>
        <p:nvGrpSpPr>
          <p:cNvPr id="2" name="Group 12"/>
          <p:cNvGrpSpPr>
            <a:grpSpLocks/>
          </p:cNvGrpSpPr>
          <p:nvPr/>
        </p:nvGrpSpPr>
        <p:grpSpPr bwMode="auto">
          <a:xfrm>
            <a:off x="2166938" y="1928813"/>
            <a:ext cx="4313237" cy="4675187"/>
            <a:chOff x="1365" y="1215"/>
            <a:chExt cx="2717" cy="2945"/>
          </a:xfrm>
        </p:grpSpPr>
        <p:sp>
          <p:nvSpPr>
            <p:cNvPr id="18442" name="Rectangle 9"/>
            <p:cNvSpPr>
              <a:spLocks noChangeArrowheads="1"/>
            </p:cNvSpPr>
            <p:nvPr/>
          </p:nvSpPr>
          <p:spPr bwMode="auto">
            <a:xfrm>
              <a:off x="136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18443" name="Rectangle 10"/>
            <p:cNvSpPr>
              <a:spLocks noChangeArrowheads="1"/>
            </p:cNvSpPr>
            <p:nvPr/>
          </p:nvSpPr>
          <p:spPr bwMode="auto">
            <a:xfrm>
              <a:off x="2741" y="1220"/>
              <a:ext cx="1341"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a:solidFill>
                    <a:srgbClr val="FFFFFF"/>
                  </a:solidFill>
                  <a:effectLst/>
                </a:rPr>
                <a:t>Unsorted side</a:t>
              </a:r>
            </a:p>
          </p:txBody>
        </p:sp>
        <p:sp>
          <p:nvSpPr>
            <p:cNvPr id="18444" name="Line 11"/>
            <p:cNvSpPr>
              <a:spLocks noChangeShapeType="1"/>
            </p:cNvSpPr>
            <p:nvPr/>
          </p:nvSpPr>
          <p:spPr bwMode="auto">
            <a:xfrm>
              <a:off x="2721" y="1291"/>
              <a:ext cx="0" cy="2869"/>
            </a:xfrm>
            <a:prstGeom prst="line">
              <a:avLst/>
            </a:prstGeom>
            <a:noFill/>
            <a:ln w="12700">
              <a:solidFill>
                <a:schemeClr val="accent2"/>
              </a:solidFill>
              <a:prstDash val="lgDash"/>
              <a:round/>
              <a:headEnd/>
              <a:tailEnd/>
            </a:ln>
          </p:spPr>
          <p:txBody>
            <a:bodyPr/>
            <a:lstStyle/>
            <a:p>
              <a:endParaRPr lang="en-US"/>
            </a:p>
          </p:txBody>
        </p:sp>
      </p:grpSp>
      <p:sp>
        <p:nvSpPr>
          <p:cNvPr id="13" name="Rectangle 3"/>
          <p:cNvSpPr>
            <a:spLocks noGrp="1" noChangeArrowheads="1"/>
          </p:cNvSpPr>
          <p:nvPr>
            <p:ph type="title"/>
          </p:nvPr>
        </p:nvSpPr>
        <p:spPr/>
        <p:txBody>
          <a:bodyPr/>
          <a:lstStyle/>
          <a:p>
            <a:pPr>
              <a:defRPr/>
            </a:pPr>
            <a:r>
              <a:rPr lang="en-US" dirty="0" smtClean="0"/>
              <a:t>The Insertion Sort Algorithm</a:t>
            </a:r>
          </a:p>
        </p:txBody>
      </p:sp>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9464"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1" name="Rectangle 4"/>
          <p:cNvSpPr>
            <a:spLocks noGrp="1" noChangeArrowheads="1"/>
          </p:cNvSpPr>
          <p:nvPr>
            <p:ph type="body" sz="half" idx="1"/>
          </p:nvPr>
        </p:nvSpPr>
        <p:spPr>
          <a:xfrm>
            <a:off x="304800" y="1219200"/>
            <a:ext cx="2438400" cy="5257800"/>
          </a:xfrm>
          <a:noFill/>
        </p:spPr>
        <p:txBody>
          <a:bodyPr/>
          <a:lstStyle/>
          <a:p>
            <a:r>
              <a:rPr lang="en-US" dirty="0" smtClean="0">
                <a:effectLst/>
              </a:rPr>
              <a:t>In this example, the new element goes in front of the element that was already in the sorted side.</a:t>
            </a:r>
          </a:p>
        </p:txBody>
      </p:sp>
      <p:graphicFrame>
        <p:nvGraphicFramePr>
          <p:cNvPr id="19459" name="Object 5"/>
          <p:cNvGraphicFramePr>
            <a:graphicFrameLocks/>
          </p:cNvGraphicFramePr>
          <p:nvPr/>
        </p:nvGraphicFramePr>
        <p:xfrm>
          <a:off x="3519488" y="2428875"/>
          <a:ext cx="1506537" cy="4043363"/>
        </p:xfrm>
        <a:graphic>
          <a:graphicData uri="http://schemas.openxmlformats.org/presentationml/2006/ole">
            <mc:AlternateContent xmlns:mc="http://schemas.openxmlformats.org/markup-compatibility/2006">
              <mc:Choice xmlns:v="urn:schemas-microsoft-com:vml" Requires="v">
                <p:oleObj spid="_x0000_s19465" name="Chart" r:id="rId6" imgW="6096000" imgH="4057712" progId="MSGraph.Chart.8">
                  <p:embed followColorScheme="full"/>
                </p:oleObj>
              </mc:Choice>
              <mc:Fallback>
                <p:oleObj name="Chart" r:id="rId6" imgW="6096000" imgH="4057712" progId="MSGraph.Chart.8">
                  <p:embed followColorScheme="full"/>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l="12535" r="62682"/>
                      <a:stretch>
                        <a:fillRect/>
                      </a:stretch>
                    </p:blipFill>
                    <p:spPr bwMode="auto">
                      <a:xfrm>
                        <a:off x="3519488" y="2428875"/>
                        <a:ext cx="1506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2"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grpSp>
        <p:nvGrpSpPr>
          <p:cNvPr id="2" name="Group 10"/>
          <p:cNvGrpSpPr>
            <a:grpSpLocks/>
          </p:cNvGrpSpPr>
          <p:nvPr/>
        </p:nvGrpSpPr>
        <p:grpSpPr bwMode="auto">
          <a:xfrm>
            <a:off x="2882900" y="1928813"/>
            <a:ext cx="4313238" cy="4675187"/>
            <a:chOff x="1816" y="1215"/>
            <a:chExt cx="2717" cy="2945"/>
          </a:xfrm>
        </p:grpSpPr>
        <p:sp>
          <p:nvSpPr>
            <p:cNvPr id="19464" name="Rectangle 7"/>
            <p:cNvSpPr>
              <a:spLocks noChangeArrowheads="1"/>
            </p:cNvSpPr>
            <p:nvPr/>
          </p:nvSpPr>
          <p:spPr bwMode="auto">
            <a:xfrm>
              <a:off x="1816"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dirty="0">
                  <a:solidFill>
                    <a:srgbClr val="000000"/>
                  </a:solidFill>
                  <a:effectLst/>
                </a:rPr>
                <a:t>Sorted side</a:t>
              </a:r>
            </a:p>
          </p:txBody>
        </p:sp>
        <p:sp>
          <p:nvSpPr>
            <p:cNvPr id="19465" name="Rectangle 8"/>
            <p:cNvSpPr>
              <a:spLocks noChangeArrowheads="1"/>
            </p:cNvSpPr>
            <p:nvPr/>
          </p:nvSpPr>
          <p:spPr bwMode="auto">
            <a:xfrm>
              <a:off x="3192" y="1220"/>
              <a:ext cx="1341"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a:solidFill>
                    <a:srgbClr val="FFFFFF"/>
                  </a:solidFill>
                  <a:effectLst/>
                </a:rPr>
                <a:t>Unsorted side</a:t>
              </a:r>
            </a:p>
          </p:txBody>
        </p:sp>
        <p:sp>
          <p:nvSpPr>
            <p:cNvPr id="19466" name="Line 9"/>
            <p:cNvSpPr>
              <a:spLocks noChangeShapeType="1"/>
            </p:cNvSpPr>
            <p:nvPr/>
          </p:nvSpPr>
          <p:spPr bwMode="auto">
            <a:xfrm>
              <a:off x="3172" y="1291"/>
              <a:ext cx="0" cy="2869"/>
            </a:xfrm>
            <a:prstGeom prst="line">
              <a:avLst/>
            </a:prstGeom>
            <a:noFill/>
            <a:ln w="12700">
              <a:solidFill>
                <a:schemeClr val="accent2"/>
              </a:solidFill>
              <a:prstDash val="lgDash"/>
              <a:round/>
              <a:headEnd/>
              <a:tailEnd/>
            </a:ln>
          </p:spPr>
          <p:txBody>
            <a:bodyPr/>
            <a:lstStyle/>
            <a:p>
              <a:endParaRPr lang="en-US"/>
            </a:p>
          </p:txBody>
        </p:sp>
      </p:grpSp>
      <p:sp>
        <p:nvSpPr>
          <p:cNvPr id="11" name="Rectangle 3"/>
          <p:cNvSpPr>
            <a:spLocks noGrp="1" noChangeArrowheads="1"/>
          </p:cNvSpPr>
          <p:nvPr>
            <p:ph type="title"/>
          </p:nvPr>
        </p:nvSpPr>
        <p:spPr/>
        <p:txBody>
          <a:bodyPr/>
          <a:lstStyle/>
          <a:p>
            <a:pPr>
              <a:defRPr/>
            </a:pPr>
            <a:r>
              <a:rPr lang="en-US" dirty="0" smtClean="0"/>
              <a:t>The Insertion Sort Algorithm</a:t>
            </a:r>
          </a:p>
        </p:txBody>
      </p:sp>
    </p:spTree>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0488"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5" name="Rectangle 4"/>
          <p:cNvSpPr>
            <a:spLocks noGrp="1" noChangeArrowheads="1"/>
          </p:cNvSpPr>
          <p:nvPr>
            <p:ph type="body" sz="half" idx="1"/>
          </p:nvPr>
        </p:nvSpPr>
        <p:spPr>
          <a:xfrm>
            <a:off x="454025" y="1295400"/>
            <a:ext cx="2393950" cy="5362575"/>
          </a:xfrm>
          <a:noFill/>
        </p:spPr>
        <p:txBody>
          <a:bodyPr/>
          <a:lstStyle/>
          <a:p>
            <a:r>
              <a:rPr lang="en-US" dirty="0" smtClean="0">
                <a:effectLst/>
              </a:rPr>
              <a:t>Sometimes we are lucky and the new inserted item doesn't need to move at all.</a:t>
            </a:r>
          </a:p>
        </p:txBody>
      </p:sp>
      <p:graphicFrame>
        <p:nvGraphicFramePr>
          <p:cNvPr id="20483" name="Object 5"/>
          <p:cNvGraphicFramePr>
            <a:graphicFrameLocks/>
          </p:cNvGraphicFramePr>
          <p:nvPr/>
        </p:nvGraphicFramePr>
        <p:xfrm>
          <a:off x="3519488" y="2428875"/>
          <a:ext cx="2286000" cy="4043363"/>
        </p:xfrm>
        <a:graphic>
          <a:graphicData uri="http://schemas.openxmlformats.org/presentationml/2006/ole">
            <mc:AlternateContent xmlns:mc="http://schemas.openxmlformats.org/markup-compatibility/2006">
              <mc:Choice xmlns:v="urn:schemas-microsoft-com:vml" Requires="v">
                <p:oleObj spid="_x0000_s20489" name="Chart" r:id="rId6" imgW="6096000" imgH="4057712" progId="MSGraph.Chart.8">
                  <p:embed followColorScheme="full"/>
                </p:oleObj>
              </mc:Choice>
              <mc:Fallback>
                <p:oleObj name="Chart" r:id="rId6" imgW="6096000" imgH="4057712" progId="MSGraph.Chart.8">
                  <p:embed followColorScheme="full"/>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l="12535" r="49857"/>
                      <a:stretch>
                        <a:fillRect/>
                      </a:stretch>
                    </p:blipFill>
                    <p:spPr bwMode="auto">
                      <a:xfrm>
                        <a:off x="3519488" y="2428875"/>
                        <a:ext cx="22860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6"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grpSp>
        <p:nvGrpSpPr>
          <p:cNvPr id="2" name="Group 10"/>
          <p:cNvGrpSpPr>
            <a:grpSpLocks/>
          </p:cNvGrpSpPr>
          <p:nvPr/>
        </p:nvGrpSpPr>
        <p:grpSpPr bwMode="auto">
          <a:xfrm>
            <a:off x="3668713" y="1928813"/>
            <a:ext cx="4313237" cy="4675187"/>
            <a:chOff x="2311" y="1215"/>
            <a:chExt cx="2717" cy="2945"/>
          </a:xfrm>
        </p:grpSpPr>
        <p:sp>
          <p:nvSpPr>
            <p:cNvPr id="20488" name="Rectangle 7"/>
            <p:cNvSpPr>
              <a:spLocks noChangeArrowheads="1"/>
            </p:cNvSpPr>
            <p:nvPr/>
          </p:nvSpPr>
          <p:spPr bwMode="auto">
            <a:xfrm>
              <a:off x="2311"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dirty="0">
                  <a:solidFill>
                    <a:srgbClr val="000000"/>
                  </a:solidFill>
                  <a:effectLst/>
                </a:rPr>
                <a:t>Sorted side</a:t>
              </a:r>
            </a:p>
          </p:txBody>
        </p:sp>
        <p:sp>
          <p:nvSpPr>
            <p:cNvPr id="20489" name="Rectangle 8"/>
            <p:cNvSpPr>
              <a:spLocks noChangeArrowheads="1"/>
            </p:cNvSpPr>
            <p:nvPr/>
          </p:nvSpPr>
          <p:spPr bwMode="auto">
            <a:xfrm>
              <a:off x="3687" y="1220"/>
              <a:ext cx="1341"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20490" name="Line 9"/>
            <p:cNvSpPr>
              <a:spLocks noChangeShapeType="1"/>
            </p:cNvSpPr>
            <p:nvPr/>
          </p:nvSpPr>
          <p:spPr bwMode="auto">
            <a:xfrm>
              <a:off x="3667" y="1291"/>
              <a:ext cx="0" cy="2869"/>
            </a:xfrm>
            <a:prstGeom prst="line">
              <a:avLst/>
            </a:prstGeom>
            <a:noFill/>
            <a:ln w="12700">
              <a:solidFill>
                <a:schemeClr val="accent2"/>
              </a:solidFill>
              <a:prstDash val="lgDash"/>
              <a:round/>
              <a:headEnd/>
              <a:tailEnd/>
            </a:ln>
          </p:spPr>
          <p:txBody>
            <a:bodyPr/>
            <a:lstStyle/>
            <a:p>
              <a:endParaRPr lang="en-US"/>
            </a:p>
          </p:txBody>
        </p:sp>
      </p:grpSp>
      <p:sp>
        <p:nvSpPr>
          <p:cNvPr id="11" name="Rectangle 3"/>
          <p:cNvSpPr>
            <a:spLocks noGrp="1" noChangeArrowheads="1"/>
          </p:cNvSpPr>
          <p:nvPr>
            <p:ph type="title"/>
          </p:nvPr>
        </p:nvSpPr>
        <p:spPr/>
        <p:txBody>
          <a:bodyPr/>
          <a:lstStyle/>
          <a:p>
            <a:pPr>
              <a:defRPr/>
            </a:pPr>
            <a:r>
              <a:rPr lang="en-US" dirty="0" smtClean="0"/>
              <a:t>The Insertion Sort Algorithm</a:t>
            </a:r>
          </a:p>
        </p:txBody>
      </p:sp>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1512"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9" name="Rectangle 4"/>
          <p:cNvSpPr>
            <a:spLocks noGrp="1" noChangeArrowheads="1"/>
          </p:cNvSpPr>
          <p:nvPr>
            <p:ph type="body" sz="half" idx="1"/>
          </p:nvPr>
        </p:nvSpPr>
        <p:spPr>
          <a:xfrm>
            <a:off x="454025" y="2557463"/>
            <a:ext cx="2393950" cy="4100512"/>
          </a:xfrm>
          <a:noFill/>
        </p:spPr>
        <p:txBody>
          <a:bodyPr/>
          <a:lstStyle/>
          <a:p>
            <a:r>
              <a:rPr lang="en-US" smtClean="0">
                <a:effectLst/>
              </a:rPr>
              <a:t>Sometimes we are lucky twice in a row.</a:t>
            </a:r>
          </a:p>
        </p:txBody>
      </p:sp>
      <p:graphicFrame>
        <p:nvGraphicFramePr>
          <p:cNvPr id="21507" name="Object 5"/>
          <p:cNvGraphicFramePr>
            <a:graphicFrameLocks/>
          </p:cNvGraphicFramePr>
          <p:nvPr/>
        </p:nvGraphicFramePr>
        <p:xfrm>
          <a:off x="3519488" y="2428875"/>
          <a:ext cx="3011487" cy="4043363"/>
        </p:xfrm>
        <a:graphic>
          <a:graphicData uri="http://schemas.openxmlformats.org/presentationml/2006/ole">
            <mc:AlternateContent xmlns:mc="http://schemas.openxmlformats.org/markup-compatibility/2006">
              <mc:Choice xmlns:v="urn:schemas-microsoft-com:vml" Requires="v">
                <p:oleObj spid="_x0000_s21513" name="Chart" r:id="rId6" imgW="6096000" imgH="4057712" progId="MSGraph.Chart.8">
                  <p:embed followColorScheme="full"/>
                </p:oleObj>
              </mc:Choice>
              <mc:Fallback>
                <p:oleObj name="Chart" r:id="rId6" imgW="6096000" imgH="4057712" progId="MSGraph.Chart.8">
                  <p:embed followColorScheme="full"/>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l="12535" r="37921"/>
                      <a:stretch>
                        <a:fillRect/>
                      </a:stretch>
                    </p:blipFill>
                    <p:spPr bwMode="auto">
                      <a:xfrm>
                        <a:off x="3519488" y="2428875"/>
                        <a:ext cx="3011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0"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grpSp>
        <p:nvGrpSpPr>
          <p:cNvPr id="2" name="Group 10"/>
          <p:cNvGrpSpPr>
            <a:grpSpLocks/>
          </p:cNvGrpSpPr>
          <p:nvPr/>
        </p:nvGrpSpPr>
        <p:grpSpPr bwMode="auto">
          <a:xfrm>
            <a:off x="4437063" y="1928813"/>
            <a:ext cx="4313237" cy="4675187"/>
            <a:chOff x="2795" y="1215"/>
            <a:chExt cx="2717" cy="2945"/>
          </a:xfrm>
        </p:grpSpPr>
        <p:sp>
          <p:nvSpPr>
            <p:cNvPr id="21512" name="Rectangle 7"/>
            <p:cNvSpPr>
              <a:spLocks noChangeArrowheads="1"/>
            </p:cNvSpPr>
            <p:nvPr/>
          </p:nvSpPr>
          <p:spPr bwMode="auto">
            <a:xfrm>
              <a:off x="279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21513" name="Rectangle 8"/>
            <p:cNvSpPr>
              <a:spLocks noChangeArrowheads="1"/>
            </p:cNvSpPr>
            <p:nvPr/>
          </p:nvSpPr>
          <p:spPr bwMode="auto">
            <a:xfrm>
              <a:off x="4171" y="1220"/>
              <a:ext cx="1341"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a:solidFill>
                    <a:srgbClr val="FFFFFF"/>
                  </a:solidFill>
                  <a:effectLst/>
                </a:rPr>
                <a:t>Unsorted side</a:t>
              </a:r>
            </a:p>
          </p:txBody>
        </p:sp>
        <p:sp>
          <p:nvSpPr>
            <p:cNvPr id="21514" name="Line 9"/>
            <p:cNvSpPr>
              <a:spLocks noChangeShapeType="1"/>
            </p:cNvSpPr>
            <p:nvPr/>
          </p:nvSpPr>
          <p:spPr bwMode="auto">
            <a:xfrm>
              <a:off x="4151" y="1291"/>
              <a:ext cx="0" cy="2869"/>
            </a:xfrm>
            <a:prstGeom prst="line">
              <a:avLst/>
            </a:prstGeom>
            <a:noFill/>
            <a:ln w="12700">
              <a:solidFill>
                <a:schemeClr val="accent2"/>
              </a:solidFill>
              <a:prstDash val="lgDash"/>
              <a:round/>
              <a:headEnd/>
              <a:tailEnd/>
            </a:ln>
          </p:spPr>
          <p:txBody>
            <a:bodyPr/>
            <a:lstStyle/>
            <a:p>
              <a:endParaRPr lang="en-US"/>
            </a:p>
          </p:txBody>
        </p:sp>
      </p:grpSp>
      <p:sp>
        <p:nvSpPr>
          <p:cNvPr id="11" name="Rectangle 3"/>
          <p:cNvSpPr>
            <a:spLocks noGrp="1" noChangeArrowheads="1"/>
          </p:cNvSpPr>
          <p:nvPr>
            <p:ph type="title"/>
          </p:nvPr>
        </p:nvSpPr>
        <p:spPr/>
        <p:txBody>
          <a:bodyPr/>
          <a:lstStyle/>
          <a:p>
            <a:pPr>
              <a:defRPr/>
            </a:pPr>
            <a:r>
              <a:rPr lang="en-US" dirty="0" smtClean="0"/>
              <a:t>The Insertion Sort Algorithm</a:t>
            </a:r>
          </a:p>
        </p:txBody>
      </p:sp>
    </p:spTree>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2539"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4" name="Rectangle 4"/>
          <p:cNvSpPr>
            <a:spLocks noGrp="1" noChangeArrowheads="1"/>
          </p:cNvSpPr>
          <p:nvPr>
            <p:ph type="body" sz="half" idx="1"/>
          </p:nvPr>
        </p:nvSpPr>
        <p:spPr>
          <a:xfrm>
            <a:off x="434975" y="1851025"/>
            <a:ext cx="2413000" cy="4806950"/>
          </a:xfrm>
          <a:noFill/>
        </p:spPr>
        <p:txBody>
          <a:bodyPr/>
          <a:lstStyle/>
          <a:p>
            <a:pPr>
              <a:buFont typeface="Monotype Sorts" pitchFamily="2" charset="2"/>
              <a:buChar char="¶"/>
            </a:pPr>
            <a:r>
              <a:rPr lang="en-US" smtClean="0">
                <a:effectLst/>
              </a:rPr>
              <a:t>Copy the new element to a separate location. </a:t>
            </a:r>
          </a:p>
        </p:txBody>
      </p:sp>
      <p:graphicFrame>
        <p:nvGraphicFramePr>
          <p:cNvPr id="22531" name="Object 5"/>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2540" name="Chart" r:id="rId6" imgW="6096000" imgH="4057712" progId="MSGraph.Chart.8">
                  <p:embed followColorScheme="full"/>
                </p:oleObj>
              </mc:Choice>
              <mc:Fallback>
                <p:oleObj name="Chart" r:id="rId6" imgW="6096000" imgH="4057712" progId="MSGraph.Chart.8">
                  <p:embed followColorScheme="full"/>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3"/>
          <p:cNvGrpSpPr>
            <a:grpSpLocks/>
          </p:cNvGrpSpPr>
          <p:nvPr/>
        </p:nvGrpSpPr>
        <p:grpSpPr bwMode="auto">
          <a:xfrm>
            <a:off x="1166813" y="5557838"/>
            <a:ext cx="938212" cy="969962"/>
            <a:chOff x="735" y="3501"/>
            <a:chExt cx="591" cy="611"/>
          </a:xfrm>
          <a:solidFill>
            <a:srgbClr val="00B0F0"/>
          </a:solidFill>
        </p:grpSpPr>
        <p:sp>
          <p:nvSpPr>
            <p:cNvPr id="22543" name="AutoShape 6"/>
            <p:cNvSpPr>
              <a:spLocks noChangeArrowheads="1"/>
            </p:cNvSpPr>
            <p:nvPr/>
          </p:nvSpPr>
          <p:spPr bwMode="auto">
            <a:xfrm>
              <a:off x="735" y="3501"/>
              <a:ext cx="591" cy="611"/>
            </a:xfrm>
            <a:prstGeom prst="roundRect">
              <a:avLst>
                <a:gd name="adj" fmla="val 12495"/>
              </a:avLst>
            </a:prstGeom>
            <a:grpFill/>
            <a:ln w="12700">
              <a:solidFill>
                <a:schemeClr val="tx1"/>
              </a:solidFill>
              <a:round/>
              <a:headEnd/>
              <a:tailEnd/>
            </a:ln>
          </p:spPr>
          <p:txBody>
            <a:bodyPr wrap="none" anchor="ctr"/>
            <a:lstStyle/>
            <a:p>
              <a:endParaRPr lang="en-US"/>
            </a:p>
          </p:txBody>
        </p:sp>
        <p:graphicFrame>
          <p:nvGraphicFramePr>
            <p:cNvPr id="22532"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2541" name="Chart" r:id="rId8" imgW="6096000" imgH="4057712" progId="MSGraph.Chart.8">
                    <p:embed followColorScheme="full"/>
                  </p:oleObj>
                </mc:Choice>
                <mc:Fallback>
                  <p:oleObj name="Chart" r:id="rId8" imgW="6096000" imgH="4057712" progId="MSGraph.Chart.8">
                    <p:embed followColorScheme="full"/>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4" name="Line 8"/>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p>
          </p:txBody>
        </p:sp>
        <p:sp>
          <p:nvSpPr>
            <p:cNvPr id="22545" name="Rectangle 9"/>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p>
          </p:txBody>
        </p:sp>
        <p:sp>
          <p:nvSpPr>
            <p:cNvPr id="22546" name="Rectangle 10"/>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p>
          </p:txBody>
        </p:sp>
        <p:sp>
          <p:nvSpPr>
            <p:cNvPr id="22547" name="Rectangle 11"/>
            <p:cNvSpPr>
              <a:spLocks noChangeArrowheads="1"/>
            </p:cNvSpPr>
            <p:nvPr/>
          </p:nvSpPr>
          <p:spPr bwMode="auto">
            <a:xfrm rot="3180000">
              <a:off x="1098" y="3841"/>
              <a:ext cx="110" cy="199"/>
            </a:xfrm>
            <a:prstGeom prst="rect">
              <a:avLst/>
            </a:prstGeom>
            <a:grpFill/>
            <a:ln w="12700">
              <a:noFill/>
              <a:miter lim="800000"/>
              <a:headEnd/>
              <a:tailEnd/>
            </a:ln>
          </p:spPr>
          <p:txBody>
            <a:bodyPr wrap="none" anchor="ctr"/>
            <a:lstStyle/>
            <a:p>
              <a:endParaRPr lang="en-US"/>
            </a:p>
          </p:txBody>
        </p:sp>
        <p:sp>
          <p:nvSpPr>
            <p:cNvPr id="22548" name="Rectangle 12"/>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p>
          </p:txBody>
        </p:sp>
      </p:grpSp>
      <p:sp>
        <p:nvSpPr>
          <p:cNvPr id="22536" name="Rectangle 14"/>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grpSp>
        <p:nvGrpSpPr>
          <p:cNvPr id="3" name="Group 18"/>
          <p:cNvGrpSpPr>
            <a:grpSpLocks/>
          </p:cNvGrpSpPr>
          <p:nvPr/>
        </p:nvGrpSpPr>
        <p:grpSpPr bwMode="auto">
          <a:xfrm>
            <a:off x="4437063" y="1928813"/>
            <a:ext cx="4313237" cy="4675187"/>
            <a:chOff x="2795" y="1215"/>
            <a:chExt cx="2717" cy="2945"/>
          </a:xfrm>
        </p:grpSpPr>
        <p:sp>
          <p:nvSpPr>
            <p:cNvPr id="22540" name="Rectangle 15"/>
            <p:cNvSpPr>
              <a:spLocks noChangeArrowheads="1"/>
            </p:cNvSpPr>
            <p:nvPr/>
          </p:nvSpPr>
          <p:spPr bwMode="auto">
            <a:xfrm>
              <a:off x="279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22541" name="Rectangle 16"/>
            <p:cNvSpPr>
              <a:spLocks noChangeArrowheads="1"/>
            </p:cNvSpPr>
            <p:nvPr/>
          </p:nvSpPr>
          <p:spPr bwMode="auto">
            <a:xfrm>
              <a:off x="4171" y="1220"/>
              <a:ext cx="1341"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a:solidFill>
                    <a:srgbClr val="FFFFFF"/>
                  </a:solidFill>
                  <a:effectLst/>
                </a:rPr>
                <a:t>Unsorted side</a:t>
              </a:r>
            </a:p>
          </p:txBody>
        </p:sp>
        <p:sp>
          <p:nvSpPr>
            <p:cNvPr id="22542" name="Line 17"/>
            <p:cNvSpPr>
              <a:spLocks noChangeShapeType="1"/>
            </p:cNvSpPr>
            <p:nvPr/>
          </p:nvSpPr>
          <p:spPr bwMode="auto">
            <a:xfrm>
              <a:off x="4151" y="1291"/>
              <a:ext cx="0" cy="2869"/>
            </a:xfrm>
            <a:prstGeom prst="line">
              <a:avLst/>
            </a:prstGeom>
            <a:noFill/>
            <a:ln w="12700">
              <a:solidFill>
                <a:schemeClr val="accent2"/>
              </a:solidFill>
              <a:prstDash val="lgDash"/>
              <a:round/>
              <a:headEnd/>
              <a:tailEnd/>
            </a:ln>
          </p:spPr>
          <p:txBody>
            <a:bodyPr/>
            <a:lstStyle/>
            <a:p>
              <a:endParaRPr lang="en-US"/>
            </a:p>
          </p:txBody>
        </p:sp>
      </p:grpSp>
      <p:sp>
        <p:nvSpPr>
          <p:cNvPr id="22538" name="Oval 19"/>
          <p:cNvSpPr>
            <a:spLocks noChangeArrowheads="1"/>
          </p:cNvSpPr>
          <p:nvPr/>
        </p:nvSpPr>
        <p:spPr bwMode="auto">
          <a:xfrm>
            <a:off x="6503988" y="4924425"/>
            <a:ext cx="928687" cy="1328738"/>
          </a:xfrm>
          <a:prstGeom prst="ellipse">
            <a:avLst/>
          </a:prstGeom>
          <a:noFill/>
          <a:ln w="50800">
            <a:solidFill>
              <a:srgbClr val="0000CC"/>
            </a:solidFill>
            <a:round/>
            <a:headEnd/>
            <a:tailEnd/>
          </a:ln>
        </p:spPr>
        <p:txBody>
          <a:bodyPr wrap="none" anchor="ctr"/>
          <a:lstStyle/>
          <a:p>
            <a:endParaRPr lang="en-US"/>
          </a:p>
        </p:txBody>
      </p:sp>
      <p:sp>
        <p:nvSpPr>
          <p:cNvPr id="22539" name="Arc 20"/>
          <p:cNvSpPr>
            <a:spLocks/>
          </p:cNvSpPr>
          <p:nvPr/>
        </p:nvSpPr>
        <p:spPr bwMode="auto">
          <a:xfrm>
            <a:off x="2192338" y="5788025"/>
            <a:ext cx="4391025" cy="381000"/>
          </a:xfrm>
          <a:custGeom>
            <a:avLst/>
            <a:gdLst>
              <a:gd name="T0" fmla="*/ 4391025 w 21600"/>
              <a:gd name="T1" fmla="*/ 0 h 21600"/>
              <a:gd name="T2" fmla="*/ 0 w 21600"/>
              <a:gd name="T3" fmla="*/ 3810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0000CC"/>
            </a:solidFill>
            <a:round/>
            <a:headEnd/>
            <a:tailEnd type="triangle" w="med" len="med"/>
          </a:ln>
        </p:spPr>
        <p:txBody>
          <a:bodyPr/>
          <a:lstStyle/>
          <a:p>
            <a:endParaRPr lang="en-US"/>
          </a:p>
        </p:txBody>
      </p:sp>
      <p:sp>
        <p:nvSpPr>
          <p:cNvPr id="22" name="Rectangle 3"/>
          <p:cNvSpPr>
            <a:spLocks noGrp="1" noChangeArrowheads="1"/>
          </p:cNvSpPr>
          <p:nvPr>
            <p:ph type="title"/>
          </p:nvPr>
        </p:nvSpPr>
        <p:spPr/>
        <p:txBody>
          <a:bodyPr/>
          <a:lstStyle/>
          <a:p>
            <a:pPr>
              <a:defRPr/>
            </a:pPr>
            <a:r>
              <a:rPr lang="en-US" dirty="0" smtClean="0"/>
              <a:t>The Insertion Sort Algorithm</a:t>
            </a:r>
          </a:p>
        </p:txBody>
      </p:sp>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3563"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8" name="Rectangle 4"/>
          <p:cNvSpPr>
            <a:spLocks noGrp="1" noChangeArrowheads="1"/>
          </p:cNvSpPr>
          <p:nvPr>
            <p:ph type="body" sz="half" idx="1"/>
          </p:nvPr>
        </p:nvSpPr>
        <p:spPr>
          <a:xfrm>
            <a:off x="434975" y="1851025"/>
            <a:ext cx="2413000" cy="4806950"/>
          </a:xfrm>
          <a:noFill/>
        </p:spPr>
        <p:txBody>
          <a:bodyPr/>
          <a:lstStyle/>
          <a:p>
            <a:pPr>
              <a:buFont typeface="Monotype Sorts" pitchFamily="2" charset="2"/>
              <a:buChar char="·"/>
            </a:pPr>
            <a:r>
              <a:rPr lang="en-US" dirty="0" smtClean="0">
                <a:effectLst/>
              </a:rPr>
              <a:t>Shift elements in the sorted side, creating an open space for the new element.</a:t>
            </a:r>
          </a:p>
        </p:txBody>
      </p:sp>
      <p:graphicFrame>
        <p:nvGraphicFramePr>
          <p:cNvPr id="23555" name="Object 5"/>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3564" name="Chart" r:id="rId6" imgW="6096000" imgH="4057712" progId="MSGraph.Chart.8">
                  <p:embed followColorScheme="full"/>
                </p:oleObj>
              </mc:Choice>
              <mc:Fallback>
                <p:oleObj name="Chart" r:id="rId6" imgW="6096000" imgH="4057712" progId="MSGraph.Chart.8">
                  <p:embed followColorScheme="full"/>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3"/>
          <p:cNvGrpSpPr>
            <a:grpSpLocks/>
          </p:cNvGrpSpPr>
          <p:nvPr/>
        </p:nvGrpSpPr>
        <p:grpSpPr bwMode="auto">
          <a:xfrm>
            <a:off x="1166813" y="5557838"/>
            <a:ext cx="938212" cy="969962"/>
            <a:chOff x="735" y="3501"/>
            <a:chExt cx="591" cy="611"/>
          </a:xfrm>
          <a:solidFill>
            <a:srgbClr val="00B0F0"/>
          </a:solidFill>
        </p:grpSpPr>
        <p:sp>
          <p:nvSpPr>
            <p:cNvPr id="23562" name="AutoShape 6"/>
            <p:cNvSpPr>
              <a:spLocks noChangeArrowheads="1"/>
            </p:cNvSpPr>
            <p:nvPr/>
          </p:nvSpPr>
          <p:spPr bwMode="auto">
            <a:xfrm>
              <a:off x="735" y="3501"/>
              <a:ext cx="591" cy="611"/>
            </a:xfrm>
            <a:prstGeom prst="roundRect">
              <a:avLst>
                <a:gd name="adj" fmla="val 12495"/>
              </a:avLst>
            </a:prstGeom>
            <a:grpFill/>
            <a:ln w="12700">
              <a:solidFill>
                <a:schemeClr val="tx1"/>
              </a:solidFill>
              <a:round/>
              <a:headEnd/>
              <a:tailEnd/>
            </a:ln>
          </p:spPr>
          <p:txBody>
            <a:bodyPr wrap="none" anchor="ctr"/>
            <a:lstStyle/>
            <a:p>
              <a:endParaRPr lang="en-US"/>
            </a:p>
          </p:txBody>
        </p:sp>
        <p:graphicFrame>
          <p:nvGraphicFramePr>
            <p:cNvPr id="23556"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3565" name="Chart" r:id="rId8" imgW="6096000" imgH="4057712" progId="MSGraph.Chart.8">
                    <p:embed followColorScheme="full"/>
                  </p:oleObj>
                </mc:Choice>
                <mc:Fallback>
                  <p:oleObj name="Chart" r:id="rId8" imgW="6096000" imgH="4057712" progId="MSGraph.Chart.8">
                    <p:embed followColorScheme="full"/>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3" name="Line 8"/>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p>
          </p:txBody>
        </p:sp>
        <p:sp>
          <p:nvSpPr>
            <p:cNvPr id="23564" name="Rectangle 9"/>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p>
          </p:txBody>
        </p:sp>
        <p:sp>
          <p:nvSpPr>
            <p:cNvPr id="23565" name="Rectangle 10"/>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p>
          </p:txBody>
        </p:sp>
        <p:sp>
          <p:nvSpPr>
            <p:cNvPr id="23566" name="Rectangle 11"/>
            <p:cNvSpPr>
              <a:spLocks noChangeArrowheads="1"/>
            </p:cNvSpPr>
            <p:nvPr/>
          </p:nvSpPr>
          <p:spPr bwMode="auto">
            <a:xfrm rot="3180000">
              <a:off x="1098" y="3841"/>
              <a:ext cx="110" cy="199"/>
            </a:xfrm>
            <a:prstGeom prst="rect">
              <a:avLst/>
            </a:prstGeom>
            <a:grpFill/>
            <a:ln w="12700">
              <a:noFill/>
              <a:miter lim="800000"/>
              <a:headEnd/>
              <a:tailEnd/>
            </a:ln>
          </p:spPr>
          <p:txBody>
            <a:bodyPr wrap="none" anchor="ctr"/>
            <a:lstStyle/>
            <a:p>
              <a:endParaRPr lang="en-US"/>
            </a:p>
          </p:txBody>
        </p:sp>
        <p:sp>
          <p:nvSpPr>
            <p:cNvPr id="23567" name="Rectangle 12"/>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p>
          </p:txBody>
        </p:sp>
      </p:grpSp>
      <p:sp>
        <p:nvSpPr>
          <p:cNvPr id="23560" name="AutoShape 14"/>
          <p:cNvSpPr>
            <a:spLocks noChangeArrowheads="1"/>
          </p:cNvSpPr>
          <p:nvPr/>
        </p:nvSpPr>
        <p:spPr bwMode="auto">
          <a:xfrm>
            <a:off x="6189663" y="4154488"/>
            <a:ext cx="762000" cy="400050"/>
          </a:xfrm>
          <a:prstGeom prst="rightArrow">
            <a:avLst>
              <a:gd name="adj1" fmla="val 50000"/>
              <a:gd name="adj2" fmla="val 95247"/>
            </a:avLst>
          </a:prstGeom>
          <a:solidFill>
            <a:srgbClr val="0000CC"/>
          </a:solidFill>
          <a:ln w="12700">
            <a:noFill/>
            <a:miter lim="800000"/>
            <a:headEnd/>
            <a:tailEnd/>
          </a:ln>
        </p:spPr>
        <p:txBody>
          <a:bodyPr wrap="none" anchor="ctr"/>
          <a:lstStyle/>
          <a:p>
            <a:endParaRPr lang="en-US"/>
          </a:p>
        </p:txBody>
      </p:sp>
      <p:sp>
        <p:nvSpPr>
          <p:cNvPr id="23561" name="Rectangle 15"/>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17" name="Rectangle 3"/>
          <p:cNvSpPr>
            <a:spLocks noGrp="1" noChangeArrowheads="1"/>
          </p:cNvSpPr>
          <p:nvPr>
            <p:ph type="title"/>
          </p:nvPr>
        </p:nvSpPr>
        <p:spPr/>
        <p:txBody>
          <a:bodyPr/>
          <a:lstStyle/>
          <a:p>
            <a:pPr>
              <a:defRPr/>
            </a:pPr>
            <a:r>
              <a:rPr lang="en-US" dirty="0" smtClean="0"/>
              <a:t>The Insertion Sort Algorithm</a:t>
            </a:r>
          </a:p>
        </p:txBody>
      </p:sp>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4590"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3"/>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4591" name="Chart" r:id="rId6" imgW="6096000" imgH="4057712" progId="MSGraph.Chart.8">
                  <p:embed followColorScheme="full"/>
                </p:oleObj>
              </mc:Choice>
              <mc:Fallback>
                <p:oleObj name="Chart" r:id="rId6" imgW="6096000" imgH="4057712" progId="MSGraph.Chart.8">
                  <p:embed followColorScheme="full"/>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3" name="Rectangle 5"/>
          <p:cNvSpPr>
            <a:spLocks noGrp="1" noChangeArrowheads="1"/>
          </p:cNvSpPr>
          <p:nvPr>
            <p:ph type="body" sz="half" idx="1"/>
          </p:nvPr>
        </p:nvSpPr>
        <p:spPr>
          <a:xfrm>
            <a:off x="434975" y="1851025"/>
            <a:ext cx="2413000" cy="4806950"/>
          </a:xfrm>
          <a:noFill/>
        </p:spPr>
        <p:txBody>
          <a:bodyPr/>
          <a:lstStyle/>
          <a:p>
            <a:pPr>
              <a:buFont typeface="Monotype Sorts" pitchFamily="2" charset="2"/>
              <a:buChar char="·"/>
            </a:pPr>
            <a:r>
              <a:rPr lang="en-US" smtClean="0">
                <a:effectLst/>
              </a:rPr>
              <a:t>Shift elements in the sorted side, creating an open space for the new element.</a:t>
            </a:r>
          </a:p>
        </p:txBody>
      </p:sp>
      <p:grpSp>
        <p:nvGrpSpPr>
          <p:cNvPr id="2" name="Group 13"/>
          <p:cNvGrpSpPr>
            <a:grpSpLocks/>
          </p:cNvGrpSpPr>
          <p:nvPr/>
        </p:nvGrpSpPr>
        <p:grpSpPr bwMode="auto">
          <a:xfrm>
            <a:off x="1166813" y="5557838"/>
            <a:ext cx="938212" cy="969962"/>
            <a:chOff x="735" y="3501"/>
            <a:chExt cx="591" cy="611"/>
          </a:xfrm>
          <a:solidFill>
            <a:srgbClr val="00B0F0"/>
          </a:solidFill>
        </p:grpSpPr>
        <p:sp>
          <p:nvSpPr>
            <p:cNvPr id="24587" name="AutoShape 6"/>
            <p:cNvSpPr>
              <a:spLocks noChangeArrowheads="1"/>
            </p:cNvSpPr>
            <p:nvPr/>
          </p:nvSpPr>
          <p:spPr bwMode="auto">
            <a:xfrm>
              <a:off x="735" y="3501"/>
              <a:ext cx="591" cy="611"/>
            </a:xfrm>
            <a:prstGeom prst="roundRect">
              <a:avLst>
                <a:gd name="adj" fmla="val 12495"/>
              </a:avLst>
            </a:prstGeom>
            <a:grpFill/>
            <a:ln w="12700">
              <a:solidFill>
                <a:schemeClr val="tx1"/>
              </a:solidFill>
              <a:round/>
              <a:headEnd/>
              <a:tailEnd/>
            </a:ln>
          </p:spPr>
          <p:txBody>
            <a:bodyPr wrap="none" anchor="ctr"/>
            <a:lstStyle/>
            <a:p>
              <a:endParaRPr lang="en-US"/>
            </a:p>
          </p:txBody>
        </p:sp>
        <p:graphicFrame>
          <p:nvGraphicFramePr>
            <p:cNvPr id="24581"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4592" name="Chart" r:id="rId8" imgW="6096000" imgH="4057712" progId="MSGraph.Chart.8">
                    <p:embed followColorScheme="full"/>
                  </p:oleObj>
                </mc:Choice>
                <mc:Fallback>
                  <p:oleObj name="Chart" r:id="rId8" imgW="6096000" imgH="4057712" progId="MSGraph.Chart.8">
                    <p:embed followColorScheme="full"/>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8" name="Line 8"/>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p>
          </p:txBody>
        </p:sp>
        <p:sp>
          <p:nvSpPr>
            <p:cNvPr id="24589" name="Rectangle 9"/>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p>
          </p:txBody>
        </p:sp>
        <p:sp>
          <p:nvSpPr>
            <p:cNvPr id="24590" name="Rectangle 10"/>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p>
          </p:txBody>
        </p:sp>
        <p:sp>
          <p:nvSpPr>
            <p:cNvPr id="24591" name="Rectangle 11"/>
            <p:cNvSpPr>
              <a:spLocks noChangeArrowheads="1"/>
            </p:cNvSpPr>
            <p:nvPr/>
          </p:nvSpPr>
          <p:spPr bwMode="auto">
            <a:xfrm rot="3180000">
              <a:off x="1098" y="3841"/>
              <a:ext cx="110" cy="199"/>
            </a:xfrm>
            <a:prstGeom prst="rect">
              <a:avLst/>
            </a:prstGeom>
            <a:grpFill/>
            <a:ln w="12700">
              <a:noFill/>
              <a:miter lim="800000"/>
              <a:headEnd/>
              <a:tailEnd/>
            </a:ln>
          </p:spPr>
          <p:txBody>
            <a:bodyPr wrap="none" anchor="ctr"/>
            <a:lstStyle/>
            <a:p>
              <a:endParaRPr lang="en-US"/>
            </a:p>
          </p:txBody>
        </p:sp>
        <p:sp>
          <p:nvSpPr>
            <p:cNvPr id="24592" name="Rectangle 12"/>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p>
          </p:txBody>
        </p:sp>
      </p:grpSp>
      <p:graphicFrame>
        <p:nvGraphicFramePr>
          <p:cNvPr id="24580" name="Object 14"/>
          <p:cNvGraphicFramePr>
            <a:graphicFrameLocks/>
          </p:cNvGraphicFramePr>
          <p:nvPr/>
        </p:nvGraphicFramePr>
        <p:xfrm>
          <a:off x="5878513" y="2428875"/>
          <a:ext cx="652462" cy="4043363"/>
        </p:xfrm>
        <a:graphic>
          <a:graphicData uri="http://schemas.openxmlformats.org/presentationml/2006/ole">
            <mc:AlternateContent xmlns:mc="http://schemas.openxmlformats.org/markup-compatibility/2006">
              <mc:Choice xmlns:v="urn:schemas-microsoft-com:vml" Requires="v">
                <p:oleObj spid="_x0000_s24593" name="Chart" r:id="rId10" imgW="6096000" imgH="4057712" progId="MSGraph.Chart.8">
                  <p:embed followColorScheme="full"/>
                </p:oleObj>
              </mc:Choice>
              <mc:Fallback>
                <p:oleObj name="Chart" r:id="rId10" imgW="6096000" imgH="4057712" progId="MSGraph.Chart.8">
                  <p:embed followColorScheme="full"/>
                  <p:pic>
                    <p:nvPicPr>
                      <p:cNvPr id="0" name="Object 14"/>
                      <p:cNvPicPr>
                        <a:picLocks noChangeArrowheads="1"/>
                      </p:cNvPicPr>
                      <p:nvPr/>
                    </p:nvPicPr>
                    <p:blipFill>
                      <a:blip r:embed="rId11">
                        <a:extLst>
                          <a:ext uri="{28A0092B-C50C-407E-A947-70E740481C1C}">
                            <a14:useLocalDpi xmlns:a14="http://schemas.microsoft.com/office/drawing/2010/main" val="0"/>
                          </a:ext>
                        </a:extLst>
                      </a:blip>
                      <a:srcRect l="51344" r="37921"/>
                      <a:stretch>
                        <a:fillRect/>
                      </a:stretch>
                    </p:blipFill>
                    <p:spPr bwMode="auto">
                      <a:xfrm>
                        <a:off x="5878513" y="2428875"/>
                        <a:ext cx="652462"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5" name="AutoShape 15"/>
          <p:cNvSpPr>
            <a:spLocks noChangeArrowheads="1"/>
          </p:cNvSpPr>
          <p:nvPr/>
        </p:nvSpPr>
        <p:spPr bwMode="auto">
          <a:xfrm>
            <a:off x="6189663" y="4154488"/>
            <a:ext cx="762000" cy="400050"/>
          </a:xfrm>
          <a:prstGeom prst="rightArrow">
            <a:avLst>
              <a:gd name="adj1" fmla="val 50000"/>
              <a:gd name="adj2" fmla="val 95247"/>
            </a:avLst>
          </a:prstGeom>
          <a:solidFill>
            <a:srgbClr val="0000CC"/>
          </a:solidFill>
          <a:ln w="12700">
            <a:noFill/>
            <a:miter lim="800000"/>
            <a:headEnd/>
            <a:tailEnd/>
          </a:ln>
        </p:spPr>
        <p:txBody>
          <a:bodyPr wrap="none" anchor="ctr"/>
          <a:lstStyle/>
          <a:p>
            <a:endParaRPr lang="en-US"/>
          </a:p>
        </p:txBody>
      </p:sp>
      <p:sp>
        <p:nvSpPr>
          <p:cNvPr id="24586" name="Rectangle 1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sp>
        <p:nvSpPr>
          <p:cNvPr id="17" name="Rectangle 3"/>
          <p:cNvSpPr>
            <a:spLocks noGrp="1" noChangeArrowheads="1"/>
          </p:cNvSpPr>
          <p:nvPr>
            <p:ph type="title"/>
          </p:nvPr>
        </p:nvSpPr>
        <p:spPr/>
        <p:txBody>
          <a:bodyPr/>
          <a:lstStyle/>
          <a:p>
            <a:pPr>
              <a:defRPr/>
            </a:pPr>
            <a:r>
              <a:rPr lang="en-US" dirty="0" smtClean="0"/>
              <a:t>The Insertion Sort Algorithm</a:t>
            </a:r>
          </a:p>
        </p:txBody>
      </p:sp>
    </p:spTree>
  </p:cSld>
  <p:clrMapOvr>
    <a:masterClrMapping/>
  </p:clrMapOvr>
  <p:transition>
    <p:strips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5614"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3" name="Object 3"/>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5615" name="Chart" r:id="rId6" imgW="6096000" imgH="4057712" progId="MSGraph.Chart.8">
                  <p:embed followColorScheme="full"/>
                </p:oleObj>
              </mc:Choice>
              <mc:Fallback>
                <p:oleObj name="Chart" r:id="rId6" imgW="6096000" imgH="4057712" progId="MSGraph.Chart.8">
                  <p:embed followColorScheme="full"/>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7" name="Rectangle 5"/>
          <p:cNvSpPr>
            <a:spLocks noGrp="1" noChangeArrowheads="1"/>
          </p:cNvSpPr>
          <p:nvPr>
            <p:ph type="body" sz="half" idx="1"/>
          </p:nvPr>
        </p:nvSpPr>
        <p:spPr>
          <a:xfrm>
            <a:off x="434975" y="1851025"/>
            <a:ext cx="2413000" cy="4806950"/>
          </a:xfrm>
          <a:noFill/>
        </p:spPr>
        <p:txBody>
          <a:bodyPr/>
          <a:lstStyle/>
          <a:p>
            <a:pPr>
              <a:buFont typeface="Monotype Sorts" pitchFamily="2" charset="2"/>
              <a:buChar char="·"/>
            </a:pPr>
            <a:r>
              <a:rPr lang="en-US" smtClean="0">
                <a:effectLst/>
              </a:rPr>
              <a:t>Continue shifting elements...</a:t>
            </a:r>
          </a:p>
        </p:txBody>
      </p:sp>
      <p:grpSp>
        <p:nvGrpSpPr>
          <p:cNvPr id="2" name="Group 13"/>
          <p:cNvGrpSpPr>
            <a:grpSpLocks/>
          </p:cNvGrpSpPr>
          <p:nvPr/>
        </p:nvGrpSpPr>
        <p:grpSpPr bwMode="auto">
          <a:xfrm>
            <a:off x="1166813" y="5557838"/>
            <a:ext cx="938212" cy="969962"/>
            <a:chOff x="735" y="3501"/>
            <a:chExt cx="591" cy="611"/>
          </a:xfrm>
          <a:solidFill>
            <a:srgbClr val="00B0F0"/>
          </a:solidFill>
        </p:grpSpPr>
        <p:sp>
          <p:nvSpPr>
            <p:cNvPr id="25611" name="AutoShape 6"/>
            <p:cNvSpPr>
              <a:spLocks noChangeArrowheads="1"/>
            </p:cNvSpPr>
            <p:nvPr/>
          </p:nvSpPr>
          <p:spPr bwMode="auto">
            <a:xfrm>
              <a:off x="735" y="3501"/>
              <a:ext cx="591" cy="611"/>
            </a:xfrm>
            <a:prstGeom prst="roundRect">
              <a:avLst>
                <a:gd name="adj" fmla="val 12495"/>
              </a:avLst>
            </a:prstGeom>
            <a:grpFill/>
            <a:ln w="12700">
              <a:solidFill>
                <a:schemeClr val="tx1"/>
              </a:solidFill>
              <a:round/>
              <a:headEnd/>
              <a:tailEnd/>
            </a:ln>
          </p:spPr>
          <p:txBody>
            <a:bodyPr wrap="none" anchor="ctr"/>
            <a:lstStyle/>
            <a:p>
              <a:endParaRPr lang="en-US"/>
            </a:p>
          </p:txBody>
        </p:sp>
        <p:graphicFrame>
          <p:nvGraphicFramePr>
            <p:cNvPr id="25605"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5616" name="Chart" r:id="rId8" imgW="6096000" imgH="4057712" progId="MSGraph.Chart.8">
                    <p:embed followColorScheme="full"/>
                  </p:oleObj>
                </mc:Choice>
                <mc:Fallback>
                  <p:oleObj name="Chart" r:id="rId8" imgW="6096000" imgH="4057712" progId="MSGraph.Chart.8">
                    <p:embed followColorScheme="full"/>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12" name="Line 8"/>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p>
          </p:txBody>
        </p:sp>
        <p:sp>
          <p:nvSpPr>
            <p:cNvPr id="25613" name="Rectangle 9"/>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p>
          </p:txBody>
        </p:sp>
        <p:sp>
          <p:nvSpPr>
            <p:cNvPr id="25614" name="Rectangle 10"/>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p>
          </p:txBody>
        </p:sp>
        <p:sp>
          <p:nvSpPr>
            <p:cNvPr id="25615" name="Rectangle 11"/>
            <p:cNvSpPr>
              <a:spLocks noChangeArrowheads="1"/>
            </p:cNvSpPr>
            <p:nvPr/>
          </p:nvSpPr>
          <p:spPr bwMode="auto">
            <a:xfrm rot="3180000">
              <a:off x="1098" y="3841"/>
              <a:ext cx="110" cy="199"/>
            </a:xfrm>
            <a:prstGeom prst="rect">
              <a:avLst/>
            </a:prstGeom>
            <a:grpFill/>
            <a:ln w="12700">
              <a:noFill/>
              <a:miter lim="800000"/>
              <a:headEnd/>
              <a:tailEnd/>
            </a:ln>
          </p:spPr>
          <p:txBody>
            <a:bodyPr wrap="none" anchor="ctr"/>
            <a:lstStyle/>
            <a:p>
              <a:endParaRPr lang="en-US"/>
            </a:p>
          </p:txBody>
        </p:sp>
        <p:sp>
          <p:nvSpPr>
            <p:cNvPr id="25616" name="Rectangle 12"/>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p>
          </p:txBody>
        </p:sp>
      </p:grpSp>
      <p:graphicFrame>
        <p:nvGraphicFramePr>
          <p:cNvPr id="25604" name="Object 14"/>
          <p:cNvGraphicFramePr>
            <a:graphicFrameLocks/>
          </p:cNvGraphicFramePr>
          <p:nvPr/>
        </p:nvGraphicFramePr>
        <p:xfrm>
          <a:off x="5062538" y="2428875"/>
          <a:ext cx="796925" cy="4043363"/>
        </p:xfrm>
        <a:graphic>
          <a:graphicData uri="http://schemas.openxmlformats.org/presentationml/2006/ole">
            <mc:AlternateContent xmlns:mc="http://schemas.openxmlformats.org/markup-compatibility/2006">
              <mc:Choice xmlns:v="urn:schemas-microsoft-com:vml" Requires="v">
                <p:oleObj spid="_x0000_s25617" name="Chart" r:id="rId10" imgW="6096000" imgH="4057712" progId="MSGraph.Chart.8">
                  <p:embed followColorScheme="full"/>
                </p:oleObj>
              </mc:Choice>
              <mc:Fallback>
                <p:oleObj name="Chart" r:id="rId10" imgW="6096000" imgH="4057712" progId="MSGraph.Chart.8">
                  <p:embed followColorScheme="full"/>
                  <p:pic>
                    <p:nvPicPr>
                      <p:cNvPr id="0" name="Object 14"/>
                      <p:cNvPicPr>
                        <a:picLocks noChangeArrowheads="1"/>
                      </p:cNvPicPr>
                      <p:nvPr/>
                    </p:nvPicPr>
                    <p:blipFill>
                      <a:blip r:embed="rId11">
                        <a:extLst>
                          <a:ext uri="{28A0092B-C50C-407E-A947-70E740481C1C}">
                            <a14:useLocalDpi xmlns:a14="http://schemas.microsoft.com/office/drawing/2010/main" val="0"/>
                          </a:ext>
                        </a:extLst>
                      </a:blip>
                      <a:srcRect l="37920" r="48969"/>
                      <a:stretch>
                        <a:fillRect/>
                      </a:stretch>
                    </p:blipFill>
                    <p:spPr bwMode="auto">
                      <a:xfrm>
                        <a:off x="5062538" y="2428875"/>
                        <a:ext cx="796925"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9" name="AutoShape 15"/>
          <p:cNvSpPr>
            <a:spLocks noChangeArrowheads="1"/>
          </p:cNvSpPr>
          <p:nvPr/>
        </p:nvSpPr>
        <p:spPr bwMode="auto">
          <a:xfrm>
            <a:off x="5297488" y="4583113"/>
            <a:ext cx="762000" cy="400050"/>
          </a:xfrm>
          <a:prstGeom prst="rightArrow">
            <a:avLst>
              <a:gd name="adj1" fmla="val 50000"/>
              <a:gd name="adj2" fmla="val 95247"/>
            </a:avLst>
          </a:prstGeom>
          <a:solidFill>
            <a:srgbClr val="0000CC"/>
          </a:solidFill>
          <a:ln w="12700">
            <a:noFill/>
            <a:miter lim="800000"/>
            <a:headEnd/>
            <a:tailEnd/>
          </a:ln>
        </p:spPr>
        <p:txBody>
          <a:bodyPr wrap="none" anchor="ctr"/>
          <a:lstStyle/>
          <a:p>
            <a:endParaRPr lang="en-US"/>
          </a:p>
        </p:txBody>
      </p:sp>
      <p:sp>
        <p:nvSpPr>
          <p:cNvPr id="25610" name="Rectangle 1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17" name="Rectangle 3"/>
          <p:cNvSpPr>
            <a:spLocks noGrp="1" noChangeArrowheads="1"/>
          </p:cNvSpPr>
          <p:nvPr>
            <p:ph type="title"/>
          </p:nvPr>
        </p:nvSpPr>
        <p:spPr/>
        <p:txBody>
          <a:bodyPr/>
          <a:lstStyle/>
          <a:p>
            <a:pPr>
              <a:defRPr/>
            </a:pPr>
            <a:r>
              <a:rPr lang="en-US" dirty="0" smtClean="0"/>
              <a:t>The Insertion Sort Algorithm</a:t>
            </a:r>
          </a:p>
        </p:txBody>
      </p:sp>
    </p:spTree>
  </p:cSld>
  <p:clrMapOvr>
    <a:masterClrMapping/>
  </p:clrMapOvr>
  <p:transition>
    <p:strips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6638"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7" name="Object 3"/>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6639" name="Chart" r:id="rId6" imgW="6096000" imgH="4057712" progId="MSGraph.Chart.8">
                  <p:embed followColorScheme="full"/>
                </p:oleObj>
              </mc:Choice>
              <mc:Fallback>
                <p:oleObj name="Chart" r:id="rId6" imgW="6096000" imgH="4057712" progId="MSGraph.Chart.8">
                  <p:embed followColorScheme="full"/>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1" name="Rectangle 5"/>
          <p:cNvSpPr>
            <a:spLocks noGrp="1" noChangeArrowheads="1"/>
          </p:cNvSpPr>
          <p:nvPr>
            <p:ph type="body" sz="half" idx="1"/>
          </p:nvPr>
        </p:nvSpPr>
        <p:spPr>
          <a:xfrm>
            <a:off x="434975" y="1851025"/>
            <a:ext cx="2413000" cy="4806950"/>
          </a:xfrm>
          <a:noFill/>
        </p:spPr>
        <p:txBody>
          <a:bodyPr/>
          <a:lstStyle/>
          <a:p>
            <a:pPr>
              <a:buFont typeface="Monotype Sorts" pitchFamily="2" charset="2"/>
              <a:buChar char="·"/>
            </a:pPr>
            <a:r>
              <a:rPr lang="en-US" smtClean="0">
                <a:effectLst/>
              </a:rPr>
              <a:t>Continue shifting elements...</a:t>
            </a:r>
          </a:p>
        </p:txBody>
      </p:sp>
      <p:grpSp>
        <p:nvGrpSpPr>
          <p:cNvPr id="2" name="Group 13"/>
          <p:cNvGrpSpPr>
            <a:grpSpLocks/>
          </p:cNvGrpSpPr>
          <p:nvPr/>
        </p:nvGrpSpPr>
        <p:grpSpPr bwMode="auto">
          <a:xfrm>
            <a:off x="1166813" y="5557838"/>
            <a:ext cx="938212" cy="969962"/>
            <a:chOff x="735" y="3501"/>
            <a:chExt cx="591" cy="611"/>
          </a:xfrm>
          <a:solidFill>
            <a:srgbClr val="00B0F0"/>
          </a:solidFill>
        </p:grpSpPr>
        <p:sp>
          <p:nvSpPr>
            <p:cNvPr id="26635" name="AutoShape 6"/>
            <p:cNvSpPr>
              <a:spLocks noChangeArrowheads="1"/>
            </p:cNvSpPr>
            <p:nvPr/>
          </p:nvSpPr>
          <p:spPr bwMode="auto">
            <a:xfrm>
              <a:off x="735" y="3501"/>
              <a:ext cx="591" cy="611"/>
            </a:xfrm>
            <a:prstGeom prst="roundRect">
              <a:avLst>
                <a:gd name="adj" fmla="val 12495"/>
              </a:avLst>
            </a:prstGeom>
            <a:grpFill/>
            <a:ln w="12700">
              <a:solidFill>
                <a:schemeClr val="tx1"/>
              </a:solidFill>
              <a:round/>
              <a:headEnd/>
              <a:tailEnd/>
            </a:ln>
          </p:spPr>
          <p:txBody>
            <a:bodyPr wrap="none" anchor="ctr"/>
            <a:lstStyle/>
            <a:p>
              <a:endParaRPr lang="en-US">
                <a:effectLst/>
              </a:endParaRPr>
            </a:p>
          </p:txBody>
        </p:sp>
        <p:graphicFrame>
          <p:nvGraphicFramePr>
            <p:cNvPr id="26629"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6640" name="Chart" r:id="rId8" imgW="6096000" imgH="4057712" progId="MSGraph.Chart.8">
                    <p:embed followColorScheme="full"/>
                  </p:oleObj>
                </mc:Choice>
                <mc:Fallback>
                  <p:oleObj name="Chart" r:id="rId8" imgW="6096000" imgH="4057712" progId="MSGraph.Chart.8">
                    <p:embed followColorScheme="full"/>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6" name="Line 8"/>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effectLst/>
              </a:endParaRPr>
            </a:p>
          </p:txBody>
        </p:sp>
        <p:sp>
          <p:nvSpPr>
            <p:cNvPr id="26637" name="Rectangle 9"/>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effectLst/>
              </a:endParaRPr>
            </a:p>
          </p:txBody>
        </p:sp>
        <p:sp>
          <p:nvSpPr>
            <p:cNvPr id="26638" name="Rectangle 10"/>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effectLst/>
              </a:endParaRPr>
            </a:p>
          </p:txBody>
        </p:sp>
        <p:sp>
          <p:nvSpPr>
            <p:cNvPr id="26639" name="Rectangle 11"/>
            <p:cNvSpPr>
              <a:spLocks noChangeArrowheads="1"/>
            </p:cNvSpPr>
            <p:nvPr/>
          </p:nvSpPr>
          <p:spPr bwMode="auto">
            <a:xfrm rot="3180000">
              <a:off x="1098" y="3841"/>
              <a:ext cx="110" cy="199"/>
            </a:xfrm>
            <a:prstGeom prst="rect">
              <a:avLst/>
            </a:prstGeom>
            <a:grpFill/>
            <a:ln w="12700">
              <a:noFill/>
              <a:miter lim="800000"/>
              <a:headEnd/>
              <a:tailEnd/>
            </a:ln>
          </p:spPr>
          <p:txBody>
            <a:bodyPr wrap="none" anchor="ctr"/>
            <a:lstStyle/>
            <a:p>
              <a:endParaRPr lang="en-US">
                <a:effectLst/>
              </a:endParaRPr>
            </a:p>
          </p:txBody>
        </p:sp>
        <p:sp>
          <p:nvSpPr>
            <p:cNvPr id="26640" name="Rectangle 12"/>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effectLst/>
              </a:endParaRPr>
            </a:p>
          </p:txBody>
        </p:sp>
      </p:grpSp>
      <p:graphicFrame>
        <p:nvGraphicFramePr>
          <p:cNvPr id="26628" name="Object 14"/>
          <p:cNvGraphicFramePr>
            <a:graphicFrameLocks/>
          </p:cNvGraphicFramePr>
          <p:nvPr/>
        </p:nvGraphicFramePr>
        <p:xfrm>
          <a:off x="4318000" y="2428875"/>
          <a:ext cx="708025" cy="4043363"/>
        </p:xfrm>
        <a:graphic>
          <a:graphicData uri="http://schemas.openxmlformats.org/presentationml/2006/ole">
            <mc:AlternateContent xmlns:mc="http://schemas.openxmlformats.org/markup-compatibility/2006">
              <mc:Choice xmlns:v="urn:schemas-microsoft-com:vml" Requires="v">
                <p:oleObj spid="_x0000_s26641" name="Chart" r:id="rId10" imgW="6096000" imgH="4057712" progId="MSGraph.Chart.8">
                  <p:embed followColorScheme="full"/>
                </p:oleObj>
              </mc:Choice>
              <mc:Fallback>
                <p:oleObj name="Chart" r:id="rId10" imgW="6096000" imgH="4057712" progId="MSGraph.Chart.8">
                  <p:embed followColorScheme="full"/>
                  <p:pic>
                    <p:nvPicPr>
                      <p:cNvPr id="0" name="Object 14"/>
                      <p:cNvPicPr>
                        <a:picLocks noChangeArrowheads="1"/>
                      </p:cNvPicPr>
                      <p:nvPr/>
                    </p:nvPicPr>
                    <p:blipFill>
                      <a:blip r:embed="rId11">
                        <a:extLst>
                          <a:ext uri="{28A0092B-C50C-407E-A947-70E740481C1C}">
                            <a14:useLocalDpi xmlns:a14="http://schemas.microsoft.com/office/drawing/2010/main" val="0"/>
                          </a:ext>
                        </a:extLst>
                      </a:blip>
                      <a:srcRect l="25671" r="62682"/>
                      <a:stretch>
                        <a:fillRect/>
                      </a:stretch>
                    </p:blipFill>
                    <p:spPr bwMode="auto">
                      <a:xfrm>
                        <a:off x="4318000" y="2428875"/>
                        <a:ext cx="708025"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3" name="AutoShape 15"/>
          <p:cNvSpPr>
            <a:spLocks noChangeArrowheads="1"/>
          </p:cNvSpPr>
          <p:nvPr/>
        </p:nvSpPr>
        <p:spPr bwMode="auto">
          <a:xfrm>
            <a:off x="4572000" y="4837113"/>
            <a:ext cx="762000" cy="400050"/>
          </a:xfrm>
          <a:prstGeom prst="rightArrow">
            <a:avLst>
              <a:gd name="adj1" fmla="val 50000"/>
              <a:gd name="adj2" fmla="val 95247"/>
            </a:avLst>
          </a:prstGeom>
          <a:solidFill>
            <a:srgbClr val="0000CC"/>
          </a:solidFill>
          <a:ln w="12700">
            <a:noFill/>
            <a:miter lim="800000"/>
            <a:headEnd/>
            <a:tailEnd/>
          </a:ln>
        </p:spPr>
        <p:txBody>
          <a:bodyPr wrap="none" anchor="ctr"/>
          <a:lstStyle/>
          <a:p>
            <a:endParaRPr lang="en-US"/>
          </a:p>
        </p:txBody>
      </p:sp>
      <p:sp>
        <p:nvSpPr>
          <p:cNvPr id="26634" name="Rectangle 1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sp>
        <p:nvSpPr>
          <p:cNvPr id="17" name="Rectangle 3"/>
          <p:cNvSpPr>
            <a:spLocks noGrp="1" noChangeArrowheads="1"/>
          </p:cNvSpPr>
          <p:nvPr>
            <p:ph type="title"/>
          </p:nvPr>
        </p:nvSpPr>
        <p:spPr/>
        <p:txBody>
          <a:bodyPr/>
          <a:lstStyle/>
          <a:p>
            <a:pPr>
              <a:defRPr/>
            </a:pPr>
            <a:r>
              <a:rPr lang="en-US" dirty="0" smtClean="0"/>
              <a:t>The Insertion Sort Algorithm</a:t>
            </a:r>
          </a:p>
        </p:txBody>
      </p:sp>
    </p:spTree>
  </p:cSld>
  <p:clrMapOvr>
    <a:masterClrMapping/>
  </p:clrMapOvr>
  <p:transition>
    <p:strips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r>
              <a:rPr lang="en-US"/>
              <a:t>Arranging Your Hand</a:t>
            </a:r>
          </a:p>
        </p:txBody>
      </p:sp>
      <p:sp>
        <p:nvSpPr>
          <p:cNvPr id="27651" name="Rectangle 3"/>
          <p:cNvSpPr>
            <a:spLocks noGrp="1" noChangeArrowheads="1"/>
          </p:cNvSpPr>
          <p:nvPr>
            <p:ph type="body" idx="1"/>
          </p:nvPr>
        </p:nvSpPr>
        <p:spPr>
          <a:noFill/>
          <a:ln/>
        </p:spPr>
        <p:txBody>
          <a:bodyPr/>
          <a:lstStyle/>
          <a:p>
            <a:pPr>
              <a:buFont typeface="Monotype Sorts" pitchFamily="2" charset="2"/>
              <a:buChar char=" "/>
            </a:pPr>
            <a:endParaRPr lang="en-US"/>
          </a:p>
          <a:p>
            <a:pPr>
              <a:buFont typeface="Monotype Sorts" pitchFamily="2" charset="2"/>
              <a:buChar char=" "/>
            </a:pPr>
            <a:endParaRPr lang="en-US"/>
          </a:p>
          <a:p>
            <a:pPr>
              <a:buFont typeface="Monotype Sorts" pitchFamily="2" charset="2"/>
              <a:buChar char=" "/>
            </a:pPr>
            <a:r>
              <a:rPr lang="en-US"/>
              <a:t>        </a:t>
            </a:r>
          </a:p>
          <a:p>
            <a:pPr>
              <a:buFont typeface="Monotype Sorts" pitchFamily="2" charset="2"/>
              <a:buChar char=" "/>
            </a:pPr>
            <a:endParaRPr lang="en-US"/>
          </a:p>
          <a:p>
            <a:pPr>
              <a:buFont typeface="Monotype Sorts" pitchFamily="2" charset="2"/>
              <a:buChar char=" "/>
            </a:pPr>
            <a:endParaRPr lang="en-US"/>
          </a:p>
          <a:p>
            <a:pPr>
              <a:buFont typeface="Monotype Sorts" pitchFamily="2" charset="2"/>
              <a:buChar char=" "/>
            </a:pPr>
            <a:r>
              <a:rPr lang="en-US"/>
              <a:t>        </a:t>
            </a:r>
          </a:p>
        </p:txBody>
      </p:sp>
      <p:sp>
        <p:nvSpPr>
          <p:cNvPr id="27652" name="Rectangle 4"/>
          <p:cNvSpPr>
            <a:spLocks noChangeArrowheads="1"/>
          </p:cNvSpPr>
          <p:nvPr/>
        </p:nvSpPr>
        <p:spPr bwMode="auto">
          <a:xfrm>
            <a:off x="3968750" y="1758950"/>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7653" name="Rectangle 5"/>
          <p:cNvSpPr>
            <a:spLocks noChangeArrowheads="1"/>
          </p:cNvSpPr>
          <p:nvPr/>
        </p:nvSpPr>
        <p:spPr bwMode="auto">
          <a:xfrm>
            <a:off x="5187950" y="2063750"/>
            <a:ext cx="901700" cy="5969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7654" name="Rectangle 6"/>
          <p:cNvSpPr>
            <a:spLocks noChangeArrowheads="1"/>
          </p:cNvSpPr>
          <p:nvPr/>
        </p:nvSpPr>
        <p:spPr bwMode="auto">
          <a:xfrm rot="1980000">
            <a:off x="6711950" y="1987550"/>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7655" name="Rectangle 7"/>
          <p:cNvSpPr>
            <a:spLocks noChangeArrowheads="1"/>
          </p:cNvSpPr>
          <p:nvPr/>
        </p:nvSpPr>
        <p:spPr bwMode="auto">
          <a:xfrm rot="20400000">
            <a:off x="6026150" y="1911350"/>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7656" name="Rectangle 8"/>
          <p:cNvSpPr>
            <a:spLocks noChangeArrowheads="1"/>
          </p:cNvSpPr>
          <p:nvPr/>
        </p:nvSpPr>
        <p:spPr bwMode="auto">
          <a:xfrm>
            <a:off x="1758950" y="3206750"/>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7657" name="Rectangle 9"/>
          <p:cNvSpPr>
            <a:spLocks noChangeArrowheads="1"/>
          </p:cNvSpPr>
          <p:nvPr/>
        </p:nvSpPr>
        <p:spPr bwMode="auto">
          <a:xfrm rot="19680000">
            <a:off x="4425950" y="2139950"/>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7658" name="Rectangle 10"/>
          <p:cNvSpPr>
            <a:spLocks noChangeArrowheads="1"/>
          </p:cNvSpPr>
          <p:nvPr/>
        </p:nvSpPr>
        <p:spPr bwMode="auto">
          <a:xfrm>
            <a:off x="3968750" y="3206750"/>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7659" name="Rectangle 11"/>
          <p:cNvSpPr>
            <a:spLocks noChangeArrowheads="1"/>
          </p:cNvSpPr>
          <p:nvPr/>
        </p:nvSpPr>
        <p:spPr bwMode="auto">
          <a:xfrm>
            <a:off x="5264150" y="4654550"/>
            <a:ext cx="901700" cy="5969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7660" name="Rectangle 12"/>
          <p:cNvSpPr>
            <a:spLocks noChangeArrowheads="1"/>
          </p:cNvSpPr>
          <p:nvPr/>
        </p:nvSpPr>
        <p:spPr bwMode="auto">
          <a:xfrm rot="1980000">
            <a:off x="6635750" y="3282950"/>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7661" name="Rectangle 13"/>
          <p:cNvSpPr>
            <a:spLocks noChangeArrowheads="1"/>
          </p:cNvSpPr>
          <p:nvPr/>
        </p:nvSpPr>
        <p:spPr bwMode="auto">
          <a:xfrm>
            <a:off x="1758950" y="4425950"/>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7662" name="Rectangle 14"/>
          <p:cNvSpPr>
            <a:spLocks noChangeArrowheads="1"/>
          </p:cNvSpPr>
          <p:nvPr/>
        </p:nvSpPr>
        <p:spPr bwMode="auto">
          <a:xfrm>
            <a:off x="996950" y="4425950"/>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7663" name="Rectangle 15"/>
          <p:cNvSpPr>
            <a:spLocks noChangeArrowheads="1"/>
          </p:cNvSpPr>
          <p:nvPr/>
        </p:nvSpPr>
        <p:spPr bwMode="auto">
          <a:xfrm rot="1980000">
            <a:off x="6711950" y="4578350"/>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7664" name="Rectangle 16"/>
          <p:cNvSpPr>
            <a:spLocks noChangeArrowheads="1"/>
          </p:cNvSpPr>
          <p:nvPr/>
        </p:nvSpPr>
        <p:spPr bwMode="auto">
          <a:xfrm rot="20400000">
            <a:off x="6102350" y="4502150"/>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7665" name="Rectangle 17"/>
          <p:cNvSpPr>
            <a:spLocks noChangeArrowheads="1"/>
          </p:cNvSpPr>
          <p:nvPr/>
        </p:nvSpPr>
        <p:spPr bwMode="auto">
          <a:xfrm>
            <a:off x="5264150" y="3511550"/>
            <a:ext cx="901700" cy="5969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7666" name="Rectangle 18"/>
          <p:cNvSpPr>
            <a:spLocks noChangeArrowheads="1"/>
          </p:cNvSpPr>
          <p:nvPr/>
        </p:nvSpPr>
        <p:spPr bwMode="auto">
          <a:xfrm rot="20400000">
            <a:off x="6102350" y="3359150"/>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7667" name="Rectangle 19"/>
          <p:cNvSpPr>
            <a:spLocks noChangeArrowheads="1"/>
          </p:cNvSpPr>
          <p:nvPr/>
        </p:nvSpPr>
        <p:spPr bwMode="auto">
          <a:xfrm>
            <a:off x="1890713" y="3254375"/>
            <a:ext cx="307975" cy="363538"/>
          </a:xfrm>
          <a:prstGeom prst="rect">
            <a:avLst/>
          </a:prstGeom>
          <a:noFill/>
          <a:ln w="12700">
            <a:noFill/>
            <a:miter lim="800000"/>
            <a:headEnd/>
            <a:tailEnd/>
          </a:ln>
          <a:effectLst/>
        </p:spPr>
        <p:txBody>
          <a:bodyPr wrap="none" lIns="90488" tIns="44450" rIns="90488" bIns="44450">
            <a:spAutoFit/>
          </a:bodyPr>
          <a:lstStyle/>
          <a:p>
            <a:r>
              <a:rPr lang="en-US" sz="1800"/>
              <a:t>7</a:t>
            </a:r>
          </a:p>
        </p:txBody>
      </p:sp>
      <p:sp>
        <p:nvSpPr>
          <p:cNvPr id="27668" name="Rectangle 20"/>
          <p:cNvSpPr>
            <a:spLocks noChangeArrowheads="1"/>
          </p:cNvSpPr>
          <p:nvPr/>
        </p:nvSpPr>
        <p:spPr bwMode="auto">
          <a:xfrm>
            <a:off x="1128713" y="4405313"/>
            <a:ext cx="350837"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27669" name="Rectangle 21"/>
          <p:cNvSpPr>
            <a:spLocks noChangeArrowheads="1"/>
          </p:cNvSpPr>
          <p:nvPr/>
        </p:nvSpPr>
        <p:spPr bwMode="auto">
          <a:xfrm>
            <a:off x="1890713" y="4405313"/>
            <a:ext cx="350837" cy="454025"/>
          </a:xfrm>
          <a:prstGeom prst="rect">
            <a:avLst/>
          </a:prstGeom>
          <a:noFill/>
          <a:ln w="12700">
            <a:noFill/>
            <a:miter lim="800000"/>
            <a:headEnd/>
            <a:tailEnd/>
          </a:ln>
          <a:effectLst/>
        </p:spPr>
        <p:txBody>
          <a:bodyPr wrap="none" lIns="90488" tIns="44450" rIns="90488" bIns="44450">
            <a:spAutoFit/>
          </a:bodyPr>
          <a:lstStyle/>
          <a:p>
            <a:r>
              <a:rPr lang="en-US"/>
              <a:t>7</a:t>
            </a:r>
          </a:p>
        </p:txBody>
      </p:sp>
      <p:sp>
        <p:nvSpPr>
          <p:cNvPr id="27670" name="AutoShape 22"/>
          <p:cNvSpPr>
            <a:spLocks noChangeArrowheads="1"/>
          </p:cNvSpPr>
          <p:nvPr/>
        </p:nvSpPr>
        <p:spPr bwMode="auto">
          <a:xfrm>
            <a:off x="1987550" y="3663950"/>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7671" name="AutoShape 23"/>
          <p:cNvSpPr>
            <a:spLocks noChangeArrowheads="1"/>
          </p:cNvSpPr>
          <p:nvPr/>
        </p:nvSpPr>
        <p:spPr bwMode="auto">
          <a:xfrm>
            <a:off x="1987550" y="4883150"/>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7672" name="AutoShape 24"/>
          <p:cNvSpPr>
            <a:spLocks noChangeArrowheads="1"/>
          </p:cNvSpPr>
          <p:nvPr/>
        </p:nvSpPr>
        <p:spPr bwMode="auto">
          <a:xfrm>
            <a:off x="1225550" y="4883150"/>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7662"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1" name="Object 3"/>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7663" name="Chart" r:id="rId6" imgW="6096000" imgH="4057712" progId="MSGraph.Chart.8">
                  <p:embed followColorScheme="full"/>
                </p:oleObj>
              </mc:Choice>
              <mc:Fallback>
                <p:oleObj name="Chart" r:id="rId6" imgW="6096000" imgH="4057712" progId="MSGraph.Chart.8">
                  <p:embed followColorScheme="full"/>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5" name="Rectangle 5"/>
          <p:cNvSpPr>
            <a:spLocks noGrp="1" noChangeArrowheads="1"/>
          </p:cNvSpPr>
          <p:nvPr>
            <p:ph type="body" sz="half" idx="1"/>
          </p:nvPr>
        </p:nvSpPr>
        <p:spPr>
          <a:xfrm>
            <a:off x="434975" y="1851025"/>
            <a:ext cx="2413000" cy="4806950"/>
          </a:xfrm>
          <a:noFill/>
        </p:spPr>
        <p:txBody>
          <a:bodyPr/>
          <a:lstStyle/>
          <a:p>
            <a:pPr>
              <a:buFont typeface="Monotype Sorts" pitchFamily="2" charset="2"/>
              <a:buChar char="·"/>
            </a:pPr>
            <a:r>
              <a:rPr lang="en-US" smtClean="0">
                <a:effectLst/>
              </a:rPr>
              <a:t>...until you reach the location for the new element.</a:t>
            </a:r>
          </a:p>
        </p:txBody>
      </p:sp>
      <p:grpSp>
        <p:nvGrpSpPr>
          <p:cNvPr id="2" name="Group 13"/>
          <p:cNvGrpSpPr>
            <a:grpSpLocks/>
          </p:cNvGrpSpPr>
          <p:nvPr/>
        </p:nvGrpSpPr>
        <p:grpSpPr bwMode="auto">
          <a:xfrm>
            <a:off x="1166813" y="5557838"/>
            <a:ext cx="938212" cy="969962"/>
            <a:chOff x="735" y="3501"/>
            <a:chExt cx="591" cy="611"/>
          </a:xfrm>
          <a:solidFill>
            <a:srgbClr val="00B0F0"/>
          </a:solidFill>
        </p:grpSpPr>
        <p:sp>
          <p:nvSpPr>
            <p:cNvPr id="27659" name="AutoShape 6"/>
            <p:cNvSpPr>
              <a:spLocks noChangeArrowheads="1"/>
            </p:cNvSpPr>
            <p:nvPr/>
          </p:nvSpPr>
          <p:spPr bwMode="auto">
            <a:xfrm>
              <a:off x="735" y="3501"/>
              <a:ext cx="591" cy="611"/>
            </a:xfrm>
            <a:prstGeom prst="roundRect">
              <a:avLst>
                <a:gd name="adj" fmla="val 12495"/>
              </a:avLst>
            </a:prstGeom>
            <a:grpFill/>
            <a:ln w="12700">
              <a:solidFill>
                <a:schemeClr val="tx1"/>
              </a:solidFill>
              <a:round/>
              <a:headEnd/>
              <a:tailEnd/>
            </a:ln>
          </p:spPr>
          <p:txBody>
            <a:bodyPr wrap="none" anchor="ctr"/>
            <a:lstStyle/>
            <a:p>
              <a:endParaRPr lang="en-US"/>
            </a:p>
          </p:txBody>
        </p:sp>
        <p:graphicFrame>
          <p:nvGraphicFramePr>
            <p:cNvPr id="27653"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7664" name="Chart" r:id="rId8" imgW="6096000" imgH="4057712" progId="MSGraph.Chart.8">
                    <p:embed followColorScheme="full"/>
                  </p:oleObj>
                </mc:Choice>
                <mc:Fallback>
                  <p:oleObj name="Chart" r:id="rId8" imgW="6096000" imgH="4057712" progId="MSGraph.Chart.8">
                    <p:embed followColorScheme="full"/>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0" name="Line 8"/>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p>
          </p:txBody>
        </p:sp>
        <p:sp>
          <p:nvSpPr>
            <p:cNvPr id="27661" name="Rectangle 9"/>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p>
          </p:txBody>
        </p:sp>
        <p:sp>
          <p:nvSpPr>
            <p:cNvPr id="27662" name="Rectangle 10"/>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p>
          </p:txBody>
        </p:sp>
        <p:sp>
          <p:nvSpPr>
            <p:cNvPr id="27663" name="Rectangle 11"/>
            <p:cNvSpPr>
              <a:spLocks noChangeArrowheads="1"/>
            </p:cNvSpPr>
            <p:nvPr/>
          </p:nvSpPr>
          <p:spPr bwMode="auto">
            <a:xfrm rot="3180000">
              <a:off x="1098" y="3841"/>
              <a:ext cx="110" cy="199"/>
            </a:xfrm>
            <a:prstGeom prst="rect">
              <a:avLst/>
            </a:prstGeom>
            <a:grpFill/>
            <a:ln w="12700">
              <a:noFill/>
              <a:miter lim="800000"/>
              <a:headEnd/>
              <a:tailEnd/>
            </a:ln>
          </p:spPr>
          <p:txBody>
            <a:bodyPr wrap="none" anchor="ctr"/>
            <a:lstStyle/>
            <a:p>
              <a:endParaRPr lang="en-US"/>
            </a:p>
          </p:txBody>
        </p:sp>
        <p:sp>
          <p:nvSpPr>
            <p:cNvPr id="27664" name="Rectangle 12"/>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p>
          </p:txBody>
        </p:sp>
      </p:grpSp>
      <p:graphicFrame>
        <p:nvGraphicFramePr>
          <p:cNvPr id="27652" name="Object 14"/>
          <p:cNvGraphicFramePr>
            <a:graphicFrameLocks/>
          </p:cNvGraphicFramePr>
          <p:nvPr/>
        </p:nvGraphicFramePr>
        <p:xfrm>
          <a:off x="3538538" y="2428875"/>
          <a:ext cx="762000" cy="4043363"/>
        </p:xfrm>
        <a:graphic>
          <a:graphicData uri="http://schemas.openxmlformats.org/presentationml/2006/ole">
            <mc:AlternateContent xmlns:mc="http://schemas.openxmlformats.org/markup-compatibility/2006">
              <mc:Choice xmlns:v="urn:schemas-microsoft-com:vml" Requires="v">
                <p:oleObj spid="_x0000_s27665" name="Chart" r:id="rId10" imgW="6096000" imgH="4057712" progId="MSGraph.Chart.8">
                  <p:embed followColorScheme="full"/>
                </p:oleObj>
              </mc:Choice>
              <mc:Fallback>
                <p:oleObj name="Chart" r:id="rId10" imgW="6096000" imgH="4057712" progId="MSGraph.Chart.8">
                  <p:embed followColorScheme="full"/>
                  <p:pic>
                    <p:nvPicPr>
                      <p:cNvPr id="0" name="Object 14"/>
                      <p:cNvPicPr>
                        <a:picLocks noChangeArrowheads="1"/>
                      </p:cNvPicPr>
                      <p:nvPr/>
                    </p:nvPicPr>
                    <p:blipFill>
                      <a:blip r:embed="rId11">
                        <a:extLst>
                          <a:ext uri="{28A0092B-C50C-407E-A947-70E740481C1C}">
                            <a14:useLocalDpi xmlns:a14="http://schemas.microsoft.com/office/drawing/2010/main" val="0"/>
                          </a:ext>
                        </a:extLst>
                      </a:blip>
                      <a:srcRect l="12848" r="74615"/>
                      <a:stretch>
                        <a:fillRect/>
                      </a:stretch>
                    </p:blipFill>
                    <p:spPr bwMode="auto">
                      <a:xfrm>
                        <a:off x="3538538" y="2428875"/>
                        <a:ext cx="7620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7" name="AutoShape 15"/>
          <p:cNvSpPr>
            <a:spLocks noChangeArrowheads="1"/>
          </p:cNvSpPr>
          <p:nvPr/>
        </p:nvSpPr>
        <p:spPr bwMode="auto">
          <a:xfrm>
            <a:off x="3844925" y="5054600"/>
            <a:ext cx="762000" cy="400050"/>
          </a:xfrm>
          <a:prstGeom prst="rightArrow">
            <a:avLst>
              <a:gd name="adj1" fmla="val 50000"/>
              <a:gd name="adj2" fmla="val 95247"/>
            </a:avLst>
          </a:prstGeom>
          <a:solidFill>
            <a:srgbClr val="0000CC"/>
          </a:solidFill>
          <a:ln w="12700">
            <a:noFill/>
            <a:miter lim="800000"/>
            <a:headEnd/>
            <a:tailEnd/>
          </a:ln>
        </p:spPr>
        <p:txBody>
          <a:bodyPr wrap="none" anchor="ctr"/>
          <a:lstStyle/>
          <a:p>
            <a:endParaRPr lang="en-US"/>
          </a:p>
        </p:txBody>
      </p:sp>
      <p:sp>
        <p:nvSpPr>
          <p:cNvPr id="27658" name="Rectangle 1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17" name="Rectangle 3"/>
          <p:cNvSpPr>
            <a:spLocks noGrp="1" noChangeArrowheads="1"/>
          </p:cNvSpPr>
          <p:nvPr>
            <p:ph type="title"/>
          </p:nvPr>
        </p:nvSpPr>
        <p:spPr/>
        <p:txBody>
          <a:bodyPr/>
          <a:lstStyle/>
          <a:p>
            <a:pPr>
              <a:defRPr/>
            </a:pPr>
            <a:r>
              <a:rPr lang="en-US" dirty="0" smtClean="0"/>
              <a:t>The Insertion Sort Algorithm</a:t>
            </a:r>
          </a:p>
        </p:txBody>
      </p:sp>
    </p:spTree>
  </p:cSld>
  <p:clrMapOvr>
    <a:masterClrMapping/>
  </p:clrMapOvr>
  <p:transition>
    <p:strips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8683"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5" name="Object 3"/>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8684" name="Chart" r:id="rId6" imgW="6096000" imgH="4057712" progId="MSGraph.Chart.8">
                  <p:embed followColorScheme="full"/>
                </p:oleObj>
              </mc:Choice>
              <mc:Fallback>
                <p:oleObj name="Chart" r:id="rId6" imgW="6096000" imgH="4057712" progId="MSGraph.Chart.8">
                  <p:embed followColorScheme="full"/>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8" name="Rectangle 5"/>
          <p:cNvSpPr>
            <a:spLocks noGrp="1" noChangeArrowheads="1"/>
          </p:cNvSpPr>
          <p:nvPr>
            <p:ph type="body" sz="half" idx="1"/>
          </p:nvPr>
        </p:nvSpPr>
        <p:spPr>
          <a:xfrm>
            <a:off x="434975" y="1851025"/>
            <a:ext cx="2413000" cy="4806950"/>
          </a:xfrm>
          <a:noFill/>
        </p:spPr>
        <p:txBody>
          <a:bodyPr/>
          <a:lstStyle/>
          <a:p>
            <a:pPr>
              <a:buFont typeface="Monotype Sorts" pitchFamily="2" charset="2"/>
              <a:buChar char="¸"/>
            </a:pPr>
            <a:r>
              <a:rPr lang="en-US" dirty="0" smtClean="0">
                <a:effectLst/>
              </a:rPr>
              <a:t>Copy the new element back into the array, at the correct location.</a:t>
            </a:r>
          </a:p>
        </p:txBody>
      </p:sp>
      <p:grpSp>
        <p:nvGrpSpPr>
          <p:cNvPr id="2" name="Group 13"/>
          <p:cNvGrpSpPr>
            <a:grpSpLocks/>
          </p:cNvGrpSpPr>
          <p:nvPr/>
        </p:nvGrpSpPr>
        <p:grpSpPr bwMode="auto">
          <a:xfrm>
            <a:off x="1166813" y="5557838"/>
            <a:ext cx="938212" cy="969962"/>
            <a:chOff x="735" y="3501"/>
            <a:chExt cx="591" cy="611"/>
          </a:xfrm>
          <a:solidFill>
            <a:srgbClr val="00B0F0"/>
          </a:solidFill>
        </p:grpSpPr>
        <p:sp>
          <p:nvSpPr>
            <p:cNvPr id="28686" name="AutoShape 6"/>
            <p:cNvSpPr>
              <a:spLocks noChangeArrowheads="1"/>
            </p:cNvSpPr>
            <p:nvPr/>
          </p:nvSpPr>
          <p:spPr bwMode="auto">
            <a:xfrm>
              <a:off x="735" y="3501"/>
              <a:ext cx="591" cy="611"/>
            </a:xfrm>
            <a:prstGeom prst="roundRect">
              <a:avLst>
                <a:gd name="adj" fmla="val 12495"/>
              </a:avLst>
            </a:prstGeom>
            <a:grpFill/>
            <a:ln w="12700">
              <a:solidFill>
                <a:schemeClr val="tx1"/>
              </a:solidFill>
              <a:round/>
              <a:headEnd/>
              <a:tailEnd/>
            </a:ln>
          </p:spPr>
          <p:txBody>
            <a:bodyPr wrap="none" anchor="ctr"/>
            <a:lstStyle/>
            <a:p>
              <a:endParaRPr lang="en-US"/>
            </a:p>
          </p:txBody>
        </p:sp>
        <p:graphicFrame>
          <p:nvGraphicFramePr>
            <p:cNvPr id="28676"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8685" name="Chart" r:id="rId8" imgW="6096000" imgH="4057712" progId="MSGraph.Chart.8">
                    <p:embed followColorScheme="full"/>
                  </p:oleObj>
                </mc:Choice>
                <mc:Fallback>
                  <p:oleObj name="Chart" r:id="rId8" imgW="6096000" imgH="4057712" progId="MSGraph.Chart.8">
                    <p:embed followColorScheme="full"/>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7" name="Line 8"/>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p>
          </p:txBody>
        </p:sp>
        <p:sp>
          <p:nvSpPr>
            <p:cNvPr id="28688" name="Rectangle 9"/>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p>
          </p:txBody>
        </p:sp>
        <p:sp>
          <p:nvSpPr>
            <p:cNvPr id="28689" name="Rectangle 10"/>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p>
          </p:txBody>
        </p:sp>
        <p:sp>
          <p:nvSpPr>
            <p:cNvPr id="28690" name="Rectangle 11"/>
            <p:cNvSpPr>
              <a:spLocks noChangeArrowheads="1"/>
            </p:cNvSpPr>
            <p:nvPr/>
          </p:nvSpPr>
          <p:spPr bwMode="auto">
            <a:xfrm rot="3180000">
              <a:off x="1098" y="3841"/>
              <a:ext cx="110" cy="199"/>
            </a:xfrm>
            <a:prstGeom prst="rect">
              <a:avLst/>
            </a:prstGeom>
            <a:grpFill/>
            <a:ln w="12700">
              <a:noFill/>
              <a:miter lim="800000"/>
              <a:headEnd/>
              <a:tailEnd/>
            </a:ln>
          </p:spPr>
          <p:txBody>
            <a:bodyPr wrap="none" anchor="ctr"/>
            <a:lstStyle/>
            <a:p>
              <a:endParaRPr lang="en-US"/>
            </a:p>
          </p:txBody>
        </p:sp>
        <p:sp>
          <p:nvSpPr>
            <p:cNvPr id="28691" name="Rectangle 12"/>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p>
          </p:txBody>
        </p:sp>
      </p:grpSp>
      <p:sp>
        <p:nvSpPr>
          <p:cNvPr id="28680" name="Line 14"/>
          <p:cNvSpPr>
            <a:spLocks noChangeShapeType="1"/>
          </p:cNvSpPr>
          <p:nvPr/>
        </p:nvSpPr>
        <p:spPr bwMode="auto">
          <a:xfrm flipV="1">
            <a:off x="2032000" y="5661025"/>
            <a:ext cx="1633538" cy="254000"/>
          </a:xfrm>
          <a:prstGeom prst="line">
            <a:avLst/>
          </a:prstGeom>
          <a:noFill/>
          <a:ln w="50800">
            <a:solidFill>
              <a:srgbClr val="0000CC"/>
            </a:solidFill>
            <a:round/>
            <a:headEnd/>
            <a:tailEnd type="triangle" w="med" len="med"/>
          </a:ln>
        </p:spPr>
        <p:txBody>
          <a:bodyPr/>
          <a:lstStyle/>
          <a:p>
            <a:endParaRPr lang="en-US"/>
          </a:p>
        </p:txBody>
      </p:sp>
      <p:sp>
        <p:nvSpPr>
          <p:cNvPr id="28681" name="Rectangle 15"/>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grpSp>
        <p:nvGrpSpPr>
          <p:cNvPr id="3" name="Group 19"/>
          <p:cNvGrpSpPr>
            <a:grpSpLocks/>
          </p:cNvGrpSpPr>
          <p:nvPr/>
        </p:nvGrpSpPr>
        <p:grpSpPr bwMode="auto">
          <a:xfrm>
            <a:off x="5168900" y="1928813"/>
            <a:ext cx="3898900" cy="4675187"/>
            <a:chOff x="3304" y="1215"/>
            <a:chExt cx="2456" cy="2945"/>
          </a:xfrm>
        </p:grpSpPr>
        <p:sp>
          <p:nvSpPr>
            <p:cNvPr id="28683" name="Rectangle 16"/>
            <p:cNvSpPr>
              <a:spLocks noChangeArrowheads="1"/>
            </p:cNvSpPr>
            <p:nvPr/>
          </p:nvSpPr>
          <p:spPr bwMode="auto">
            <a:xfrm>
              <a:off x="3304"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28684" name="Rectangle 17"/>
            <p:cNvSpPr>
              <a:spLocks noChangeArrowheads="1"/>
            </p:cNvSpPr>
            <p:nvPr/>
          </p:nvSpPr>
          <p:spPr bwMode="auto">
            <a:xfrm>
              <a:off x="4680" y="1220"/>
              <a:ext cx="1080"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28685" name="Line 18"/>
            <p:cNvSpPr>
              <a:spLocks noChangeShapeType="1"/>
            </p:cNvSpPr>
            <p:nvPr/>
          </p:nvSpPr>
          <p:spPr bwMode="auto">
            <a:xfrm>
              <a:off x="4660" y="1291"/>
              <a:ext cx="0" cy="2869"/>
            </a:xfrm>
            <a:prstGeom prst="line">
              <a:avLst/>
            </a:prstGeom>
            <a:noFill/>
            <a:ln w="12700">
              <a:solidFill>
                <a:schemeClr val="accent2"/>
              </a:solidFill>
              <a:prstDash val="lgDash"/>
              <a:round/>
              <a:headEnd/>
              <a:tailEnd/>
            </a:ln>
          </p:spPr>
          <p:txBody>
            <a:bodyPr/>
            <a:lstStyle/>
            <a:p>
              <a:endParaRPr lang="en-US"/>
            </a:p>
          </p:txBody>
        </p:sp>
      </p:grpSp>
      <p:sp>
        <p:nvSpPr>
          <p:cNvPr id="20" name="Rectangle 3"/>
          <p:cNvSpPr>
            <a:spLocks noGrp="1" noChangeArrowheads="1"/>
          </p:cNvSpPr>
          <p:nvPr>
            <p:ph type="title"/>
          </p:nvPr>
        </p:nvSpPr>
        <p:spPr/>
        <p:txBody>
          <a:bodyPr/>
          <a:lstStyle/>
          <a:p>
            <a:pPr>
              <a:defRPr/>
            </a:pPr>
            <a:r>
              <a:rPr lang="en-US" dirty="0" smtClean="0"/>
              <a:t>The Insertion Sort Algorithm</a:t>
            </a:r>
          </a:p>
        </p:txBody>
      </p:sp>
    </p:spTree>
  </p:cSld>
  <p:clrMapOvr>
    <a:masterClrMapping/>
  </p:clrMapOvr>
  <p:transition>
    <p:strips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p:cNvGraphicFramePr>
          <p:nvPr/>
        </p:nvGraphicFramePr>
        <p:xfrm>
          <a:off x="2963863" y="2428875"/>
          <a:ext cx="5872162" cy="4043363"/>
        </p:xfrm>
        <a:graphic>
          <a:graphicData uri="http://schemas.openxmlformats.org/presentationml/2006/ole">
            <mc:AlternateContent xmlns:mc="http://schemas.openxmlformats.org/markup-compatibility/2006">
              <mc:Choice xmlns:v="urn:schemas-microsoft-com:vml" Requires="v">
                <p:oleObj spid="_x0000_s29704"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l="3395"/>
                      <a:stretch>
                        <a:fillRect/>
                      </a:stretch>
                    </p:blipFill>
                    <p:spPr bwMode="auto">
                      <a:xfrm>
                        <a:off x="2963863" y="2428875"/>
                        <a:ext cx="5872162"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1"/>
          <p:cNvGrpSpPr>
            <a:grpSpLocks/>
          </p:cNvGrpSpPr>
          <p:nvPr/>
        </p:nvGrpSpPr>
        <p:grpSpPr bwMode="auto">
          <a:xfrm>
            <a:off x="1166813" y="5049838"/>
            <a:ext cx="938212" cy="1477962"/>
            <a:chOff x="735" y="3181"/>
            <a:chExt cx="591" cy="931"/>
          </a:xfrm>
          <a:solidFill>
            <a:srgbClr val="00B0F0"/>
          </a:solidFill>
        </p:grpSpPr>
        <p:sp>
          <p:nvSpPr>
            <p:cNvPr id="29711" name="AutoShape 4"/>
            <p:cNvSpPr>
              <a:spLocks noChangeArrowheads="1"/>
            </p:cNvSpPr>
            <p:nvPr/>
          </p:nvSpPr>
          <p:spPr bwMode="auto">
            <a:xfrm>
              <a:off x="735" y="3181"/>
              <a:ext cx="591" cy="931"/>
            </a:xfrm>
            <a:prstGeom prst="roundRect">
              <a:avLst>
                <a:gd name="adj" fmla="val 12495"/>
              </a:avLst>
            </a:prstGeom>
            <a:grpFill/>
            <a:ln w="12700">
              <a:solidFill>
                <a:schemeClr val="tx1"/>
              </a:solidFill>
              <a:round/>
              <a:headEnd/>
              <a:tailEnd/>
            </a:ln>
          </p:spPr>
          <p:txBody>
            <a:bodyPr wrap="none" anchor="ctr"/>
            <a:lstStyle/>
            <a:p>
              <a:endParaRPr lang="en-US"/>
            </a:p>
          </p:txBody>
        </p:sp>
        <p:graphicFrame>
          <p:nvGraphicFramePr>
            <p:cNvPr id="29699" name="Object 5"/>
            <p:cNvGraphicFramePr>
              <a:graphicFrameLocks/>
            </p:cNvGraphicFramePr>
            <p:nvPr/>
          </p:nvGraphicFramePr>
          <p:xfrm>
            <a:off x="867" y="3326"/>
            <a:ext cx="330" cy="633"/>
          </p:xfrm>
          <a:graphic>
            <a:graphicData uri="http://schemas.openxmlformats.org/presentationml/2006/ole">
              <mc:AlternateContent xmlns:mc="http://schemas.openxmlformats.org/markup-compatibility/2006">
                <mc:Choice xmlns:v="urn:schemas-microsoft-com:vml" Requires="v">
                  <p:oleObj spid="_x0000_s29705" name="Chart" r:id="rId6" imgW="6096000" imgH="4057712" progId="MSGraph.Chart.8">
                    <p:embed followColorScheme="full"/>
                  </p:oleObj>
                </mc:Choice>
                <mc:Fallback>
                  <p:oleObj name="Chart" r:id="rId6" imgW="6096000" imgH="4057712" progId="MSGraph.Chart.8">
                    <p:embed followColorScheme="full"/>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l="64403" t="62505" r="26979" b="12643"/>
                        <a:stretch>
                          <a:fillRect/>
                        </a:stretch>
                      </p:blipFill>
                      <p:spPr bwMode="auto">
                        <a:xfrm>
                          <a:off x="867" y="3326"/>
                          <a:ext cx="330" cy="6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2" name="Line 6"/>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p>
          </p:txBody>
        </p:sp>
        <p:sp>
          <p:nvSpPr>
            <p:cNvPr id="29713" name="Rectangle 7"/>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p>
          </p:txBody>
        </p:sp>
        <p:sp>
          <p:nvSpPr>
            <p:cNvPr id="29714" name="Rectangle 8"/>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p>
          </p:txBody>
        </p:sp>
        <p:sp>
          <p:nvSpPr>
            <p:cNvPr id="29715" name="Rectangle 9"/>
            <p:cNvSpPr>
              <a:spLocks noChangeArrowheads="1"/>
            </p:cNvSpPr>
            <p:nvPr/>
          </p:nvSpPr>
          <p:spPr bwMode="auto">
            <a:xfrm rot="3180000">
              <a:off x="1098" y="3829"/>
              <a:ext cx="110" cy="199"/>
            </a:xfrm>
            <a:prstGeom prst="rect">
              <a:avLst/>
            </a:prstGeom>
            <a:grpFill/>
            <a:ln w="12700">
              <a:noFill/>
              <a:miter lim="800000"/>
              <a:headEnd/>
              <a:tailEnd/>
            </a:ln>
          </p:spPr>
          <p:txBody>
            <a:bodyPr wrap="none" anchor="ctr"/>
            <a:lstStyle/>
            <a:p>
              <a:endParaRPr lang="en-US"/>
            </a:p>
          </p:txBody>
        </p:sp>
        <p:sp>
          <p:nvSpPr>
            <p:cNvPr id="29716" name="Rectangle 10"/>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p>
          </p:txBody>
        </p:sp>
      </p:grpSp>
      <p:sp>
        <p:nvSpPr>
          <p:cNvPr id="63500" name="Rectangle 12"/>
          <p:cNvSpPr>
            <a:spLocks noGrp="1" noChangeArrowheads="1"/>
          </p:cNvSpPr>
          <p:nvPr>
            <p:ph type="body" sz="half" idx="1"/>
          </p:nvPr>
        </p:nvSpPr>
        <p:spPr>
          <a:xfrm>
            <a:off x="685800" y="1447800"/>
            <a:ext cx="2344738" cy="4114800"/>
          </a:xfrm>
        </p:spPr>
        <p:txBody>
          <a:bodyPr/>
          <a:lstStyle/>
          <a:p>
            <a:pPr>
              <a:defRPr/>
            </a:pPr>
            <a:r>
              <a:rPr lang="en-US" dirty="0" smtClean="0"/>
              <a:t>The last element must also be inserted. Start by copying it...</a:t>
            </a:r>
          </a:p>
        </p:txBody>
      </p:sp>
      <p:sp>
        <p:nvSpPr>
          <p:cNvPr id="29703" name="Rectangle 13"/>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grpSp>
        <p:nvGrpSpPr>
          <p:cNvPr id="3" name="Group 16"/>
          <p:cNvGrpSpPr>
            <a:grpSpLocks/>
          </p:cNvGrpSpPr>
          <p:nvPr/>
        </p:nvGrpSpPr>
        <p:grpSpPr bwMode="auto">
          <a:xfrm>
            <a:off x="1963738" y="4924425"/>
            <a:ext cx="6308725" cy="1239838"/>
            <a:chOff x="1237" y="3102"/>
            <a:chExt cx="3974" cy="781"/>
          </a:xfrm>
        </p:grpSpPr>
        <p:sp>
          <p:nvSpPr>
            <p:cNvPr id="29709" name="Oval 14"/>
            <p:cNvSpPr>
              <a:spLocks noChangeArrowheads="1"/>
            </p:cNvSpPr>
            <p:nvPr/>
          </p:nvSpPr>
          <p:spPr bwMode="auto">
            <a:xfrm>
              <a:off x="4502" y="3102"/>
              <a:ext cx="709" cy="781"/>
            </a:xfrm>
            <a:prstGeom prst="ellipse">
              <a:avLst/>
            </a:prstGeom>
            <a:noFill/>
            <a:ln w="50800">
              <a:solidFill>
                <a:srgbClr val="0000CC"/>
              </a:solidFill>
              <a:round/>
              <a:headEnd/>
              <a:tailEnd/>
            </a:ln>
          </p:spPr>
          <p:txBody>
            <a:bodyPr wrap="none" anchor="ctr"/>
            <a:lstStyle/>
            <a:p>
              <a:endParaRPr lang="en-US">
                <a:effectLst/>
              </a:endParaRPr>
            </a:p>
          </p:txBody>
        </p:sp>
        <p:sp>
          <p:nvSpPr>
            <p:cNvPr id="29710" name="Arc 15"/>
            <p:cNvSpPr>
              <a:spLocks/>
            </p:cNvSpPr>
            <p:nvPr/>
          </p:nvSpPr>
          <p:spPr bwMode="auto">
            <a:xfrm>
              <a:off x="1237" y="3610"/>
              <a:ext cx="3327" cy="225"/>
            </a:xfrm>
            <a:custGeom>
              <a:avLst/>
              <a:gdLst>
                <a:gd name="T0" fmla="*/ 3327 w 21600"/>
                <a:gd name="T1" fmla="*/ 0 h 21600"/>
                <a:gd name="T2" fmla="*/ 0 w 21600"/>
                <a:gd name="T3" fmla="*/ 225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0000CC"/>
              </a:solidFill>
              <a:round/>
              <a:headEnd/>
              <a:tailEnd type="triangle" w="med" len="med"/>
            </a:ln>
          </p:spPr>
          <p:txBody>
            <a:bodyPr/>
            <a:lstStyle/>
            <a:p>
              <a:endParaRPr lang="en-US">
                <a:effectLst/>
              </a:endParaRPr>
            </a:p>
          </p:txBody>
        </p:sp>
      </p:grpSp>
      <p:grpSp>
        <p:nvGrpSpPr>
          <p:cNvPr id="4" name="Group 20"/>
          <p:cNvGrpSpPr>
            <a:grpSpLocks/>
          </p:cNvGrpSpPr>
          <p:nvPr/>
        </p:nvGrpSpPr>
        <p:grpSpPr bwMode="auto">
          <a:xfrm>
            <a:off x="5105400" y="1928813"/>
            <a:ext cx="3898900" cy="4675187"/>
            <a:chOff x="3304" y="1215"/>
            <a:chExt cx="2456" cy="2945"/>
          </a:xfrm>
        </p:grpSpPr>
        <p:sp>
          <p:nvSpPr>
            <p:cNvPr id="29706" name="Rectangle 17"/>
            <p:cNvSpPr>
              <a:spLocks noChangeArrowheads="1"/>
            </p:cNvSpPr>
            <p:nvPr/>
          </p:nvSpPr>
          <p:spPr bwMode="auto">
            <a:xfrm>
              <a:off x="3304"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29707" name="Rectangle 18"/>
            <p:cNvSpPr>
              <a:spLocks noChangeArrowheads="1"/>
            </p:cNvSpPr>
            <p:nvPr/>
          </p:nvSpPr>
          <p:spPr bwMode="auto">
            <a:xfrm>
              <a:off x="4680" y="1220"/>
              <a:ext cx="1080"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29708" name="Line 19"/>
            <p:cNvSpPr>
              <a:spLocks noChangeShapeType="1"/>
            </p:cNvSpPr>
            <p:nvPr/>
          </p:nvSpPr>
          <p:spPr bwMode="auto">
            <a:xfrm>
              <a:off x="4660" y="1291"/>
              <a:ext cx="0" cy="2869"/>
            </a:xfrm>
            <a:prstGeom prst="line">
              <a:avLst/>
            </a:prstGeom>
            <a:noFill/>
            <a:ln w="12700">
              <a:solidFill>
                <a:schemeClr val="accent2"/>
              </a:solidFill>
              <a:prstDash val="lgDash"/>
              <a:round/>
              <a:headEnd/>
              <a:tailEnd/>
            </a:ln>
          </p:spPr>
          <p:txBody>
            <a:bodyPr/>
            <a:lstStyle/>
            <a:p>
              <a:endParaRPr lang="en-US"/>
            </a:p>
          </p:txBody>
        </p:sp>
      </p:grpSp>
      <p:sp>
        <p:nvSpPr>
          <p:cNvPr id="21" name="Rectangle 3"/>
          <p:cNvSpPr>
            <a:spLocks noGrp="1" noChangeArrowheads="1"/>
          </p:cNvSpPr>
          <p:nvPr>
            <p:ph type="title"/>
          </p:nvPr>
        </p:nvSpPr>
        <p:spPr/>
        <p:txBody>
          <a:bodyPr/>
          <a:lstStyle/>
          <a:p>
            <a:pPr>
              <a:defRPr/>
            </a:pPr>
            <a:r>
              <a:rPr lang="en-US" dirty="0" smtClean="0"/>
              <a:t>The Insertion Sort Algorithm</a:t>
            </a:r>
          </a:p>
        </p:txBody>
      </p:sp>
    </p:spTree>
  </p:cSld>
  <p:clrMapOvr>
    <a:masterClrMapping/>
  </p:clrMapOvr>
  <p:transition>
    <p:strips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p:cNvGraphicFramePr>
            <a:graphicFrameLocks/>
          </p:cNvGraphicFramePr>
          <p:nvPr/>
        </p:nvGraphicFramePr>
        <p:xfrm>
          <a:off x="2946400" y="2428875"/>
          <a:ext cx="5889625" cy="4043363"/>
        </p:xfrm>
        <a:graphic>
          <a:graphicData uri="http://schemas.openxmlformats.org/presentationml/2006/ole">
            <mc:AlternateContent xmlns:mc="http://schemas.openxmlformats.org/markup-compatibility/2006">
              <mc:Choice xmlns:v="urn:schemas-microsoft-com:vml" Requires="v">
                <p:oleObj spid="_x0000_s30731"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l="3107"/>
                      <a:stretch>
                        <a:fillRect/>
                      </a:stretch>
                    </p:blipFill>
                    <p:spPr bwMode="auto">
                      <a:xfrm>
                        <a:off x="2946400" y="2428875"/>
                        <a:ext cx="5889625"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3" name="Object 4"/>
          <p:cNvGraphicFramePr>
            <a:graphicFrameLocks/>
          </p:cNvGraphicFramePr>
          <p:nvPr/>
        </p:nvGraphicFramePr>
        <p:xfrm>
          <a:off x="7366000" y="2428875"/>
          <a:ext cx="1470025" cy="4043363"/>
        </p:xfrm>
        <a:graphic>
          <a:graphicData uri="http://schemas.openxmlformats.org/presentationml/2006/ole">
            <mc:AlternateContent xmlns:mc="http://schemas.openxmlformats.org/markup-compatibility/2006">
              <mc:Choice xmlns:v="urn:schemas-microsoft-com:vml" Requires="v">
                <p:oleObj spid="_x0000_s30732" name="Chart" r:id="rId6" imgW="6096000" imgH="4057712" progId="MSGraph.Chart.8">
                  <p:embed followColorScheme="full"/>
                </p:oleObj>
              </mc:Choice>
              <mc:Fallback>
                <p:oleObj name="Chart" r:id="rId6" imgW="6096000" imgH="4057712" progId="MSGraph.Chart.8">
                  <p:embed followColorScheme="full"/>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l="75816"/>
                      <a:stretch>
                        <a:fillRect/>
                      </a:stretch>
                    </p:blipFill>
                    <p:spPr bwMode="auto">
                      <a:xfrm>
                        <a:off x="7366000" y="2428875"/>
                        <a:ext cx="1470025"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6" name="Rectangle 5"/>
          <p:cNvSpPr>
            <a:spLocks noGrp="1" noChangeArrowheads="1"/>
          </p:cNvSpPr>
          <p:nvPr>
            <p:ph type="body" sz="half" idx="1"/>
          </p:nvPr>
        </p:nvSpPr>
        <p:spPr>
          <a:xfrm>
            <a:off x="685800" y="1219200"/>
            <a:ext cx="2159000" cy="5122863"/>
          </a:xfrm>
          <a:noFill/>
        </p:spPr>
        <p:txBody>
          <a:bodyPr/>
          <a:lstStyle/>
          <a:p>
            <a:pPr marL="0" indent="0">
              <a:buFont typeface="Monotype Sorts" pitchFamily="2" charset="2"/>
              <a:buNone/>
            </a:pPr>
            <a:r>
              <a:rPr lang="en-US" dirty="0" smtClean="0">
                <a:effectLst/>
              </a:rPr>
              <a:t>How many shifts will occur before we copy this element back into the array?</a:t>
            </a:r>
          </a:p>
        </p:txBody>
      </p:sp>
      <p:grpSp>
        <p:nvGrpSpPr>
          <p:cNvPr id="2" name="Group 13"/>
          <p:cNvGrpSpPr>
            <a:grpSpLocks/>
          </p:cNvGrpSpPr>
          <p:nvPr/>
        </p:nvGrpSpPr>
        <p:grpSpPr bwMode="auto">
          <a:xfrm>
            <a:off x="1166813" y="5049838"/>
            <a:ext cx="938212" cy="1477962"/>
            <a:chOff x="735" y="3181"/>
            <a:chExt cx="591" cy="931"/>
          </a:xfrm>
          <a:solidFill>
            <a:srgbClr val="00B0F0"/>
          </a:solidFill>
        </p:grpSpPr>
        <p:sp>
          <p:nvSpPr>
            <p:cNvPr id="30729" name="AutoShape 6"/>
            <p:cNvSpPr>
              <a:spLocks noChangeArrowheads="1"/>
            </p:cNvSpPr>
            <p:nvPr/>
          </p:nvSpPr>
          <p:spPr bwMode="auto">
            <a:xfrm>
              <a:off x="735" y="3181"/>
              <a:ext cx="591" cy="931"/>
            </a:xfrm>
            <a:prstGeom prst="roundRect">
              <a:avLst>
                <a:gd name="adj" fmla="val 12495"/>
              </a:avLst>
            </a:prstGeom>
            <a:grpFill/>
            <a:ln w="12700">
              <a:solidFill>
                <a:schemeClr val="tx1"/>
              </a:solidFill>
              <a:round/>
              <a:headEnd/>
              <a:tailEnd/>
            </a:ln>
          </p:spPr>
          <p:txBody>
            <a:bodyPr wrap="none" anchor="ctr"/>
            <a:lstStyle/>
            <a:p>
              <a:endParaRPr lang="en-US">
                <a:effectLst/>
              </a:endParaRPr>
            </a:p>
          </p:txBody>
        </p:sp>
        <p:graphicFrame>
          <p:nvGraphicFramePr>
            <p:cNvPr id="30724" name="Object 7"/>
            <p:cNvGraphicFramePr>
              <a:graphicFrameLocks/>
            </p:cNvGraphicFramePr>
            <p:nvPr/>
          </p:nvGraphicFramePr>
          <p:xfrm>
            <a:off x="867" y="3326"/>
            <a:ext cx="330" cy="633"/>
          </p:xfrm>
          <a:graphic>
            <a:graphicData uri="http://schemas.openxmlformats.org/presentationml/2006/ole">
              <mc:AlternateContent xmlns:mc="http://schemas.openxmlformats.org/markup-compatibility/2006">
                <mc:Choice xmlns:v="urn:schemas-microsoft-com:vml" Requires="v">
                  <p:oleObj spid="_x0000_s30733" name="Chart" r:id="rId8" imgW="6096000" imgH="4057712" progId="MSGraph.Chart.8">
                    <p:embed followColorScheme="full"/>
                  </p:oleObj>
                </mc:Choice>
                <mc:Fallback>
                  <p:oleObj name="Chart" r:id="rId8" imgW="6096000" imgH="4057712" progId="MSGraph.Chart.8">
                    <p:embed followColorScheme="full"/>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l="64403" t="62505" r="26979" b="12643"/>
                        <a:stretch>
                          <a:fillRect/>
                        </a:stretch>
                      </p:blipFill>
                      <p:spPr bwMode="auto">
                        <a:xfrm>
                          <a:off x="867" y="3326"/>
                          <a:ext cx="330" cy="6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0" name="Line 8"/>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effectLst/>
              </a:endParaRPr>
            </a:p>
          </p:txBody>
        </p:sp>
        <p:sp>
          <p:nvSpPr>
            <p:cNvPr id="30731" name="Rectangle 9"/>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effectLst/>
              </a:endParaRPr>
            </a:p>
          </p:txBody>
        </p:sp>
        <p:sp>
          <p:nvSpPr>
            <p:cNvPr id="30732" name="Rectangle 10"/>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effectLst/>
              </a:endParaRPr>
            </a:p>
          </p:txBody>
        </p:sp>
        <p:sp>
          <p:nvSpPr>
            <p:cNvPr id="30733" name="Rectangle 11"/>
            <p:cNvSpPr>
              <a:spLocks noChangeArrowheads="1"/>
            </p:cNvSpPr>
            <p:nvPr/>
          </p:nvSpPr>
          <p:spPr bwMode="auto">
            <a:xfrm rot="3180000">
              <a:off x="1098" y="3829"/>
              <a:ext cx="110" cy="199"/>
            </a:xfrm>
            <a:prstGeom prst="rect">
              <a:avLst/>
            </a:prstGeom>
            <a:grpFill/>
            <a:ln w="12700">
              <a:noFill/>
              <a:miter lim="800000"/>
              <a:headEnd/>
              <a:tailEnd/>
            </a:ln>
          </p:spPr>
          <p:txBody>
            <a:bodyPr wrap="none" anchor="ctr"/>
            <a:lstStyle/>
            <a:p>
              <a:endParaRPr lang="en-US">
                <a:effectLst/>
              </a:endParaRPr>
            </a:p>
          </p:txBody>
        </p:sp>
        <p:sp>
          <p:nvSpPr>
            <p:cNvPr id="30734" name="Rectangle 12"/>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effectLst/>
              </a:endParaRPr>
            </a:p>
          </p:txBody>
        </p:sp>
      </p:grpSp>
      <p:sp>
        <p:nvSpPr>
          <p:cNvPr id="30728" name="Rectangle 14"/>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a:solidFill>
                  <a:schemeClr val="tx1"/>
                </a:solidFill>
                <a:effectLst/>
                <a:latin typeface="Helvetica" pitchFamily="34" charset="0"/>
              </a:rPr>
              <a:t>[0]</a:t>
            </a:r>
            <a:r>
              <a:rPr lang="en-US" sz="1800">
                <a:solidFill>
                  <a:schemeClr val="tx1"/>
                </a:solidFill>
                <a:effectLst/>
                <a:latin typeface="Helvetica" pitchFamily="34" charset="0"/>
              </a:rPr>
              <a:t>       </a:t>
            </a:r>
            <a:r>
              <a:rPr lang="en-US" sz="1800" b="1">
                <a:solidFill>
                  <a:schemeClr val="tx1"/>
                </a:solidFill>
                <a:effectLst/>
                <a:latin typeface="Helvetica" pitchFamily="34" charset="0"/>
              </a:rPr>
              <a:t>[1]        [2]       [3]        [4]       [5]  </a:t>
            </a:r>
          </a:p>
        </p:txBody>
      </p:sp>
      <p:sp>
        <p:nvSpPr>
          <p:cNvPr id="15" name="Rectangle 3"/>
          <p:cNvSpPr>
            <a:spLocks noGrp="1" noChangeArrowheads="1"/>
          </p:cNvSpPr>
          <p:nvPr>
            <p:ph type="title"/>
          </p:nvPr>
        </p:nvSpPr>
        <p:spPr/>
        <p:txBody>
          <a:bodyPr/>
          <a:lstStyle/>
          <a:p>
            <a:pPr>
              <a:defRPr/>
            </a:pPr>
            <a:r>
              <a:rPr lang="en-US" dirty="0" smtClean="0"/>
              <a:t>The Insertion Sort Algorithm</a:t>
            </a:r>
          </a:p>
        </p:txBody>
      </p:sp>
    </p:spTree>
  </p:cSld>
  <p:clrMapOvr>
    <a:masterClrMapping/>
  </p:clrMapOvr>
  <p:transition>
    <p:strips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p:cNvGraphicFramePr>
          <p:nvPr/>
        </p:nvGraphicFramePr>
        <p:xfrm>
          <a:off x="2946400" y="2428875"/>
          <a:ext cx="5889625" cy="4043363"/>
        </p:xfrm>
        <a:graphic>
          <a:graphicData uri="http://schemas.openxmlformats.org/presentationml/2006/ole">
            <mc:AlternateContent xmlns:mc="http://schemas.openxmlformats.org/markup-compatibility/2006">
              <mc:Choice xmlns:v="urn:schemas-microsoft-com:vml" Requires="v">
                <p:oleObj spid="_x0000_s31755"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l="3107"/>
                      <a:stretch>
                        <a:fillRect/>
                      </a:stretch>
                    </p:blipFill>
                    <p:spPr bwMode="auto">
                      <a:xfrm>
                        <a:off x="2946400" y="2428875"/>
                        <a:ext cx="5889625"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7" name="Object 4"/>
          <p:cNvGraphicFramePr>
            <a:graphicFrameLocks/>
          </p:cNvGraphicFramePr>
          <p:nvPr/>
        </p:nvGraphicFramePr>
        <p:xfrm>
          <a:off x="4233863" y="2428875"/>
          <a:ext cx="812800" cy="4043363"/>
        </p:xfrm>
        <a:graphic>
          <a:graphicData uri="http://schemas.openxmlformats.org/presentationml/2006/ole">
            <mc:AlternateContent xmlns:mc="http://schemas.openxmlformats.org/markup-compatibility/2006">
              <mc:Choice xmlns:v="urn:schemas-microsoft-com:vml" Requires="v">
                <p:oleObj spid="_x0000_s31756" name="Chart" r:id="rId6" imgW="6096000" imgH="4057712" progId="MSGraph.Chart.8">
                  <p:embed followColorScheme="full"/>
                </p:oleObj>
              </mc:Choice>
              <mc:Fallback>
                <p:oleObj name="Chart" r:id="rId6" imgW="6096000" imgH="4057712" progId="MSGraph.Chart.8">
                  <p:embed followColorScheme="full"/>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l="24287" r="62341"/>
                      <a:stretch>
                        <a:fillRect/>
                      </a:stretch>
                    </p:blipFill>
                    <p:spPr bwMode="auto">
                      <a:xfrm>
                        <a:off x="4233863" y="2428875"/>
                        <a:ext cx="8128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2"/>
          <p:cNvGrpSpPr>
            <a:grpSpLocks/>
          </p:cNvGrpSpPr>
          <p:nvPr/>
        </p:nvGrpSpPr>
        <p:grpSpPr bwMode="auto">
          <a:xfrm>
            <a:off x="1166813" y="5049838"/>
            <a:ext cx="938212" cy="1477962"/>
            <a:chOff x="735" y="3181"/>
            <a:chExt cx="591" cy="931"/>
          </a:xfrm>
          <a:solidFill>
            <a:srgbClr val="00B0F0"/>
          </a:solidFill>
        </p:grpSpPr>
        <p:sp>
          <p:nvSpPr>
            <p:cNvPr id="31754" name="AutoShape 5"/>
            <p:cNvSpPr>
              <a:spLocks noChangeArrowheads="1"/>
            </p:cNvSpPr>
            <p:nvPr/>
          </p:nvSpPr>
          <p:spPr bwMode="auto">
            <a:xfrm>
              <a:off x="735" y="3181"/>
              <a:ext cx="591" cy="931"/>
            </a:xfrm>
            <a:prstGeom prst="roundRect">
              <a:avLst>
                <a:gd name="adj" fmla="val 12495"/>
              </a:avLst>
            </a:prstGeom>
            <a:grpFill/>
            <a:ln w="12700">
              <a:solidFill>
                <a:schemeClr val="tx1"/>
              </a:solidFill>
              <a:round/>
              <a:headEnd/>
              <a:tailEnd/>
            </a:ln>
          </p:spPr>
          <p:txBody>
            <a:bodyPr wrap="none" anchor="ctr"/>
            <a:lstStyle/>
            <a:p>
              <a:endParaRPr lang="en-US">
                <a:effectLst/>
              </a:endParaRPr>
            </a:p>
          </p:txBody>
        </p:sp>
        <p:graphicFrame>
          <p:nvGraphicFramePr>
            <p:cNvPr id="31748" name="Object 6"/>
            <p:cNvGraphicFramePr>
              <a:graphicFrameLocks/>
            </p:cNvGraphicFramePr>
            <p:nvPr/>
          </p:nvGraphicFramePr>
          <p:xfrm>
            <a:off x="867" y="3326"/>
            <a:ext cx="330" cy="633"/>
          </p:xfrm>
          <a:graphic>
            <a:graphicData uri="http://schemas.openxmlformats.org/presentationml/2006/ole">
              <mc:AlternateContent xmlns:mc="http://schemas.openxmlformats.org/markup-compatibility/2006">
                <mc:Choice xmlns:v="urn:schemas-microsoft-com:vml" Requires="v">
                  <p:oleObj spid="_x0000_s31757" name="Chart" r:id="rId8" imgW="6096000" imgH="4057712" progId="MSGraph.Chart.8">
                    <p:embed followColorScheme="full"/>
                  </p:oleObj>
                </mc:Choice>
                <mc:Fallback>
                  <p:oleObj name="Chart" r:id="rId8" imgW="6096000" imgH="4057712" progId="MSGraph.Chart.8">
                    <p:embed followColorScheme="full"/>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l="64403" t="62505" r="26979" b="12643"/>
                        <a:stretch>
                          <a:fillRect/>
                        </a:stretch>
                      </p:blipFill>
                      <p:spPr bwMode="auto">
                        <a:xfrm>
                          <a:off x="867" y="3326"/>
                          <a:ext cx="330" cy="6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5" name="Line 7"/>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effectLst/>
              </a:endParaRPr>
            </a:p>
          </p:txBody>
        </p:sp>
        <p:sp>
          <p:nvSpPr>
            <p:cNvPr id="31756" name="Rectangle 8"/>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effectLst/>
              </a:endParaRPr>
            </a:p>
          </p:txBody>
        </p:sp>
        <p:sp>
          <p:nvSpPr>
            <p:cNvPr id="31757" name="Rectangle 9"/>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effectLst/>
              </a:endParaRPr>
            </a:p>
          </p:txBody>
        </p:sp>
        <p:sp>
          <p:nvSpPr>
            <p:cNvPr id="31758" name="Rectangle 10"/>
            <p:cNvSpPr>
              <a:spLocks noChangeArrowheads="1"/>
            </p:cNvSpPr>
            <p:nvPr/>
          </p:nvSpPr>
          <p:spPr bwMode="auto">
            <a:xfrm rot="3180000">
              <a:off x="1098" y="3829"/>
              <a:ext cx="110" cy="199"/>
            </a:xfrm>
            <a:prstGeom prst="rect">
              <a:avLst/>
            </a:prstGeom>
            <a:grpFill/>
            <a:ln w="12700">
              <a:noFill/>
              <a:miter lim="800000"/>
              <a:headEnd/>
              <a:tailEnd/>
            </a:ln>
          </p:spPr>
          <p:txBody>
            <a:bodyPr wrap="none" anchor="ctr"/>
            <a:lstStyle/>
            <a:p>
              <a:endParaRPr lang="en-US">
                <a:effectLst/>
              </a:endParaRPr>
            </a:p>
          </p:txBody>
        </p:sp>
        <p:sp>
          <p:nvSpPr>
            <p:cNvPr id="31759" name="Rectangle 11"/>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effectLst/>
              </a:endParaRPr>
            </a:p>
          </p:txBody>
        </p:sp>
      </p:grpSp>
      <p:sp>
        <p:nvSpPr>
          <p:cNvPr id="67597" name="Rectangle 13"/>
          <p:cNvSpPr>
            <a:spLocks noGrp="1" noChangeArrowheads="1"/>
          </p:cNvSpPr>
          <p:nvPr>
            <p:ph type="body" sz="half" idx="1"/>
          </p:nvPr>
        </p:nvSpPr>
        <p:spPr>
          <a:xfrm>
            <a:off x="593725" y="1935163"/>
            <a:ext cx="2179638" cy="946150"/>
          </a:xfrm>
        </p:spPr>
        <p:txBody>
          <a:bodyPr>
            <a:spAutoFit/>
          </a:bodyPr>
          <a:lstStyle/>
          <a:p>
            <a:pPr marL="0" indent="0">
              <a:defRPr/>
            </a:pPr>
            <a:r>
              <a:rPr lang="en-US" smtClean="0"/>
              <a:t> Four items are shifted.</a:t>
            </a:r>
          </a:p>
        </p:txBody>
      </p:sp>
      <p:sp>
        <p:nvSpPr>
          <p:cNvPr id="31752" name="Freeform 14"/>
          <p:cNvSpPr>
            <a:spLocks/>
          </p:cNvSpPr>
          <p:nvPr/>
        </p:nvSpPr>
        <p:spPr bwMode="auto">
          <a:xfrm>
            <a:off x="4503738" y="2463800"/>
            <a:ext cx="3321050" cy="1898650"/>
          </a:xfrm>
          <a:custGeom>
            <a:avLst/>
            <a:gdLst>
              <a:gd name="T0" fmla="*/ 0 w 2092"/>
              <a:gd name="T1" fmla="*/ 1195 h 1196"/>
              <a:gd name="T2" fmla="*/ 150 w 2092"/>
              <a:gd name="T3" fmla="*/ 235 h 1196"/>
              <a:gd name="T4" fmla="*/ 2091 w 2092"/>
              <a:gd name="T5" fmla="*/ 0 h 1196"/>
              <a:gd name="T6" fmla="*/ 0 60000 65536"/>
              <a:gd name="T7" fmla="*/ 0 60000 65536"/>
              <a:gd name="T8" fmla="*/ 0 60000 65536"/>
              <a:gd name="T9" fmla="*/ 0 w 2092"/>
              <a:gd name="T10" fmla="*/ 0 h 1196"/>
              <a:gd name="T11" fmla="*/ 2092 w 2092"/>
              <a:gd name="T12" fmla="*/ 1196 h 1196"/>
            </a:gdLst>
            <a:ahLst/>
            <a:cxnLst>
              <a:cxn ang="T6">
                <a:pos x="T0" y="T1"/>
              </a:cxn>
              <a:cxn ang="T7">
                <a:pos x="T2" y="T3"/>
              </a:cxn>
              <a:cxn ang="T8">
                <a:pos x="T4" y="T5"/>
              </a:cxn>
            </a:cxnLst>
            <a:rect l="T9" t="T10" r="T11" b="T12"/>
            <a:pathLst>
              <a:path w="2092" h="1196">
                <a:moveTo>
                  <a:pt x="0" y="1195"/>
                </a:moveTo>
                <a:lnTo>
                  <a:pt x="150" y="235"/>
                </a:lnTo>
                <a:lnTo>
                  <a:pt x="2091" y="0"/>
                </a:lnTo>
              </a:path>
            </a:pathLst>
          </a:custGeom>
          <a:noFill/>
          <a:ln w="50800" cap="rnd" cmpd="sng">
            <a:solidFill>
              <a:srgbClr val="0000CC"/>
            </a:solidFill>
            <a:prstDash val="solid"/>
            <a:round/>
            <a:headEnd type="none" w="med" len="med"/>
            <a:tailEnd type="triangle" w="med" len="med"/>
          </a:ln>
        </p:spPr>
        <p:txBody>
          <a:bodyPr/>
          <a:lstStyle/>
          <a:p>
            <a:endParaRPr lang="en-US">
              <a:effectLst/>
            </a:endParaRPr>
          </a:p>
        </p:txBody>
      </p:sp>
      <p:sp>
        <p:nvSpPr>
          <p:cNvPr id="31753" name="Rectangle 15"/>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sp>
        <p:nvSpPr>
          <p:cNvPr id="16" name="Rectangle 3"/>
          <p:cNvSpPr>
            <a:spLocks noGrp="1" noChangeArrowheads="1"/>
          </p:cNvSpPr>
          <p:nvPr>
            <p:ph type="title"/>
          </p:nvPr>
        </p:nvSpPr>
        <p:spPr/>
        <p:txBody>
          <a:bodyPr/>
          <a:lstStyle/>
          <a:p>
            <a:pPr>
              <a:defRPr/>
            </a:pPr>
            <a:r>
              <a:rPr lang="en-US" dirty="0" smtClean="0"/>
              <a:t>The Insertion Sort Algorithm</a:t>
            </a:r>
          </a:p>
        </p:txBody>
      </p:sp>
    </p:spTree>
  </p:cSld>
  <p:clrMapOvr>
    <a:masterClrMapping/>
  </p:clrMapOvr>
  <p:transition>
    <p:check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a:graphicFrameLocks/>
          </p:cNvGraphicFramePr>
          <p:nvPr/>
        </p:nvGraphicFramePr>
        <p:xfrm>
          <a:off x="2946400" y="2428875"/>
          <a:ext cx="5889625" cy="4043363"/>
        </p:xfrm>
        <a:graphic>
          <a:graphicData uri="http://schemas.openxmlformats.org/presentationml/2006/ole">
            <mc:AlternateContent xmlns:mc="http://schemas.openxmlformats.org/markup-compatibility/2006">
              <mc:Choice xmlns:v="urn:schemas-microsoft-com:vml" Requires="v">
                <p:oleObj spid="_x0000_s32776"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l="3107"/>
                      <a:stretch>
                        <a:fillRect/>
                      </a:stretch>
                    </p:blipFill>
                    <p:spPr bwMode="auto">
                      <a:xfrm>
                        <a:off x="2946400" y="2428875"/>
                        <a:ext cx="5889625"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1"/>
          <p:cNvGrpSpPr>
            <a:grpSpLocks/>
          </p:cNvGrpSpPr>
          <p:nvPr/>
        </p:nvGrpSpPr>
        <p:grpSpPr bwMode="auto">
          <a:xfrm>
            <a:off x="1166813" y="5049838"/>
            <a:ext cx="938212" cy="1477962"/>
            <a:chOff x="735" y="3181"/>
            <a:chExt cx="591" cy="931"/>
          </a:xfrm>
          <a:solidFill>
            <a:srgbClr val="00B0F0"/>
          </a:solidFill>
        </p:grpSpPr>
        <p:sp>
          <p:nvSpPr>
            <p:cNvPr id="32777" name="AutoShape 4"/>
            <p:cNvSpPr>
              <a:spLocks noChangeArrowheads="1"/>
            </p:cNvSpPr>
            <p:nvPr/>
          </p:nvSpPr>
          <p:spPr bwMode="auto">
            <a:xfrm>
              <a:off x="735" y="3181"/>
              <a:ext cx="591" cy="931"/>
            </a:xfrm>
            <a:prstGeom prst="roundRect">
              <a:avLst>
                <a:gd name="adj" fmla="val 12495"/>
              </a:avLst>
            </a:prstGeom>
            <a:grpFill/>
            <a:ln w="12700">
              <a:solidFill>
                <a:schemeClr val="tx1"/>
              </a:solidFill>
              <a:round/>
              <a:headEnd/>
              <a:tailEnd/>
            </a:ln>
          </p:spPr>
          <p:txBody>
            <a:bodyPr wrap="none" anchor="ctr"/>
            <a:lstStyle/>
            <a:p>
              <a:endParaRPr lang="en-US"/>
            </a:p>
          </p:txBody>
        </p:sp>
        <p:graphicFrame>
          <p:nvGraphicFramePr>
            <p:cNvPr id="32771" name="Object 5"/>
            <p:cNvGraphicFramePr>
              <a:graphicFrameLocks/>
            </p:cNvGraphicFramePr>
            <p:nvPr/>
          </p:nvGraphicFramePr>
          <p:xfrm>
            <a:off x="867" y="3326"/>
            <a:ext cx="330" cy="633"/>
          </p:xfrm>
          <a:graphic>
            <a:graphicData uri="http://schemas.openxmlformats.org/presentationml/2006/ole">
              <mc:AlternateContent xmlns:mc="http://schemas.openxmlformats.org/markup-compatibility/2006">
                <mc:Choice xmlns:v="urn:schemas-microsoft-com:vml" Requires="v">
                  <p:oleObj spid="_x0000_s32777" name="Chart" r:id="rId6" imgW="6096000" imgH="4057712" progId="MSGraph.Chart.8">
                    <p:embed followColorScheme="full"/>
                  </p:oleObj>
                </mc:Choice>
                <mc:Fallback>
                  <p:oleObj name="Chart" r:id="rId6" imgW="6096000" imgH="4057712" progId="MSGraph.Chart.8">
                    <p:embed followColorScheme="full"/>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l="64403" t="62505" r="26979" b="12643"/>
                        <a:stretch>
                          <a:fillRect/>
                        </a:stretch>
                      </p:blipFill>
                      <p:spPr bwMode="auto">
                        <a:xfrm>
                          <a:off x="867" y="3326"/>
                          <a:ext cx="330" cy="6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8" name="Line 6"/>
            <p:cNvSpPr>
              <a:spLocks noChangeShapeType="1"/>
            </p:cNvSpPr>
            <p:nvPr/>
          </p:nvSpPr>
          <p:spPr bwMode="auto">
            <a:xfrm>
              <a:off x="869" y="3915"/>
              <a:ext cx="211" cy="0"/>
            </a:xfrm>
            <a:prstGeom prst="line">
              <a:avLst/>
            </a:prstGeom>
            <a:grpFill/>
            <a:ln w="25400">
              <a:solidFill>
                <a:srgbClr val="000000"/>
              </a:solidFill>
              <a:round/>
              <a:headEnd/>
              <a:tailEnd/>
            </a:ln>
          </p:spPr>
          <p:txBody>
            <a:bodyPr/>
            <a:lstStyle/>
            <a:p>
              <a:endParaRPr lang="en-US"/>
            </a:p>
          </p:txBody>
        </p:sp>
        <p:sp>
          <p:nvSpPr>
            <p:cNvPr id="32779" name="Rectangle 7"/>
            <p:cNvSpPr>
              <a:spLocks noChangeArrowheads="1"/>
            </p:cNvSpPr>
            <p:nvPr/>
          </p:nvSpPr>
          <p:spPr bwMode="auto">
            <a:xfrm>
              <a:off x="783" y="3757"/>
              <a:ext cx="77" cy="199"/>
            </a:xfrm>
            <a:prstGeom prst="rect">
              <a:avLst/>
            </a:prstGeom>
            <a:grpFill/>
            <a:ln w="12700">
              <a:noFill/>
              <a:miter lim="800000"/>
              <a:headEnd/>
              <a:tailEnd/>
            </a:ln>
          </p:spPr>
          <p:txBody>
            <a:bodyPr wrap="none" anchor="ctr"/>
            <a:lstStyle/>
            <a:p>
              <a:endParaRPr lang="en-US"/>
            </a:p>
          </p:txBody>
        </p:sp>
        <p:sp>
          <p:nvSpPr>
            <p:cNvPr id="32780" name="Rectangle 8"/>
            <p:cNvSpPr>
              <a:spLocks noChangeArrowheads="1"/>
            </p:cNvSpPr>
            <p:nvPr/>
          </p:nvSpPr>
          <p:spPr bwMode="auto">
            <a:xfrm>
              <a:off x="1205" y="3788"/>
              <a:ext cx="72" cy="199"/>
            </a:xfrm>
            <a:prstGeom prst="rect">
              <a:avLst/>
            </a:prstGeom>
            <a:grpFill/>
            <a:ln w="12700">
              <a:noFill/>
              <a:miter lim="800000"/>
              <a:headEnd/>
              <a:tailEnd/>
            </a:ln>
          </p:spPr>
          <p:txBody>
            <a:bodyPr wrap="none" anchor="ctr"/>
            <a:lstStyle/>
            <a:p>
              <a:endParaRPr lang="en-US"/>
            </a:p>
          </p:txBody>
        </p:sp>
        <p:sp>
          <p:nvSpPr>
            <p:cNvPr id="32781" name="Rectangle 9"/>
            <p:cNvSpPr>
              <a:spLocks noChangeArrowheads="1"/>
            </p:cNvSpPr>
            <p:nvPr/>
          </p:nvSpPr>
          <p:spPr bwMode="auto">
            <a:xfrm rot="3180000">
              <a:off x="1098" y="3829"/>
              <a:ext cx="110" cy="199"/>
            </a:xfrm>
            <a:prstGeom prst="rect">
              <a:avLst/>
            </a:prstGeom>
            <a:grpFill/>
            <a:ln w="12700">
              <a:noFill/>
              <a:miter lim="800000"/>
              <a:headEnd/>
              <a:tailEnd/>
            </a:ln>
          </p:spPr>
          <p:txBody>
            <a:bodyPr wrap="none" anchor="ctr"/>
            <a:lstStyle/>
            <a:p>
              <a:endParaRPr lang="en-US"/>
            </a:p>
          </p:txBody>
        </p:sp>
        <p:sp>
          <p:nvSpPr>
            <p:cNvPr id="32782" name="Rectangle 10"/>
            <p:cNvSpPr>
              <a:spLocks noChangeArrowheads="1"/>
            </p:cNvSpPr>
            <p:nvPr/>
          </p:nvSpPr>
          <p:spPr bwMode="auto">
            <a:xfrm>
              <a:off x="779" y="3929"/>
              <a:ext cx="404" cy="132"/>
            </a:xfrm>
            <a:prstGeom prst="rect">
              <a:avLst/>
            </a:prstGeom>
            <a:grpFill/>
            <a:ln w="12700">
              <a:noFill/>
              <a:miter lim="800000"/>
              <a:headEnd/>
              <a:tailEnd/>
            </a:ln>
          </p:spPr>
          <p:txBody>
            <a:bodyPr wrap="none" anchor="ctr"/>
            <a:lstStyle/>
            <a:p>
              <a:endParaRPr lang="en-US"/>
            </a:p>
          </p:txBody>
        </p:sp>
      </p:grpSp>
      <p:sp>
        <p:nvSpPr>
          <p:cNvPr id="69644" name="Rectangle 12"/>
          <p:cNvSpPr>
            <a:spLocks noGrp="1" noChangeArrowheads="1"/>
          </p:cNvSpPr>
          <p:nvPr>
            <p:ph type="body" sz="half" idx="1"/>
          </p:nvPr>
        </p:nvSpPr>
        <p:spPr>
          <a:xfrm>
            <a:off x="593725" y="1219201"/>
            <a:ext cx="2179638" cy="3194721"/>
          </a:xfrm>
        </p:spPr>
        <p:txBody>
          <a:bodyPr wrap="square">
            <a:spAutoFit/>
          </a:bodyPr>
          <a:lstStyle/>
          <a:p>
            <a:pPr marL="0" indent="0">
              <a:defRPr/>
            </a:pPr>
            <a:r>
              <a:rPr lang="en-US" dirty="0" smtClean="0"/>
              <a:t> Four items are shifted.</a:t>
            </a:r>
          </a:p>
          <a:p>
            <a:pPr marL="0" indent="0">
              <a:defRPr/>
            </a:pPr>
            <a:r>
              <a:rPr lang="en-US" dirty="0" smtClean="0"/>
              <a:t>And then the element is copied back into the array.</a:t>
            </a:r>
          </a:p>
        </p:txBody>
      </p:sp>
      <p:sp>
        <p:nvSpPr>
          <p:cNvPr id="32775" name="Line 13"/>
          <p:cNvSpPr>
            <a:spLocks noChangeShapeType="1"/>
          </p:cNvSpPr>
          <p:nvPr/>
        </p:nvSpPr>
        <p:spPr bwMode="auto">
          <a:xfrm flipV="1">
            <a:off x="2049463" y="5326063"/>
            <a:ext cx="2370137" cy="508000"/>
          </a:xfrm>
          <a:prstGeom prst="line">
            <a:avLst/>
          </a:prstGeom>
          <a:noFill/>
          <a:ln w="50800">
            <a:solidFill>
              <a:srgbClr val="0000CC"/>
            </a:solidFill>
            <a:round/>
            <a:headEnd/>
            <a:tailEnd type="triangle" w="med" len="med"/>
          </a:ln>
        </p:spPr>
        <p:txBody>
          <a:bodyPr/>
          <a:lstStyle/>
          <a:p>
            <a:endParaRPr lang="en-US">
              <a:effectLst/>
            </a:endParaRPr>
          </a:p>
        </p:txBody>
      </p:sp>
      <p:sp>
        <p:nvSpPr>
          <p:cNvPr id="32776" name="Rectangle 14"/>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sp>
        <p:nvSpPr>
          <p:cNvPr id="15" name="Rectangle 3"/>
          <p:cNvSpPr>
            <a:spLocks noGrp="1" noChangeArrowheads="1"/>
          </p:cNvSpPr>
          <p:nvPr>
            <p:ph type="title"/>
          </p:nvPr>
        </p:nvSpPr>
        <p:spPr/>
        <p:txBody>
          <a:bodyPr/>
          <a:lstStyle/>
          <a:p>
            <a:pPr>
              <a:defRPr/>
            </a:pPr>
            <a:r>
              <a:rPr lang="en-US" dirty="0" smtClean="0"/>
              <a:t>The Insertion Sort Algorithm</a:t>
            </a:r>
          </a:p>
        </p:txBody>
      </p:sp>
    </p:spTree>
  </p:cSld>
  <p:clrMapOvr>
    <a:masterClrMapping/>
  </p:clrMapOvr>
  <p:transition>
    <p:check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Insertion Sort - Algorithm</a:t>
            </a:r>
            <a:endParaRPr lang="en-US" dirty="0"/>
          </a:p>
        </p:txBody>
      </p:sp>
      <p:sp>
        <p:nvSpPr>
          <p:cNvPr id="7" name="Rectangle 3"/>
          <p:cNvSpPr txBox="1">
            <a:spLocks noChangeArrowheads="1"/>
          </p:cNvSpPr>
          <p:nvPr/>
        </p:nvSpPr>
        <p:spPr bwMode="auto">
          <a:xfrm>
            <a:off x="228600" y="1219200"/>
            <a:ext cx="8686800"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For </a:t>
            </a:r>
            <a:r>
              <a:rPr kumimoji="0" lang="en-US" sz="2800" b="1" i="0" u="none" strike="noStrike" kern="0" cap="none" spc="0" normalizeH="0" baseline="0" noProof="0" dirty="0" err="1" smtClean="0">
                <a:ln>
                  <a:noFill/>
                </a:ln>
                <a:solidFill>
                  <a:srgbClr val="6666FF"/>
                </a:solidFill>
                <a:effectLst/>
                <a:uLnTx/>
                <a:uFillTx/>
                <a:latin typeface="Courier New" pitchFamily="49" charset="0"/>
                <a:ea typeface="+mn-ea"/>
                <a:cs typeface="+mn-cs"/>
              </a:rPr>
              <a:t>i</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 = 2</a:t>
            </a:r>
            <a:r>
              <a:rPr kumimoji="0" lang="en-US" sz="2400" b="0" i="0" u="none" strike="noStrike" kern="0" cap="none" spc="0" normalizeH="0" baseline="0" noProof="0" dirty="0" smtClean="0">
                <a:ln>
                  <a:noFill/>
                </a:ln>
                <a:solidFill>
                  <a:schemeClr val="tx1"/>
                </a:solidFill>
                <a:effectLst/>
                <a:uLnTx/>
                <a:uFillTx/>
                <a:latin typeface="+mn-lt"/>
                <a:ea typeface="+mn-ea"/>
                <a:cs typeface="+mn-cs"/>
              </a:rPr>
              <a:t> to </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n</a:t>
            </a:r>
            <a:r>
              <a:rPr kumimoji="0" lang="en-US" sz="2400" b="0" i="0" u="none" strike="noStrike" kern="0" cap="none" spc="0" normalizeH="0" baseline="0" noProof="0" dirty="0" smtClean="0">
                <a:ln>
                  <a:noFill/>
                </a:ln>
                <a:solidFill>
                  <a:schemeClr val="tx1"/>
                </a:solidFill>
                <a:effectLst/>
                <a:uLnTx/>
                <a:uFillTx/>
                <a:latin typeface="+mn-lt"/>
                <a:ea typeface="+mn-ea"/>
                <a:cs typeface="+mn-cs"/>
              </a:rPr>
              <a:t> do the following</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 set </a:t>
            </a:r>
            <a:r>
              <a:rPr kumimoji="0" lang="en-US" sz="2800" b="1" i="0" u="none" strike="noStrike" kern="0" cap="none" spc="0" normalizeH="0" baseline="0" noProof="0" dirty="0" err="1" smtClean="0">
                <a:ln>
                  <a:noFill/>
                </a:ln>
                <a:solidFill>
                  <a:srgbClr val="6666FF"/>
                </a:solidFill>
                <a:effectLst/>
                <a:uLnTx/>
                <a:uFillTx/>
                <a:latin typeface="Courier New" pitchFamily="49" charset="0"/>
                <a:ea typeface="+mn-ea"/>
                <a:cs typeface="+mn-cs"/>
              </a:rPr>
              <a:t>NextElement</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 x[</a:t>
            </a:r>
            <a:r>
              <a:rPr kumimoji="0" lang="en-US" sz="2800" b="1" i="0" u="none" strike="noStrike" kern="0" cap="none" spc="0" normalizeH="0" baseline="0" noProof="0" dirty="0" err="1" smtClean="0">
                <a:ln>
                  <a:noFill/>
                </a:ln>
                <a:solidFill>
                  <a:srgbClr val="6666FF"/>
                </a:solidFill>
                <a:effectLst/>
                <a:uLnTx/>
                <a:uFillTx/>
                <a:latin typeface="Courier New" pitchFamily="49" charset="0"/>
                <a:ea typeface="+mn-ea"/>
                <a:cs typeface="+mn-cs"/>
              </a:rPr>
              <a:t>i</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and</a:t>
            </a:r>
            <a:br>
              <a:rPr kumimoji="0" lang="en-US" sz="2400" b="0" i="0" u="none" strike="noStrike" kern="0" cap="none" spc="0" normalizeH="0" baseline="0" noProof="0" dirty="0" smtClean="0">
                <a:ln>
                  <a:noFill/>
                </a:ln>
                <a:solidFill>
                  <a:schemeClr val="tx1"/>
                </a:solidFill>
                <a:effectLst/>
                <a:uLnTx/>
                <a:uFillTx/>
                <a:latin typeface="+mn-lt"/>
                <a:ea typeface="+mn-ea"/>
                <a:cs typeface="+mn-cs"/>
              </a:rPr>
            </a:b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x[0] = </a:t>
            </a:r>
            <a:r>
              <a:rPr kumimoji="0" lang="en-US" sz="2800" b="1" i="0" u="none" strike="noStrike" kern="0" cap="none" spc="0" normalizeH="0" baseline="0" noProof="0" dirty="0" err="1" smtClean="0">
                <a:ln>
                  <a:noFill/>
                </a:ln>
                <a:solidFill>
                  <a:srgbClr val="6666FF"/>
                </a:solidFill>
                <a:effectLst/>
                <a:uLnTx/>
                <a:uFillTx/>
                <a:latin typeface="Courier New" pitchFamily="49" charset="0"/>
                <a:ea typeface="+mn-ea"/>
                <a:cs typeface="+mn-cs"/>
              </a:rPr>
              <a:t>nextElement</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r>
            <a:br>
              <a:rPr kumimoji="0" lang="en-US" sz="2400" b="0" i="0" u="none" strike="noStrike" kern="0" cap="none" spc="0" normalizeH="0" baseline="0" noProof="0" dirty="0" smtClean="0">
                <a:ln>
                  <a:noFill/>
                </a:ln>
                <a:solidFill>
                  <a:schemeClr val="tx1"/>
                </a:solidFill>
                <a:effectLst/>
                <a:uLnTx/>
                <a:uFillTx/>
                <a:latin typeface="+mn-lt"/>
                <a:ea typeface="+mn-ea"/>
                <a:cs typeface="+mn-cs"/>
              </a:rPr>
            </a:br>
            <a:r>
              <a:rPr kumimoji="0" lang="en-US" sz="2400" b="0" i="0" u="none" strike="noStrike" kern="0" cap="none" spc="0" normalizeH="0" baseline="0" noProof="0" dirty="0" smtClean="0">
                <a:ln>
                  <a:noFill/>
                </a:ln>
                <a:solidFill>
                  <a:schemeClr val="tx1"/>
                </a:solidFill>
                <a:effectLst/>
                <a:uLnTx/>
                <a:uFillTx/>
                <a:latin typeface="+mn-lt"/>
                <a:ea typeface="+mn-ea"/>
                <a:cs typeface="+mn-cs"/>
              </a:rPr>
              <a:t>b. set </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j = </a:t>
            </a:r>
            <a:r>
              <a:rPr kumimoji="0" lang="en-US" sz="2800" b="1" i="0" u="none" strike="noStrike" kern="0" cap="none" spc="0" normalizeH="0" baseline="0" noProof="0" dirty="0" err="1" smtClean="0">
                <a:ln>
                  <a:noFill/>
                </a:ln>
                <a:solidFill>
                  <a:srgbClr val="6666FF"/>
                </a:solidFill>
                <a:effectLst/>
                <a:uLnTx/>
                <a:uFillTx/>
                <a:latin typeface="Courier New" pitchFamily="49" charset="0"/>
                <a:ea typeface="+mn-ea"/>
                <a:cs typeface="+mn-cs"/>
              </a:rPr>
              <a:t>i</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r>
            <a:br>
              <a:rPr kumimoji="0" lang="en-US" sz="2400" b="0" i="0" u="none" strike="noStrike" kern="0" cap="none" spc="0" normalizeH="0" baseline="0" noProof="0" dirty="0" smtClean="0">
                <a:ln>
                  <a:noFill/>
                </a:ln>
                <a:solidFill>
                  <a:schemeClr val="tx1"/>
                </a:solidFill>
                <a:effectLst/>
                <a:uLnTx/>
                <a:uFillTx/>
                <a:latin typeface="+mn-lt"/>
                <a:ea typeface="+mn-ea"/>
                <a:cs typeface="+mn-cs"/>
              </a:rPr>
            </a:br>
            <a:r>
              <a:rPr kumimoji="0" lang="en-US" sz="2400" b="0" i="0" u="none" strike="noStrike" kern="0" cap="none" spc="0" normalizeH="0" baseline="0" noProof="0" dirty="0" smtClean="0">
                <a:ln>
                  <a:noFill/>
                </a:ln>
                <a:solidFill>
                  <a:schemeClr val="tx1"/>
                </a:solidFill>
                <a:effectLst/>
                <a:uLnTx/>
                <a:uFillTx/>
                <a:latin typeface="+mn-lt"/>
                <a:ea typeface="+mn-ea"/>
                <a:cs typeface="+mn-cs"/>
              </a:rPr>
              <a:t>c. While </a:t>
            </a:r>
            <a:r>
              <a:rPr kumimoji="0" lang="en-US" sz="2800" b="1" i="0" u="none" strike="noStrike" kern="0" cap="none" spc="0" normalizeH="0" baseline="0" noProof="0" dirty="0" err="1" smtClean="0">
                <a:ln>
                  <a:noFill/>
                </a:ln>
                <a:solidFill>
                  <a:srgbClr val="6666FF"/>
                </a:solidFill>
                <a:effectLst/>
                <a:uLnTx/>
                <a:uFillTx/>
                <a:latin typeface="Courier New" pitchFamily="49" charset="0"/>
                <a:ea typeface="+mn-ea"/>
                <a:cs typeface="+mn-cs"/>
              </a:rPr>
              <a:t>nextElement</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 &lt; x[j – 1]</a:t>
            </a:r>
            <a:r>
              <a:rPr kumimoji="0" lang="en-US" sz="2400" b="0" i="0" u="none" strike="noStrike" kern="0" cap="none" spc="0" normalizeH="0" baseline="0" noProof="0" dirty="0" smtClean="0">
                <a:ln>
                  <a:noFill/>
                </a:ln>
                <a:solidFill>
                  <a:schemeClr val="tx1"/>
                </a:solidFill>
                <a:effectLst/>
                <a:uLnTx/>
                <a:uFillTx/>
                <a:latin typeface="+mn-lt"/>
                <a:ea typeface="+mn-ea"/>
                <a:cs typeface="+mn-cs"/>
              </a:rPr>
              <a:t> do following</a:t>
            </a:r>
            <a:br>
              <a:rPr kumimoji="0" lang="en-US" sz="2400" b="0" i="0" u="none" strike="noStrike" kern="0" cap="none" spc="0" normalizeH="0" baseline="0" noProof="0" dirty="0" smtClean="0">
                <a:ln>
                  <a:noFill/>
                </a:ln>
                <a:solidFill>
                  <a:schemeClr val="tx1"/>
                </a:solidFill>
                <a:effectLst/>
                <a:uLnTx/>
                <a:uFillTx/>
                <a:latin typeface="+mn-lt"/>
                <a:ea typeface="+mn-ea"/>
                <a:cs typeface="+mn-cs"/>
              </a:rPr>
            </a:br>
            <a:r>
              <a:rPr kumimoji="0" lang="en-US" sz="2400" b="0" i="0" u="none" strike="noStrike" kern="0" cap="none" spc="0" normalizeH="0" baseline="0" noProof="0" dirty="0" smtClean="0">
                <a:ln>
                  <a:noFill/>
                </a:ln>
                <a:solidFill>
                  <a:schemeClr val="tx1"/>
                </a:solidFill>
                <a:effectLst/>
                <a:uLnTx/>
                <a:uFillTx/>
                <a:latin typeface="+mn-lt"/>
                <a:ea typeface="+mn-ea"/>
                <a:cs typeface="+mn-cs"/>
              </a:rPr>
              <a:t>	set </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x[j]</a:t>
            </a:r>
            <a:r>
              <a:rPr kumimoji="0" lang="en-US" sz="2400" b="0" i="0" u="none" strike="noStrike" kern="0" cap="none" spc="0" normalizeH="0" baseline="0" noProof="0" dirty="0" smtClean="0">
                <a:ln>
                  <a:noFill/>
                </a:ln>
                <a:solidFill>
                  <a:schemeClr val="tx1"/>
                </a:solidFill>
                <a:effectLst/>
                <a:uLnTx/>
                <a:uFillTx/>
                <a:latin typeface="+mn-lt"/>
                <a:ea typeface="+mn-ea"/>
                <a:cs typeface="+mn-cs"/>
              </a:rPr>
              <a:t> equal to </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x[j – 1]</a:t>
            </a:r>
            <a:b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br>
            <a:r>
              <a:rPr kumimoji="0" lang="en-US" sz="2400" b="0" i="0" u="none" strike="noStrike" kern="0" cap="none" spc="0" normalizeH="0" baseline="0" noProof="0" dirty="0" smtClean="0">
                <a:ln>
                  <a:noFill/>
                </a:ln>
                <a:solidFill>
                  <a:schemeClr val="tx1"/>
                </a:solidFill>
                <a:effectLst/>
                <a:uLnTx/>
                <a:uFillTx/>
                <a:latin typeface="+mn-lt"/>
                <a:ea typeface="+mn-ea"/>
                <a:cs typeface="+mn-cs"/>
              </a:rPr>
              <a:t>	decrement</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 j</a:t>
            </a:r>
            <a:r>
              <a:rPr kumimoji="0" lang="en-US" sz="2400" b="0" i="0" u="none" strike="noStrike" kern="0" cap="none" spc="0" normalizeH="0" baseline="0" noProof="0" dirty="0" smtClean="0">
                <a:ln>
                  <a:noFill/>
                </a:ln>
                <a:solidFill>
                  <a:schemeClr val="tx1"/>
                </a:solidFill>
                <a:effectLst/>
                <a:uLnTx/>
                <a:uFillTx/>
                <a:latin typeface="+mn-lt"/>
                <a:ea typeface="+mn-ea"/>
                <a:cs typeface="+mn-cs"/>
              </a:rPr>
              <a:t> by </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1</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r>
            <a:br>
              <a:rPr kumimoji="0" lang="en-US" sz="2400" b="0" i="0" u="none" strike="noStrike" kern="0" cap="none" spc="0" normalizeH="0" baseline="0" noProof="0" dirty="0" smtClean="0">
                <a:ln>
                  <a:noFill/>
                </a:ln>
                <a:solidFill>
                  <a:schemeClr val="tx1"/>
                </a:solidFill>
                <a:effectLst/>
                <a:uLnTx/>
                <a:uFillTx/>
                <a:latin typeface="+mn-lt"/>
                <a:ea typeface="+mn-ea"/>
                <a:cs typeface="+mn-cs"/>
              </a:rPr>
            </a:br>
            <a:r>
              <a:rPr kumimoji="0" lang="en-US" sz="2400" b="0" i="0" u="none" strike="noStrike" kern="0" cap="none" spc="0" normalizeH="0" baseline="0" noProof="0" dirty="0" smtClean="0">
                <a:ln>
                  <a:noFill/>
                </a:ln>
                <a:solidFill>
                  <a:schemeClr val="tx1"/>
                </a:solidFill>
                <a:effectLst/>
                <a:uLnTx/>
                <a:uFillTx/>
                <a:latin typeface="+mn-lt"/>
                <a:ea typeface="+mn-ea"/>
                <a:cs typeface="+mn-cs"/>
              </a:rPr>
              <a:t>	End wile</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d. </a:t>
            </a:r>
            <a:r>
              <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rPr>
              <a:t>set x[j]</a:t>
            </a:r>
            <a:r>
              <a:rPr kumimoji="0" lang="en-US" sz="2400" b="0" i="0" u="none" strike="noStrike" kern="0" cap="none" spc="0" normalizeH="0" baseline="0" noProof="0" dirty="0" smtClean="0">
                <a:ln>
                  <a:noFill/>
                </a:ln>
                <a:solidFill>
                  <a:schemeClr val="tx1"/>
                </a:solidFill>
                <a:effectLst/>
                <a:uLnTx/>
                <a:uFillTx/>
                <a:latin typeface="+mn-lt"/>
                <a:ea typeface="+mn-ea"/>
                <a:cs typeface="+mn-cs"/>
              </a:rPr>
              <a:t> equal to </a:t>
            </a:r>
            <a:r>
              <a:rPr kumimoji="0" lang="en-US" sz="2800" b="1" i="0" u="none" strike="noStrike" kern="0" cap="none" spc="0" normalizeH="0" baseline="0" noProof="0" dirty="0" err="1" smtClean="0">
                <a:ln>
                  <a:noFill/>
                </a:ln>
                <a:solidFill>
                  <a:srgbClr val="6666FF"/>
                </a:solidFill>
                <a:effectLst/>
                <a:uLnTx/>
                <a:uFillTx/>
                <a:latin typeface="Courier New" pitchFamily="49" charset="0"/>
                <a:ea typeface="+mn-ea"/>
                <a:cs typeface="+mn-cs"/>
              </a:rPr>
              <a:t>nextElement</a:t>
            </a:r>
            <a:endParaRPr kumimoji="0" lang="en-US" sz="2800" b="1" i="0" u="none" strike="noStrike" kern="0" cap="none" spc="0" normalizeH="0" baseline="0" noProof="0" dirty="0" smtClean="0">
              <a:ln>
                <a:noFill/>
              </a:ln>
              <a:solidFill>
                <a:srgbClr val="6666FF"/>
              </a:solidFill>
              <a:effectLst/>
              <a:uLnTx/>
              <a:uFillTx/>
              <a:latin typeface="Courier New"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End for</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 - </a:t>
            </a:r>
            <a:r>
              <a:rPr lang="en-US" dirty="0" err="1" smtClean="0"/>
              <a:t>Pseudocode</a:t>
            </a:r>
            <a:endParaRPr lang="en-US" dirty="0"/>
          </a:p>
        </p:txBody>
      </p:sp>
      <p:sp>
        <p:nvSpPr>
          <p:cNvPr id="3" name="Content Placeholder 2"/>
          <p:cNvSpPr>
            <a:spLocks noGrp="1"/>
          </p:cNvSpPr>
          <p:nvPr>
            <p:ph idx="1"/>
          </p:nvPr>
        </p:nvSpPr>
        <p:spPr/>
        <p:txBody>
          <a:bodyPr>
            <a:normAutofit fontScale="92500" lnSpcReduction="10000"/>
          </a:bodyPr>
          <a:lstStyle/>
          <a:p>
            <a:pPr>
              <a:lnSpc>
                <a:spcPct val="90000"/>
              </a:lnSpc>
              <a:buFontTx/>
              <a:buNone/>
            </a:pPr>
            <a:r>
              <a:rPr lang="en-US" sz="3200" dirty="0" smtClean="0">
                <a:solidFill>
                  <a:srgbClr val="0000CC"/>
                </a:solidFill>
              </a:rPr>
              <a:t>Input: </a:t>
            </a:r>
            <a:r>
              <a:rPr lang="en-US" sz="3200" dirty="0" smtClean="0"/>
              <a:t>An array </a:t>
            </a:r>
            <a:r>
              <a:rPr lang="en-US" sz="3200" i="1" dirty="0" smtClean="0"/>
              <a:t>A</a:t>
            </a:r>
            <a:r>
              <a:rPr lang="en-US" sz="3200" dirty="0" smtClean="0"/>
              <a:t>[1..</a:t>
            </a:r>
            <a:r>
              <a:rPr lang="en-US" sz="3200" i="1" dirty="0" smtClean="0"/>
              <a:t>n</a:t>
            </a:r>
            <a:r>
              <a:rPr lang="en-US" sz="3200" dirty="0" smtClean="0"/>
              <a:t>] of </a:t>
            </a:r>
            <a:r>
              <a:rPr lang="en-US" sz="3200" i="1" dirty="0" smtClean="0"/>
              <a:t>n </a:t>
            </a:r>
            <a:r>
              <a:rPr lang="en-US" sz="3200" dirty="0" smtClean="0"/>
              <a:t>elements.</a:t>
            </a:r>
          </a:p>
          <a:p>
            <a:pPr>
              <a:lnSpc>
                <a:spcPct val="90000"/>
              </a:lnSpc>
              <a:buFontTx/>
              <a:buNone/>
            </a:pPr>
            <a:r>
              <a:rPr lang="en-US" sz="3200" dirty="0" smtClean="0">
                <a:solidFill>
                  <a:srgbClr val="0000CC"/>
                </a:solidFill>
              </a:rPr>
              <a:t>Output: </a:t>
            </a:r>
            <a:r>
              <a:rPr lang="en-US" sz="3200" i="1" dirty="0" smtClean="0"/>
              <a:t>A</a:t>
            </a:r>
            <a:r>
              <a:rPr lang="en-US" sz="3200" dirty="0" smtClean="0"/>
              <a:t>[1</a:t>
            </a:r>
            <a:r>
              <a:rPr lang="en-US" sz="3200" i="1" dirty="0" smtClean="0"/>
              <a:t>..n</a:t>
            </a:r>
            <a:r>
              <a:rPr lang="en-US" sz="3200" dirty="0" smtClean="0"/>
              <a:t>] sorted in </a:t>
            </a:r>
            <a:r>
              <a:rPr lang="en-US" sz="3200" dirty="0" err="1" smtClean="0"/>
              <a:t>nondecreasing</a:t>
            </a:r>
            <a:r>
              <a:rPr lang="en-US" sz="3200" dirty="0" smtClean="0"/>
              <a:t> order.</a:t>
            </a:r>
          </a:p>
          <a:p>
            <a:pPr>
              <a:lnSpc>
                <a:spcPct val="90000"/>
              </a:lnSpc>
              <a:buFontTx/>
              <a:buNone/>
            </a:pPr>
            <a:r>
              <a:rPr lang="en-US" sz="3200" dirty="0" smtClean="0"/>
              <a:t>	1. for 	</a:t>
            </a:r>
            <a:r>
              <a:rPr lang="en-US" sz="3200" i="1" dirty="0" err="1" smtClean="0"/>
              <a:t>i</a:t>
            </a:r>
            <a:r>
              <a:rPr lang="en-US" sz="3200" i="1" dirty="0" smtClean="0"/>
              <a:t> </a:t>
            </a:r>
            <a:r>
              <a:rPr lang="en-US" sz="3200" dirty="0" smtClean="0">
                <a:sym typeface="Symbol" pitchFamily="18" charset="2"/>
              </a:rPr>
              <a:t></a:t>
            </a:r>
            <a:r>
              <a:rPr lang="en-US" sz="3200" dirty="0" smtClean="0"/>
              <a:t> 2 to </a:t>
            </a:r>
            <a:r>
              <a:rPr lang="en-US" sz="3200" i="1" dirty="0" smtClean="0"/>
              <a:t>n</a:t>
            </a:r>
            <a:endParaRPr lang="en-US" sz="3200" dirty="0" smtClean="0"/>
          </a:p>
          <a:p>
            <a:pPr>
              <a:lnSpc>
                <a:spcPct val="90000"/>
              </a:lnSpc>
              <a:buFontTx/>
              <a:buNone/>
            </a:pPr>
            <a:r>
              <a:rPr lang="en-US" sz="3200" dirty="0" smtClean="0"/>
              <a:t>	2. 	  </a:t>
            </a:r>
            <a:r>
              <a:rPr lang="en-US" sz="3200" i="1" dirty="0" smtClean="0"/>
              <a:t>x </a:t>
            </a:r>
            <a:r>
              <a:rPr lang="en-US" sz="3200" dirty="0" smtClean="0">
                <a:sym typeface="Symbol" pitchFamily="18" charset="2"/>
              </a:rPr>
              <a:t></a:t>
            </a:r>
            <a:r>
              <a:rPr lang="en-US" sz="3200" dirty="0" smtClean="0"/>
              <a:t> </a:t>
            </a:r>
            <a:r>
              <a:rPr lang="en-US" sz="3200" i="1" dirty="0" smtClean="0"/>
              <a:t>A</a:t>
            </a:r>
            <a:r>
              <a:rPr lang="en-US" sz="3200" dirty="0" smtClean="0"/>
              <a:t>[</a:t>
            </a:r>
            <a:r>
              <a:rPr lang="en-US" sz="3200" i="1" dirty="0" err="1" smtClean="0"/>
              <a:t>i</a:t>
            </a:r>
            <a:r>
              <a:rPr lang="en-US" sz="3200" dirty="0" smtClean="0"/>
              <a:t>]</a:t>
            </a:r>
          </a:p>
          <a:p>
            <a:pPr>
              <a:lnSpc>
                <a:spcPct val="90000"/>
              </a:lnSpc>
              <a:buFontTx/>
              <a:buNone/>
            </a:pPr>
            <a:r>
              <a:rPr lang="en-US" sz="3200" dirty="0" smtClean="0"/>
              <a:t>	3. 	  </a:t>
            </a:r>
            <a:r>
              <a:rPr lang="en-US" sz="3200" i="1" dirty="0" smtClean="0"/>
              <a:t>j </a:t>
            </a:r>
            <a:r>
              <a:rPr lang="en-US" sz="3200" dirty="0" smtClean="0">
                <a:sym typeface="Symbol" pitchFamily="18" charset="2"/>
              </a:rPr>
              <a:t></a:t>
            </a:r>
            <a:r>
              <a:rPr lang="en-US" sz="3200" dirty="0" smtClean="0"/>
              <a:t> </a:t>
            </a:r>
            <a:r>
              <a:rPr lang="en-US" sz="3200" i="1" dirty="0" err="1" smtClean="0"/>
              <a:t>i</a:t>
            </a:r>
            <a:r>
              <a:rPr lang="en-US" sz="3200" i="1" dirty="0" smtClean="0"/>
              <a:t> - </a:t>
            </a:r>
            <a:r>
              <a:rPr lang="en-US" sz="3200" dirty="0" smtClean="0"/>
              <a:t>1</a:t>
            </a:r>
          </a:p>
          <a:p>
            <a:pPr>
              <a:lnSpc>
                <a:spcPct val="90000"/>
              </a:lnSpc>
              <a:buFontTx/>
              <a:buNone/>
            </a:pPr>
            <a:r>
              <a:rPr lang="en-US" sz="3200" dirty="0" smtClean="0"/>
              <a:t>	4. 	while (</a:t>
            </a:r>
            <a:r>
              <a:rPr lang="en-US" sz="3200" i="1" dirty="0" smtClean="0"/>
              <a:t>j &gt;</a:t>
            </a:r>
            <a:r>
              <a:rPr lang="en-US" sz="3200" dirty="0" smtClean="0"/>
              <a:t>0) and (</a:t>
            </a:r>
            <a:r>
              <a:rPr lang="en-US" sz="3200" i="1" dirty="0" smtClean="0"/>
              <a:t>A</a:t>
            </a:r>
            <a:r>
              <a:rPr lang="en-US" sz="3200" dirty="0" smtClean="0"/>
              <a:t>[</a:t>
            </a:r>
            <a:r>
              <a:rPr lang="en-US" sz="3200" i="1" dirty="0" smtClean="0"/>
              <a:t>j</a:t>
            </a:r>
            <a:r>
              <a:rPr lang="en-US" sz="3200" dirty="0" smtClean="0"/>
              <a:t>] </a:t>
            </a:r>
            <a:r>
              <a:rPr lang="en-US" sz="3200" i="1" dirty="0" smtClean="0"/>
              <a:t>&gt; x</a:t>
            </a:r>
            <a:r>
              <a:rPr lang="en-US" sz="3200" dirty="0" smtClean="0"/>
              <a:t>)</a:t>
            </a:r>
          </a:p>
          <a:p>
            <a:pPr>
              <a:lnSpc>
                <a:spcPct val="90000"/>
              </a:lnSpc>
              <a:buFontTx/>
              <a:buNone/>
            </a:pPr>
            <a:r>
              <a:rPr lang="en-US" sz="3200" dirty="0" smtClean="0"/>
              <a:t>	5.      </a:t>
            </a:r>
            <a:r>
              <a:rPr lang="en-US" sz="3200" i="1" dirty="0" smtClean="0"/>
              <a:t>A</a:t>
            </a:r>
            <a:r>
              <a:rPr lang="en-US" sz="3200" dirty="0" smtClean="0"/>
              <a:t>[</a:t>
            </a:r>
            <a:r>
              <a:rPr lang="en-US" sz="3200" i="1" dirty="0" smtClean="0"/>
              <a:t>j </a:t>
            </a:r>
            <a:r>
              <a:rPr lang="en-US" sz="3200" dirty="0" smtClean="0"/>
              <a:t>+ 1] </a:t>
            </a:r>
            <a:r>
              <a:rPr lang="en-US" sz="3200" dirty="0" smtClean="0">
                <a:sym typeface="Symbol" pitchFamily="18" charset="2"/>
              </a:rPr>
              <a:t></a:t>
            </a:r>
            <a:r>
              <a:rPr lang="en-US" sz="3200" dirty="0" smtClean="0"/>
              <a:t> </a:t>
            </a:r>
            <a:r>
              <a:rPr lang="en-US" sz="3200" i="1" dirty="0" smtClean="0"/>
              <a:t>A</a:t>
            </a:r>
            <a:r>
              <a:rPr lang="en-US" sz="3200" dirty="0" smtClean="0"/>
              <a:t>[</a:t>
            </a:r>
            <a:r>
              <a:rPr lang="en-US" sz="3200" i="1" dirty="0" smtClean="0"/>
              <a:t>j</a:t>
            </a:r>
            <a:r>
              <a:rPr lang="en-US" sz="3200" dirty="0" smtClean="0"/>
              <a:t>]</a:t>
            </a:r>
          </a:p>
          <a:p>
            <a:pPr>
              <a:lnSpc>
                <a:spcPct val="90000"/>
              </a:lnSpc>
              <a:buFontTx/>
              <a:buNone/>
            </a:pPr>
            <a:r>
              <a:rPr lang="en-US" sz="3200" dirty="0" smtClean="0"/>
              <a:t>	6.	     </a:t>
            </a:r>
            <a:r>
              <a:rPr lang="en-US" sz="3200" i="1" dirty="0" smtClean="0"/>
              <a:t>j </a:t>
            </a:r>
            <a:r>
              <a:rPr lang="en-US" sz="3200" dirty="0" smtClean="0">
                <a:sym typeface="Symbol" pitchFamily="18" charset="2"/>
              </a:rPr>
              <a:t></a:t>
            </a:r>
            <a:r>
              <a:rPr lang="en-US" sz="3200" dirty="0" smtClean="0"/>
              <a:t> </a:t>
            </a:r>
            <a:r>
              <a:rPr lang="en-US" sz="3200" i="1" dirty="0" smtClean="0"/>
              <a:t>j - </a:t>
            </a:r>
            <a:r>
              <a:rPr lang="en-US" sz="3200" dirty="0" smtClean="0"/>
              <a:t>1</a:t>
            </a:r>
          </a:p>
          <a:p>
            <a:pPr>
              <a:lnSpc>
                <a:spcPct val="90000"/>
              </a:lnSpc>
              <a:buFontTx/>
              <a:buNone/>
            </a:pPr>
            <a:r>
              <a:rPr lang="en-US" sz="3200" dirty="0" smtClean="0"/>
              <a:t>	7. 	end while</a:t>
            </a:r>
          </a:p>
          <a:p>
            <a:pPr>
              <a:lnSpc>
                <a:spcPct val="90000"/>
              </a:lnSpc>
              <a:buFontTx/>
              <a:buNone/>
            </a:pPr>
            <a:r>
              <a:rPr lang="en-US" sz="3200" dirty="0" smtClean="0"/>
              <a:t>	8. 	</a:t>
            </a:r>
            <a:r>
              <a:rPr lang="en-US" sz="3200" i="1" dirty="0" smtClean="0"/>
              <a:t>A</a:t>
            </a:r>
            <a:r>
              <a:rPr lang="en-US" sz="3200" dirty="0" smtClean="0"/>
              <a:t>[</a:t>
            </a:r>
            <a:r>
              <a:rPr lang="en-US" sz="3200" i="1" dirty="0" smtClean="0"/>
              <a:t>j </a:t>
            </a:r>
            <a:r>
              <a:rPr lang="en-US" sz="3200" dirty="0" smtClean="0"/>
              <a:t>+ 1] </a:t>
            </a:r>
            <a:r>
              <a:rPr lang="en-US" sz="3200" dirty="0" smtClean="0">
                <a:sym typeface="Symbol" pitchFamily="18" charset="2"/>
              </a:rPr>
              <a:t></a:t>
            </a:r>
            <a:r>
              <a:rPr lang="en-US" sz="3200" dirty="0" smtClean="0"/>
              <a:t> </a:t>
            </a:r>
            <a:r>
              <a:rPr lang="en-US" sz="3200" i="1" dirty="0" smtClean="0"/>
              <a:t>x</a:t>
            </a:r>
            <a:endParaRPr lang="en-US" sz="3200" dirty="0" smtClean="0"/>
          </a:p>
          <a:p>
            <a:pPr>
              <a:lnSpc>
                <a:spcPct val="90000"/>
              </a:lnSpc>
              <a:buFontTx/>
              <a:buNone/>
            </a:pPr>
            <a:r>
              <a:rPr lang="en-US" sz="3200" dirty="0" smtClean="0"/>
              <a:t>	9. end for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 - Implementation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void </a:t>
            </a:r>
            <a:r>
              <a:rPr lang="en-US" dirty="0" err="1" smtClean="0"/>
              <a:t>InsertionSort</a:t>
            </a:r>
            <a:r>
              <a:rPr lang="en-US" dirty="0" smtClean="0"/>
              <a:t>(</a:t>
            </a:r>
            <a:r>
              <a:rPr lang="en-US" dirty="0" err="1" smtClean="0"/>
              <a:t>int</a:t>
            </a:r>
            <a:r>
              <a:rPr lang="en-US" dirty="0" smtClean="0"/>
              <a:t> s1[], </a:t>
            </a:r>
            <a:r>
              <a:rPr lang="en-US" dirty="0" err="1" smtClean="0"/>
              <a:t>int</a:t>
            </a:r>
            <a:r>
              <a:rPr lang="en-US" dirty="0" smtClean="0"/>
              <a:t> size){</a:t>
            </a:r>
            <a:br>
              <a:rPr lang="en-US" dirty="0" smtClean="0"/>
            </a:br>
            <a:r>
              <a:rPr lang="en-US" dirty="0" err="1" smtClean="0"/>
              <a:t>int</a:t>
            </a:r>
            <a:r>
              <a:rPr lang="en-US" dirty="0" smtClean="0"/>
              <a:t> </a:t>
            </a:r>
            <a:r>
              <a:rPr lang="en-US" dirty="0" err="1" smtClean="0"/>
              <a:t>i,j,k,temp</a:t>
            </a:r>
            <a:r>
              <a:rPr lang="en-US" dirty="0" smtClean="0"/>
              <a:t>;</a:t>
            </a:r>
          </a:p>
          <a:p>
            <a:pPr>
              <a:buNone/>
            </a:pPr>
            <a:r>
              <a:rPr lang="en-US" dirty="0" smtClean="0"/>
              <a:t>	for(</a:t>
            </a:r>
            <a:r>
              <a:rPr lang="en-US" dirty="0" err="1" smtClean="0"/>
              <a:t>i</a:t>
            </a:r>
            <a:r>
              <a:rPr lang="en-US" dirty="0" smtClean="0"/>
              <a:t>=1;i &lt; </a:t>
            </a:r>
            <a:r>
              <a:rPr lang="en-US" dirty="0" err="1" smtClean="0"/>
              <a:t>size;i</a:t>
            </a:r>
            <a:r>
              <a:rPr lang="en-US" dirty="0" smtClean="0"/>
              <a:t>++) {</a:t>
            </a:r>
          </a:p>
          <a:p>
            <a:pPr>
              <a:buNone/>
            </a:pPr>
            <a:r>
              <a:rPr lang="en-US" dirty="0" smtClean="0"/>
              <a:t>       temp=s1[</a:t>
            </a:r>
            <a:r>
              <a:rPr lang="en-US" dirty="0" err="1" smtClean="0"/>
              <a:t>i</a:t>
            </a:r>
            <a:r>
              <a:rPr lang="en-US" dirty="0" smtClean="0"/>
              <a:t>];</a:t>
            </a:r>
            <a:br>
              <a:rPr lang="en-US" dirty="0" smtClean="0"/>
            </a:br>
            <a:r>
              <a:rPr lang="en-US" dirty="0" smtClean="0"/>
              <a:t>    j=</a:t>
            </a:r>
            <a:r>
              <a:rPr lang="en-US" dirty="0" err="1" smtClean="0"/>
              <a:t>i</a:t>
            </a:r>
            <a:r>
              <a:rPr lang="en-US" dirty="0" smtClean="0"/>
              <a:t>;</a:t>
            </a:r>
          </a:p>
          <a:p>
            <a:pPr>
              <a:buNone/>
            </a:pPr>
            <a:r>
              <a:rPr lang="en-US" dirty="0" smtClean="0"/>
              <a:t>	 while((j &gt; 0)&amp;&amp;(temp &lt; s1[j-1]) {</a:t>
            </a:r>
            <a:br>
              <a:rPr lang="en-US" dirty="0" smtClean="0"/>
            </a:br>
            <a:r>
              <a:rPr lang="en-US" dirty="0" smtClean="0"/>
              <a:t>	s1[j]=s1[j-1];</a:t>
            </a:r>
          </a:p>
          <a:p>
            <a:pPr>
              <a:buNone/>
            </a:pPr>
            <a:r>
              <a:rPr lang="en-US" dirty="0" smtClean="0"/>
              <a:t>		 j=j-1;</a:t>
            </a:r>
            <a:br>
              <a:rPr lang="en-US" dirty="0" smtClean="0"/>
            </a:br>
            <a:r>
              <a:rPr lang="en-US" dirty="0" smtClean="0"/>
              <a:t>	} </a:t>
            </a:r>
            <a:r>
              <a:rPr lang="en-US" dirty="0" smtClean="0">
                <a:solidFill>
                  <a:srgbClr val="0000CC"/>
                </a:solidFill>
              </a:rPr>
              <a:t>// end of while loop</a:t>
            </a:r>
            <a:r>
              <a:rPr lang="en-US" dirty="0" smtClean="0"/>
              <a:t/>
            </a:r>
            <a:br>
              <a:rPr lang="en-US" dirty="0" smtClean="0"/>
            </a:br>
            <a:r>
              <a:rPr lang="en-US" dirty="0" smtClean="0"/>
              <a:t>	s1[j]=temp;</a:t>
            </a:r>
            <a:br>
              <a:rPr lang="en-US" dirty="0" smtClean="0"/>
            </a:br>
            <a:r>
              <a:rPr lang="en-US" dirty="0" smtClean="0"/>
              <a:t>} </a:t>
            </a:r>
            <a:r>
              <a:rPr lang="en-US" dirty="0" smtClean="0">
                <a:solidFill>
                  <a:srgbClr val="0000CC"/>
                </a:solidFill>
              </a:rPr>
              <a:t>// end of for loop</a:t>
            </a:r>
          </a:p>
          <a:p>
            <a:pPr>
              <a:buNone/>
            </a:pPr>
            <a:r>
              <a:rPr lang="en-US" dirty="0" smtClean="0"/>
              <a:t>} </a:t>
            </a:r>
            <a:r>
              <a:rPr lang="en-US" dirty="0" smtClean="0">
                <a:solidFill>
                  <a:srgbClr val="0000CC"/>
                </a:solidFill>
              </a:rPr>
              <a:t>// end of function</a:t>
            </a:r>
            <a:endParaRPr lang="en-US" dirty="0">
              <a:solidFill>
                <a:srgbClr val="0000CC"/>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of Insertion Sort</a:t>
            </a:r>
            <a:endParaRPr lang="en-US" dirty="0"/>
          </a:p>
        </p:txBody>
      </p:sp>
      <p:pic>
        <p:nvPicPr>
          <p:cNvPr id="7" name="Picture 4"/>
          <p:cNvPicPr>
            <a:picLocks noChangeAspect="1" noChangeArrowheads="1"/>
          </p:cNvPicPr>
          <p:nvPr/>
        </p:nvPicPr>
        <p:blipFill>
          <a:blip r:embed="rId2" cstate="print"/>
          <a:srcRect/>
          <a:stretch>
            <a:fillRect/>
          </a:stretch>
        </p:blipFill>
        <p:spPr bwMode="auto">
          <a:xfrm>
            <a:off x="152400" y="1295400"/>
            <a:ext cx="8746053" cy="3962400"/>
          </a:xfrm>
          <a:prstGeom prst="rect">
            <a:avLst/>
          </a:prstGeom>
          <a:noFill/>
          <a:ln w="9525">
            <a:noFill/>
            <a:miter lim="800000"/>
            <a:headEnd/>
            <a:tailEnd/>
          </a:ln>
          <a:effectLst>
            <a:outerShdw dist="107763" dir="2700000" algn="ctr" rotWithShape="0">
              <a:schemeClr val="bg2">
                <a:alpha val="50000"/>
              </a:scheme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lstStyle/>
          <a:p>
            <a:r>
              <a:rPr lang="en-US"/>
              <a:t>Arranging Your Hand</a:t>
            </a:r>
          </a:p>
        </p:txBody>
      </p:sp>
      <p:sp>
        <p:nvSpPr>
          <p:cNvPr id="28675" name="Rectangle 3"/>
          <p:cNvSpPr>
            <a:spLocks noGrp="1" noChangeArrowheads="1"/>
          </p:cNvSpPr>
          <p:nvPr>
            <p:ph type="body" idx="1"/>
          </p:nvPr>
        </p:nvSpPr>
        <p:spPr>
          <a:noFill/>
          <a:ln/>
        </p:spPr>
        <p:txBody>
          <a:bodyPr/>
          <a:lstStyle/>
          <a:p>
            <a:pPr lvl="1">
              <a:buFont typeface="Monotype Sorts" pitchFamily="2" charset="2"/>
              <a:buChar char=" "/>
            </a:pPr>
            <a:endParaRPr lang="en-US"/>
          </a:p>
          <a:p>
            <a:pPr>
              <a:buFont typeface="Monotype Sorts" pitchFamily="2" charset="2"/>
              <a:buChar char=" "/>
            </a:pPr>
            <a:endParaRPr lang="en-US"/>
          </a:p>
          <a:p>
            <a:pPr>
              <a:buFont typeface="Monotype Sorts" pitchFamily="2" charset="2"/>
              <a:buChar char=" "/>
            </a:pPr>
            <a:r>
              <a:rPr lang="en-US"/>
              <a:t>        </a:t>
            </a:r>
          </a:p>
          <a:p>
            <a:pPr>
              <a:buFont typeface="Monotype Sorts" pitchFamily="2" charset="2"/>
              <a:buChar char=" "/>
            </a:pPr>
            <a:endParaRPr lang="en-US"/>
          </a:p>
          <a:p>
            <a:pPr>
              <a:buFont typeface="Monotype Sorts" pitchFamily="2" charset="2"/>
              <a:buChar char=" "/>
            </a:pPr>
            <a:endParaRPr lang="en-US"/>
          </a:p>
          <a:p>
            <a:pPr>
              <a:buFont typeface="Monotype Sorts" pitchFamily="2" charset="2"/>
              <a:buChar char=" "/>
            </a:pPr>
            <a:r>
              <a:rPr lang="en-US"/>
              <a:t>        </a:t>
            </a:r>
          </a:p>
        </p:txBody>
      </p:sp>
      <p:sp>
        <p:nvSpPr>
          <p:cNvPr id="28676" name="Rectangle 4"/>
          <p:cNvSpPr>
            <a:spLocks noChangeArrowheads="1"/>
          </p:cNvSpPr>
          <p:nvPr/>
        </p:nvSpPr>
        <p:spPr bwMode="auto">
          <a:xfrm>
            <a:off x="5278438" y="1697038"/>
            <a:ext cx="901700" cy="5969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8677" name="Rectangle 5"/>
          <p:cNvSpPr>
            <a:spLocks noChangeArrowheads="1"/>
          </p:cNvSpPr>
          <p:nvPr/>
        </p:nvSpPr>
        <p:spPr bwMode="auto">
          <a:xfrm rot="1980000">
            <a:off x="6802438" y="16208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8678" name="Rectangle 6"/>
          <p:cNvSpPr>
            <a:spLocks noChangeArrowheads="1"/>
          </p:cNvSpPr>
          <p:nvPr/>
        </p:nvSpPr>
        <p:spPr bwMode="auto">
          <a:xfrm rot="20400000">
            <a:off x="6116638" y="15446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8679" name="Rectangle 7"/>
          <p:cNvSpPr>
            <a:spLocks noChangeArrowheads="1"/>
          </p:cNvSpPr>
          <p:nvPr/>
        </p:nvSpPr>
        <p:spPr bwMode="auto">
          <a:xfrm rot="1980000">
            <a:off x="6726238" y="29162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8680" name="Rectangle 8"/>
          <p:cNvSpPr>
            <a:spLocks noChangeArrowheads="1"/>
          </p:cNvSpPr>
          <p:nvPr/>
        </p:nvSpPr>
        <p:spPr bwMode="auto">
          <a:xfrm>
            <a:off x="3373438" y="40592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8681" name="Rectangle 9"/>
          <p:cNvSpPr>
            <a:spLocks noChangeArrowheads="1"/>
          </p:cNvSpPr>
          <p:nvPr/>
        </p:nvSpPr>
        <p:spPr bwMode="auto">
          <a:xfrm>
            <a:off x="1087438" y="27638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8682" name="Rectangle 10"/>
          <p:cNvSpPr>
            <a:spLocks noChangeArrowheads="1"/>
          </p:cNvSpPr>
          <p:nvPr/>
        </p:nvSpPr>
        <p:spPr bwMode="auto">
          <a:xfrm rot="1980000">
            <a:off x="6802438" y="42116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8683" name="Rectangle 11"/>
          <p:cNvSpPr>
            <a:spLocks noChangeArrowheads="1"/>
          </p:cNvSpPr>
          <p:nvPr/>
        </p:nvSpPr>
        <p:spPr bwMode="auto">
          <a:xfrm>
            <a:off x="5354638" y="3144838"/>
            <a:ext cx="901700" cy="5969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8684" name="Rectangle 12"/>
          <p:cNvSpPr>
            <a:spLocks noChangeArrowheads="1"/>
          </p:cNvSpPr>
          <p:nvPr/>
        </p:nvSpPr>
        <p:spPr bwMode="auto">
          <a:xfrm>
            <a:off x="1981200" y="2887663"/>
            <a:ext cx="371475" cy="363537"/>
          </a:xfrm>
          <a:prstGeom prst="rect">
            <a:avLst/>
          </a:prstGeom>
          <a:noFill/>
          <a:ln w="12700">
            <a:noFill/>
            <a:miter lim="800000"/>
            <a:headEnd/>
            <a:tailEnd/>
          </a:ln>
          <a:effectLst/>
        </p:spPr>
        <p:txBody>
          <a:bodyPr wrap="none" lIns="90488" tIns="44450" rIns="90488" bIns="44450">
            <a:spAutoFit/>
          </a:bodyPr>
          <a:lstStyle/>
          <a:p>
            <a:r>
              <a:rPr lang="en-US" sz="1800"/>
              <a:t>   </a:t>
            </a:r>
          </a:p>
        </p:txBody>
      </p:sp>
      <p:sp>
        <p:nvSpPr>
          <p:cNvPr id="28685" name="Rectangle 13"/>
          <p:cNvSpPr>
            <a:spLocks noChangeArrowheads="1"/>
          </p:cNvSpPr>
          <p:nvPr/>
        </p:nvSpPr>
        <p:spPr bwMode="auto">
          <a:xfrm>
            <a:off x="1219200" y="4038600"/>
            <a:ext cx="350838"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28686" name="Rectangle 14"/>
          <p:cNvSpPr>
            <a:spLocks noChangeArrowheads="1"/>
          </p:cNvSpPr>
          <p:nvPr/>
        </p:nvSpPr>
        <p:spPr bwMode="auto">
          <a:xfrm>
            <a:off x="1981200" y="4038600"/>
            <a:ext cx="350838" cy="454025"/>
          </a:xfrm>
          <a:prstGeom prst="rect">
            <a:avLst/>
          </a:prstGeom>
          <a:noFill/>
          <a:ln w="12700">
            <a:noFill/>
            <a:miter lim="800000"/>
            <a:headEnd/>
            <a:tailEnd/>
          </a:ln>
          <a:effectLst/>
        </p:spPr>
        <p:txBody>
          <a:bodyPr wrap="none" lIns="90488" tIns="44450" rIns="90488" bIns="44450">
            <a:spAutoFit/>
          </a:bodyPr>
          <a:lstStyle/>
          <a:p>
            <a:r>
              <a:rPr lang="en-US"/>
              <a:t>6</a:t>
            </a:r>
          </a:p>
        </p:txBody>
      </p:sp>
      <p:sp>
        <p:nvSpPr>
          <p:cNvPr id="28687" name="AutoShape 15"/>
          <p:cNvSpPr>
            <a:spLocks noChangeArrowheads="1"/>
          </p:cNvSpPr>
          <p:nvPr/>
        </p:nvSpPr>
        <p:spPr bwMode="auto">
          <a:xfrm>
            <a:off x="2306638" y="19256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8688" name="AutoShape 16"/>
          <p:cNvSpPr>
            <a:spLocks noChangeArrowheads="1"/>
          </p:cNvSpPr>
          <p:nvPr/>
        </p:nvSpPr>
        <p:spPr bwMode="auto">
          <a:xfrm>
            <a:off x="2078038" y="45164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8689" name="AutoShape 17"/>
          <p:cNvSpPr>
            <a:spLocks noChangeArrowheads="1"/>
          </p:cNvSpPr>
          <p:nvPr/>
        </p:nvSpPr>
        <p:spPr bwMode="auto">
          <a:xfrm>
            <a:off x="1316038" y="45164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8690" name="Rectangle 18"/>
          <p:cNvSpPr>
            <a:spLocks noChangeArrowheads="1"/>
          </p:cNvSpPr>
          <p:nvPr/>
        </p:nvSpPr>
        <p:spPr bwMode="auto">
          <a:xfrm>
            <a:off x="2078038" y="14684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8691" name="Rectangle 19"/>
          <p:cNvSpPr>
            <a:spLocks noChangeArrowheads="1"/>
          </p:cNvSpPr>
          <p:nvPr/>
        </p:nvSpPr>
        <p:spPr bwMode="auto">
          <a:xfrm>
            <a:off x="1828800" y="1524000"/>
            <a:ext cx="687388" cy="454025"/>
          </a:xfrm>
          <a:prstGeom prst="rect">
            <a:avLst/>
          </a:prstGeom>
          <a:noFill/>
          <a:ln w="12700">
            <a:noFill/>
            <a:miter lim="800000"/>
            <a:headEnd/>
            <a:tailEnd/>
          </a:ln>
          <a:effectLst/>
        </p:spPr>
        <p:txBody>
          <a:bodyPr wrap="none" lIns="90488" tIns="44450" rIns="90488" bIns="44450">
            <a:spAutoFit/>
          </a:bodyPr>
          <a:lstStyle/>
          <a:p>
            <a:r>
              <a:rPr lang="en-US"/>
              <a:t>    7</a:t>
            </a:r>
          </a:p>
        </p:txBody>
      </p:sp>
      <p:sp>
        <p:nvSpPr>
          <p:cNvPr id="28692" name="Rectangle 20"/>
          <p:cNvSpPr>
            <a:spLocks noChangeArrowheads="1"/>
          </p:cNvSpPr>
          <p:nvPr/>
        </p:nvSpPr>
        <p:spPr bwMode="auto">
          <a:xfrm>
            <a:off x="1163638" y="14684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8693" name="Rectangle 21"/>
          <p:cNvSpPr>
            <a:spLocks noChangeArrowheads="1"/>
          </p:cNvSpPr>
          <p:nvPr/>
        </p:nvSpPr>
        <p:spPr bwMode="auto">
          <a:xfrm>
            <a:off x="1295400" y="1524000"/>
            <a:ext cx="350838"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28694" name="AutoShape 22"/>
          <p:cNvSpPr>
            <a:spLocks noChangeArrowheads="1"/>
          </p:cNvSpPr>
          <p:nvPr/>
        </p:nvSpPr>
        <p:spPr bwMode="auto">
          <a:xfrm>
            <a:off x="1392238" y="19256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8695" name="Rectangle 23"/>
          <p:cNvSpPr>
            <a:spLocks noChangeArrowheads="1"/>
          </p:cNvSpPr>
          <p:nvPr/>
        </p:nvSpPr>
        <p:spPr bwMode="auto">
          <a:xfrm>
            <a:off x="1849438" y="40592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8696" name="Rectangle 24"/>
          <p:cNvSpPr>
            <a:spLocks noChangeArrowheads="1"/>
          </p:cNvSpPr>
          <p:nvPr/>
        </p:nvSpPr>
        <p:spPr bwMode="auto">
          <a:xfrm>
            <a:off x="2743200" y="4038600"/>
            <a:ext cx="350838" cy="454025"/>
          </a:xfrm>
          <a:prstGeom prst="rect">
            <a:avLst/>
          </a:prstGeom>
          <a:noFill/>
          <a:ln w="12700">
            <a:noFill/>
            <a:miter lim="800000"/>
            <a:headEnd/>
            <a:tailEnd/>
          </a:ln>
          <a:effectLst/>
        </p:spPr>
        <p:txBody>
          <a:bodyPr wrap="none" lIns="90488" tIns="44450" rIns="90488" bIns="44450">
            <a:spAutoFit/>
          </a:bodyPr>
          <a:lstStyle/>
          <a:p>
            <a:r>
              <a:rPr lang="en-US"/>
              <a:t>7</a:t>
            </a:r>
          </a:p>
        </p:txBody>
      </p:sp>
      <p:sp>
        <p:nvSpPr>
          <p:cNvPr id="28697" name="AutoShape 25"/>
          <p:cNvSpPr>
            <a:spLocks noChangeArrowheads="1"/>
          </p:cNvSpPr>
          <p:nvPr/>
        </p:nvSpPr>
        <p:spPr bwMode="auto">
          <a:xfrm>
            <a:off x="2840038" y="45164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8698" name="Rectangle 26"/>
          <p:cNvSpPr>
            <a:spLocks noChangeArrowheads="1"/>
          </p:cNvSpPr>
          <p:nvPr/>
        </p:nvSpPr>
        <p:spPr bwMode="auto">
          <a:xfrm>
            <a:off x="1087438" y="40592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8699" name="Rectangle 27"/>
          <p:cNvSpPr>
            <a:spLocks noChangeArrowheads="1"/>
          </p:cNvSpPr>
          <p:nvPr/>
        </p:nvSpPr>
        <p:spPr bwMode="auto">
          <a:xfrm>
            <a:off x="1219200" y="2819400"/>
            <a:ext cx="350838"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28700" name="AutoShape 28"/>
          <p:cNvSpPr>
            <a:spLocks noChangeArrowheads="1"/>
          </p:cNvSpPr>
          <p:nvPr/>
        </p:nvSpPr>
        <p:spPr bwMode="auto">
          <a:xfrm>
            <a:off x="1316038" y="32210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8701" name="Rectangle 29"/>
          <p:cNvSpPr>
            <a:spLocks noChangeArrowheads="1"/>
          </p:cNvSpPr>
          <p:nvPr/>
        </p:nvSpPr>
        <p:spPr bwMode="auto">
          <a:xfrm>
            <a:off x="1849438" y="27638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8702" name="Rectangle 30"/>
          <p:cNvSpPr>
            <a:spLocks noChangeArrowheads="1"/>
          </p:cNvSpPr>
          <p:nvPr/>
        </p:nvSpPr>
        <p:spPr bwMode="auto">
          <a:xfrm>
            <a:off x="1981200" y="2819400"/>
            <a:ext cx="350838" cy="454025"/>
          </a:xfrm>
          <a:prstGeom prst="rect">
            <a:avLst/>
          </a:prstGeom>
          <a:noFill/>
          <a:ln w="12700">
            <a:noFill/>
            <a:miter lim="800000"/>
            <a:headEnd/>
            <a:tailEnd/>
          </a:ln>
          <a:effectLst/>
        </p:spPr>
        <p:txBody>
          <a:bodyPr wrap="none" lIns="90488" tIns="44450" rIns="90488" bIns="44450">
            <a:spAutoFit/>
          </a:bodyPr>
          <a:lstStyle/>
          <a:p>
            <a:r>
              <a:rPr lang="en-US"/>
              <a:t>6</a:t>
            </a:r>
          </a:p>
        </p:txBody>
      </p:sp>
      <p:sp>
        <p:nvSpPr>
          <p:cNvPr id="28703" name="AutoShape 31"/>
          <p:cNvSpPr>
            <a:spLocks noChangeArrowheads="1"/>
          </p:cNvSpPr>
          <p:nvPr/>
        </p:nvSpPr>
        <p:spPr bwMode="auto">
          <a:xfrm>
            <a:off x="2078038" y="32210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8704" name="Rectangle 32"/>
          <p:cNvSpPr>
            <a:spLocks noChangeArrowheads="1"/>
          </p:cNvSpPr>
          <p:nvPr/>
        </p:nvSpPr>
        <p:spPr bwMode="auto">
          <a:xfrm>
            <a:off x="2611438" y="27638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8705" name="Rectangle 33"/>
          <p:cNvSpPr>
            <a:spLocks noChangeArrowheads="1"/>
          </p:cNvSpPr>
          <p:nvPr/>
        </p:nvSpPr>
        <p:spPr bwMode="auto">
          <a:xfrm>
            <a:off x="2743200" y="2819400"/>
            <a:ext cx="350838" cy="454025"/>
          </a:xfrm>
          <a:prstGeom prst="rect">
            <a:avLst/>
          </a:prstGeom>
          <a:noFill/>
          <a:ln w="12700">
            <a:noFill/>
            <a:miter lim="800000"/>
            <a:headEnd/>
            <a:tailEnd/>
          </a:ln>
          <a:effectLst/>
        </p:spPr>
        <p:txBody>
          <a:bodyPr wrap="none" lIns="90488" tIns="44450" rIns="90488" bIns="44450">
            <a:spAutoFit/>
          </a:bodyPr>
          <a:lstStyle/>
          <a:p>
            <a:r>
              <a:rPr lang="en-US"/>
              <a:t>7</a:t>
            </a:r>
          </a:p>
        </p:txBody>
      </p:sp>
      <p:sp>
        <p:nvSpPr>
          <p:cNvPr id="28706" name="AutoShape 34"/>
          <p:cNvSpPr>
            <a:spLocks noChangeArrowheads="1"/>
          </p:cNvSpPr>
          <p:nvPr/>
        </p:nvSpPr>
        <p:spPr bwMode="auto">
          <a:xfrm>
            <a:off x="2840038" y="32210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8707" name="Rectangle 35"/>
          <p:cNvSpPr>
            <a:spLocks noChangeArrowheads="1"/>
          </p:cNvSpPr>
          <p:nvPr/>
        </p:nvSpPr>
        <p:spPr bwMode="auto">
          <a:xfrm>
            <a:off x="2611438" y="40592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8708" name="Rectangle 36"/>
          <p:cNvSpPr>
            <a:spLocks noChangeArrowheads="1"/>
          </p:cNvSpPr>
          <p:nvPr/>
        </p:nvSpPr>
        <p:spPr bwMode="auto">
          <a:xfrm>
            <a:off x="4135438" y="51260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8709" name="Rectangle 37"/>
          <p:cNvSpPr>
            <a:spLocks noChangeArrowheads="1"/>
          </p:cNvSpPr>
          <p:nvPr/>
        </p:nvSpPr>
        <p:spPr bwMode="auto">
          <a:xfrm>
            <a:off x="3505200" y="4038600"/>
            <a:ext cx="384175" cy="454025"/>
          </a:xfrm>
          <a:prstGeom prst="rect">
            <a:avLst/>
          </a:prstGeom>
          <a:noFill/>
          <a:ln w="12700">
            <a:noFill/>
            <a:miter lim="800000"/>
            <a:headEnd/>
            <a:tailEnd/>
          </a:ln>
          <a:effectLst/>
        </p:spPr>
        <p:txBody>
          <a:bodyPr wrap="none" lIns="90488" tIns="44450" rIns="90488" bIns="44450">
            <a:spAutoFit/>
          </a:bodyPr>
          <a:lstStyle/>
          <a:p>
            <a:r>
              <a:rPr lang="en-US"/>
              <a:t>K</a:t>
            </a:r>
          </a:p>
        </p:txBody>
      </p:sp>
      <p:sp>
        <p:nvSpPr>
          <p:cNvPr id="28710" name="AutoShape 38"/>
          <p:cNvSpPr>
            <a:spLocks noChangeArrowheads="1"/>
          </p:cNvSpPr>
          <p:nvPr/>
        </p:nvSpPr>
        <p:spPr bwMode="auto">
          <a:xfrm>
            <a:off x="3602038" y="45164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8711" name="Rectangle 39"/>
          <p:cNvSpPr>
            <a:spLocks noChangeArrowheads="1"/>
          </p:cNvSpPr>
          <p:nvPr/>
        </p:nvSpPr>
        <p:spPr bwMode="auto">
          <a:xfrm>
            <a:off x="1087438" y="51260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8712" name="Rectangle 40"/>
          <p:cNvSpPr>
            <a:spLocks noChangeArrowheads="1"/>
          </p:cNvSpPr>
          <p:nvPr/>
        </p:nvSpPr>
        <p:spPr bwMode="auto">
          <a:xfrm>
            <a:off x="1849438" y="51260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8713" name="Rectangle 41"/>
          <p:cNvSpPr>
            <a:spLocks noChangeArrowheads="1"/>
          </p:cNvSpPr>
          <p:nvPr/>
        </p:nvSpPr>
        <p:spPr bwMode="auto">
          <a:xfrm>
            <a:off x="2611438" y="51260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8714" name="Rectangle 42"/>
          <p:cNvSpPr>
            <a:spLocks noChangeArrowheads="1"/>
          </p:cNvSpPr>
          <p:nvPr/>
        </p:nvSpPr>
        <p:spPr bwMode="auto">
          <a:xfrm>
            <a:off x="3373438" y="51260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8715" name="Rectangle 43"/>
          <p:cNvSpPr>
            <a:spLocks noChangeArrowheads="1"/>
          </p:cNvSpPr>
          <p:nvPr/>
        </p:nvSpPr>
        <p:spPr bwMode="auto">
          <a:xfrm>
            <a:off x="1219200" y="5181600"/>
            <a:ext cx="350838"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28716" name="Rectangle 44"/>
          <p:cNvSpPr>
            <a:spLocks noChangeArrowheads="1"/>
          </p:cNvSpPr>
          <p:nvPr/>
        </p:nvSpPr>
        <p:spPr bwMode="auto">
          <a:xfrm>
            <a:off x="1981200" y="5181600"/>
            <a:ext cx="350838" cy="454025"/>
          </a:xfrm>
          <a:prstGeom prst="rect">
            <a:avLst/>
          </a:prstGeom>
          <a:noFill/>
          <a:ln w="12700">
            <a:noFill/>
            <a:miter lim="800000"/>
            <a:headEnd/>
            <a:tailEnd/>
          </a:ln>
          <a:effectLst/>
        </p:spPr>
        <p:txBody>
          <a:bodyPr wrap="none" lIns="90488" tIns="44450" rIns="90488" bIns="44450">
            <a:spAutoFit/>
          </a:bodyPr>
          <a:lstStyle/>
          <a:p>
            <a:r>
              <a:rPr lang="en-US"/>
              <a:t>6</a:t>
            </a:r>
          </a:p>
        </p:txBody>
      </p:sp>
      <p:sp>
        <p:nvSpPr>
          <p:cNvPr id="28717" name="Rectangle 45"/>
          <p:cNvSpPr>
            <a:spLocks noChangeArrowheads="1"/>
          </p:cNvSpPr>
          <p:nvPr/>
        </p:nvSpPr>
        <p:spPr bwMode="auto">
          <a:xfrm>
            <a:off x="2743200" y="5181600"/>
            <a:ext cx="350838" cy="454025"/>
          </a:xfrm>
          <a:prstGeom prst="rect">
            <a:avLst/>
          </a:prstGeom>
          <a:noFill/>
          <a:ln w="12700">
            <a:noFill/>
            <a:miter lim="800000"/>
            <a:headEnd/>
            <a:tailEnd/>
          </a:ln>
          <a:effectLst/>
        </p:spPr>
        <p:txBody>
          <a:bodyPr wrap="none" lIns="90488" tIns="44450" rIns="90488" bIns="44450">
            <a:spAutoFit/>
          </a:bodyPr>
          <a:lstStyle/>
          <a:p>
            <a:r>
              <a:rPr lang="en-US"/>
              <a:t>7</a:t>
            </a:r>
          </a:p>
        </p:txBody>
      </p:sp>
      <p:sp>
        <p:nvSpPr>
          <p:cNvPr id="28718" name="Rectangle 46"/>
          <p:cNvSpPr>
            <a:spLocks noChangeArrowheads="1"/>
          </p:cNvSpPr>
          <p:nvPr/>
        </p:nvSpPr>
        <p:spPr bwMode="auto">
          <a:xfrm>
            <a:off x="3505200" y="5181600"/>
            <a:ext cx="350838" cy="454025"/>
          </a:xfrm>
          <a:prstGeom prst="rect">
            <a:avLst/>
          </a:prstGeom>
          <a:noFill/>
          <a:ln w="12700">
            <a:noFill/>
            <a:miter lim="800000"/>
            <a:headEnd/>
            <a:tailEnd/>
          </a:ln>
          <a:effectLst/>
        </p:spPr>
        <p:txBody>
          <a:bodyPr wrap="none" lIns="90488" tIns="44450" rIns="90488" bIns="44450">
            <a:spAutoFit/>
          </a:bodyPr>
          <a:lstStyle/>
          <a:p>
            <a:r>
              <a:rPr lang="en-US"/>
              <a:t>8</a:t>
            </a:r>
          </a:p>
        </p:txBody>
      </p:sp>
      <p:sp>
        <p:nvSpPr>
          <p:cNvPr id="28719" name="Rectangle 47"/>
          <p:cNvSpPr>
            <a:spLocks noChangeArrowheads="1"/>
          </p:cNvSpPr>
          <p:nvPr/>
        </p:nvSpPr>
        <p:spPr bwMode="auto">
          <a:xfrm>
            <a:off x="4267200" y="5181600"/>
            <a:ext cx="384175" cy="454025"/>
          </a:xfrm>
          <a:prstGeom prst="rect">
            <a:avLst/>
          </a:prstGeom>
          <a:noFill/>
          <a:ln w="12700">
            <a:noFill/>
            <a:miter lim="800000"/>
            <a:headEnd/>
            <a:tailEnd/>
          </a:ln>
          <a:effectLst/>
        </p:spPr>
        <p:txBody>
          <a:bodyPr wrap="none" lIns="90488" tIns="44450" rIns="90488" bIns="44450">
            <a:spAutoFit/>
          </a:bodyPr>
          <a:lstStyle/>
          <a:p>
            <a:r>
              <a:rPr lang="en-US"/>
              <a:t>K</a:t>
            </a:r>
          </a:p>
        </p:txBody>
      </p:sp>
      <p:sp>
        <p:nvSpPr>
          <p:cNvPr id="28720" name="AutoShape 48"/>
          <p:cNvSpPr>
            <a:spLocks noChangeArrowheads="1"/>
          </p:cNvSpPr>
          <p:nvPr/>
        </p:nvSpPr>
        <p:spPr bwMode="auto">
          <a:xfrm>
            <a:off x="1316038" y="55832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8721" name="AutoShape 49"/>
          <p:cNvSpPr>
            <a:spLocks noChangeArrowheads="1"/>
          </p:cNvSpPr>
          <p:nvPr/>
        </p:nvSpPr>
        <p:spPr bwMode="auto">
          <a:xfrm>
            <a:off x="2078038" y="55832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8722" name="AutoShape 50"/>
          <p:cNvSpPr>
            <a:spLocks noChangeArrowheads="1"/>
          </p:cNvSpPr>
          <p:nvPr/>
        </p:nvSpPr>
        <p:spPr bwMode="auto">
          <a:xfrm>
            <a:off x="2840038" y="55832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8723" name="AutoShape 51"/>
          <p:cNvSpPr>
            <a:spLocks noChangeArrowheads="1"/>
          </p:cNvSpPr>
          <p:nvPr/>
        </p:nvSpPr>
        <p:spPr bwMode="auto">
          <a:xfrm>
            <a:off x="3602038" y="55832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8724" name="AutoShape 52"/>
          <p:cNvSpPr>
            <a:spLocks noChangeArrowheads="1"/>
          </p:cNvSpPr>
          <p:nvPr/>
        </p:nvSpPr>
        <p:spPr bwMode="auto">
          <a:xfrm>
            <a:off x="4364038" y="55832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 - Animation</a:t>
            </a:r>
            <a:endParaRPr lang="en-US" dirty="0"/>
          </a:p>
        </p:txBody>
      </p:sp>
      <p:pic>
        <p:nvPicPr>
          <p:cNvPr id="4" name="Content Placeholder 3" descr="Insertion-sort-example-300px.gif"/>
          <p:cNvPicPr>
            <a:picLocks noGrp="1" noChangeAspect="1"/>
          </p:cNvPicPr>
          <p:nvPr>
            <p:ph idx="1"/>
          </p:nvPr>
        </p:nvPicPr>
        <p:blipFill>
          <a:blip r:embed="rId2" cstate="print"/>
          <a:stretch>
            <a:fillRect/>
          </a:stretch>
        </p:blipFill>
        <p:spPr>
          <a:xfrm>
            <a:off x="1371600" y="1524000"/>
            <a:ext cx="6223000" cy="3733800"/>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Insertion Sort</a:t>
            </a:r>
            <a:endParaRPr lang="en-US" dirty="0"/>
          </a:p>
        </p:txBody>
      </p:sp>
      <p:sp>
        <p:nvSpPr>
          <p:cNvPr id="3" name="Content Placeholder 2"/>
          <p:cNvSpPr>
            <a:spLocks noGrp="1"/>
          </p:cNvSpPr>
          <p:nvPr>
            <p:ph idx="1"/>
          </p:nvPr>
        </p:nvSpPr>
        <p:spPr/>
        <p:txBody>
          <a:bodyPr>
            <a:normAutofit/>
          </a:bodyPr>
          <a:lstStyle/>
          <a:p>
            <a:r>
              <a:rPr lang="en-US" b="1" dirty="0" smtClean="0">
                <a:solidFill>
                  <a:srgbClr val="0000CC"/>
                </a:solidFill>
              </a:rPr>
              <a:t>Best </a:t>
            </a:r>
            <a:r>
              <a:rPr lang="en-US" b="1" dirty="0" smtClean="0">
                <a:solidFill>
                  <a:srgbClr val="0000CC"/>
                </a:solidFill>
              </a:rPr>
              <a:t>Case</a:t>
            </a:r>
          </a:p>
          <a:p>
            <a:pPr lvl="1"/>
            <a:r>
              <a:rPr lang="en-US" dirty="0" smtClean="0"/>
              <a:t>occurs when the array A is in sorted order and the outer for loop will iterate for (n – 1) times</a:t>
            </a:r>
          </a:p>
          <a:p>
            <a:pPr lvl="1"/>
            <a:r>
              <a:rPr lang="en-US" dirty="0" smtClean="0"/>
              <a:t>And the inner while loop will not execute because the given array is a sorted array</a:t>
            </a:r>
          </a:p>
          <a:p>
            <a:pPr>
              <a:buNone/>
            </a:pPr>
            <a:r>
              <a:rPr lang="en-US" dirty="0" smtClean="0"/>
              <a:t>			i.e.    f(n)=O(n)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Insertion Sort</a:t>
            </a:r>
            <a:endParaRPr lang="en-US" dirty="0"/>
          </a:p>
        </p:txBody>
      </p:sp>
      <p:sp>
        <p:nvSpPr>
          <p:cNvPr id="3" name="Content Placeholder 2"/>
          <p:cNvSpPr>
            <a:spLocks noGrp="1"/>
          </p:cNvSpPr>
          <p:nvPr>
            <p:ph idx="1"/>
          </p:nvPr>
        </p:nvSpPr>
        <p:spPr>
          <a:xfrm>
            <a:off x="152400" y="1066800"/>
            <a:ext cx="8839200" cy="5562600"/>
          </a:xfrm>
        </p:spPr>
        <p:txBody>
          <a:bodyPr>
            <a:normAutofit fontScale="92500" lnSpcReduction="10000"/>
          </a:bodyPr>
          <a:lstStyle/>
          <a:p>
            <a:r>
              <a:rPr lang="en-US" b="1" dirty="0" smtClean="0">
                <a:solidFill>
                  <a:srgbClr val="0000CC"/>
                </a:solidFill>
              </a:rPr>
              <a:t>Average Case</a:t>
            </a:r>
            <a:endParaRPr lang="en-US" dirty="0" smtClean="0">
              <a:solidFill>
                <a:srgbClr val="0000CC"/>
              </a:solidFill>
            </a:endParaRPr>
          </a:p>
          <a:p>
            <a:pPr lvl="1"/>
            <a:r>
              <a:rPr lang="en-US" sz="2800" dirty="0" smtClean="0"/>
              <a:t>On the average case there will be approximately       (n – 1)/2 comparisons in the inner while loop</a:t>
            </a:r>
          </a:p>
          <a:p>
            <a:pPr lvl="1"/>
            <a:r>
              <a:rPr lang="en-US" sz="2800" dirty="0" smtClean="0"/>
              <a:t>Hence the average case</a:t>
            </a:r>
          </a:p>
          <a:p>
            <a:pPr>
              <a:buNone/>
            </a:pPr>
            <a:r>
              <a:rPr lang="en-US" dirty="0" smtClean="0"/>
              <a:t>			= O(n</a:t>
            </a:r>
            <a:r>
              <a:rPr lang="en-US" baseline="30000" dirty="0" smtClean="0"/>
              <a:t>2</a:t>
            </a:r>
            <a:r>
              <a:rPr lang="en-US" dirty="0" smtClean="0"/>
              <a:t>)</a:t>
            </a:r>
          </a:p>
          <a:p>
            <a:r>
              <a:rPr lang="en-US" b="1" dirty="0" smtClean="0">
                <a:solidFill>
                  <a:srgbClr val="FF0000"/>
                </a:solidFill>
              </a:rPr>
              <a:t>Worst Case</a:t>
            </a:r>
          </a:p>
          <a:p>
            <a:pPr lvl="1"/>
            <a:r>
              <a:rPr lang="en-US" sz="2800" dirty="0" smtClean="0"/>
              <a:t>The worst case occurs when the array A is in reverse order and the inner while loop must use the maximum number  (n – 1) of comparisons</a:t>
            </a:r>
          </a:p>
          <a:p>
            <a:pPr>
              <a:buNone/>
            </a:pPr>
            <a:r>
              <a:rPr lang="pt-BR" dirty="0" smtClean="0"/>
              <a:t>		f(n) 	= (n – 1) + ....... 2 + 1</a:t>
            </a:r>
          </a:p>
          <a:p>
            <a:pPr>
              <a:buNone/>
            </a:pPr>
            <a:r>
              <a:rPr lang="en-US" dirty="0" smtClean="0"/>
              <a:t>			= (n (n – 1))/2</a:t>
            </a:r>
          </a:p>
          <a:p>
            <a:pPr>
              <a:buNone/>
            </a:pPr>
            <a:r>
              <a:rPr lang="en-US" dirty="0" smtClean="0"/>
              <a:t>			= O(n</a:t>
            </a:r>
            <a:r>
              <a:rPr lang="en-US" baseline="30000" dirty="0" smtClean="0"/>
              <a:t>2</a:t>
            </a:r>
            <a:r>
              <a:rPr lang="en-US" dirty="0" smtClean="0"/>
              <a:t>)</a:t>
            </a:r>
            <a:endParaRPr lang="en-US"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Complexity of Insertion Sort</a:t>
            </a:r>
            <a:endParaRPr lang="en-US" dirty="0"/>
          </a:p>
        </p:txBody>
      </p:sp>
      <p:sp>
        <p:nvSpPr>
          <p:cNvPr id="6" name="Content Placeholder 5"/>
          <p:cNvSpPr>
            <a:spLocks noGrp="1"/>
          </p:cNvSpPr>
          <p:nvPr>
            <p:ph idx="1"/>
          </p:nvPr>
        </p:nvSpPr>
        <p:spPr/>
        <p:txBody>
          <a:bodyPr/>
          <a:lstStyle/>
          <a:p>
            <a:r>
              <a:rPr lang="en-US" b="1" dirty="0" smtClean="0"/>
              <a:t>Best case</a:t>
            </a:r>
            <a:r>
              <a:rPr lang="en-US" dirty="0" smtClean="0"/>
              <a:t>: O(n). It occurs when the data is in sorted order. After making one pass through the data and making no insertions, insertion sort exits. </a:t>
            </a:r>
          </a:p>
          <a:p>
            <a:r>
              <a:rPr lang="en-US" sz="3200" dirty="0" smtClean="0">
                <a:solidFill>
                  <a:srgbClr val="0000CC"/>
                </a:solidFill>
              </a:rPr>
              <a:t>Average case</a:t>
            </a:r>
            <a:r>
              <a:rPr lang="en-US" sz="3200" dirty="0" smtClean="0"/>
              <a:t>: </a:t>
            </a:r>
            <a:r>
              <a:rPr lang="el-GR" sz="3200" dirty="0" smtClean="0"/>
              <a:t>θ</a:t>
            </a:r>
            <a:r>
              <a:rPr lang="en-US" sz="3200" dirty="0" smtClean="0"/>
              <a:t>(n</a:t>
            </a:r>
            <a:r>
              <a:rPr lang="en-US" sz="3200" baseline="30000" dirty="0" smtClean="0"/>
              <a:t>2</a:t>
            </a:r>
            <a:r>
              <a:rPr lang="en-US" sz="3200" dirty="0" smtClean="0"/>
              <a:t>)</a:t>
            </a:r>
            <a:r>
              <a:rPr lang="en-US" dirty="0" smtClean="0">
                <a:solidFill>
                  <a:srgbClr val="FFFF00"/>
                </a:solidFill>
              </a:rPr>
              <a:t> </a:t>
            </a:r>
            <a:r>
              <a:rPr lang="en-US" dirty="0" smtClean="0"/>
              <a:t>since there is a wide variation with the running time.</a:t>
            </a:r>
          </a:p>
          <a:p>
            <a:r>
              <a:rPr lang="en-US" b="1" dirty="0" smtClean="0">
                <a:solidFill>
                  <a:srgbClr val="FF0000"/>
                </a:solidFill>
              </a:rPr>
              <a:t>Worst case</a:t>
            </a:r>
            <a:r>
              <a:rPr lang="en-US" dirty="0" smtClean="0"/>
              <a:t>: O(n</a:t>
            </a:r>
            <a:r>
              <a:rPr lang="en-US" baseline="30000" dirty="0" smtClean="0"/>
              <a:t>2</a:t>
            </a:r>
            <a:r>
              <a:rPr lang="en-US" dirty="0" smtClean="0"/>
              <a:t>)</a:t>
            </a:r>
            <a:r>
              <a:rPr lang="en-US" dirty="0" smtClean="0">
                <a:solidFill>
                  <a:srgbClr val="FFFF00"/>
                </a:solidFill>
              </a:rPr>
              <a:t> </a:t>
            </a:r>
            <a:r>
              <a:rPr lang="en-US" dirty="0" smtClean="0"/>
              <a:t>if the numbers were sorted in reverse order.</a:t>
            </a:r>
            <a:endParaRPr lang="el-GR"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Bubble and Insertion Sort</a:t>
            </a:r>
            <a:endParaRPr lang="en-US" dirty="0"/>
          </a:p>
        </p:txBody>
      </p:sp>
      <p:sp>
        <p:nvSpPr>
          <p:cNvPr id="3" name="Content Placeholder 2"/>
          <p:cNvSpPr>
            <a:spLocks noGrp="1"/>
          </p:cNvSpPr>
          <p:nvPr>
            <p:ph idx="1"/>
          </p:nvPr>
        </p:nvSpPr>
        <p:spPr/>
        <p:txBody>
          <a:bodyPr/>
          <a:lstStyle/>
          <a:p>
            <a:r>
              <a:rPr lang="en-US" dirty="0" smtClean="0"/>
              <a:t>Bubble sort is </a:t>
            </a:r>
            <a:r>
              <a:rPr lang="en-US" dirty="0" smtClean="0">
                <a:solidFill>
                  <a:srgbClr val="0000CC"/>
                </a:solidFill>
              </a:rPr>
              <a:t>asymptotically equivalent </a:t>
            </a:r>
            <a:r>
              <a:rPr lang="en-US" dirty="0" smtClean="0"/>
              <a:t>in running time </a:t>
            </a:r>
            <a:r>
              <a:rPr lang="en-US" b="1" dirty="0" smtClean="0">
                <a:solidFill>
                  <a:srgbClr val="0000CC"/>
                </a:solidFill>
              </a:rPr>
              <a:t>O(n</a:t>
            </a:r>
            <a:r>
              <a:rPr lang="en-US" b="1" baseline="30000" dirty="0" smtClean="0">
                <a:solidFill>
                  <a:srgbClr val="0000CC"/>
                </a:solidFill>
              </a:rPr>
              <a:t>2</a:t>
            </a:r>
            <a:r>
              <a:rPr lang="en-US" b="1" dirty="0" smtClean="0">
                <a:solidFill>
                  <a:srgbClr val="0000CC"/>
                </a:solidFill>
              </a:rPr>
              <a:t>)</a:t>
            </a:r>
            <a:r>
              <a:rPr lang="en-US" dirty="0" smtClean="0"/>
              <a:t> to insertion sort in the worst case</a:t>
            </a:r>
          </a:p>
          <a:p>
            <a:r>
              <a:rPr lang="en-US" dirty="0" smtClean="0"/>
              <a:t>But the two algorithms differ greatly in the number of swaps necessary</a:t>
            </a:r>
          </a:p>
          <a:p>
            <a:r>
              <a:rPr lang="en-US" dirty="0" smtClean="0"/>
              <a:t>Experimental results have also shown that insertion sort performs considerably better even on random lists. </a:t>
            </a:r>
          </a:p>
          <a:p>
            <a:r>
              <a:rPr lang="en-US" dirty="0" smtClean="0"/>
              <a:t>For these reasons many modern algorithm textbooks avoid using the bubble sort algorithm in favor of insertion sort.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r>
              <a:rPr lang="en-US"/>
              <a:t>Insertion Sort</a:t>
            </a:r>
          </a:p>
        </p:txBody>
      </p:sp>
      <p:sp>
        <p:nvSpPr>
          <p:cNvPr id="29699" name="Rectangle 3"/>
          <p:cNvSpPr>
            <a:spLocks noGrp="1" noChangeArrowheads="1"/>
          </p:cNvSpPr>
          <p:nvPr>
            <p:ph type="body" idx="1"/>
          </p:nvPr>
        </p:nvSpPr>
        <p:spPr>
          <a:xfrm>
            <a:off x="762000" y="1066800"/>
            <a:ext cx="8382000" cy="4114800"/>
          </a:xfrm>
          <a:noFill/>
          <a:ln/>
        </p:spPr>
        <p:txBody>
          <a:bodyPr/>
          <a:lstStyle/>
          <a:p>
            <a:pPr>
              <a:buFont typeface="Monotype Sorts" pitchFamily="2" charset="2"/>
              <a:buChar char=" "/>
            </a:pPr>
            <a:r>
              <a:rPr lang="en-US"/>
              <a:t> 					   </a:t>
            </a:r>
            <a:r>
              <a:rPr lang="en-US" sz="2400" b="1"/>
              <a:t>Unsorted - shaded</a:t>
            </a:r>
            <a:endParaRPr lang="en-US"/>
          </a:p>
          <a:p>
            <a:pPr>
              <a:buFont typeface="Monotype Sorts" pitchFamily="2" charset="2"/>
              <a:buChar char=" "/>
            </a:pPr>
            <a:r>
              <a:rPr lang="en-US" sz="2000"/>
              <a:t> 					    Look at 2nd item - 5.</a:t>
            </a:r>
          </a:p>
          <a:p>
            <a:pPr>
              <a:buFont typeface="Monotype Sorts" pitchFamily="2" charset="2"/>
              <a:buChar char=" "/>
            </a:pPr>
            <a:r>
              <a:rPr lang="en-US" sz="2000"/>
              <a:t> 					    Compare 5 to 7.</a:t>
            </a:r>
          </a:p>
          <a:p>
            <a:pPr>
              <a:buFont typeface="Monotype Sorts" pitchFamily="2" charset="2"/>
              <a:buChar char=" "/>
            </a:pPr>
            <a:r>
              <a:rPr lang="en-US" sz="2000"/>
              <a:t>         				     5 is smaller, so move 5  					     to temp, leaving</a:t>
            </a:r>
          </a:p>
          <a:p>
            <a:pPr>
              <a:buFont typeface="Monotype Sorts" pitchFamily="2" charset="2"/>
              <a:buChar char=" "/>
            </a:pPr>
            <a:r>
              <a:rPr lang="en-US" sz="2000"/>
              <a:t> 					     an empty slot in</a:t>
            </a:r>
          </a:p>
          <a:p>
            <a:pPr>
              <a:buFont typeface="Monotype Sorts" pitchFamily="2" charset="2"/>
              <a:buChar char=" "/>
            </a:pPr>
            <a:r>
              <a:rPr lang="en-US" sz="2000"/>
              <a:t> 					      position 2. </a:t>
            </a:r>
          </a:p>
          <a:p>
            <a:pPr>
              <a:buFont typeface="Monotype Sorts" pitchFamily="2" charset="2"/>
              <a:buChar char=" "/>
            </a:pPr>
            <a:r>
              <a:rPr lang="en-US" sz="2000"/>
              <a:t> 					       Move 7 into the empty</a:t>
            </a:r>
          </a:p>
          <a:p>
            <a:pPr>
              <a:buFont typeface="Monotype Sorts" pitchFamily="2" charset="2"/>
              <a:buChar char=" "/>
            </a:pPr>
            <a:r>
              <a:rPr lang="en-US" sz="2000"/>
              <a:t> 					       slot, leaving position 1</a:t>
            </a:r>
          </a:p>
          <a:p>
            <a:pPr>
              <a:buFont typeface="Monotype Sorts" pitchFamily="2" charset="2"/>
              <a:buChar char=" "/>
            </a:pPr>
            <a:r>
              <a:rPr lang="en-US" sz="2000"/>
              <a:t> 					       open.</a:t>
            </a:r>
          </a:p>
          <a:p>
            <a:pPr>
              <a:buFont typeface="Monotype Sorts" pitchFamily="2" charset="2"/>
              <a:buChar char=" "/>
            </a:pPr>
            <a:r>
              <a:rPr lang="en-US" sz="2000"/>
              <a:t> </a:t>
            </a:r>
          </a:p>
          <a:p>
            <a:pPr>
              <a:buFont typeface="Monotype Sorts" pitchFamily="2" charset="2"/>
              <a:buChar char=" "/>
            </a:pPr>
            <a:r>
              <a:rPr lang="en-US" sz="2000"/>
              <a:t> 					        Move 5 into the open</a:t>
            </a:r>
          </a:p>
          <a:p>
            <a:pPr>
              <a:buFont typeface="Monotype Sorts" pitchFamily="2" charset="2"/>
              <a:buChar char=" "/>
            </a:pPr>
            <a:r>
              <a:rPr lang="en-US" sz="2000"/>
              <a:t> 					        position.</a:t>
            </a:r>
          </a:p>
          <a:p>
            <a:pPr>
              <a:buFont typeface="Monotype Sorts" pitchFamily="2" charset="2"/>
              <a:buChar char=" "/>
            </a:pPr>
            <a:endParaRPr lang="en-US"/>
          </a:p>
          <a:p>
            <a:pPr>
              <a:buFont typeface="Monotype Sorts" pitchFamily="2" charset="2"/>
              <a:buChar char=" "/>
            </a:pPr>
            <a:endParaRPr lang="en-US"/>
          </a:p>
          <a:p>
            <a:pPr>
              <a:buFont typeface="Monotype Sorts" pitchFamily="2" charset="2"/>
              <a:buChar char=" "/>
            </a:pPr>
            <a:endParaRPr lang="en-US"/>
          </a:p>
          <a:p>
            <a:pPr>
              <a:buFont typeface="Monotype Sorts" pitchFamily="2" charset="2"/>
              <a:buChar char=" "/>
            </a:pPr>
            <a:r>
              <a:rPr lang="en-US"/>
              <a:t>        </a:t>
            </a:r>
          </a:p>
        </p:txBody>
      </p:sp>
      <p:sp>
        <p:nvSpPr>
          <p:cNvPr id="29700" name="Rectangle 4"/>
          <p:cNvSpPr>
            <a:spLocks noChangeArrowheads="1"/>
          </p:cNvSpPr>
          <p:nvPr/>
        </p:nvSpPr>
        <p:spPr bwMode="auto">
          <a:xfrm>
            <a:off x="2535238" y="32210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9701" name="Rectangle 5"/>
          <p:cNvSpPr>
            <a:spLocks noChangeArrowheads="1"/>
          </p:cNvSpPr>
          <p:nvPr/>
        </p:nvSpPr>
        <p:spPr bwMode="auto">
          <a:xfrm>
            <a:off x="249238" y="22304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9702" name="Rectangle 6"/>
          <p:cNvSpPr>
            <a:spLocks noChangeArrowheads="1"/>
          </p:cNvSpPr>
          <p:nvPr/>
        </p:nvSpPr>
        <p:spPr bwMode="auto">
          <a:xfrm>
            <a:off x="1143000" y="2659063"/>
            <a:ext cx="371475" cy="363537"/>
          </a:xfrm>
          <a:prstGeom prst="rect">
            <a:avLst/>
          </a:prstGeom>
          <a:noFill/>
          <a:ln w="12700">
            <a:noFill/>
            <a:miter lim="800000"/>
            <a:headEnd/>
            <a:tailEnd/>
          </a:ln>
          <a:effectLst/>
        </p:spPr>
        <p:txBody>
          <a:bodyPr wrap="none" lIns="90488" tIns="44450" rIns="90488" bIns="44450">
            <a:spAutoFit/>
          </a:bodyPr>
          <a:lstStyle/>
          <a:p>
            <a:r>
              <a:rPr lang="en-US" sz="1800"/>
              <a:t>   </a:t>
            </a:r>
          </a:p>
        </p:txBody>
      </p:sp>
      <p:sp>
        <p:nvSpPr>
          <p:cNvPr id="29703" name="Rectangle 7"/>
          <p:cNvSpPr>
            <a:spLocks noChangeArrowheads="1"/>
          </p:cNvSpPr>
          <p:nvPr/>
        </p:nvSpPr>
        <p:spPr bwMode="auto">
          <a:xfrm>
            <a:off x="381000" y="3276600"/>
            <a:ext cx="350838" cy="454025"/>
          </a:xfrm>
          <a:prstGeom prst="rect">
            <a:avLst/>
          </a:prstGeom>
          <a:noFill/>
          <a:ln w="12700">
            <a:noFill/>
            <a:miter lim="800000"/>
            <a:headEnd/>
            <a:tailEnd/>
          </a:ln>
          <a:effectLst/>
        </p:spPr>
        <p:txBody>
          <a:bodyPr wrap="none" lIns="90488" tIns="44450" rIns="90488" bIns="44450">
            <a:spAutoFit/>
          </a:bodyPr>
          <a:lstStyle/>
          <a:p>
            <a:r>
              <a:rPr lang="en-US"/>
              <a:t>7</a:t>
            </a:r>
          </a:p>
        </p:txBody>
      </p:sp>
      <p:sp>
        <p:nvSpPr>
          <p:cNvPr id="29704" name="Rectangle 8"/>
          <p:cNvSpPr>
            <a:spLocks noChangeArrowheads="1"/>
          </p:cNvSpPr>
          <p:nvPr/>
        </p:nvSpPr>
        <p:spPr bwMode="auto">
          <a:xfrm>
            <a:off x="1141413" y="3808413"/>
            <a:ext cx="354012" cy="457200"/>
          </a:xfrm>
          <a:prstGeom prst="rect">
            <a:avLst/>
          </a:prstGeom>
          <a:noFill/>
          <a:ln w="12700">
            <a:noFill/>
            <a:miter lim="800000"/>
            <a:headEnd/>
            <a:tailEnd/>
          </a:ln>
          <a:effectLst/>
        </p:spPr>
        <p:txBody>
          <a:bodyPr wrap="none" anchor="ctr"/>
          <a:lstStyle/>
          <a:p>
            <a:endParaRPr lang="en-US"/>
          </a:p>
        </p:txBody>
      </p:sp>
      <p:sp>
        <p:nvSpPr>
          <p:cNvPr id="29705" name="AutoShape 9"/>
          <p:cNvSpPr>
            <a:spLocks noChangeArrowheads="1"/>
          </p:cNvSpPr>
          <p:nvPr/>
        </p:nvSpPr>
        <p:spPr bwMode="auto">
          <a:xfrm>
            <a:off x="477838" y="16970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9706" name="AutoShape 10"/>
          <p:cNvSpPr>
            <a:spLocks noChangeArrowheads="1"/>
          </p:cNvSpPr>
          <p:nvPr/>
        </p:nvSpPr>
        <p:spPr bwMode="auto">
          <a:xfrm>
            <a:off x="477838" y="36782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9707" name="Rectangle 11"/>
          <p:cNvSpPr>
            <a:spLocks noChangeArrowheads="1"/>
          </p:cNvSpPr>
          <p:nvPr/>
        </p:nvSpPr>
        <p:spPr bwMode="auto">
          <a:xfrm>
            <a:off x="304800" y="1295400"/>
            <a:ext cx="434975" cy="454025"/>
          </a:xfrm>
          <a:prstGeom prst="rect">
            <a:avLst/>
          </a:prstGeom>
          <a:noFill/>
          <a:ln w="12700">
            <a:noFill/>
            <a:miter lim="800000"/>
            <a:headEnd/>
            <a:tailEnd/>
          </a:ln>
          <a:effectLst/>
        </p:spPr>
        <p:txBody>
          <a:bodyPr wrap="none" lIns="90488" tIns="44450" rIns="90488" bIns="44450">
            <a:spAutoFit/>
          </a:bodyPr>
          <a:lstStyle/>
          <a:p>
            <a:r>
              <a:rPr lang="en-US"/>
              <a:t> 7</a:t>
            </a:r>
          </a:p>
        </p:txBody>
      </p:sp>
      <p:sp>
        <p:nvSpPr>
          <p:cNvPr id="29708" name="Rectangle 12"/>
          <p:cNvSpPr>
            <a:spLocks noChangeArrowheads="1"/>
          </p:cNvSpPr>
          <p:nvPr/>
        </p:nvSpPr>
        <p:spPr bwMode="auto">
          <a:xfrm>
            <a:off x="1143000" y="2286000"/>
            <a:ext cx="350838"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29709" name="Rectangle 13"/>
          <p:cNvSpPr>
            <a:spLocks noChangeArrowheads="1"/>
          </p:cNvSpPr>
          <p:nvPr/>
        </p:nvSpPr>
        <p:spPr bwMode="auto">
          <a:xfrm>
            <a:off x="1011238" y="32210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9710" name="Rectangle 14"/>
          <p:cNvSpPr>
            <a:spLocks noChangeArrowheads="1"/>
          </p:cNvSpPr>
          <p:nvPr/>
        </p:nvSpPr>
        <p:spPr bwMode="auto">
          <a:xfrm>
            <a:off x="249238" y="32210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9711" name="AutoShape 15"/>
          <p:cNvSpPr>
            <a:spLocks noChangeArrowheads="1"/>
          </p:cNvSpPr>
          <p:nvPr/>
        </p:nvSpPr>
        <p:spPr bwMode="auto">
          <a:xfrm>
            <a:off x="477838" y="26876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9712" name="Rectangle 16"/>
          <p:cNvSpPr>
            <a:spLocks noChangeArrowheads="1"/>
          </p:cNvSpPr>
          <p:nvPr/>
        </p:nvSpPr>
        <p:spPr bwMode="auto">
          <a:xfrm>
            <a:off x="1011238" y="22304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9713" name="AutoShape 17"/>
          <p:cNvSpPr>
            <a:spLocks noChangeArrowheads="1"/>
          </p:cNvSpPr>
          <p:nvPr/>
        </p:nvSpPr>
        <p:spPr bwMode="auto">
          <a:xfrm>
            <a:off x="1239838" y="26876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9714" name="Rectangle 18"/>
          <p:cNvSpPr>
            <a:spLocks noChangeArrowheads="1"/>
          </p:cNvSpPr>
          <p:nvPr/>
        </p:nvSpPr>
        <p:spPr bwMode="auto">
          <a:xfrm>
            <a:off x="1773238" y="22304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9715" name="Rectangle 19"/>
          <p:cNvSpPr>
            <a:spLocks noChangeArrowheads="1"/>
          </p:cNvSpPr>
          <p:nvPr/>
        </p:nvSpPr>
        <p:spPr bwMode="auto">
          <a:xfrm>
            <a:off x="381000" y="2286000"/>
            <a:ext cx="350838" cy="454025"/>
          </a:xfrm>
          <a:prstGeom prst="rect">
            <a:avLst/>
          </a:prstGeom>
          <a:noFill/>
          <a:ln w="12700">
            <a:noFill/>
            <a:miter lim="800000"/>
            <a:headEnd/>
            <a:tailEnd/>
          </a:ln>
          <a:effectLst/>
        </p:spPr>
        <p:txBody>
          <a:bodyPr wrap="none" lIns="90488" tIns="44450" rIns="90488" bIns="44450">
            <a:spAutoFit/>
          </a:bodyPr>
          <a:lstStyle/>
          <a:p>
            <a:r>
              <a:rPr lang="en-US"/>
              <a:t>7</a:t>
            </a:r>
          </a:p>
        </p:txBody>
      </p:sp>
      <p:sp>
        <p:nvSpPr>
          <p:cNvPr id="29716" name="Rectangle 20"/>
          <p:cNvSpPr>
            <a:spLocks noChangeArrowheads="1"/>
          </p:cNvSpPr>
          <p:nvPr/>
        </p:nvSpPr>
        <p:spPr bwMode="auto">
          <a:xfrm>
            <a:off x="1773238" y="32210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9717" name="Rectangle 21"/>
          <p:cNvSpPr>
            <a:spLocks noChangeArrowheads="1"/>
          </p:cNvSpPr>
          <p:nvPr/>
        </p:nvSpPr>
        <p:spPr bwMode="auto">
          <a:xfrm>
            <a:off x="3297238" y="42116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9718" name="Rectangle 22"/>
          <p:cNvSpPr>
            <a:spLocks noChangeArrowheads="1"/>
          </p:cNvSpPr>
          <p:nvPr/>
        </p:nvSpPr>
        <p:spPr bwMode="auto">
          <a:xfrm>
            <a:off x="249238" y="42116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9719" name="Rectangle 23"/>
          <p:cNvSpPr>
            <a:spLocks noChangeArrowheads="1"/>
          </p:cNvSpPr>
          <p:nvPr/>
        </p:nvSpPr>
        <p:spPr bwMode="auto">
          <a:xfrm>
            <a:off x="1011238" y="42116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9720" name="Rectangle 24"/>
          <p:cNvSpPr>
            <a:spLocks noChangeArrowheads="1"/>
          </p:cNvSpPr>
          <p:nvPr/>
        </p:nvSpPr>
        <p:spPr bwMode="auto">
          <a:xfrm>
            <a:off x="1773238" y="42116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9721" name="Rectangle 25"/>
          <p:cNvSpPr>
            <a:spLocks noChangeArrowheads="1"/>
          </p:cNvSpPr>
          <p:nvPr/>
        </p:nvSpPr>
        <p:spPr bwMode="auto">
          <a:xfrm>
            <a:off x="2535238" y="42116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9722" name="Rectangle 26"/>
          <p:cNvSpPr>
            <a:spLocks noChangeArrowheads="1"/>
          </p:cNvSpPr>
          <p:nvPr/>
        </p:nvSpPr>
        <p:spPr bwMode="auto">
          <a:xfrm>
            <a:off x="381000" y="5257800"/>
            <a:ext cx="350838"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29723" name="Rectangle 27"/>
          <p:cNvSpPr>
            <a:spLocks noChangeArrowheads="1"/>
          </p:cNvSpPr>
          <p:nvPr/>
        </p:nvSpPr>
        <p:spPr bwMode="auto">
          <a:xfrm>
            <a:off x="1143000" y="4267200"/>
            <a:ext cx="350838" cy="454025"/>
          </a:xfrm>
          <a:prstGeom prst="rect">
            <a:avLst/>
          </a:prstGeom>
          <a:noFill/>
          <a:ln w="12700">
            <a:noFill/>
            <a:miter lim="800000"/>
            <a:headEnd/>
            <a:tailEnd/>
          </a:ln>
          <a:effectLst/>
        </p:spPr>
        <p:txBody>
          <a:bodyPr wrap="none" lIns="90488" tIns="44450" rIns="90488" bIns="44450">
            <a:spAutoFit/>
          </a:bodyPr>
          <a:lstStyle/>
          <a:p>
            <a:r>
              <a:rPr lang="en-US"/>
              <a:t>7</a:t>
            </a:r>
          </a:p>
        </p:txBody>
      </p:sp>
      <p:sp>
        <p:nvSpPr>
          <p:cNvPr id="29724" name="AutoShape 28"/>
          <p:cNvSpPr>
            <a:spLocks noChangeArrowheads="1"/>
          </p:cNvSpPr>
          <p:nvPr/>
        </p:nvSpPr>
        <p:spPr bwMode="auto">
          <a:xfrm>
            <a:off x="477838" y="56594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9725" name="AutoShape 29"/>
          <p:cNvSpPr>
            <a:spLocks noChangeArrowheads="1"/>
          </p:cNvSpPr>
          <p:nvPr/>
        </p:nvSpPr>
        <p:spPr bwMode="auto">
          <a:xfrm>
            <a:off x="1239838" y="46688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9726" name="Rectangle 30"/>
          <p:cNvSpPr>
            <a:spLocks noChangeArrowheads="1"/>
          </p:cNvSpPr>
          <p:nvPr/>
        </p:nvSpPr>
        <p:spPr bwMode="auto">
          <a:xfrm>
            <a:off x="249238" y="12398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9727" name="Rectangle 31"/>
          <p:cNvSpPr>
            <a:spLocks noChangeArrowheads="1"/>
          </p:cNvSpPr>
          <p:nvPr/>
        </p:nvSpPr>
        <p:spPr bwMode="auto">
          <a:xfrm>
            <a:off x="1011238" y="12398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9728" name="Rectangle 32"/>
          <p:cNvSpPr>
            <a:spLocks noChangeArrowheads="1"/>
          </p:cNvSpPr>
          <p:nvPr/>
        </p:nvSpPr>
        <p:spPr bwMode="auto">
          <a:xfrm>
            <a:off x="1773238" y="12398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9729" name="Rectangle 33"/>
          <p:cNvSpPr>
            <a:spLocks noChangeArrowheads="1"/>
          </p:cNvSpPr>
          <p:nvPr/>
        </p:nvSpPr>
        <p:spPr bwMode="auto">
          <a:xfrm>
            <a:off x="2535238" y="22304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9730" name="Rectangle 34"/>
          <p:cNvSpPr>
            <a:spLocks noChangeArrowheads="1"/>
          </p:cNvSpPr>
          <p:nvPr/>
        </p:nvSpPr>
        <p:spPr bwMode="auto">
          <a:xfrm>
            <a:off x="2667000" y="1295400"/>
            <a:ext cx="384175" cy="454025"/>
          </a:xfrm>
          <a:prstGeom prst="rect">
            <a:avLst/>
          </a:prstGeom>
          <a:noFill/>
          <a:ln w="12700">
            <a:noFill/>
            <a:miter lim="800000"/>
            <a:headEnd/>
            <a:tailEnd/>
          </a:ln>
          <a:effectLst/>
        </p:spPr>
        <p:txBody>
          <a:bodyPr wrap="none" lIns="90488" tIns="44450" rIns="90488" bIns="44450">
            <a:spAutoFit/>
          </a:bodyPr>
          <a:lstStyle/>
          <a:p>
            <a:r>
              <a:rPr lang="en-US"/>
              <a:t>K</a:t>
            </a:r>
          </a:p>
        </p:txBody>
      </p:sp>
      <p:sp>
        <p:nvSpPr>
          <p:cNvPr id="29731" name="Rectangle 35"/>
          <p:cNvSpPr>
            <a:spLocks noChangeArrowheads="1"/>
          </p:cNvSpPr>
          <p:nvPr/>
        </p:nvSpPr>
        <p:spPr bwMode="auto">
          <a:xfrm>
            <a:off x="3297238" y="12398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9732" name="AutoShape 36"/>
          <p:cNvSpPr>
            <a:spLocks noChangeArrowheads="1"/>
          </p:cNvSpPr>
          <p:nvPr/>
        </p:nvSpPr>
        <p:spPr bwMode="auto">
          <a:xfrm>
            <a:off x="2763838" y="1697038"/>
            <a:ext cx="139700" cy="292100"/>
          </a:xfrm>
          <a:prstGeom prst="diamond">
            <a:avLst/>
          </a:prstGeom>
          <a:solidFill>
            <a:schemeClr val="accent1"/>
          </a:solidFill>
          <a:ln w="12700">
            <a:solidFill>
              <a:schemeClr val="tx1"/>
            </a:solidFill>
            <a:miter lim="800000"/>
            <a:headEnd/>
            <a:tailEnd/>
          </a:ln>
          <a:effectLst/>
        </p:spPr>
        <p:txBody>
          <a:bodyPr wrap="none" anchor="ctr"/>
          <a:lstStyle/>
          <a:p>
            <a:endParaRPr lang="en-US"/>
          </a:p>
        </p:txBody>
      </p:sp>
      <p:sp>
        <p:nvSpPr>
          <p:cNvPr id="29733" name="AutoShape 37"/>
          <p:cNvSpPr>
            <a:spLocks noChangeArrowheads="1"/>
          </p:cNvSpPr>
          <p:nvPr/>
        </p:nvSpPr>
        <p:spPr bwMode="auto">
          <a:xfrm>
            <a:off x="4592638" y="36782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9734" name="Rectangle 38"/>
          <p:cNvSpPr>
            <a:spLocks noChangeArrowheads="1"/>
          </p:cNvSpPr>
          <p:nvPr/>
        </p:nvSpPr>
        <p:spPr bwMode="auto">
          <a:xfrm>
            <a:off x="2535238" y="12398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9735" name="Rectangle 39"/>
          <p:cNvSpPr>
            <a:spLocks noChangeArrowheads="1"/>
          </p:cNvSpPr>
          <p:nvPr/>
        </p:nvSpPr>
        <p:spPr bwMode="auto">
          <a:xfrm>
            <a:off x="3297238" y="22304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9736" name="Rectangle 40"/>
          <p:cNvSpPr>
            <a:spLocks noChangeArrowheads="1"/>
          </p:cNvSpPr>
          <p:nvPr/>
        </p:nvSpPr>
        <p:spPr bwMode="auto">
          <a:xfrm>
            <a:off x="4364038" y="32210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9737" name="Rectangle 41"/>
          <p:cNvSpPr>
            <a:spLocks noChangeArrowheads="1"/>
          </p:cNvSpPr>
          <p:nvPr/>
        </p:nvSpPr>
        <p:spPr bwMode="auto">
          <a:xfrm>
            <a:off x="4495800" y="3276600"/>
            <a:ext cx="350838"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29738" name="Rectangle 42"/>
          <p:cNvSpPr>
            <a:spLocks noChangeArrowheads="1"/>
          </p:cNvSpPr>
          <p:nvPr/>
        </p:nvSpPr>
        <p:spPr bwMode="auto">
          <a:xfrm>
            <a:off x="3297238" y="32210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9739" name="Rectangle 43"/>
          <p:cNvSpPr>
            <a:spLocks noChangeArrowheads="1"/>
          </p:cNvSpPr>
          <p:nvPr/>
        </p:nvSpPr>
        <p:spPr bwMode="auto">
          <a:xfrm>
            <a:off x="249238" y="52022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9740" name="Rectangle 44"/>
          <p:cNvSpPr>
            <a:spLocks noChangeArrowheads="1"/>
          </p:cNvSpPr>
          <p:nvPr/>
        </p:nvSpPr>
        <p:spPr bwMode="auto">
          <a:xfrm>
            <a:off x="1011238" y="52022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29741" name="Rectangle 45"/>
          <p:cNvSpPr>
            <a:spLocks noChangeArrowheads="1"/>
          </p:cNvSpPr>
          <p:nvPr/>
        </p:nvSpPr>
        <p:spPr bwMode="auto">
          <a:xfrm>
            <a:off x="1773238" y="52022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9742" name="Rectangle 46"/>
          <p:cNvSpPr>
            <a:spLocks noChangeArrowheads="1"/>
          </p:cNvSpPr>
          <p:nvPr/>
        </p:nvSpPr>
        <p:spPr bwMode="auto">
          <a:xfrm>
            <a:off x="2535238" y="52022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9743" name="Rectangle 47"/>
          <p:cNvSpPr>
            <a:spLocks noChangeArrowheads="1"/>
          </p:cNvSpPr>
          <p:nvPr/>
        </p:nvSpPr>
        <p:spPr bwMode="auto">
          <a:xfrm>
            <a:off x="3297238" y="52022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29744" name="Rectangle 48"/>
          <p:cNvSpPr>
            <a:spLocks noChangeArrowheads="1"/>
          </p:cNvSpPr>
          <p:nvPr/>
        </p:nvSpPr>
        <p:spPr bwMode="auto">
          <a:xfrm>
            <a:off x="1066800" y="5257800"/>
            <a:ext cx="434975" cy="454025"/>
          </a:xfrm>
          <a:prstGeom prst="rect">
            <a:avLst/>
          </a:prstGeom>
          <a:noFill/>
          <a:ln w="12700">
            <a:noFill/>
            <a:miter lim="800000"/>
            <a:headEnd/>
            <a:tailEnd/>
          </a:ln>
          <a:effectLst/>
        </p:spPr>
        <p:txBody>
          <a:bodyPr wrap="none" lIns="90488" tIns="44450" rIns="90488" bIns="44450">
            <a:spAutoFit/>
          </a:bodyPr>
          <a:lstStyle/>
          <a:p>
            <a:r>
              <a:rPr lang="en-US"/>
              <a:t> 7</a:t>
            </a:r>
          </a:p>
        </p:txBody>
      </p:sp>
      <p:sp>
        <p:nvSpPr>
          <p:cNvPr id="29745" name="AutoShape 49"/>
          <p:cNvSpPr>
            <a:spLocks noChangeArrowheads="1"/>
          </p:cNvSpPr>
          <p:nvPr/>
        </p:nvSpPr>
        <p:spPr bwMode="auto">
          <a:xfrm>
            <a:off x="1239838" y="56594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29746" name="Line 50"/>
          <p:cNvSpPr>
            <a:spLocks noChangeShapeType="1"/>
          </p:cNvSpPr>
          <p:nvPr/>
        </p:nvSpPr>
        <p:spPr bwMode="auto">
          <a:xfrm>
            <a:off x="1620838" y="2681288"/>
            <a:ext cx="3035300" cy="0"/>
          </a:xfrm>
          <a:prstGeom prst="line">
            <a:avLst/>
          </a:prstGeom>
          <a:noFill/>
          <a:ln w="12700">
            <a:solidFill>
              <a:schemeClr val="tx1"/>
            </a:solidFill>
            <a:round/>
            <a:headEnd/>
            <a:tailEnd/>
          </a:ln>
          <a:effectLst/>
        </p:spPr>
        <p:txBody>
          <a:bodyPr wrap="none" anchor="ctr"/>
          <a:lstStyle/>
          <a:p>
            <a:endParaRPr lang="en-US"/>
          </a:p>
        </p:txBody>
      </p:sp>
      <p:sp>
        <p:nvSpPr>
          <p:cNvPr id="29747" name="Line 51"/>
          <p:cNvSpPr>
            <a:spLocks noChangeShapeType="1"/>
          </p:cNvSpPr>
          <p:nvPr/>
        </p:nvSpPr>
        <p:spPr bwMode="auto">
          <a:xfrm>
            <a:off x="4662488" y="2687638"/>
            <a:ext cx="0" cy="520700"/>
          </a:xfrm>
          <a:prstGeom prst="line">
            <a:avLst/>
          </a:prstGeom>
          <a:noFill/>
          <a:ln w="12700">
            <a:solidFill>
              <a:schemeClr val="tx1"/>
            </a:solidFill>
            <a:round/>
            <a:headEnd/>
            <a:tailEnd/>
          </a:ln>
          <a:effectLst/>
        </p:spPr>
        <p:txBody>
          <a:bodyPr wrap="none" anchor="ctr"/>
          <a:lstStyle/>
          <a:p>
            <a:endParaRPr lang="en-US"/>
          </a:p>
        </p:txBody>
      </p:sp>
      <p:sp>
        <p:nvSpPr>
          <p:cNvPr id="29748" name="Rectangle 52"/>
          <p:cNvSpPr>
            <a:spLocks noChangeArrowheads="1"/>
          </p:cNvSpPr>
          <p:nvPr/>
        </p:nvSpPr>
        <p:spPr bwMode="auto">
          <a:xfrm>
            <a:off x="4495800" y="2895600"/>
            <a:ext cx="333375" cy="454025"/>
          </a:xfrm>
          <a:prstGeom prst="rect">
            <a:avLst/>
          </a:prstGeom>
          <a:noFill/>
          <a:ln w="12700">
            <a:noFill/>
            <a:miter lim="800000"/>
            <a:headEnd/>
            <a:tailEnd/>
          </a:ln>
          <a:effectLst/>
        </p:spPr>
        <p:txBody>
          <a:bodyPr wrap="none" lIns="90488" tIns="44450" rIns="90488" bIns="44450">
            <a:spAutoFit/>
          </a:bodyPr>
          <a:lstStyle/>
          <a:p>
            <a:r>
              <a:rPr lang="en-US"/>
              <a:t>v</a:t>
            </a:r>
          </a:p>
        </p:txBody>
      </p:sp>
      <p:sp>
        <p:nvSpPr>
          <p:cNvPr id="29749" name="Line 53"/>
          <p:cNvSpPr>
            <a:spLocks noChangeShapeType="1"/>
          </p:cNvSpPr>
          <p:nvPr/>
        </p:nvSpPr>
        <p:spPr bwMode="auto">
          <a:xfrm flipH="1">
            <a:off x="1227138" y="2681288"/>
            <a:ext cx="698500" cy="0"/>
          </a:xfrm>
          <a:prstGeom prst="line">
            <a:avLst/>
          </a:prstGeom>
          <a:noFill/>
          <a:ln w="12700">
            <a:solidFill>
              <a:schemeClr val="tx1"/>
            </a:solidFill>
            <a:round/>
            <a:headEnd/>
            <a:tailEnd/>
          </a:ln>
          <a:effectLst/>
        </p:spPr>
        <p:txBody>
          <a:bodyPr wrap="none" anchor="ctr"/>
          <a:lstStyle/>
          <a:p>
            <a:endParaRPr lang="en-US"/>
          </a:p>
        </p:txBody>
      </p:sp>
      <p:sp>
        <p:nvSpPr>
          <p:cNvPr id="29750" name="Rectangle 54"/>
          <p:cNvSpPr>
            <a:spLocks noChangeArrowheads="1"/>
          </p:cNvSpPr>
          <p:nvPr/>
        </p:nvSpPr>
        <p:spPr bwMode="auto">
          <a:xfrm>
            <a:off x="762000" y="4495800"/>
            <a:ext cx="358775" cy="454025"/>
          </a:xfrm>
          <a:prstGeom prst="rect">
            <a:avLst/>
          </a:prstGeom>
          <a:noFill/>
          <a:ln w="12700">
            <a:noFill/>
            <a:miter lim="800000"/>
            <a:headEnd/>
            <a:tailEnd/>
          </a:ln>
          <a:effectLst/>
        </p:spPr>
        <p:txBody>
          <a:bodyPr wrap="none" lIns="90488" tIns="44450" rIns="90488" bIns="44450">
            <a:spAutoFit/>
          </a:bodyPr>
          <a:lstStyle/>
          <a:p>
            <a:r>
              <a:rPr lang="en-US"/>
              <a:t>&gt;</a:t>
            </a:r>
          </a:p>
        </p:txBody>
      </p:sp>
      <p:sp>
        <p:nvSpPr>
          <p:cNvPr id="29751" name="Line 55"/>
          <p:cNvSpPr>
            <a:spLocks noChangeShapeType="1"/>
          </p:cNvSpPr>
          <p:nvPr/>
        </p:nvSpPr>
        <p:spPr bwMode="auto">
          <a:xfrm>
            <a:off x="687388" y="4710113"/>
            <a:ext cx="292100" cy="0"/>
          </a:xfrm>
          <a:prstGeom prst="line">
            <a:avLst/>
          </a:prstGeom>
          <a:noFill/>
          <a:ln w="12700">
            <a:solidFill>
              <a:schemeClr val="tx1"/>
            </a:solidFill>
            <a:round/>
            <a:headEnd/>
            <a:tailEnd/>
          </a:ln>
          <a:effectLst/>
        </p:spPr>
        <p:txBody>
          <a:bodyPr wrap="none" anchor="ctr"/>
          <a:lstStyle/>
          <a:p>
            <a:endParaRPr lang="en-US"/>
          </a:p>
        </p:txBody>
      </p:sp>
      <p:sp>
        <p:nvSpPr>
          <p:cNvPr id="29752" name="Line 56"/>
          <p:cNvSpPr>
            <a:spLocks noChangeShapeType="1"/>
          </p:cNvSpPr>
          <p:nvPr/>
        </p:nvSpPr>
        <p:spPr bwMode="auto">
          <a:xfrm flipV="1">
            <a:off x="690563" y="3922713"/>
            <a:ext cx="0" cy="793750"/>
          </a:xfrm>
          <a:prstGeom prst="line">
            <a:avLst/>
          </a:prstGeom>
          <a:noFill/>
          <a:ln w="12700">
            <a:solidFill>
              <a:schemeClr val="tx1"/>
            </a:solidFill>
            <a:round/>
            <a:headEnd/>
            <a:tailEnd/>
          </a:ln>
          <a:effectLst/>
        </p:spPr>
        <p:txBody>
          <a:bodyPr wrap="none" anchor="ctr"/>
          <a:lstStyle/>
          <a:p>
            <a:endParaRPr lang="en-US"/>
          </a:p>
        </p:txBody>
      </p:sp>
      <p:sp>
        <p:nvSpPr>
          <p:cNvPr id="29753" name="Rectangle 57"/>
          <p:cNvSpPr>
            <a:spLocks noChangeArrowheads="1"/>
          </p:cNvSpPr>
          <p:nvPr/>
        </p:nvSpPr>
        <p:spPr bwMode="auto">
          <a:xfrm>
            <a:off x="762000" y="5410200"/>
            <a:ext cx="358775" cy="454025"/>
          </a:xfrm>
          <a:prstGeom prst="rect">
            <a:avLst/>
          </a:prstGeom>
          <a:noFill/>
          <a:ln w="12700">
            <a:noFill/>
            <a:miter lim="800000"/>
            <a:headEnd/>
            <a:tailEnd/>
          </a:ln>
          <a:effectLst/>
        </p:spPr>
        <p:txBody>
          <a:bodyPr wrap="none" lIns="90488" tIns="44450" rIns="90488" bIns="44450">
            <a:spAutoFit/>
          </a:bodyPr>
          <a:lstStyle/>
          <a:p>
            <a:r>
              <a:rPr lang="en-US"/>
              <a:t>&lt;</a:t>
            </a:r>
          </a:p>
        </p:txBody>
      </p:sp>
      <p:sp>
        <p:nvSpPr>
          <p:cNvPr id="29754" name="Line 58"/>
          <p:cNvSpPr>
            <a:spLocks noChangeShapeType="1"/>
          </p:cNvSpPr>
          <p:nvPr/>
        </p:nvSpPr>
        <p:spPr bwMode="auto">
          <a:xfrm>
            <a:off x="858838" y="5624513"/>
            <a:ext cx="3721100" cy="0"/>
          </a:xfrm>
          <a:prstGeom prst="line">
            <a:avLst/>
          </a:prstGeom>
          <a:noFill/>
          <a:ln w="12700">
            <a:solidFill>
              <a:schemeClr val="tx1"/>
            </a:solidFill>
            <a:round/>
            <a:headEnd/>
            <a:tailEnd/>
          </a:ln>
          <a:effectLst/>
        </p:spPr>
        <p:txBody>
          <a:bodyPr wrap="none" anchor="ctr"/>
          <a:lstStyle/>
          <a:p>
            <a:endParaRPr lang="en-US"/>
          </a:p>
        </p:txBody>
      </p:sp>
      <p:sp>
        <p:nvSpPr>
          <p:cNvPr id="29755" name="Line 59"/>
          <p:cNvSpPr>
            <a:spLocks noChangeShapeType="1"/>
          </p:cNvSpPr>
          <p:nvPr/>
        </p:nvSpPr>
        <p:spPr bwMode="auto">
          <a:xfrm flipV="1">
            <a:off x="4576763" y="4132263"/>
            <a:ext cx="0" cy="1498600"/>
          </a:xfrm>
          <a:prstGeom prst="line">
            <a:avLst/>
          </a:prstGeom>
          <a:noFill/>
          <a:ln w="12700">
            <a:solidFill>
              <a:schemeClr val="tx1"/>
            </a:solidFill>
            <a:round/>
            <a:headEnd/>
            <a:tailEnd/>
          </a:ln>
          <a:effectLst/>
        </p:spPr>
        <p:txBody>
          <a:bodyPr wrap="none" anchor="ctr"/>
          <a:lstStyle/>
          <a:p>
            <a:endParaRPr lang="en-US"/>
          </a:p>
        </p:txBody>
      </p:sp>
      <p:sp>
        <p:nvSpPr>
          <p:cNvPr id="29756" name="Rectangle 60"/>
          <p:cNvSpPr>
            <a:spLocks noChangeArrowheads="1"/>
          </p:cNvSpPr>
          <p:nvPr/>
        </p:nvSpPr>
        <p:spPr bwMode="auto">
          <a:xfrm>
            <a:off x="4419600" y="2133600"/>
            <a:ext cx="350838" cy="454025"/>
          </a:xfrm>
          <a:prstGeom prst="rect">
            <a:avLst/>
          </a:prstGeom>
          <a:noFill/>
          <a:ln w="12700">
            <a:noFill/>
            <a:miter lim="800000"/>
            <a:headEnd/>
            <a:tailEnd/>
          </a:ln>
          <a:effectLst/>
        </p:spPr>
        <p:txBody>
          <a:bodyPr wrap="none" lIns="90488" tIns="44450" rIns="90488" bIns="44450">
            <a:spAutoFit/>
          </a:bodyPr>
          <a:lstStyle/>
          <a:p>
            <a:r>
              <a:rPr lang="en-US"/>
              <a:t>1</a:t>
            </a:r>
          </a:p>
        </p:txBody>
      </p:sp>
      <p:sp>
        <p:nvSpPr>
          <p:cNvPr id="29757" name="Oval 61"/>
          <p:cNvSpPr>
            <a:spLocks noChangeArrowheads="1"/>
          </p:cNvSpPr>
          <p:nvPr/>
        </p:nvSpPr>
        <p:spPr bwMode="auto">
          <a:xfrm>
            <a:off x="4668838" y="5278438"/>
            <a:ext cx="368300" cy="368300"/>
          </a:xfrm>
          <a:prstGeom prst="ellipse">
            <a:avLst/>
          </a:prstGeom>
          <a:noFill/>
          <a:ln w="12700">
            <a:solidFill>
              <a:schemeClr val="tx1"/>
            </a:solidFill>
            <a:round/>
            <a:headEnd/>
            <a:tailEnd/>
          </a:ln>
          <a:effectLst/>
        </p:spPr>
        <p:txBody>
          <a:bodyPr wrap="none" anchor="ctr"/>
          <a:lstStyle/>
          <a:p>
            <a:endParaRPr lang="en-US"/>
          </a:p>
        </p:txBody>
      </p:sp>
      <p:sp>
        <p:nvSpPr>
          <p:cNvPr id="29758" name="Oval 62"/>
          <p:cNvSpPr>
            <a:spLocks noChangeArrowheads="1"/>
          </p:cNvSpPr>
          <p:nvPr/>
        </p:nvSpPr>
        <p:spPr bwMode="auto">
          <a:xfrm>
            <a:off x="4440238" y="2154238"/>
            <a:ext cx="368300" cy="368300"/>
          </a:xfrm>
          <a:prstGeom prst="ellipse">
            <a:avLst/>
          </a:prstGeom>
          <a:noFill/>
          <a:ln w="12700">
            <a:solidFill>
              <a:schemeClr val="tx1"/>
            </a:solidFill>
            <a:round/>
            <a:headEnd/>
            <a:tailEnd/>
          </a:ln>
          <a:effectLst/>
        </p:spPr>
        <p:txBody>
          <a:bodyPr wrap="none" anchor="ctr"/>
          <a:lstStyle/>
          <a:p>
            <a:endParaRPr lang="en-US"/>
          </a:p>
        </p:txBody>
      </p:sp>
      <p:sp>
        <p:nvSpPr>
          <p:cNvPr id="29759" name="Rectangle 63"/>
          <p:cNvSpPr>
            <a:spLocks noChangeArrowheads="1"/>
          </p:cNvSpPr>
          <p:nvPr/>
        </p:nvSpPr>
        <p:spPr bwMode="auto">
          <a:xfrm>
            <a:off x="228600" y="4648200"/>
            <a:ext cx="350838" cy="454025"/>
          </a:xfrm>
          <a:prstGeom prst="rect">
            <a:avLst/>
          </a:prstGeom>
          <a:noFill/>
          <a:ln w="12700">
            <a:noFill/>
            <a:miter lim="800000"/>
            <a:headEnd/>
            <a:tailEnd/>
          </a:ln>
          <a:effectLst/>
        </p:spPr>
        <p:txBody>
          <a:bodyPr wrap="none" lIns="90488" tIns="44450" rIns="90488" bIns="44450">
            <a:spAutoFit/>
          </a:bodyPr>
          <a:lstStyle/>
          <a:p>
            <a:r>
              <a:rPr lang="en-US"/>
              <a:t>2</a:t>
            </a:r>
          </a:p>
        </p:txBody>
      </p:sp>
      <p:sp>
        <p:nvSpPr>
          <p:cNvPr id="29760" name="Rectangle 64"/>
          <p:cNvSpPr>
            <a:spLocks noChangeArrowheads="1"/>
          </p:cNvSpPr>
          <p:nvPr/>
        </p:nvSpPr>
        <p:spPr bwMode="auto">
          <a:xfrm>
            <a:off x="4648200" y="5257800"/>
            <a:ext cx="350838" cy="454025"/>
          </a:xfrm>
          <a:prstGeom prst="rect">
            <a:avLst/>
          </a:prstGeom>
          <a:noFill/>
          <a:ln w="12700">
            <a:noFill/>
            <a:miter lim="800000"/>
            <a:headEnd/>
            <a:tailEnd/>
          </a:ln>
          <a:effectLst/>
        </p:spPr>
        <p:txBody>
          <a:bodyPr wrap="none" lIns="90488" tIns="44450" rIns="90488" bIns="44450">
            <a:spAutoFit/>
          </a:bodyPr>
          <a:lstStyle/>
          <a:p>
            <a:r>
              <a:rPr lang="en-US"/>
              <a:t>3</a:t>
            </a:r>
          </a:p>
        </p:txBody>
      </p:sp>
      <p:sp>
        <p:nvSpPr>
          <p:cNvPr id="29761" name="Oval 65"/>
          <p:cNvSpPr>
            <a:spLocks noChangeArrowheads="1"/>
          </p:cNvSpPr>
          <p:nvPr/>
        </p:nvSpPr>
        <p:spPr bwMode="auto">
          <a:xfrm>
            <a:off x="249238" y="4668838"/>
            <a:ext cx="368300" cy="368300"/>
          </a:xfrm>
          <a:prstGeom prst="ellipse">
            <a:avLst/>
          </a:prstGeom>
          <a:noFill/>
          <a:ln w="12700">
            <a:solidFill>
              <a:schemeClr val="tx1"/>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t>Insertion Sort (con’t)</a:t>
            </a:r>
          </a:p>
        </p:txBody>
      </p:sp>
      <p:sp>
        <p:nvSpPr>
          <p:cNvPr id="30723" name="Rectangle 3"/>
          <p:cNvSpPr>
            <a:spLocks noGrp="1" noChangeArrowheads="1"/>
          </p:cNvSpPr>
          <p:nvPr>
            <p:ph type="body" idx="1"/>
          </p:nvPr>
        </p:nvSpPr>
        <p:spPr>
          <a:xfrm>
            <a:off x="762000" y="1219200"/>
            <a:ext cx="8077200" cy="4114800"/>
          </a:xfrm>
          <a:noFill/>
          <a:ln/>
        </p:spPr>
        <p:txBody>
          <a:bodyPr/>
          <a:lstStyle/>
          <a:p>
            <a:pPr>
              <a:buFont typeface="Monotype Sorts" pitchFamily="2" charset="2"/>
              <a:buChar char=" "/>
            </a:pPr>
            <a:r>
              <a:rPr lang="en-US"/>
              <a:t> 					   </a:t>
            </a:r>
            <a:r>
              <a:rPr lang="en-US" sz="2000"/>
              <a:t>Look at next item - 6.</a:t>
            </a:r>
          </a:p>
          <a:p>
            <a:pPr>
              <a:buFont typeface="Monotype Sorts" pitchFamily="2" charset="2"/>
              <a:buChar char=" "/>
            </a:pPr>
            <a:r>
              <a:rPr lang="en-US" sz="2000"/>
              <a:t> 					       Compare to 1st - 5.</a:t>
            </a:r>
          </a:p>
          <a:p>
            <a:pPr>
              <a:buFont typeface="Monotype Sorts" pitchFamily="2" charset="2"/>
              <a:buChar char=" "/>
            </a:pPr>
            <a:r>
              <a:rPr lang="en-US" sz="2000"/>
              <a:t>         				       6 is larger, so leave 5.					       Compare to next - 7.  					        6 is smaller, so move  					        6 to temp, leaving an  				     	       empty slot.  </a:t>
            </a:r>
          </a:p>
          <a:p>
            <a:pPr>
              <a:buFont typeface="Monotype Sorts" pitchFamily="2" charset="2"/>
              <a:buChar char=" "/>
            </a:pPr>
            <a:r>
              <a:rPr lang="en-US" sz="2000"/>
              <a:t> 					       Move 7 into the empty</a:t>
            </a:r>
          </a:p>
          <a:p>
            <a:pPr>
              <a:buFont typeface="Monotype Sorts" pitchFamily="2" charset="2"/>
              <a:buChar char=" "/>
            </a:pPr>
            <a:r>
              <a:rPr lang="en-US" sz="2000"/>
              <a:t> 					       slot, leaving position 2</a:t>
            </a:r>
          </a:p>
          <a:p>
            <a:pPr>
              <a:buFont typeface="Monotype Sorts" pitchFamily="2" charset="2"/>
              <a:buChar char=" "/>
            </a:pPr>
            <a:r>
              <a:rPr lang="en-US" sz="2000"/>
              <a:t> 					       open.</a:t>
            </a:r>
          </a:p>
          <a:p>
            <a:pPr>
              <a:buFont typeface="Monotype Sorts" pitchFamily="2" charset="2"/>
              <a:buChar char=" "/>
            </a:pPr>
            <a:r>
              <a:rPr lang="en-US" sz="2000"/>
              <a:t> </a:t>
            </a:r>
          </a:p>
          <a:p>
            <a:pPr>
              <a:buFont typeface="Monotype Sorts" pitchFamily="2" charset="2"/>
              <a:buChar char=" "/>
            </a:pPr>
            <a:r>
              <a:rPr lang="en-US" sz="2000"/>
              <a:t> 					        Move 6 to the open</a:t>
            </a:r>
          </a:p>
          <a:p>
            <a:pPr>
              <a:buFont typeface="Monotype Sorts" pitchFamily="2" charset="2"/>
              <a:buChar char=" "/>
            </a:pPr>
            <a:r>
              <a:rPr lang="en-US" sz="2000"/>
              <a:t> 					        2nd position.</a:t>
            </a:r>
          </a:p>
          <a:p>
            <a:pPr>
              <a:buFont typeface="Monotype Sorts" pitchFamily="2" charset="2"/>
              <a:buChar char=" "/>
            </a:pPr>
            <a:endParaRPr lang="en-US"/>
          </a:p>
          <a:p>
            <a:pPr>
              <a:buFont typeface="Monotype Sorts" pitchFamily="2" charset="2"/>
              <a:buChar char=" "/>
            </a:pPr>
            <a:endParaRPr lang="en-US"/>
          </a:p>
          <a:p>
            <a:pPr>
              <a:buFont typeface="Monotype Sorts" pitchFamily="2" charset="2"/>
              <a:buChar char=" "/>
            </a:pPr>
            <a:endParaRPr lang="en-US"/>
          </a:p>
          <a:p>
            <a:pPr>
              <a:buFont typeface="Monotype Sorts" pitchFamily="2" charset="2"/>
              <a:buChar char=" "/>
            </a:pPr>
            <a:r>
              <a:rPr lang="en-US"/>
              <a:t>        </a:t>
            </a:r>
          </a:p>
        </p:txBody>
      </p:sp>
      <p:sp>
        <p:nvSpPr>
          <p:cNvPr id="30724" name="Rectangle 4"/>
          <p:cNvSpPr>
            <a:spLocks noChangeArrowheads="1"/>
          </p:cNvSpPr>
          <p:nvPr/>
        </p:nvSpPr>
        <p:spPr bwMode="auto">
          <a:xfrm>
            <a:off x="2611438" y="32210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30725" name="Rectangle 5"/>
          <p:cNvSpPr>
            <a:spLocks noChangeArrowheads="1"/>
          </p:cNvSpPr>
          <p:nvPr/>
        </p:nvSpPr>
        <p:spPr bwMode="auto">
          <a:xfrm>
            <a:off x="325438" y="22304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0726" name="Rectangle 6"/>
          <p:cNvSpPr>
            <a:spLocks noChangeArrowheads="1"/>
          </p:cNvSpPr>
          <p:nvPr/>
        </p:nvSpPr>
        <p:spPr bwMode="auto">
          <a:xfrm>
            <a:off x="1219200" y="2659063"/>
            <a:ext cx="371475" cy="363537"/>
          </a:xfrm>
          <a:prstGeom prst="rect">
            <a:avLst/>
          </a:prstGeom>
          <a:noFill/>
          <a:ln w="12700">
            <a:noFill/>
            <a:miter lim="800000"/>
            <a:headEnd/>
            <a:tailEnd/>
          </a:ln>
          <a:effectLst/>
        </p:spPr>
        <p:txBody>
          <a:bodyPr wrap="none" lIns="90488" tIns="44450" rIns="90488" bIns="44450">
            <a:spAutoFit/>
          </a:bodyPr>
          <a:lstStyle/>
          <a:p>
            <a:r>
              <a:rPr lang="en-US" sz="1800"/>
              <a:t>   </a:t>
            </a:r>
          </a:p>
        </p:txBody>
      </p:sp>
      <p:sp>
        <p:nvSpPr>
          <p:cNvPr id="30727" name="Rectangle 7"/>
          <p:cNvSpPr>
            <a:spLocks noChangeArrowheads="1"/>
          </p:cNvSpPr>
          <p:nvPr/>
        </p:nvSpPr>
        <p:spPr bwMode="auto">
          <a:xfrm>
            <a:off x="1219200" y="3276600"/>
            <a:ext cx="350838" cy="454025"/>
          </a:xfrm>
          <a:prstGeom prst="rect">
            <a:avLst/>
          </a:prstGeom>
          <a:noFill/>
          <a:ln w="12700">
            <a:noFill/>
            <a:miter lim="800000"/>
            <a:headEnd/>
            <a:tailEnd/>
          </a:ln>
          <a:effectLst/>
        </p:spPr>
        <p:txBody>
          <a:bodyPr wrap="none" lIns="90488" tIns="44450" rIns="90488" bIns="44450">
            <a:spAutoFit/>
          </a:bodyPr>
          <a:lstStyle/>
          <a:p>
            <a:r>
              <a:rPr lang="en-US"/>
              <a:t>7</a:t>
            </a:r>
          </a:p>
        </p:txBody>
      </p:sp>
      <p:sp>
        <p:nvSpPr>
          <p:cNvPr id="30728" name="Rectangle 8"/>
          <p:cNvSpPr>
            <a:spLocks noChangeArrowheads="1"/>
          </p:cNvSpPr>
          <p:nvPr/>
        </p:nvSpPr>
        <p:spPr bwMode="auto">
          <a:xfrm>
            <a:off x="1217613" y="3808413"/>
            <a:ext cx="354012" cy="457200"/>
          </a:xfrm>
          <a:prstGeom prst="rect">
            <a:avLst/>
          </a:prstGeom>
          <a:noFill/>
          <a:ln w="12700">
            <a:noFill/>
            <a:miter lim="800000"/>
            <a:headEnd/>
            <a:tailEnd/>
          </a:ln>
          <a:effectLst/>
        </p:spPr>
        <p:txBody>
          <a:bodyPr wrap="none" anchor="ctr"/>
          <a:lstStyle/>
          <a:p>
            <a:endParaRPr lang="en-US"/>
          </a:p>
        </p:txBody>
      </p:sp>
      <p:sp>
        <p:nvSpPr>
          <p:cNvPr id="30729" name="AutoShape 9"/>
          <p:cNvSpPr>
            <a:spLocks noChangeArrowheads="1"/>
          </p:cNvSpPr>
          <p:nvPr/>
        </p:nvSpPr>
        <p:spPr bwMode="auto">
          <a:xfrm>
            <a:off x="1316038" y="16970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0730" name="AutoShape 10"/>
          <p:cNvSpPr>
            <a:spLocks noChangeArrowheads="1"/>
          </p:cNvSpPr>
          <p:nvPr/>
        </p:nvSpPr>
        <p:spPr bwMode="auto">
          <a:xfrm>
            <a:off x="554038" y="36782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0731" name="Rectangle 11"/>
          <p:cNvSpPr>
            <a:spLocks noChangeArrowheads="1"/>
          </p:cNvSpPr>
          <p:nvPr/>
        </p:nvSpPr>
        <p:spPr bwMode="auto">
          <a:xfrm>
            <a:off x="1143000" y="1295400"/>
            <a:ext cx="434975" cy="454025"/>
          </a:xfrm>
          <a:prstGeom prst="rect">
            <a:avLst/>
          </a:prstGeom>
          <a:noFill/>
          <a:ln w="12700">
            <a:noFill/>
            <a:miter lim="800000"/>
            <a:headEnd/>
            <a:tailEnd/>
          </a:ln>
          <a:effectLst/>
        </p:spPr>
        <p:txBody>
          <a:bodyPr wrap="none" lIns="90488" tIns="44450" rIns="90488" bIns="44450">
            <a:spAutoFit/>
          </a:bodyPr>
          <a:lstStyle/>
          <a:p>
            <a:r>
              <a:rPr lang="en-US"/>
              <a:t> 7</a:t>
            </a:r>
          </a:p>
        </p:txBody>
      </p:sp>
      <p:sp>
        <p:nvSpPr>
          <p:cNvPr id="30732" name="Rectangle 12"/>
          <p:cNvSpPr>
            <a:spLocks noChangeArrowheads="1"/>
          </p:cNvSpPr>
          <p:nvPr/>
        </p:nvSpPr>
        <p:spPr bwMode="auto">
          <a:xfrm>
            <a:off x="457200" y="2286000"/>
            <a:ext cx="350838"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30733" name="Rectangle 13"/>
          <p:cNvSpPr>
            <a:spLocks noChangeArrowheads="1"/>
          </p:cNvSpPr>
          <p:nvPr/>
        </p:nvSpPr>
        <p:spPr bwMode="auto">
          <a:xfrm>
            <a:off x="1087438" y="32210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0734" name="Rectangle 14"/>
          <p:cNvSpPr>
            <a:spLocks noChangeArrowheads="1"/>
          </p:cNvSpPr>
          <p:nvPr/>
        </p:nvSpPr>
        <p:spPr bwMode="auto">
          <a:xfrm>
            <a:off x="325438" y="32210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0735" name="AutoShape 15"/>
          <p:cNvSpPr>
            <a:spLocks noChangeArrowheads="1"/>
          </p:cNvSpPr>
          <p:nvPr/>
        </p:nvSpPr>
        <p:spPr bwMode="auto">
          <a:xfrm>
            <a:off x="554038" y="26876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0736" name="Rectangle 16"/>
          <p:cNvSpPr>
            <a:spLocks noChangeArrowheads="1"/>
          </p:cNvSpPr>
          <p:nvPr/>
        </p:nvSpPr>
        <p:spPr bwMode="auto">
          <a:xfrm>
            <a:off x="1087438" y="22304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0737" name="AutoShape 17"/>
          <p:cNvSpPr>
            <a:spLocks noChangeArrowheads="1"/>
          </p:cNvSpPr>
          <p:nvPr/>
        </p:nvSpPr>
        <p:spPr bwMode="auto">
          <a:xfrm>
            <a:off x="1316038" y="26876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0738" name="Rectangle 18"/>
          <p:cNvSpPr>
            <a:spLocks noChangeArrowheads="1"/>
          </p:cNvSpPr>
          <p:nvPr/>
        </p:nvSpPr>
        <p:spPr bwMode="auto">
          <a:xfrm>
            <a:off x="1849438" y="22304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0739" name="Rectangle 19"/>
          <p:cNvSpPr>
            <a:spLocks noChangeArrowheads="1"/>
          </p:cNvSpPr>
          <p:nvPr/>
        </p:nvSpPr>
        <p:spPr bwMode="auto">
          <a:xfrm>
            <a:off x="1981200" y="4267200"/>
            <a:ext cx="350838" cy="454025"/>
          </a:xfrm>
          <a:prstGeom prst="rect">
            <a:avLst/>
          </a:prstGeom>
          <a:noFill/>
          <a:ln w="12700">
            <a:noFill/>
            <a:miter lim="800000"/>
            <a:headEnd/>
            <a:tailEnd/>
          </a:ln>
          <a:effectLst/>
        </p:spPr>
        <p:txBody>
          <a:bodyPr wrap="none" lIns="90488" tIns="44450" rIns="90488" bIns="44450">
            <a:spAutoFit/>
          </a:bodyPr>
          <a:lstStyle/>
          <a:p>
            <a:r>
              <a:rPr lang="en-US"/>
              <a:t>7</a:t>
            </a:r>
          </a:p>
        </p:txBody>
      </p:sp>
      <p:sp>
        <p:nvSpPr>
          <p:cNvPr id="30740" name="Rectangle 20"/>
          <p:cNvSpPr>
            <a:spLocks noChangeArrowheads="1"/>
          </p:cNvSpPr>
          <p:nvPr/>
        </p:nvSpPr>
        <p:spPr bwMode="auto">
          <a:xfrm>
            <a:off x="1849438" y="32210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0741" name="Rectangle 21"/>
          <p:cNvSpPr>
            <a:spLocks noChangeArrowheads="1"/>
          </p:cNvSpPr>
          <p:nvPr/>
        </p:nvSpPr>
        <p:spPr bwMode="auto">
          <a:xfrm>
            <a:off x="3373438" y="42116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30742" name="Rectangle 22"/>
          <p:cNvSpPr>
            <a:spLocks noChangeArrowheads="1"/>
          </p:cNvSpPr>
          <p:nvPr/>
        </p:nvSpPr>
        <p:spPr bwMode="auto">
          <a:xfrm>
            <a:off x="325438" y="42116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0743" name="Rectangle 23"/>
          <p:cNvSpPr>
            <a:spLocks noChangeArrowheads="1"/>
          </p:cNvSpPr>
          <p:nvPr/>
        </p:nvSpPr>
        <p:spPr bwMode="auto">
          <a:xfrm>
            <a:off x="1087438" y="42116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0744" name="Rectangle 24"/>
          <p:cNvSpPr>
            <a:spLocks noChangeArrowheads="1"/>
          </p:cNvSpPr>
          <p:nvPr/>
        </p:nvSpPr>
        <p:spPr bwMode="auto">
          <a:xfrm>
            <a:off x="1849438" y="42116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0745" name="Rectangle 25"/>
          <p:cNvSpPr>
            <a:spLocks noChangeArrowheads="1"/>
          </p:cNvSpPr>
          <p:nvPr/>
        </p:nvSpPr>
        <p:spPr bwMode="auto">
          <a:xfrm>
            <a:off x="2611438" y="42116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30746" name="Rectangle 26"/>
          <p:cNvSpPr>
            <a:spLocks noChangeArrowheads="1"/>
          </p:cNvSpPr>
          <p:nvPr/>
        </p:nvSpPr>
        <p:spPr bwMode="auto">
          <a:xfrm>
            <a:off x="457200" y="5257800"/>
            <a:ext cx="350838"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30747" name="AutoShape 27"/>
          <p:cNvSpPr>
            <a:spLocks noChangeArrowheads="1"/>
          </p:cNvSpPr>
          <p:nvPr/>
        </p:nvSpPr>
        <p:spPr bwMode="auto">
          <a:xfrm>
            <a:off x="554038" y="56594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0748" name="AutoShape 28"/>
          <p:cNvSpPr>
            <a:spLocks noChangeArrowheads="1"/>
          </p:cNvSpPr>
          <p:nvPr/>
        </p:nvSpPr>
        <p:spPr bwMode="auto">
          <a:xfrm>
            <a:off x="1316038" y="36782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0749" name="Rectangle 29"/>
          <p:cNvSpPr>
            <a:spLocks noChangeArrowheads="1"/>
          </p:cNvSpPr>
          <p:nvPr/>
        </p:nvSpPr>
        <p:spPr bwMode="auto">
          <a:xfrm>
            <a:off x="325438" y="12398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0750" name="Rectangle 30"/>
          <p:cNvSpPr>
            <a:spLocks noChangeArrowheads="1"/>
          </p:cNvSpPr>
          <p:nvPr/>
        </p:nvSpPr>
        <p:spPr bwMode="auto">
          <a:xfrm>
            <a:off x="1087438" y="12398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0751" name="Rectangle 31"/>
          <p:cNvSpPr>
            <a:spLocks noChangeArrowheads="1"/>
          </p:cNvSpPr>
          <p:nvPr/>
        </p:nvSpPr>
        <p:spPr bwMode="auto">
          <a:xfrm>
            <a:off x="1849438" y="12398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0752" name="Rectangle 32"/>
          <p:cNvSpPr>
            <a:spLocks noChangeArrowheads="1"/>
          </p:cNvSpPr>
          <p:nvPr/>
        </p:nvSpPr>
        <p:spPr bwMode="auto">
          <a:xfrm>
            <a:off x="2611438" y="22304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30753" name="Rectangle 33"/>
          <p:cNvSpPr>
            <a:spLocks noChangeArrowheads="1"/>
          </p:cNvSpPr>
          <p:nvPr/>
        </p:nvSpPr>
        <p:spPr bwMode="auto">
          <a:xfrm>
            <a:off x="2743200" y="1295400"/>
            <a:ext cx="384175" cy="454025"/>
          </a:xfrm>
          <a:prstGeom prst="rect">
            <a:avLst/>
          </a:prstGeom>
          <a:noFill/>
          <a:ln w="12700">
            <a:noFill/>
            <a:miter lim="800000"/>
            <a:headEnd/>
            <a:tailEnd/>
          </a:ln>
          <a:effectLst/>
        </p:spPr>
        <p:txBody>
          <a:bodyPr wrap="none" lIns="90488" tIns="44450" rIns="90488" bIns="44450">
            <a:spAutoFit/>
          </a:bodyPr>
          <a:lstStyle/>
          <a:p>
            <a:r>
              <a:rPr lang="en-US"/>
              <a:t>K</a:t>
            </a:r>
          </a:p>
        </p:txBody>
      </p:sp>
      <p:sp>
        <p:nvSpPr>
          <p:cNvPr id="30754" name="Rectangle 34"/>
          <p:cNvSpPr>
            <a:spLocks noChangeArrowheads="1"/>
          </p:cNvSpPr>
          <p:nvPr/>
        </p:nvSpPr>
        <p:spPr bwMode="auto">
          <a:xfrm>
            <a:off x="3373438" y="12398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30755" name="AutoShape 35"/>
          <p:cNvSpPr>
            <a:spLocks noChangeArrowheads="1"/>
          </p:cNvSpPr>
          <p:nvPr/>
        </p:nvSpPr>
        <p:spPr bwMode="auto">
          <a:xfrm>
            <a:off x="2840038" y="1697038"/>
            <a:ext cx="139700" cy="292100"/>
          </a:xfrm>
          <a:prstGeom prst="diamond">
            <a:avLst/>
          </a:prstGeom>
          <a:solidFill>
            <a:schemeClr val="accent1"/>
          </a:solidFill>
          <a:ln w="12700">
            <a:solidFill>
              <a:schemeClr val="tx1"/>
            </a:solidFill>
            <a:miter lim="800000"/>
            <a:headEnd/>
            <a:tailEnd/>
          </a:ln>
          <a:effectLst/>
        </p:spPr>
        <p:txBody>
          <a:bodyPr wrap="none" anchor="ctr"/>
          <a:lstStyle/>
          <a:p>
            <a:endParaRPr lang="en-US"/>
          </a:p>
        </p:txBody>
      </p:sp>
      <p:sp>
        <p:nvSpPr>
          <p:cNvPr id="30756" name="AutoShape 36"/>
          <p:cNvSpPr>
            <a:spLocks noChangeArrowheads="1"/>
          </p:cNvSpPr>
          <p:nvPr/>
        </p:nvSpPr>
        <p:spPr bwMode="auto">
          <a:xfrm>
            <a:off x="554038" y="16970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0757" name="Rectangle 37"/>
          <p:cNvSpPr>
            <a:spLocks noChangeArrowheads="1"/>
          </p:cNvSpPr>
          <p:nvPr/>
        </p:nvSpPr>
        <p:spPr bwMode="auto">
          <a:xfrm>
            <a:off x="2611438" y="12398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30758" name="Rectangle 38"/>
          <p:cNvSpPr>
            <a:spLocks noChangeArrowheads="1"/>
          </p:cNvSpPr>
          <p:nvPr/>
        </p:nvSpPr>
        <p:spPr bwMode="auto">
          <a:xfrm>
            <a:off x="3373438" y="22304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30759" name="Rectangle 39"/>
          <p:cNvSpPr>
            <a:spLocks noChangeArrowheads="1"/>
          </p:cNvSpPr>
          <p:nvPr/>
        </p:nvSpPr>
        <p:spPr bwMode="auto">
          <a:xfrm>
            <a:off x="4440238" y="32210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0760" name="Rectangle 40"/>
          <p:cNvSpPr>
            <a:spLocks noChangeArrowheads="1"/>
          </p:cNvSpPr>
          <p:nvPr/>
        </p:nvSpPr>
        <p:spPr bwMode="auto">
          <a:xfrm>
            <a:off x="457200" y="1295400"/>
            <a:ext cx="350838"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30761" name="Rectangle 41"/>
          <p:cNvSpPr>
            <a:spLocks noChangeArrowheads="1"/>
          </p:cNvSpPr>
          <p:nvPr/>
        </p:nvSpPr>
        <p:spPr bwMode="auto">
          <a:xfrm>
            <a:off x="3373438" y="32210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30762" name="Rectangle 42"/>
          <p:cNvSpPr>
            <a:spLocks noChangeArrowheads="1"/>
          </p:cNvSpPr>
          <p:nvPr/>
        </p:nvSpPr>
        <p:spPr bwMode="auto">
          <a:xfrm>
            <a:off x="325438" y="52022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0763" name="Rectangle 43"/>
          <p:cNvSpPr>
            <a:spLocks noChangeArrowheads="1"/>
          </p:cNvSpPr>
          <p:nvPr/>
        </p:nvSpPr>
        <p:spPr bwMode="auto">
          <a:xfrm>
            <a:off x="1087438" y="52022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0764" name="Rectangle 44"/>
          <p:cNvSpPr>
            <a:spLocks noChangeArrowheads="1"/>
          </p:cNvSpPr>
          <p:nvPr/>
        </p:nvSpPr>
        <p:spPr bwMode="auto">
          <a:xfrm>
            <a:off x="1849438" y="52022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0765" name="Rectangle 45"/>
          <p:cNvSpPr>
            <a:spLocks noChangeArrowheads="1"/>
          </p:cNvSpPr>
          <p:nvPr/>
        </p:nvSpPr>
        <p:spPr bwMode="auto">
          <a:xfrm>
            <a:off x="2611438" y="52022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30766" name="Rectangle 46"/>
          <p:cNvSpPr>
            <a:spLocks noChangeArrowheads="1"/>
          </p:cNvSpPr>
          <p:nvPr/>
        </p:nvSpPr>
        <p:spPr bwMode="auto">
          <a:xfrm>
            <a:off x="3373438" y="5202238"/>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30767" name="Rectangle 47"/>
          <p:cNvSpPr>
            <a:spLocks noChangeArrowheads="1"/>
          </p:cNvSpPr>
          <p:nvPr/>
        </p:nvSpPr>
        <p:spPr bwMode="auto">
          <a:xfrm>
            <a:off x="1924050" y="5248275"/>
            <a:ext cx="434975" cy="454025"/>
          </a:xfrm>
          <a:prstGeom prst="rect">
            <a:avLst/>
          </a:prstGeom>
          <a:noFill/>
          <a:ln w="12700">
            <a:noFill/>
            <a:miter lim="800000"/>
            <a:headEnd/>
            <a:tailEnd/>
          </a:ln>
          <a:effectLst/>
        </p:spPr>
        <p:txBody>
          <a:bodyPr wrap="none" lIns="90488" tIns="44450" rIns="90488" bIns="44450">
            <a:spAutoFit/>
          </a:bodyPr>
          <a:lstStyle/>
          <a:p>
            <a:r>
              <a:rPr lang="en-US"/>
              <a:t> 7</a:t>
            </a:r>
          </a:p>
        </p:txBody>
      </p:sp>
      <p:sp>
        <p:nvSpPr>
          <p:cNvPr id="30768" name="AutoShape 48"/>
          <p:cNvSpPr>
            <a:spLocks noChangeArrowheads="1"/>
          </p:cNvSpPr>
          <p:nvPr/>
        </p:nvSpPr>
        <p:spPr bwMode="auto">
          <a:xfrm>
            <a:off x="1316038" y="56594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0769" name="Line 49"/>
          <p:cNvSpPr>
            <a:spLocks noChangeShapeType="1"/>
          </p:cNvSpPr>
          <p:nvPr/>
        </p:nvSpPr>
        <p:spPr bwMode="auto">
          <a:xfrm>
            <a:off x="4738688" y="2687638"/>
            <a:ext cx="0" cy="520700"/>
          </a:xfrm>
          <a:prstGeom prst="line">
            <a:avLst/>
          </a:prstGeom>
          <a:noFill/>
          <a:ln w="12700">
            <a:solidFill>
              <a:schemeClr val="tx1"/>
            </a:solidFill>
            <a:round/>
            <a:headEnd/>
            <a:tailEnd/>
          </a:ln>
          <a:effectLst/>
        </p:spPr>
        <p:txBody>
          <a:bodyPr wrap="none" anchor="ctr"/>
          <a:lstStyle/>
          <a:p>
            <a:endParaRPr lang="en-US"/>
          </a:p>
        </p:txBody>
      </p:sp>
      <p:sp>
        <p:nvSpPr>
          <p:cNvPr id="30770" name="Rectangle 50"/>
          <p:cNvSpPr>
            <a:spLocks noChangeArrowheads="1"/>
          </p:cNvSpPr>
          <p:nvPr/>
        </p:nvSpPr>
        <p:spPr bwMode="auto">
          <a:xfrm>
            <a:off x="4572000" y="2895600"/>
            <a:ext cx="333375" cy="454025"/>
          </a:xfrm>
          <a:prstGeom prst="rect">
            <a:avLst/>
          </a:prstGeom>
          <a:noFill/>
          <a:ln w="12700">
            <a:noFill/>
            <a:miter lim="800000"/>
            <a:headEnd/>
            <a:tailEnd/>
          </a:ln>
          <a:effectLst/>
        </p:spPr>
        <p:txBody>
          <a:bodyPr wrap="none" lIns="90488" tIns="44450" rIns="90488" bIns="44450">
            <a:spAutoFit/>
          </a:bodyPr>
          <a:lstStyle/>
          <a:p>
            <a:r>
              <a:rPr lang="en-US"/>
              <a:t>v</a:t>
            </a:r>
          </a:p>
        </p:txBody>
      </p:sp>
      <p:sp>
        <p:nvSpPr>
          <p:cNvPr id="30771" name="Rectangle 51"/>
          <p:cNvSpPr>
            <a:spLocks noChangeArrowheads="1"/>
          </p:cNvSpPr>
          <p:nvPr/>
        </p:nvSpPr>
        <p:spPr bwMode="auto">
          <a:xfrm>
            <a:off x="1600200" y="4495800"/>
            <a:ext cx="358775" cy="454025"/>
          </a:xfrm>
          <a:prstGeom prst="rect">
            <a:avLst/>
          </a:prstGeom>
          <a:noFill/>
          <a:ln w="12700">
            <a:noFill/>
            <a:miter lim="800000"/>
            <a:headEnd/>
            <a:tailEnd/>
          </a:ln>
          <a:effectLst/>
        </p:spPr>
        <p:txBody>
          <a:bodyPr wrap="none" lIns="90488" tIns="44450" rIns="90488" bIns="44450">
            <a:spAutoFit/>
          </a:bodyPr>
          <a:lstStyle/>
          <a:p>
            <a:r>
              <a:rPr lang="en-US"/>
              <a:t>&gt;</a:t>
            </a:r>
          </a:p>
        </p:txBody>
      </p:sp>
      <p:sp>
        <p:nvSpPr>
          <p:cNvPr id="30772" name="Line 52"/>
          <p:cNvSpPr>
            <a:spLocks noChangeShapeType="1"/>
          </p:cNvSpPr>
          <p:nvPr/>
        </p:nvSpPr>
        <p:spPr bwMode="auto">
          <a:xfrm>
            <a:off x="1525588" y="4710113"/>
            <a:ext cx="292100" cy="0"/>
          </a:xfrm>
          <a:prstGeom prst="line">
            <a:avLst/>
          </a:prstGeom>
          <a:noFill/>
          <a:ln w="12700">
            <a:solidFill>
              <a:schemeClr val="tx1"/>
            </a:solidFill>
            <a:round/>
            <a:headEnd/>
            <a:tailEnd/>
          </a:ln>
          <a:effectLst/>
        </p:spPr>
        <p:txBody>
          <a:bodyPr wrap="none" anchor="ctr"/>
          <a:lstStyle/>
          <a:p>
            <a:endParaRPr lang="en-US"/>
          </a:p>
        </p:txBody>
      </p:sp>
      <p:sp>
        <p:nvSpPr>
          <p:cNvPr id="30773" name="Line 53"/>
          <p:cNvSpPr>
            <a:spLocks noChangeShapeType="1"/>
          </p:cNvSpPr>
          <p:nvPr/>
        </p:nvSpPr>
        <p:spPr bwMode="auto">
          <a:xfrm flipV="1">
            <a:off x="1528763" y="3922713"/>
            <a:ext cx="0" cy="793750"/>
          </a:xfrm>
          <a:prstGeom prst="line">
            <a:avLst/>
          </a:prstGeom>
          <a:noFill/>
          <a:ln w="12700">
            <a:solidFill>
              <a:schemeClr val="tx1"/>
            </a:solidFill>
            <a:round/>
            <a:headEnd/>
            <a:tailEnd/>
          </a:ln>
          <a:effectLst/>
        </p:spPr>
        <p:txBody>
          <a:bodyPr wrap="none" anchor="ctr"/>
          <a:lstStyle/>
          <a:p>
            <a:endParaRPr lang="en-US"/>
          </a:p>
        </p:txBody>
      </p:sp>
      <p:sp>
        <p:nvSpPr>
          <p:cNvPr id="30774" name="Rectangle 54"/>
          <p:cNvSpPr>
            <a:spLocks noChangeArrowheads="1"/>
          </p:cNvSpPr>
          <p:nvPr/>
        </p:nvSpPr>
        <p:spPr bwMode="auto">
          <a:xfrm>
            <a:off x="1600200" y="5410200"/>
            <a:ext cx="358775" cy="454025"/>
          </a:xfrm>
          <a:prstGeom prst="rect">
            <a:avLst/>
          </a:prstGeom>
          <a:noFill/>
          <a:ln w="12700">
            <a:noFill/>
            <a:miter lim="800000"/>
            <a:headEnd/>
            <a:tailEnd/>
          </a:ln>
          <a:effectLst/>
        </p:spPr>
        <p:txBody>
          <a:bodyPr wrap="none" lIns="90488" tIns="44450" rIns="90488" bIns="44450">
            <a:spAutoFit/>
          </a:bodyPr>
          <a:lstStyle/>
          <a:p>
            <a:r>
              <a:rPr lang="en-US"/>
              <a:t>&lt;</a:t>
            </a:r>
          </a:p>
        </p:txBody>
      </p:sp>
      <p:sp>
        <p:nvSpPr>
          <p:cNvPr id="30775" name="Line 55"/>
          <p:cNvSpPr>
            <a:spLocks noChangeShapeType="1"/>
          </p:cNvSpPr>
          <p:nvPr/>
        </p:nvSpPr>
        <p:spPr bwMode="auto">
          <a:xfrm flipV="1">
            <a:off x="4652963" y="4132263"/>
            <a:ext cx="0" cy="1498600"/>
          </a:xfrm>
          <a:prstGeom prst="line">
            <a:avLst/>
          </a:prstGeom>
          <a:noFill/>
          <a:ln w="12700">
            <a:solidFill>
              <a:schemeClr val="tx1"/>
            </a:solidFill>
            <a:round/>
            <a:headEnd/>
            <a:tailEnd/>
          </a:ln>
          <a:effectLst/>
        </p:spPr>
        <p:txBody>
          <a:bodyPr wrap="none" anchor="ctr"/>
          <a:lstStyle/>
          <a:p>
            <a:endParaRPr lang="en-US"/>
          </a:p>
        </p:txBody>
      </p:sp>
      <p:sp>
        <p:nvSpPr>
          <p:cNvPr id="30776" name="Rectangle 56"/>
          <p:cNvSpPr>
            <a:spLocks noChangeArrowheads="1"/>
          </p:cNvSpPr>
          <p:nvPr/>
        </p:nvSpPr>
        <p:spPr bwMode="auto">
          <a:xfrm>
            <a:off x="4495800" y="2133600"/>
            <a:ext cx="350838" cy="454025"/>
          </a:xfrm>
          <a:prstGeom prst="rect">
            <a:avLst/>
          </a:prstGeom>
          <a:noFill/>
          <a:ln w="12700">
            <a:noFill/>
            <a:miter lim="800000"/>
            <a:headEnd/>
            <a:tailEnd/>
          </a:ln>
          <a:effectLst/>
        </p:spPr>
        <p:txBody>
          <a:bodyPr wrap="none" lIns="90488" tIns="44450" rIns="90488" bIns="44450">
            <a:spAutoFit/>
          </a:bodyPr>
          <a:lstStyle/>
          <a:p>
            <a:r>
              <a:rPr lang="en-US"/>
              <a:t>1</a:t>
            </a:r>
          </a:p>
        </p:txBody>
      </p:sp>
      <p:sp>
        <p:nvSpPr>
          <p:cNvPr id="30777" name="Oval 57"/>
          <p:cNvSpPr>
            <a:spLocks noChangeArrowheads="1"/>
          </p:cNvSpPr>
          <p:nvPr/>
        </p:nvSpPr>
        <p:spPr bwMode="auto">
          <a:xfrm>
            <a:off x="4745038" y="5278438"/>
            <a:ext cx="368300" cy="368300"/>
          </a:xfrm>
          <a:prstGeom prst="ellipse">
            <a:avLst/>
          </a:prstGeom>
          <a:noFill/>
          <a:ln w="12700">
            <a:solidFill>
              <a:schemeClr val="tx1"/>
            </a:solidFill>
            <a:round/>
            <a:headEnd/>
            <a:tailEnd/>
          </a:ln>
          <a:effectLst/>
        </p:spPr>
        <p:txBody>
          <a:bodyPr wrap="none" anchor="ctr"/>
          <a:lstStyle/>
          <a:p>
            <a:endParaRPr lang="en-US"/>
          </a:p>
        </p:txBody>
      </p:sp>
      <p:sp>
        <p:nvSpPr>
          <p:cNvPr id="30778" name="Oval 58"/>
          <p:cNvSpPr>
            <a:spLocks noChangeArrowheads="1"/>
          </p:cNvSpPr>
          <p:nvPr/>
        </p:nvSpPr>
        <p:spPr bwMode="auto">
          <a:xfrm>
            <a:off x="4516438" y="2154238"/>
            <a:ext cx="368300" cy="368300"/>
          </a:xfrm>
          <a:prstGeom prst="ellipse">
            <a:avLst/>
          </a:prstGeom>
          <a:noFill/>
          <a:ln w="12700">
            <a:solidFill>
              <a:schemeClr val="tx1"/>
            </a:solidFill>
            <a:round/>
            <a:headEnd/>
            <a:tailEnd/>
          </a:ln>
          <a:effectLst/>
        </p:spPr>
        <p:txBody>
          <a:bodyPr wrap="none" anchor="ctr"/>
          <a:lstStyle/>
          <a:p>
            <a:endParaRPr lang="en-US"/>
          </a:p>
        </p:txBody>
      </p:sp>
      <p:sp>
        <p:nvSpPr>
          <p:cNvPr id="30779" name="Rectangle 59"/>
          <p:cNvSpPr>
            <a:spLocks noChangeArrowheads="1"/>
          </p:cNvSpPr>
          <p:nvPr/>
        </p:nvSpPr>
        <p:spPr bwMode="auto">
          <a:xfrm>
            <a:off x="1066800" y="4648200"/>
            <a:ext cx="350838" cy="454025"/>
          </a:xfrm>
          <a:prstGeom prst="rect">
            <a:avLst/>
          </a:prstGeom>
          <a:noFill/>
          <a:ln w="12700">
            <a:noFill/>
            <a:miter lim="800000"/>
            <a:headEnd/>
            <a:tailEnd/>
          </a:ln>
          <a:effectLst/>
        </p:spPr>
        <p:txBody>
          <a:bodyPr wrap="none" lIns="90488" tIns="44450" rIns="90488" bIns="44450">
            <a:spAutoFit/>
          </a:bodyPr>
          <a:lstStyle/>
          <a:p>
            <a:r>
              <a:rPr lang="en-US"/>
              <a:t>2</a:t>
            </a:r>
          </a:p>
        </p:txBody>
      </p:sp>
      <p:sp>
        <p:nvSpPr>
          <p:cNvPr id="30780" name="Rectangle 60"/>
          <p:cNvSpPr>
            <a:spLocks noChangeArrowheads="1"/>
          </p:cNvSpPr>
          <p:nvPr/>
        </p:nvSpPr>
        <p:spPr bwMode="auto">
          <a:xfrm>
            <a:off x="4724400" y="5257800"/>
            <a:ext cx="350838" cy="454025"/>
          </a:xfrm>
          <a:prstGeom prst="rect">
            <a:avLst/>
          </a:prstGeom>
          <a:noFill/>
          <a:ln w="12700">
            <a:noFill/>
            <a:miter lim="800000"/>
            <a:headEnd/>
            <a:tailEnd/>
          </a:ln>
          <a:effectLst/>
        </p:spPr>
        <p:txBody>
          <a:bodyPr wrap="none" lIns="90488" tIns="44450" rIns="90488" bIns="44450">
            <a:spAutoFit/>
          </a:bodyPr>
          <a:lstStyle/>
          <a:p>
            <a:r>
              <a:rPr lang="en-US"/>
              <a:t>3</a:t>
            </a:r>
          </a:p>
        </p:txBody>
      </p:sp>
      <p:sp>
        <p:nvSpPr>
          <p:cNvPr id="30781" name="Oval 61"/>
          <p:cNvSpPr>
            <a:spLocks noChangeArrowheads="1"/>
          </p:cNvSpPr>
          <p:nvPr/>
        </p:nvSpPr>
        <p:spPr bwMode="auto">
          <a:xfrm>
            <a:off x="1087438" y="4668838"/>
            <a:ext cx="368300" cy="368300"/>
          </a:xfrm>
          <a:prstGeom prst="ellipse">
            <a:avLst/>
          </a:prstGeom>
          <a:noFill/>
          <a:ln w="12700">
            <a:solidFill>
              <a:schemeClr val="tx1"/>
            </a:solidFill>
            <a:round/>
            <a:headEnd/>
            <a:tailEnd/>
          </a:ln>
          <a:effectLst/>
        </p:spPr>
        <p:txBody>
          <a:bodyPr wrap="none" anchor="ctr"/>
          <a:lstStyle/>
          <a:p>
            <a:endParaRPr lang="en-US"/>
          </a:p>
        </p:txBody>
      </p:sp>
      <p:sp>
        <p:nvSpPr>
          <p:cNvPr id="30782" name="Rectangle 62"/>
          <p:cNvSpPr>
            <a:spLocks noChangeArrowheads="1"/>
          </p:cNvSpPr>
          <p:nvPr/>
        </p:nvSpPr>
        <p:spPr bwMode="auto">
          <a:xfrm>
            <a:off x="1905000" y="1295400"/>
            <a:ext cx="434975" cy="454025"/>
          </a:xfrm>
          <a:prstGeom prst="rect">
            <a:avLst/>
          </a:prstGeom>
          <a:noFill/>
          <a:ln w="12700">
            <a:noFill/>
            <a:miter lim="800000"/>
            <a:headEnd/>
            <a:tailEnd/>
          </a:ln>
          <a:effectLst/>
        </p:spPr>
        <p:txBody>
          <a:bodyPr wrap="none" lIns="90488" tIns="44450" rIns="90488" bIns="44450">
            <a:spAutoFit/>
          </a:bodyPr>
          <a:lstStyle/>
          <a:p>
            <a:r>
              <a:rPr lang="en-US"/>
              <a:t> 6</a:t>
            </a:r>
          </a:p>
        </p:txBody>
      </p:sp>
      <p:sp>
        <p:nvSpPr>
          <p:cNvPr id="30783" name="AutoShape 63"/>
          <p:cNvSpPr>
            <a:spLocks noChangeArrowheads="1"/>
          </p:cNvSpPr>
          <p:nvPr/>
        </p:nvSpPr>
        <p:spPr bwMode="auto">
          <a:xfrm>
            <a:off x="2078038" y="16970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0784" name="Rectangle 64"/>
          <p:cNvSpPr>
            <a:spLocks noChangeArrowheads="1"/>
          </p:cNvSpPr>
          <p:nvPr/>
        </p:nvSpPr>
        <p:spPr bwMode="auto">
          <a:xfrm>
            <a:off x="1143000" y="2286000"/>
            <a:ext cx="434975" cy="454025"/>
          </a:xfrm>
          <a:prstGeom prst="rect">
            <a:avLst/>
          </a:prstGeom>
          <a:noFill/>
          <a:ln w="12700">
            <a:noFill/>
            <a:miter lim="800000"/>
            <a:headEnd/>
            <a:tailEnd/>
          </a:ln>
          <a:effectLst/>
        </p:spPr>
        <p:txBody>
          <a:bodyPr wrap="none" lIns="90488" tIns="44450" rIns="90488" bIns="44450">
            <a:spAutoFit/>
          </a:bodyPr>
          <a:lstStyle/>
          <a:p>
            <a:r>
              <a:rPr lang="en-US"/>
              <a:t> 7</a:t>
            </a:r>
          </a:p>
        </p:txBody>
      </p:sp>
      <p:sp>
        <p:nvSpPr>
          <p:cNvPr id="30785" name="Line 65"/>
          <p:cNvSpPr>
            <a:spLocks noChangeShapeType="1"/>
          </p:cNvSpPr>
          <p:nvPr/>
        </p:nvSpPr>
        <p:spPr bwMode="auto">
          <a:xfrm flipH="1">
            <a:off x="2446338" y="2681288"/>
            <a:ext cx="2298700" cy="0"/>
          </a:xfrm>
          <a:prstGeom prst="line">
            <a:avLst/>
          </a:prstGeom>
          <a:noFill/>
          <a:ln w="12700">
            <a:solidFill>
              <a:schemeClr val="tx1"/>
            </a:solidFill>
            <a:round/>
            <a:headEnd/>
            <a:tailEnd/>
          </a:ln>
          <a:effectLst/>
        </p:spPr>
        <p:txBody>
          <a:bodyPr wrap="none" anchor="ctr"/>
          <a:lstStyle/>
          <a:p>
            <a:endParaRPr lang="en-US"/>
          </a:p>
        </p:txBody>
      </p:sp>
      <p:sp>
        <p:nvSpPr>
          <p:cNvPr id="30786" name="Rectangle 66"/>
          <p:cNvSpPr>
            <a:spLocks noChangeArrowheads="1"/>
          </p:cNvSpPr>
          <p:nvPr/>
        </p:nvSpPr>
        <p:spPr bwMode="auto">
          <a:xfrm>
            <a:off x="4495800" y="3276600"/>
            <a:ext cx="434975" cy="454025"/>
          </a:xfrm>
          <a:prstGeom prst="rect">
            <a:avLst/>
          </a:prstGeom>
          <a:noFill/>
          <a:ln w="12700">
            <a:noFill/>
            <a:miter lim="800000"/>
            <a:headEnd/>
            <a:tailEnd/>
          </a:ln>
          <a:effectLst/>
        </p:spPr>
        <p:txBody>
          <a:bodyPr wrap="none" lIns="90488" tIns="44450" rIns="90488" bIns="44450">
            <a:spAutoFit/>
          </a:bodyPr>
          <a:lstStyle/>
          <a:p>
            <a:r>
              <a:rPr lang="en-US"/>
              <a:t> 6</a:t>
            </a:r>
          </a:p>
        </p:txBody>
      </p:sp>
      <p:sp>
        <p:nvSpPr>
          <p:cNvPr id="30787" name="AutoShape 67"/>
          <p:cNvSpPr>
            <a:spLocks noChangeArrowheads="1"/>
          </p:cNvSpPr>
          <p:nvPr/>
        </p:nvSpPr>
        <p:spPr bwMode="auto">
          <a:xfrm>
            <a:off x="4668838" y="36782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0788" name="AutoShape 68"/>
          <p:cNvSpPr>
            <a:spLocks noChangeArrowheads="1"/>
          </p:cNvSpPr>
          <p:nvPr/>
        </p:nvSpPr>
        <p:spPr bwMode="auto">
          <a:xfrm>
            <a:off x="2078038" y="46688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0789" name="Rectangle 69"/>
          <p:cNvSpPr>
            <a:spLocks noChangeArrowheads="1"/>
          </p:cNvSpPr>
          <p:nvPr/>
        </p:nvSpPr>
        <p:spPr bwMode="auto">
          <a:xfrm>
            <a:off x="457200" y="3276600"/>
            <a:ext cx="350838"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30790" name="Line 70"/>
          <p:cNvSpPr>
            <a:spLocks noChangeShapeType="1"/>
          </p:cNvSpPr>
          <p:nvPr/>
        </p:nvSpPr>
        <p:spPr bwMode="auto">
          <a:xfrm>
            <a:off x="1706563" y="5614988"/>
            <a:ext cx="2940050" cy="0"/>
          </a:xfrm>
          <a:prstGeom prst="line">
            <a:avLst/>
          </a:prstGeom>
          <a:noFill/>
          <a:ln w="12700">
            <a:solidFill>
              <a:schemeClr val="tx1"/>
            </a:solidFill>
            <a:round/>
            <a:headEnd/>
            <a:tailEnd/>
          </a:ln>
          <a:effectLst/>
        </p:spPr>
        <p:txBody>
          <a:bodyPr wrap="none" anchor="ctr"/>
          <a:lstStyle/>
          <a:p>
            <a:endParaRPr lang="en-US"/>
          </a:p>
        </p:txBody>
      </p:sp>
      <p:sp>
        <p:nvSpPr>
          <p:cNvPr id="30791" name="AutoShape 71"/>
          <p:cNvSpPr>
            <a:spLocks noChangeArrowheads="1"/>
          </p:cNvSpPr>
          <p:nvPr/>
        </p:nvSpPr>
        <p:spPr bwMode="auto">
          <a:xfrm>
            <a:off x="2097088" y="5668963"/>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0792" name="Rectangle 72"/>
          <p:cNvSpPr>
            <a:spLocks noChangeArrowheads="1"/>
          </p:cNvSpPr>
          <p:nvPr/>
        </p:nvSpPr>
        <p:spPr bwMode="auto">
          <a:xfrm>
            <a:off x="1152525" y="5229225"/>
            <a:ext cx="434975" cy="454025"/>
          </a:xfrm>
          <a:prstGeom prst="rect">
            <a:avLst/>
          </a:prstGeom>
          <a:noFill/>
          <a:ln w="12700">
            <a:noFill/>
            <a:miter lim="800000"/>
            <a:headEnd/>
            <a:tailEnd/>
          </a:ln>
          <a:effectLst/>
        </p:spPr>
        <p:txBody>
          <a:bodyPr wrap="none" lIns="90488" tIns="44450" rIns="90488" bIns="44450">
            <a:spAutoFit/>
          </a:bodyPr>
          <a:lstStyle/>
          <a:p>
            <a:r>
              <a:rPr lang="en-US"/>
              <a:t> 6</a:t>
            </a:r>
          </a:p>
        </p:txBody>
      </p:sp>
      <p:sp>
        <p:nvSpPr>
          <p:cNvPr id="30793" name="Rectangle 73"/>
          <p:cNvSpPr>
            <a:spLocks noChangeArrowheads="1"/>
          </p:cNvSpPr>
          <p:nvPr/>
        </p:nvSpPr>
        <p:spPr bwMode="auto">
          <a:xfrm>
            <a:off x="476250" y="4238625"/>
            <a:ext cx="350838"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30794" name="AutoShape 74"/>
          <p:cNvSpPr>
            <a:spLocks noChangeArrowheads="1"/>
          </p:cNvSpPr>
          <p:nvPr/>
        </p:nvSpPr>
        <p:spPr bwMode="auto">
          <a:xfrm>
            <a:off x="582613" y="4659313"/>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US"/>
              <a:t>Insertion Sort (con’t)</a:t>
            </a:r>
          </a:p>
        </p:txBody>
      </p:sp>
      <p:sp>
        <p:nvSpPr>
          <p:cNvPr id="31747" name="Rectangle 3"/>
          <p:cNvSpPr>
            <a:spLocks noGrp="1" noChangeArrowheads="1"/>
          </p:cNvSpPr>
          <p:nvPr>
            <p:ph type="body" idx="1"/>
          </p:nvPr>
        </p:nvSpPr>
        <p:spPr>
          <a:xfrm>
            <a:off x="381000" y="1219200"/>
            <a:ext cx="8001000" cy="4114800"/>
          </a:xfrm>
          <a:noFill/>
          <a:ln/>
        </p:spPr>
        <p:txBody>
          <a:bodyPr/>
          <a:lstStyle/>
          <a:p>
            <a:pPr>
              <a:buFont typeface="Monotype Sorts" pitchFamily="2" charset="2"/>
              <a:buChar char=" "/>
            </a:pPr>
            <a:r>
              <a:rPr lang="en-US"/>
              <a:t> 					   </a:t>
            </a:r>
            <a:r>
              <a:rPr lang="en-US" sz="2000"/>
              <a:t>Look at next item - King.</a:t>
            </a:r>
          </a:p>
          <a:p>
            <a:pPr>
              <a:buFont typeface="Monotype Sorts" pitchFamily="2" charset="2"/>
              <a:buChar char=" "/>
            </a:pPr>
            <a:r>
              <a:rPr lang="en-US" sz="2000"/>
              <a:t> 					       Compare to 1st - 5.</a:t>
            </a:r>
          </a:p>
          <a:p>
            <a:pPr>
              <a:buFont typeface="Monotype Sorts" pitchFamily="2" charset="2"/>
              <a:buChar char=" "/>
            </a:pPr>
            <a:r>
              <a:rPr lang="en-US" sz="2000"/>
              <a:t>         				       King is larger, so  						       leave 5 where it is.					       	       </a:t>
            </a:r>
          </a:p>
          <a:p>
            <a:pPr>
              <a:buFont typeface="Monotype Sorts" pitchFamily="2" charset="2"/>
              <a:buChar char=" "/>
            </a:pPr>
            <a:r>
              <a:rPr lang="en-US" sz="2000"/>
              <a:t> 					        Compare to next - 6.  					        King is larger, so  						        leave 6 where it is.  					        	      </a:t>
            </a:r>
          </a:p>
          <a:p>
            <a:pPr>
              <a:buFont typeface="Monotype Sorts" pitchFamily="2" charset="2"/>
              <a:buChar char=" "/>
            </a:pPr>
            <a:r>
              <a:rPr lang="en-US" sz="2000"/>
              <a:t> 					       Compare to next - 7.  			     	       	       King is larger, so </a:t>
            </a:r>
          </a:p>
          <a:p>
            <a:pPr>
              <a:buFont typeface="Monotype Sorts" pitchFamily="2" charset="2"/>
              <a:buChar char=" "/>
            </a:pPr>
            <a:r>
              <a:rPr lang="en-US" sz="2000"/>
              <a:t> 					       leave 7 where it is.</a:t>
            </a:r>
          </a:p>
          <a:p>
            <a:pPr>
              <a:buFont typeface="Monotype Sorts" pitchFamily="2" charset="2"/>
              <a:buChar char=" "/>
            </a:pPr>
            <a:r>
              <a:rPr lang="en-US" sz="2000"/>
              <a:t> 					       </a:t>
            </a:r>
          </a:p>
        </p:txBody>
      </p:sp>
      <p:sp>
        <p:nvSpPr>
          <p:cNvPr id="31748" name="Rectangle 4"/>
          <p:cNvSpPr>
            <a:spLocks noChangeArrowheads="1"/>
          </p:cNvSpPr>
          <p:nvPr/>
        </p:nvSpPr>
        <p:spPr bwMode="auto">
          <a:xfrm>
            <a:off x="1890713" y="3254375"/>
            <a:ext cx="371475" cy="363538"/>
          </a:xfrm>
          <a:prstGeom prst="rect">
            <a:avLst/>
          </a:prstGeom>
          <a:noFill/>
          <a:ln w="12700">
            <a:noFill/>
            <a:miter lim="800000"/>
            <a:headEnd/>
            <a:tailEnd/>
          </a:ln>
          <a:effectLst/>
        </p:spPr>
        <p:txBody>
          <a:bodyPr wrap="none" lIns="90488" tIns="44450" rIns="90488" bIns="44450">
            <a:spAutoFit/>
          </a:bodyPr>
          <a:lstStyle/>
          <a:p>
            <a:r>
              <a:rPr lang="en-US" sz="1800"/>
              <a:t>   </a:t>
            </a:r>
          </a:p>
        </p:txBody>
      </p:sp>
      <p:sp>
        <p:nvSpPr>
          <p:cNvPr id="31749" name="Rectangle 5"/>
          <p:cNvSpPr>
            <a:spLocks noChangeArrowheads="1"/>
          </p:cNvSpPr>
          <p:nvPr/>
        </p:nvSpPr>
        <p:spPr bwMode="auto">
          <a:xfrm>
            <a:off x="1889125" y="4403725"/>
            <a:ext cx="354013" cy="457200"/>
          </a:xfrm>
          <a:prstGeom prst="rect">
            <a:avLst/>
          </a:prstGeom>
          <a:noFill/>
          <a:ln w="12700">
            <a:noFill/>
            <a:miter lim="800000"/>
            <a:headEnd/>
            <a:tailEnd/>
          </a:ln>
          <a:effectLst/>
        </p:spPr>
        <p:txBody>
          <a:bodyPr wrap="none" anchor="ctr"/>
          <a:lstStyle/>
          <a:p>
            <a:endParaRPr lang="en-US"/>
          </a:p>
        </p:txBody>
      </p:sp>
      <p:sp>
        <p:nvSpPr>
          <p:cNvPr id="31750" name="AutoShape 6"/>
          <p:cNvSpPr>
            <a:spLocks noChangeArrowheads="1"/>
          </p:cNvSpPr>
          <p:nvPr/>
        </p:nvSpPr>
        <p:spPr bwMode="auto">
          <a:xfrm>
            <a:off x="1987550" y="2292350"/>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1751" name="Rectangle 7"/>
          <p:cNvSpPr>
            <a:spLocks noChangeArrowheads="1"/>
          </p:cNvSpPr>
          <p:nvPr/>
        </p:nvSpPr>
        <p:spPr bwMode="auto">
          <a:xfrm>
            <a:off x="2595563" y="1871663"/>
            <a:ext cx="434975" cy="454025"/>
          </a:xfrm>
          <a:prstGeom prst="rect">
            <a:avLst/>
          </a:prstGeom>
          <a:noFill/>
          <a:ln w="12700">
            <a:noFill/>
            <a:miter lim="800000"/>
            <a:headEnd/>
            <a:tailEnd/>
          </a:ln>
          <a:effectLst/>
        </p:spPr>
        <p:txBody>
          <a:bodyPr wrap="none" lIns="90488" tIns="44450" rIns="90488" bIns="44450">
            <a:spAutoFit/>
          </a:bodyPr>
          <a:lstStyle/>
          <a:p>
            <a:r>
              <a:rPr lang="en-US"/>
              <a:t> 7</a:t>
            </a:r>
          </a:p>
        </p:txBody>
      </p:sp>
      <p:sp>
        <p:nvSpPr>
          <p:cNvPr id="31752" name="Rectangle 8"/>
          <p:cNvSpPr>
            <a:spLocks noChangeArrowheads="1"/>
          </p:cNvSpPr>
          <p:nvPr/>
        </p:nvSpPr>
        <p:spPr bwMode="auto">
          <a:xfrm>
            <a:off x="996950" y="1835150"/>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1753" name="Rectangle 9"/>
          <p:cNvSpPr>
            <a:spLocks noChangeArrowheads="1"/>
          </p:cNvSpPr>
          <p:nvPr/>
        </p:nvSpPr>
        <p:spPr bwMode="auto">
          <a:xfrm>
            <a:off x="1758950" y="1835150"/>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1754" name="Rectangle 10"/>
          <p:cNvSpPr>
            <a:spLocks noChangeArrowheads="1"/>
          </p:cNvSpPr>
          <p:nvPr/>
        </p:nvSpPr>
        <p:spPr bwMode="auto">
          <a:xfrm>
            <a:off x="2520950" y="1835150"/>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1755" name="Rectangle 11"/>
          <p:cNvSpPr>
            <a:spLocks noChangeArrowheads="1"/>
          </p:cNvSpPr>
          <p:nvPr/>
        </p:nvSpPr>
        <p:spPr bwMode="auto">
          <a:xfrm>
            <a:off x="3414713" y="1890713"/>
            <a:ext cx="384175" cy="454025"/>
          </a:xfrm>
          <a:prstGeom prst="rect">
            <a:avLst/>
          </a:prstGeom>
          <a:noFill/>
          <a:ln w="12700">
            <a:noFill/>
            <a:miter lim="800000"/>
            <a:headEnd/>
            <a:tailEnd/>
          </a:ln>
          <a:effectLst/>
        </p:spPr>
        <p:txBody>
          <a:bodyPr wrap="none" lIns="90488" tIns="44450" rIns="90488" bIns="44450">
            <a:spAutoFit/>
          </a:bodyPr>
          <a:lstStyle/>
          <a:p>
            <a:r>
              <a:rPr lang="en-US"/>
              <a:t>K</a:t>
            </a:r>
          </a:p>
        </p:txBody>
      </p:sp>
      <p:sp>
        <p:nvSpPr>
          <p:cNvPr id="31756" name="Rectangle 12"/>
          <p:cNvSpPr>
            <a:spLocks noChangeArrowheads="1"/>
          </p:cNvSpPr>
          <p:nvPr/>
        </p:nvSpPr>
        <p:spPr bwMode="auto">
          <a:xfrm>
            <a:off x="4044950" y="1835150"/>
            <a:ext cx="596900" cy="901700"/>
          </a:xfrm>
          <a:prstGeom prst="rect">
            <a:avLst/>
          </a:prstGeom>
          <a:solidFill>
            <a:srgbClr val="00B0F0"/>
          </a:solidFill>
          <a:ln w="12700">
            <a:solidFill>
              <a:schemeClr val="tx1"/>
            </a:solidFill>
            <a:miter lim="800000"/>
            <a:headEnd/>
            <a:tailEnd/>
          </a:ln>
          <a:effectLst/>
        </p:spPr>
        <p:txBody>
          <a:bodyPr wrap="none" anchor="ctr"/>
          <a:lstStyle/>
          <a:p>
            <a:endParaRPr lang="en-US"/>
          </a:p>
        </p:txBody>
      </p:sp>
      <p:sp>
        <p:nvSpPr>
          <p:cNvPr id="31757" name="AutoShape 13"/>
          <p:cNvSpPr>
            <a:spLocks noChangeArrowheads="1"/>
          </p:cNvSpPr>
          <p:nvPr/>
        </p:nvSpPr>
        <p:spPr bwMode="auto">
          <a:xfrm>
            <a:off x="3511550" y="2292350"/>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1758" name="AutoShape 14"/>
          <p:cNvSpPr>
            <a:spLocks noChangeArrowheads="1"/>
          </p:cNvSpPr>
          <p:nvPr/>
        </p:nvSpPr>
        <p:spPr bwMode="auto">
          <a:xfrm>
            <a:off x="1225550" y="2292350"/>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1759" name="Rectangle 15"/>
          <p:cNvSpPr>
            <a:spLocks noChangeArrowheads="1"/>
          </p:cNvSpPr>
          <p:nvPr/>
        </p:nvSpPr>
        <p:spPr bwMode="auto">
          <a:xfrm>
            <a:off x="3282950" y="1835150"/>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1760" name="Rectangle 16"/>
          <p:cNvSpPr>
            <a:spLocks noChangeArrowheads="1"/>
          </p:cNvSpPr>
          <p:nvPr/>
        </p:nvSpPr>
        <p:spPr bwMode="auto">
          <a:xfrm>
            <a:off x="1128713" y="1890713"/>
            <a:ext cx="350837"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31761" name="Rectangle 17"/>
          <p:cNvSpPr>
            <a:spLocks noChangeArrowheads="1"/>
          </p:cNvSpPr>
          <p:nvPr/>
        </p:nvSpPr>
        <p:spPr bwMode="auto">
          <a:xfrm>
            <a:off x="1814513" y="1871663"/>
            <a:ext cx="434975" cy="454025"/>
          </a:xfrm>
          <a:prstGeom prst="rect">
            <a:avLst/>
          </a:prstGeom>
          <a:noFill/>
          <a:ln w="12700">
            <a:noFill/>
            <a:miter lim="800000"/>
            <a:headEnd/>
            <a:tailEnd/>
          </a:ln>
          <a:effectLst/>
        </p:spPr>
        <p:txBody>
          <a:bodyPr wrap="none" lIns="90488" tIns="44450" rIns="90488" bIns="44450">
            <a:spAutoFit/>
          </a:bodyPr>
          <a:lstStyle/>
          <a:p>
            <a:r>
              <a:rPr lang="en-US"/>
              <a:t> 6</a:t>
            </a:r>
          </a:p>
        </p:txBody>
      </p:sp>
      <p:sp>
        <p:nvSpPr>
          <p:cNvPr id="31762" name="AutoShape 18"/>
          <p:cNvSpPr>
            <a:spLocks noChangeArrowheads="1"/>
          </p:cNvSpPr>
          <p:nvPr/>
        </p:nvSpPr>
        <p:spPr bwMode="auto">
          <a:xfrm>
            <a:off x="2749550" y="2292350"/>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a:t>Insertion Sort (con’t)</a:t>
            </a:r>
          </a:p>
        </p:txBody>
      </p:sp>
      <p:sp>
        <p:nvSpPr>
          <p:cNvPr id="32771" name="Rectangle 3"/>
          <p:cNvSpPr>
            <a:spLocks noGrp="1" noChangeArrowheads="1"/>
          </p:cNvSpPr>
          <p:nvPr>
            <p:ph type="body" idx="1"/>
          </p:nvPr>
        </p:nvSpPr>
        <p:spPr>
          <a:xfrm>
            <a:off x="6324600" y="1219200"/>
            <a:ext cx="1828800" cy="4114800"/>
          </a:xfrm>
          <a:noFill/>
          <a:ln/>
        </p:spPr>
        <p:txBody>
          <a:bodyPr/>
          <a:lstStyle/>
          <a:p>
            <a:pPr>
              <a:buFont typeface="Monotype Sorts" pitchFamily="2" charset="2"/>
              <a:buChar char=" "/>
            </a:pPr>
            <a:r>
              <a:rPr lang="en-US"/>
              <a:t> 					</a:t>
            </a:r>
          </a:p>
          <a:p>
            <a:pPr>
              <a:buFont typeface="Monotype Sorts" pitchFamily="2" charset="2"/>
              <a:buChar char=" "/>
            </a:pPr>
            <a:endParaRPr lang="en-US"/>
          </a:p>
          <a:p>
            <a:pPr>
              <a:buFont typeface="Monotype Sorts" pitchFamily="2" charset="2"/>
              <a:buChar char=" "/>
            </a:pPr>
            <a:r>
              <a:rPr lang="en-US"/>
              <a:t>        </a:t>
            </a:r>
          </a:p>
        </p:txBody>
      </p:sp>
      <p:sp>
        <p:nvSpPr>
          <p:cNvPr id="32772" name="Rectangle 4"/>
          <p:cNvSpPr>
            <a:spLocks noChangeArrowheads="1"/>
          </p:cNvSpPr>
          <p:nvPr/>
        </p:nvSpPr>
        <p:spPr bwMode="auto">
          <a:xfrm>
            <a:off x="2687638" y="31448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773" name="Rectangle 5"/>
          <p:cNvSpPr>
            <a:spLocks noChangeArrowheads="1"/>
          </p:cNvSpPr>
          <p:nvPr/>
        </p:nvSpPr>
        <p:spPr bwMode="auto">
          <a:xfrm>
            <a:off x="401638" y="21542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774" name="Rectangle 6"/>
          <p:cNvSpPr>
            <a:spLocks noChangeArrowheads="1"/>
          </p:cNvSpPr>
          <p:nvPr/>
        </p:nvSpPr>
        <p:spPr bwMode="auto">
          <a:xfrm>
            <a:off x="1295400" y="2582863"/>
            <a:ext cx="371475" cy="363537"/>
          </a:xfrm>
          <a:prstGeom prst="rect">
            <a:avLst/>
          </a:prstGeom>
          <a:solidFill>
            <a:schemeClr val="bg1"/>
          </a:solidFill>
          <a:ln w="12700">
            <a:noFill/>
            <a:miter lim="800000"/>
            <a:headEnd/>
            <a:tailEnd/>
          </a:ln>
          <a:effectLst/>
        </p:spPr>
        <p:txBody>
          <a:bodyPr wrap="none" lIns="90488" tIns="44450" rIns="90488" bIns="44450">
            <a:spAutoFit/>
          </a:bodyPr>
          <a:lstStyle/>
          <a:p>
            <a:r>
              <a:rPr lang="en-US" sz="1800"/>
              <a:t>   </a:t>
            </a:r>
          </a:p>
        </p:txBody>
      </p:sp>
      <p:sp>
        <p:nvSpPr>
          <p:cNvPr id="32775" name="Rectangle 7"/>
          <p:cNvSpPr>
            <a:spLocks noChangeArrowheads="1"/>
          </p:cNvSpPr>
          <p:nvPr/>
        </p:nvSpPr>
        <p:spPr bwMode="auto">
          <a:xfrm>
            <a:off x="2076450" y="3181350"/>
            <a:ext cx="350838" cy="454025"/>
          </a:xfrm>
          <a:prstGeom prst="rect">
            <a:avLst/>
          </a:prstGeom>
          <a:noFill/>
          <a:ln w="12700">
            <a:noFill/>
            <a:miter lim="800000"/>
            <a:headEnd/>
            <a:tailEnd/>
          </a:ln>
          <a:effectLst/>
        </p:spPr>
        <p:txBody>
          <a:bodyPr wrap="none" lIns="90488" tIns="44450" rIns="90488" bIns="44450">
            <a:spAutoFit/>
          </a:bodyPr>
          <a:lstStyle/>
          <a:p>
            <a:r>
              <a:rPr lang="en-US"/>
              <a:t>7</a:t>
            </a:r>
          </a:p>
        </p:txBody>
      </p:sp>
      <p:sp>
        <p:nvSpPr>
          <p:cNvPr id="32776" name="Rectangle 8"/>
          <p:cNvSpPr>
            <a:spLocks noChangeArrowheads="1"/>
          </p:cNvSpPr>
          <p:nvPr/>
        </p:nvSpPr>
        <p:spPr bwMode="auto">
          <a:xfrm>
            <a:off x="1293813" y="3732213"/>
            <a:ext cx="354012" cy="457200"/>
          </a:xfrm>
          <a:prstGeom prst="rect">
            <a:avLst/>
          </a:prstGeom>
          <a:noFill/>
          <a:ln w="12700">
            <a:noFill/>
            <a:miter lim="800000"/>
            <a:headEnd/>
            <a:tailEnd/>
          </a:ln>
          <a:effectLst/>
        </p:spPr>
        <p:txBody>
          <a:bodyPr wrap="none" anchor="ctr"/>
          <a:lstStyle/>
          <a:p>
            <a:endParaRPr lang="en-US"/>
          </a:p>
        </p:txBody>
      </p:sp>
      <p:sp>
        <p:nvSpPr>
          <p:cNvPr id="32777" name="AutoShape 9"/>
          <p:cNvSpPr>
            <a:spLocks noChangeArrowheads="1"/>
          </p:cNvSpPr>
          <p:nvPr/>
        </p:nvSpPr>
        <p:spPr bwMode="auto">
          <a:xfrm>
            <a:off x="1392238" y="16208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778" name="AutoShape 10"/>
          <p:cNvSpPr>
            <a:spLocks noChangeArrowheads="1"/>
          </p:cNvSpPr>
          <p:nvPr/>
        </p:nvSpPr>
        <p:spPr bwMode="auto">
          <a:xfrm>
            <a:off x="630238" y="36020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779" name="Rectangle 11"/>
          <p:cNvSpPr>
            <a:spLocks noChangeArrowheads="1"/>
          </p:cNvSpPr>
          <p:nvPr/>
        </p:nvSpPr>
        <p:spPr bwMode="auto">
          <a:xfrm>
            <a:off x="2000250" y="1200150"/>
            <a:ext cx="434975" cy="454025"/>
          </a:xfrm>
          <a:prstGeom prst="rect">
            <a:avLst/>
          </a:prstGeom>
          <a:noFill/>
          <a:ln w="12700">
            <a:noFill/>
            <a:miter lim="800000"/>
            <a:headEnd/>
            <a:tailEnd/>
          </a:ln>
          <a:effectLst/>
        </p:spPr>
        <p:txBody>
          <a:bodyPr wrap="none" lIns="90488" tIns="44450" rIns="90488" bIns="44450">
            <a:spAutoFit/>
          </a:bodyPr>
          <a:lstStyle/>
          <a:p>
            <a:r>
              <a:rPr lang="en-US"/>
              <a:t> 7</a:t>
            </a:r>
          </a:p>
        </p:txBody>
      </p:sp>
      <p:sp>
        <p:nvSpPr>
          <p:cNvPr id="32780" name="Rectangle 12"/>
          <p:cNvSpPr>
            <a:spLocks noChangeArrowheads="1"/>
          </p:cNvSpPr>
          <p:nvPr/>
        </p:nvSpPr>
        <p:spPr bwMode="auto">
          <a:xfrm>
            <a:off x="533400" y="2209800"/>
            <a:ext cx="350838"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32781" name="Rectangle 13"/>
          <p:cNvSpPr>
            <a:spLocks noChangeArrowheads="1"/>
          </p:cNvSpPr>
          <p:nvPr/>
        </p:nvSpPr>
        <p:spPr bwMode="auto">
          <a:xfrm>
            <a:off x="1163638" y="31448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782" name="Rectangle 14"/>
          <p:cNvSpPr>
            <a:spLocks noChangeArrowheads="1"/>
          </p:cNvSpPr>
          <p:nvPr/>
        </p:nvSpPr>
        <p:spPr bwMode="auto">
          <a:xfrm>
            <a:off x="401638" y="31448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783" name="AutoShape 15"/>
          <p:cNvSpPr>
            <a:spLocks noChangeArrowheads="1"/>
          </p:cNvSpPr>
          <p:nvPr/>
        </p:nvSpPr>
        <p:spPr bwMode="auto">
          <a:xfrm>
            <a:off x="630238" y="26114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784" name="Rectangle 16"/>
          <p:cNvSpPr>
            <a:spLocks noChangeArrowheads="1"/>
          </p:cNvSpPr>
          <p:nvPr/>
        </p:nvSpPr>
        <p:spPr bwMode="auto">
          <a:xfrm>
            <a:off x="1163638" y="21542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785" name="AutoShape 17"/>
          <p:cNvSpPr>
            <a:spLocks noChangeArrowheads="1"/>
          </p:cNvSpPr>
          <p:nvPr/>
        </p:nvSpPr>
        <p:spPr bwMode="auto">
          <a:xfrm>
            <a:off x="1392238" y="26114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786" name="Rectangle 18"/>
          <p:cNvSpPr>
            <a:spLocks noChangeArrowheads="1"/>
          </p:cNvSpPr>
          <p:nvPr/>
        </p:nvSpPr>
        <p:spPr bwMode="auto">
          <a:xfrm>
            <a:off x="1925638" y="21542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787" name="Rectangle 19"/>
          <p:cNvSpPr>
            <a:spLocks noChangeArrowheads="1"/>
          </p:cNvSpPr>
          <p:nvPr/>
        </p:nvSpPr>
        <p:spPr bwMode="auto">
          <a:xfrm>
            <a:off x="2057400" y="4191000"/>
            <a:ext cx="350838" cy="454025"/>
          </a:xfrm>
          <a:prstGeom prst="rect">
            <a:avLst/>
          </a:prstGeom>
          <a:noFill/>
          <a:ln w="12700">
            <a:noFill/>
            <a:miter lim="800000"/>
            <a:headEnd/>
            <a:tailEnd/>
          </a:ln>
          <a:effectLst/>
        </p:spPr>
        <p:txBody>
          <a:bodyPr wrap="none" lIns="90488" tIns="44450" rIns="90488" bIns="44450">
            <a:spAutoFit/>
          </a:bodyPr>
          <a:lstStyle/>
          <a:p>
            <a:r>
              <a:rPr lang="en-US"/>
              <a:t>7</a:t>
            </a:r>
          </a:p>
        </p:txBody>
      </p:sp>
      <p:sp>
        <p:nvSpPr>
          <p:cNvPr id="32788" name="Rectangle 20"/>
          <p:cNvSpPr>
            <a:spLocks noChangeArrowheads="1"/>
          </p:cNvSpPr>
          <p:nvPr/>
        </p:nvSpPr>
        <p:spPr bwMode="auto">
          <a:xfrm>
            <a:off x="1925638" y="31448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789" name="Rectangle 21"/>
          <p:cNvSpPr>
            <a:spLocks noChangeArrowheads="1"/>
          </p:cNvSpPr>
          <p:nvPr/>
        </p:nvSpPr>
        <p:spPr bwMode="auto">
          <a:xfrm>
            <a:off x="3449638" y="41354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790" name="Rectangle 22"/>
          <p:cNvSpPr>
            <a:spLocks noChangeArrowheads="1"/>
          </p:cNvSpPr>
          <p:nvPr/>
        </p:nvSpPr>
        <p:spPr bwMode="auto">
          <a:xfrm>
            <a:off x="401638" y="41354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791" name="Rectangle 23"/>
          <p:cNvSpPr>
            <a:spLocks noChangeArrowheads="1"/>
          </p:cNvSpPr>
          <p:nvPr/>
        </p:nvSpPr>
        <p:spPr bwMode="auto">
          <a:xfrm>
            <a:off x="1163638" y="41354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792" name="Rectangle 24"/>
          <p:cNvSpPr>
            <a:spLocks noChangeArrowheads="1"/>
          </p:cNvSpPr>
          <p:nvPr/>
        </p:nvSpPr>
        <p:spPr bwMode="auto">
          <a:xfrm>
            <a:off x="1925638" y="41354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793" name="Rectangle 25"/>
          <p:cNvSpPr>
            <a:spLocks noChangeArrowheads="1"/>
          </p:cNvSpPr>
          <p:nvPr/>
        </p:nvSpPr>
        <p:spPr bwMode="auto">
          <a:xfrm>
            <a:off x="2687638" y="41354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794" name="Rectangle 26"/>
          <p:cNvSpPr>
            <a:spLocks noChangeArrowheads="1"/>
          </p:cNvSpPr>
          <p:nvPr/>
        </p:nvSpPr>
        <p:spPr bwMode="auto">
          <a:xfrm>
            <a:off x="533400" y="5181600"/>
            <a:ext cx="350838"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32795" name="AutoShape 27"/>
          <p:cNvSpPr>
            <a:spLocks noChangeArrowheads="1"/>
          </p:cNvSpPr>
          <p:nvPr/>
        </p:nvSpPr>
        <p:spPr bwMode="auto">
          <a:xfrm>
            <a:off x="630238" y="55832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796" name="AutoShape 28"/>
          <p:cNvSpPr>
            <a:spLocks noChangeArrowheads="1"/>
          </p:cNvSpPr>
          <p:nvPr/>
        </p:nvSpPr>
        <p:spPr bwMode="auto">
          <a:xfrm>
            <a:off x="1392238" y="36020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797" name="Rectangle 29"/>
          <p:cNvSpPr>
            <a:spLocks noChangeArrowheads="1"/>
          </p:cNvSpPr>
          <p:nvPr/>
        </p:nvSpPr>
        <p:spPr bwMode="auto">
          <a:xfrm>
            <a:off x="401638" y="11636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798" name="Rectangle 30"/>
          <p:cNvSpPr>
            <a:spLocks noChangeArrowheads="1"/>
          </p:cNvSpPr>
          <p:nvPr/>
        </p:nvSpPr>
        <p:spPr bwMode="auto">
          <a:xfrm>
            <a:off x="1163638" y="11636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799" name="Rectangle 31"/>
          <p:cNvSpPr>
            <a:spLocks noChangeArrowheads="1"/>
          </p:cNvSpPr>
          <p:nvPr/>
        </p:nvSpPr>
        <p:spPr bwMode="auto">
          <a:xfrm>
            <a:off x="1925638" y="11636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800" name="Rectangle 32"/>
          <p:cNvSpPr>
            <a:spLocks noChangeArrowheads="1"/>
          </p:cNvSpPr>
          <p:nvPr/>
        </p:nvSpPr>
        <p:spPr bwMode="auto">
          <a:xfrm>
            <a:off x="2687638" y="21542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801" name="Rectangle 33"/>
          <p:cNvSpPr>
            <a:spLocks noChangeArrowheads="1"/>
          </p:cNvSpPr>
          <p:nvPr/>
        </p:nvSpPr>
        <p:spPr bwMode="auto">
          <a:xfrm>
            <a:off x="3552825" y="5153025"/>
            <a:ext cx="384175" cy="454025"/>
          </a:xfrm>
          <a:prstGeom prst="rect">
            <a:avLst/>
          </a:prstGeom>
          <a:noFill/>
          <a:ln w="12700">
            <a:noFill/>
            <a:miter lim="800000"/>
            <a:headEnd/>
            <a:tailEnd/>
          </a:ln>
          <a:effectLst/>
        </p:spPr>
        <p:txBody>
          <a:bodyPr wrap="none" lIns="90488" tIns="44450" rIns="90488" bIns="44450">
            <a:spAutoFit/>
          </a:bodyPr>
          <a:lstStyle/>
          <a:p>
            <a:r>
              <a:rPr lang="en-US"/>
              <a:t>K</a:t>
            </a:r>
          </a:p>
        </p:txBody>
      </p:sp>
      <p:sp>
        <p:nvSpPr>
          <p:cNvPr id="32802" name="Rectangle 34"/>
          <p:cNvSpPr>
            <a:spLocks noChangeArrowheads="1"/>
          </p:cNvSpPr>
          <p:nvPr/>
        </p:nvSpPr>
        <p:spPr bwMode="auto">
          <a:xfrm>
            <a:off x="3449638" y="11636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803" name="AutoShape 35"/>
          <p:cNvSpPr>
            <a:spLocks noChangeArrowheads="1"/>
          </p:cNvSpPr>
          <p:nvPr/>
        </p:nvSpPr>
        <p:spPr bwMode="auto">
          <a:xfrm>
            <a:off x="2906713" y="5573713"/>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804" name="AutoShape 36"/>
          <p:cNvSpPr>
            <a:spLocks noChangeArrowheads="1"/>
          </p:cNvSpPr>
          <p:nvPr/>
        </p:nvSpPr>
        <p:spPr bwMode="auto">
          <a:xfrm>
            <a:off x="630238" y="16208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805" name="Rectangle 37"/>
          <p:cNvSpPr>
            <a:spLocks noChangeArrowheads="1"/>
          </p:cNvSpPr>
          <p:nvPr/>
        </p:nvSpPr>
        <p:spPr bwMode="auto">
          <a:xfrm>
            <a:off x="2687638" y="11636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806" name="Rectangle 38"/>
          <p:cNvSpPr>
            <a:spLocks noChangeArrowheads="1"/>
          </p:cNvSpPr>
          <p:nvPr/>
        </p:nvSpPr>
        <p:spPr bwMode="auto">
          <a:xfrm>
            <a:off x="3449638" y="21542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807" name="Rectangle 39"/>
          <p:cNvSpPr>
            <a:spLocks noChangeArrowheads="1"/>
          </p:cNvSpPr>
          <p:nvPr/>
        </p:nvSpPr>
        <p:spPr bwMode="auto">
          <a:xfrm>
            <a:off x="4516438" y="31448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808" name="Rectangle 40"/>
          <p:cNvSpPr>
            <a:spLocks noChangeArrowheads="1"/>
          </p:cNvSpPr>
          <p:nvPr/>
        </p:nvSpPr>
        <p:spPr bwMode="auto">
          <a:xfrm>
            <a:off x="533400" y="1219200"/>
            <a:ext cx="350838"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32809" name="Rectangle 41"/>
          <p:cNvSpPr>
            <a:spLocks noChangeArrowheads="1"/>
          </p:cNvSpPr>
          <p:nvPr/>
        </p:nvSpPr>
        <p:spPr bwMode="auto">
          <a:xfrm>
            <a:off x="3449638" y="31448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810" name="Rectangle 42"/>
          <p:cNvSpPr>
            <a:spLocks noChangeArrowheads="1"/>
          </p:cNvSpPr>
          <p:nvPr/>
        </p:nvSpPr>
        <p:spPr bwMode="auto">
          <a:xfrm>
            <a:off x="401638" y="51260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811" name="Rectangle 43"/>
          <p:cNvSpPr>
            <a:spLocks noChangeArrowheads="1"/>
          </p:cNvSpPr>
          <p:nvPr/>
        </p:nvSpPr>
        <p:spPr bwMode="auto">
          <a:xfrm>
            <a:off x="1163638" y="51260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812" name="Rectangle 44"/>
          <p:cNvSpPr>
            <a:spLocks noChangeArrowheads="1"/>
          </p:cNvSpPr>
          <p:nvPr/>
        </p:nvSpPr>
        <p:spPr bwMode="auto">
          <a:xfrm>
            <a:off x="1925638" y="51260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813" name="Rectangle 45"/>
          <p:cNvSpPr>
            <a:spLocks noChangeArrowheads="1"/>
          </p:cNvSpPr>
          <p:nvPr/>
        </p:nvSpPr>
        <p:spPr bwMode="auto">
          <a:xfrm>
            <a:off x="2687638" y="51260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814" name="Rectangle 46"/>
          <p:cNvSpPr>
            <a:spLocks noChangeArrowheads="1"/>
          </p:cNvSpPr>
          <p:nvPr/>
        </p:nvSpPr>
        <p:spPr bwMode="auto">
          <a:xfrm>
            <a:off x="3449638" y="5126038"/>
            <a:ext cx="596900" cy="901700"/>
          </a:xfrm>
          <a:prstGeom prst="rect">
            <a:avLst/>
          </a:prstGeom>
          <a:noFill/>
          <a:ln w="12700">
            <a:solidFill>
              <a:schemeClr val="tx1"/>
            </a:solidFill>
            <a:miter lim="800000"/>
            <a:headEnd/>
            <a:tailEnd/>
          </a:ln>
          <a:effectLst/>
        </p:spPr>
        <p:txBody>
          <a:bodyPr wrap="none" anchor="ctr"/>
          <a:lstStyle/>
          <a:p>
            <a:endParaRPr lang="en-US"/>
          </a:p>
        </p:txBody>
      </p:sp>
      <p:sp>
        <p:nvSpPr>
          <p:cNvPr id="32815" name="Rectangle 47"/>
          <p:cNvSpPr>
            <a:spLocks noChangeArrowheads="1"/>
          </p:cNvSpPr>
          <p:nvPr/>
        </p:nvSpPr>
        <p:spPr bwMode="auto">
          <a:xfrm>
            <a:off x="2000250" y="5172075"/>
            <a:ext cx="434975" cy="454025"/>
          </a:xfrm>
          <a:prstGeom prst="rect">
            <a:avLst/>
          </a:prstGeom>
          <a:noFill/>
          <a:ln w="12700">
            <a:noFill/>
            <a:miter lim="800000"/>
            <a:headEnd/>
            <a:tailEnd/>
          </a:ln>
          <a:effectLst/>
        </p:spPr>
        <p:txBody>
          <a:bodyPr wrap="none" lIns="90488" tIns="44450" rIns="90488" bIns="44450">
            <a:spAutoFit/>
          </a:bodyPr>
          <a:lstStyle/>
          <a:p>
            <a:r>
              <a:rPr lang="en-US"/>
              <a:t> 7</a:t>
            </a:r>
          </a:p>
        </p:txBody>
      </p:sp>
      <p:sp>
        <p:nvSpPr>
          <p:cNvPr id="32816" name="AutoShape 48"/>
          <p:cNvSpPr>
            <a:spLocks noChangeArrowheads="1"/>
          </p:cNvSpPr>
          <p:nvPr/>
        </p:nvSpPr>
        <p:spPr bwMode="auto">
          <a:xfrm>
            <a:off x="1392238" y="55832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817" name="Line 49"/>
          <p:cNvSpPr>
            <a:spLocks noChangeShapeType="1"/>
          </p:cNvSpPr>
          <p:nvPr/>
        </p:nvSpPr>
        <p:spPr bwMode="auto">
          <a:xfrm>
            <a:off x="4814888" y="2611438"/>
            <a:ext cx="0" cy="520700"/>
          </a:xfrm>
          <a:prstGeom prst="line">
            <a:avLst/>
          </a:prstGeom>
          <a:noFill/>
          <a:ln w="12700">
            <a:solidFill>
              <a:schemeClr val="tx1"/>
            </a:solidFill>
            <a:round/>
            <a:headEnd/>
            <a:tailEnd/>
          </a:ln>
          <a:effectLst/>
        </p:spPr>
        <p:txBody>
          <a:bodyPr wrap="none" anchor="ctr"/>
          <a:lstStyle/>
          <a:p>
            <a:endParaRPr lang="en-US"/>
          </a:p>
        </p:txBody>
      </p:sp>
      <p:sp>
        <p:nvSpPr>
          <p:cNvPr id="32818" name="Rectangle 50"/>
          <p:cNvSpPr>
            <a:spLocks noChangeArrowheads="1"/>
          </p:cNvSpPr>
          <p:nvPr/>
        </p:nvSpPr>
        <p:spPr bwMode="auto">
          <a:xfrm>
            <a:off x="4648200" y="2819400"/>
            <a:ext cx="333375" cy="454025"/>
          </a:xfrm>
          <a:prstGeom prst="rect">
            <a:avLst/>
          </a:prstGeom>
          <a:noFill/>
          <a:ln w="12700">
            <a:noFill/>
            <a:miter lim="800000"/>
            <a:headEnd/>
            <a:tailEnd/>
          </a:ln>
          <a:effectLst/>
        </p:spPr>
        <p:txBody>
          <a:bodyPr wrap="none" lIns="90488" tIns="44450" rIns="90488" bIns="44450">
            <a:spAutoFit/>
          </a:bodyPr>
          <a:lstStyle/>
          <a:p>
            <a:r>
              <a:rPr lang="en-US"/>
              <a:t>v</a:t>
            </a:r>
          </a:p>
        </p:txBody>
      </p:sp>
      <p:sp>
        <p:nvSpPr>
          <p:cNvPr id="32819" name="Rectangle 51"/>
          <p:cNvSpPr>
            <a:spLocks noChangeArrowheads="1"/>
          </p:cNvSpPr>
          <p:nvPr/>
        </p:nvSpPr>
        <p:spPr bwMode="auto">
          <a:xfrm>
            <a:off x="3209925" y="4438650"/>
            <a:ext cx="358775" cy="454025"/>
          </a:xfrm>
          <a:prstGeom prst="rect">
            <a:avLst/>
          </a:prstGeom>
          <a:noFill/>
          <a:ln w="12700">
            <a:noFill/>
            <a:miter lim="800000"/>
            <a:headEnd/>
            <a:tailEnd/>
          </a:ln>
          <a:effectLst/>
        </p:spPr>
        <p:txBody>
          <a:bodyPr wrap="none" lIns="90488" tIns="44450" rIns="90488" bIns="44450">
            <a:spAutoFit/>
          </a:bodyPr>
          <a:lstStyle/>
          <a:p>
            <a:r>
              <a:rPr lang="en-US"/>
              <a:t>&gt;</a:t>
            </a:r>
          </a:p>
        </p:txBody>
      </p:sp>
      <p:sp>
        <p:nvSpPr>
          <p:cNvPr id="32820" name="Line 52"/>
          <p:cNvSpPr>
            <a:spLocks noChangeShapeType="1"/>
          </p:cNvSpPr>
          <p:nvPr/>
        </p:nvSpPr>
        <p:spPr bwMode="auto">
          <a:xfrm>
            <a:off x="3144838" y="4643438"/>
            <a:ext cx="292100" cy="0"/>
          </a:xfrm>
          <a:prstGeom prst="line">
            <a:avLst/>
          </a:prstGeom>
          <a:noFill/>
          <a:ln w="12700">
            <a:solidFill>
              <a:schemeClr val="tx1"/>
            </a:solidFill>
            <a:round/>
            <a:headEnd/>
            <a:tailEnd/>
          </a:ln>
          <a:effectLst/>
        </p:spPr>
        <p:txBody>
          <a:bodyPr wrap="none" anchor="ctr"/>
          <a:lstStyle/>
          <a:p>
            <a:endParaRPr lang="en-US"/>
          </a:p>
        </p:txBody>
      </p:sp>
      <p:sp>
        <p:nvSpPr>
          <p:cNvPr id="32821" name="Line 53"/>
          <p:cNvSpPr>
            <a:spLocks noChangeShapeType="1"/>
          </p:cNvSpPr>
          <p:nvPr/>
        </p:nvSpPr>
        <p:spPr bwMode="auto">
          <a:xfrm flipV="1">
            <a:off x="3138488" y="3856038"/>
            <a:ext cx="0" cy="793750"/>
          </a:xfrm>
          <a:prstGeom prst="line">
            <a:avLst/>
          </a:prstGeom>
          <a:noFill/>
          <a:ln w="12700">
            <a:solidFill>
              <a:schemeClr val="tx1"/>
            </a:solidFill>
            <a:round/>
            <a:headEnd/>
            <a:tailEnd/>
          </a:ln>
          <a:effectLst/>
        </p:spPr>
        <p:txBody>
          <a:bodyPr wrap="none" anchor="ctr"/>
          <a:lstStyle/>
          <a:p>
            <a:endParaRPr lang="en-US"/>
          </a:p>
        </p:txBody>
      </p:sp>
      <p:sp>
        <p:nvSpPr>
          <p:cNvPr id="32822" name="Rectangle 54"/>
          <p:cNvSpPr>
            <a:spLocks noChangeArrowheads="1"/>
          </p:cNvSpPr>
          <p:nvPr/>
        </p:nvSpPr>
        <p:spPr bwMode="auto">
          <a:xfrm>
            <a:off x="3181350" y="5343525"/>
            <a:ext cx="358775" cy="454025"/>
          </a:xfrm>
          <a:prstGeom prst="rect">
            <a:avLst/>
          </a:prstGeom>
          <a:noFill/>
          <a:ln w="12700">
            <a:noFill/>
            <a:miter lim="800000"/>
            <a:headEnd/>
            <a:tailEnd/>
          </a:ln>
          <a:effectLst/>
        </p:spPr>
        <p:txBody>
          <a:bodyPr wrap="none" lIns="90488" tIns="44450" rIns="90488" bIns="44450">
            <a:spAutoFit/>
          </a:bodyPr>
          <a:lstStyle/>
          <a:p>
            <a:r>
              <a:rPr lang="en-US"/>
              <a:t>&lt;</a:t>
            </a:r>
          </a:p>
        </p:txBody>
      </p:sp>
      <p:sp>
        <p:nvSpPr>
          <p:cNvPr id="32823" name="Line 55"/>
          <p:cNvSpPr>
            <a:spLocks noChangeShapeType="1"/>
          </p:cNvSpPr>
          <p:nvPr/>
        </p:nvSpPr>
        <p:spPr bwMode="auto">
          <a:xfrm flipV="1">
            <a:off x="4729163" y="4056063"/>
            <a:ext cx="0" cy="1498600"/>
          </a:xfrm>
          <a:prstGeom prst="line">
            <a:avLst/>
          </a:prstGeom>
          <a:noFill/>
          <a:ln w="12700">
            <a:solidFill>
              <a:schemeClr val="tx1"/>
            </a:solidFill>
            <a:round/>
            <a:headEnd/>
            <a:tailEnd/>
          </a:ln>
          <a:effectLst/>
        </p:spPr>
        <p:txBody>
          <a:bodyPr wrap="none" anchor="ctr"/>
          <a:lstStyle/>
          <a:p>
            <a:endParaRPr lang="en-US"/>
          </a:p>
        </p:txBody>
      </p:sp>
      <p:sp>
        <p:nvSpPr>
          <p:cNvPr id="32824" name="Rectangle 56"/>
          <p:cNvSpPr>
            <a:spLocks noChangeArrowheads="1"/>
          </p:cNvSpPr>
          <p:nvPr/>
        </p:nvSpPr>
        <p:spPr bwMode="auto">
          <a:xfrm>
            <a:off x="4572000" y="2057400"/>
            <a:ext cx="350838" cy="454025"/>
          </a:xfrm>
          <a:prstGeom prst="rect">
            <a:avLst/>
          </a:prstGeom>
          <a:noFill/>
          <a:ln w="12700">
            <a:noFill/>
            <a:miter lim="800000"/>
            <a:headEnd/>
            <a:tailEnd/>
          </a:ln>
          <a:effectLst/>
        </p:spPr>
        <p:txBody>
          <a:bodyPr wrap="none" lIns="90488" tIns="44450" rIns="90488" bIns="44450">
            <a:spAutoFit/>
          </a:bodyPr>
          <a:lstStyle/>
          <a:p>
            <a:r>
              <a:rPr lang="en-US"/>
              <a:t>1</a:t>
            </a:r>
          </a:p>
        </p:txBody>
      </p:sp>
      <p:sp>
        <p:nvSpPr>
          <p:cNvPr id="32825" name="Oval 57"/>
          <p:cNvSpPr>
            <a:spLocks noChangeArrowheads="1"/>
          </p:cNvSpPr>
          <p:nvPr/>
        </p:nvSpPr>
        <p:spPr bwMode="auto">
          <a:xfrm>
            <a:off x="4821238" y="5202238"/>
            <a:ext cx="368300" cy="368300"/>
          </a:xfrm>
          <a:prstGeom prst="ellipse">
            <a:avLst/>
          </a:prstGeom>
          <a:noFill/>
          <a:ln w="12700">
            <a:solidFill>
              <a:schemeClr val="tx1"/>
            </a:solidFill>
            <a:round/>
            <a:headEnd/>
            <a:tailEnd/>
          </a:ln>
          <a:effectLst/>
        </p:spPr>
        <p:txBody>
          <a:bodyPr wrap="none" anchor="ctr"/>
          <a:lstStyle/>
          <a:p>
            <a:endParaRPr lang="en-US"/>
          </a:p>
        </p:txBody>
      </p:sp>
      <p:sp>
        <p:nvSpPr>
          <p:cNvPr id="32826" name="Oval 58"/>
          <p:cNvSpPr>
            <a:spLocks noChangeArrowheads="1"/>
          </p:cNvSpPr>
          <p:nvPr/>
        </p:nvSpPr>
        <p:spPr bwMode="auto">
          <a:xfrm>
            <a:off x="4592638" y="2078038"/>
            <a:ext cx="368300" cy="368300"/>
          </a:xfrm>
          <a:prstGeom prst="ellipse">
            <a:avLst/>
          </a:prstGeom>
          <a:noFill/>
          <a:ln w="12700">
            <a:solidFill>
              <a:schemeClr val="tx1"/>
            </a:solidFill>
            <a:round/>
            <a:headEnd/>
            <a:tailEnd/>
          </a:ln>
          <a:effectLst/>
        </p:spPr>
        <p:txBody>
          <a:bodyPr wrap="none" anchor="ctr"/>
          <a:lstStyle/>
          <a:p>
            <a:endParaRPr lang="en-US"/>
          </a:p>
        </p:txBody>
      </p:sp>
      <p:sp>
        <p:nvSpPr>
          <p:cNvPr id="32827" name="Rectangle 59"/>
          <p:cNvSpPr>
            <a:spLocks noChangeArrowheads="1"/>
          </p:cNvSpPr>
          <p:nvPr/>
        </p:nvSpPr>
        <p:spPr bwMode="auto">
          <a:xfrm>
            <a:off x="2724150" y="4610100"/>
            <a:ext cx="350838" cy="454025"/>
          </a:xfrm>
          <a:prstGeom prst="rect">
            <a:avLst/>
          </a:prstGeom>
          <a:noFill/>
          <a:ln w="12700">
            <a:noFill/>
            <a:miter lim="800000"/>
            <a:headEnd/>
            <a:tailEnd/>
          </a:ln>
          <a:effectLst/>
        </p:spPr>
        <p:txBody>
          <a:bodyPr wrap="none" lIns="90488" tIns="44450" rIns="90488" bIns="44450">
            <a:spAutoFit/>
          </a:bodyPr>
          <a:lstStyle/>
          <a:p>
            <a:r>
              <a:rPr lang="en-US"/>
              <a:t>2</a:t>
            </a:r>
          </a:p>
        </p:txBody>
      </p:sp>
      <p:sp>
        <p:nvSpPr>
          <p:cNvPr id="32828" name="Rectangle 60"/>
          <p:cNvSpPr>
            <a:spLocks noChangeArrowheads="1"/>
          </p:cNvSpPr>
          <p:nvPr/>
        </p:nvSpPr>
        <p:spPr bwMode="auto">
          <a:xfrm>
            <a:off x="4800600" y="5181600"/>
            <a:ext cx="350838" cy="454025"/>
          </a:xfrm>
          <a:prstGeom prst="rect">
            <a:avLst/>
          </a:prstGeom>
          <a:noFill/>
          <a:ln w="12700">
            <a:noFill/>
            <a:miter lim="800000"/>
            <a:headEnd/>
            <a:tailEnd/>
          </a:ln>
          <a:effectLst/>
        </p:spPr>
        <p:txBody>
          <a:bodyPr wrap="none" lIns="90488" tIns="44450" rIns="90488" bIns="44450">
            <a:spAutoFit/>
          </a:bodyPr>
          <a:lstStyle/>
          <a:p>
            <a:r>
              <a:rPr lang="en-US"/>
              <a:t>3</a:t>
            </a:r>
          </a:p>
        </p:txBody>
      </p:sp>
      <p:sp>
        <p:nvSpPr>
          <p:cNvPr id="32829" name="Oval 61"/>
          <p:cNvSpPr>
            <a:spLocks noChangeArrowheads="1"/>
          </p:cNvSpPr>
          <p:nvPr/>
        </p:nvSpPr>
        <p:spPr bwMode="auto">
          <a:xfrm>
            <a:off x="2716213" y="4630738"/>
            <a:ext cx="368300" cy="368300"/>
          </a:xfrm>
          <a:prstGeom prst="ellipse">
            <a:avLst/>
          </a:prstGeom>
          <a:noFill/>
          <a:ln w="12700">
            <a:solidFill>
              <a:schemeClr val="tx1"/>
            </a:solidFill>
            <a:round/>
            <a:headEnd/>
            <a:tailEnd/>
          </a:ln>
          <a:effectLst/>
        </p:spPr>
        <p:txBody>
          <a:bodyPr wrap="none" anchor="ctr"/>
          <a:lstStyle/>
          <a:p>
            <a:endParaRPr lang="en-US"/>
          </a:p>
        </p:txBody>
      </p:sp>
      <p:sp>
        <p:nvSpPr>
          <p:cNvPr id="32830" name="Rectangle 62"/>
          <p:cNvSpPr>
            <a:spLocks noChangeArrowheads="1"/>
          </p:cNvSpPr>
          <p:nvPr/>
        </p:nvSpPr>
        <p:spPr bwMode="auto">
          <a:xfrm>
            <a:off x="1257300" y="2171700"/>
            <a:ext cx="434975" cy="454025"/>
          </a:xfrm>
          <a:prstGeom prst="rect">
            <a:avLst/>
          </a:prstGeom>
          <a:noFill/>
          <a:ln w="12700">
            <a:noFill/>
            <a:miter lim="800000"/>
            <a:headEnd/>
            <a:tailEnd/>
          </a:ln>
          <a:effectLst/>
        </p:spPr>
        <p:txBody>
          <a:bodyPr wrap="none" lIns="90488" tIns="44450" rIns="90488" bIns="44450">
            <a:spAutoFit/>
          </a:bodyPr>
          <a:lstStyle/>
          <a:p>
            <a:r>
              <a:rPr lang="en-US"/>
              <a:t> 6</a:t>
            </a:r>
          </a:p>
        </p:txBody>
      </p:sp>
      <p:sp>
        <p:nvSpPr>
          <p:cNvPr id="32831" name="AutoShape 63"/>
          <p:cNvSpPr>
            <a:spLocks noChangeArrowheads="1"/>
          </p:cNvSpPr>
          <p:nvPr/>
        </p:nvSpPr>
        <p:spPr bwMode="auto">
          <a:xfrm>
            <a:off x="2154238" y="16208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832" name="Rectangle 64"/>
          <p:cNvSpPr>
            <a:spLocks noChangeArrowheads="1"/>
          </p:cNvSpPr>
          <p:nvPr/>
        </p:nvSpPr>
        <p:spPr bwMode="auto">
          <a:xfrm>
            <a:off x="2000250" y="2228850"/>
            <a:ext cx="434975" cy="454025"/>
          </a:xfrm>
          <a:prstGeom prst="rect">
            <a:avLst/>
          </a:prstGeom>
          <a:noFill/>
          <a:ln w="12700">
            <a:noFill/>
            <a:miter lim="800000"/>
            <a:headEnd/>
            <a:tailEnd/>
          </a:ln>
          <a:effectLst/>
        </p:spPr>
        <p:txBody>
          <a:bodyPr wrap="none" lIns="90488" tIns="44450" rIns="90488" bIns="44450">
            <a:spAutoFit/>
          </a:bodyPr>
          <a:lstStyle/>
          <a:p>
            <a:r>
              <a:rPr lang="en-US"/>
              <a:t> 7</a:t>
            </a:r>
          </a:p>
        </p:txBody>
      </p:sp>
      <p:sp>
        <p:nvSpPr>
          <p:cNvPr id="32833" name="Rectangle 65"/>
          <p:cNvSpPr>
            <a:spLocks noChangeArrowheads="1"/>
          </p:cNvSpPr>
          <p:nvPr/>
        </p:nvSpPr>
        <p:spPr bwMode="auto">
          <a:xfrm>
            <a:off x="2724150" y="5143500"/>
            <a:ext cx="434975" cy="454025"/>
          </a:xfrm>
          <a:prstGeom prst="rect">
            <a:avLst/>
          </a:prstGeom>
          <a:noFill/>
          <a:ln w="12700">
            <a:noFill/>
            <a:miter lim="800000"/>
            <a:headEnd/>
            <a:tailEnd/>
          </a:ln>
          <a:effectLst/>
        </p:spPr>
        <p:txBody>
          <a:bodyPr wrap="none" lIns="90488" tIns="44450" rIns="90488" bIns="44450">
            <a:spAutoFit/>
          </a:bodyPr>
          <a:lstStyle/>
          <a:p>
            <a:r>
              <a:rPr lang="en-US"/>
              <a:t> 8</a:t>
            </a:r>
          </a:p>
        </p:txBody>
      </p:sp>
      <p:sp>
        <p:nvSpPr>
          <p:cNvPr id="32834" name="AutoShape 66"/>
          <p:cNvSpPr>
            <a:spLocks noChangeArrowheads="1"/>
          </p:cNvSpPr>
          <p:nvPr/>
        </p:nvSpPr>
        <p:spPr bwMode="auto">
          <a:xfrm>
            <a:off x="3659188" y="163988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835" name="AutoShape 67"/>
          <p:cNvSpPr>
            <a:spLocks noChangeArrowheads="1"/>
          </p:cNvSpPr>
          <p:nvPr/>
        </p:nvSpPr>
        <p:spPr bwMode="auto">
          <a:xfrm>
            <a:off x="1411288" y="4584700"/>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836" name="Rectangle 68"/>
          <p:cNvSpPr>
            <a:spLocks noChangeArrowheads="1"/>
          </p:cNvSpPr>
          <p:nvPr/>
        </p:nvSpPr>
        <p:spPr bwMode="auto">
          <a:xfrm>
            <a:off x="533400" y="3200400"/>
            <a:ext cx="350838"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32837" name="AutoShape 69"/>
          <p:cNvSpPr>
            <a:spLocks noChangeArrowheads="1"/>
          </p:cNvSpPr>
          <p:nvPr/>
        </p:nvSpPr>
        <p:spPr bwMode="auto">
          <a:xfrm>
            <a:off x="2173288" y="5592763"/>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838" name="Rectangle 70"/>
          <p:cNvSpPr>
            <a:spLocks noChangeArrowheads="1"/>
          </p:cNvSpPr>
          <p:nvPr/>
        </p:nvSpPr>
        <p:spPr bwMode="auto">
          <a:xfrm>
            <a:off x="1228725" y="5153025"/>
            <a:ext cx="434975" cy="454025"/>
          </a:xfrm>
          <a:prstGeom prst="rect">
            <a:avLst/>
          </a:prstGeom>
          <a:noFill/>
          <a:ln w="12700">
            <a:noFill/>
            <a:miter lim="800000"/>
            <a:headEnd/>
            <a:tailEnd/>
          </a:ln>
          <a:effectLst/>
        </p:spPr>
        <p:txBody>
          <a:bodyPr wrap="none" lIns="90488" tIns="44450" rIns="90488" bIns="44450">
            <a:spAutoFit/>
          </a:bodyPr>
          <a:lstStyle/>
          <a:p>
            <a:r>
              <a:rPr lang="en-US"/>
              <a:t> 6</a:t>
            </a:r>
          </a:p>
        </p:txBody>
      </p:sp>
      <p:sp>
        <p:nvSpPr>
          <p:cNvPr id="32839" name="Rectangle 71"/>
          <p:cNvSpPr>
            <a:spLocks noChangeArrowheads="1"/>
          </p:cNvSpPr>
          <p:nvPr/>
        </p:nvSpPr>
        <p:spPr bwMode="auto">
          <a:xfrm>
            <a:off x="552450" y="4162425"/>
            <a:ext cx="350838" cy="454025"/>
          </a:xfrm>
          <a:prstGeom prst="rect">
            <a:avLst/>
          </a:prstGeom>
          <a:noFill/>
          <a:ln w="12700">
            <a:noFill/>
            <a:miter lim="800000"/>
            <a:headEnd/>
            <a:tailEnd/>
          </a:ln>
          <a:effectLst/>
        </p:spPr>
        <p:txBody>
          <a:bodyPr wrap="none" lIns="90488" tIns="44450" rIns="90488" bIns="44450">
            <a:spAutoFit/>
          </a:bodyPr>
          <a:lstStyle/>
          <a:p>
            <a:r>
              <a:rPr lang="en-US"/>
              <a:t>5</a:t>
            </a:r>
          </a:p>
        </p:txBody>
      </p:sp>
      <p:sp>
        <p:nvSpPr>
          <p:cNvPr id="32840" name="AutoShape 72"/>
          <p:cNvSpPr>
            <a:spLocks noChangeArrowheads="1"/>
          </p:cNvSpPr>
          <p:nvPr/>
        </p:nvSpPr>
        <p:spPr bwMode="auto">
          <a:xfrm>
            <a:off x="658813" y="4583113"/>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841" name="Rectangle 73"/>
          <p:cNvSpPr>
            <a:spLocks noChangeArrowheads="1"/>
          </p:cNvSpPr>
          <p:nvPr/>
        </p:nvSpPr>
        <p:spPr bwMode="auto">
          <a:xfrm>
            <a:off x="1257300" y="3181350"/>
            <a:ext cx="434975" cy="454025"/>
          </a:xfrm>
          <a:prstGeom prst="rect">
            <a:avLst/>
          </a:prstGeom>
          <a:noFill/>
          <a:ln w="12700">
            <a:noFill/>
            <a:miter lim="800000"/>
            <a:headEnd/>
            <a:tailEnd/>
          </a:ln>
          <a:effectLst/>
        </p:spPr>
        <p:txBody>
          <a:bodyPr wrap="none" lIns="90488" tIns="44450" rIns="90488" bIns="44450">
            <a:spAutoFit/>
          </a:bodyPr>
          <a:lstStyle/>
          <a:p>
            <a:r>
              <a:rPr lang="en-US"/>
              <a:t> 6</a:t>
            </a:r>
          </a:p>
        </p:txBody>
      </p:sp>
      <p:sp>
        <p:nvSpPr>
          <p:cNvPr id="32842" name="Rectangle 74"/>
          <p:cNvSpPr>
            <a:spLocks noChangeArrowheads="1"/>
          </p:cNvSpPr>
          <p:nvPr/>
        </p:nvSpPr>
        <p:spPr bwMode="auto">
          <a:xfrm>
            <a:off x="1257300" y="1181100"/>
            <a:ext cx="434975" cy="454025"/>
          </a:xfrm>
          <a:prstGeom prst="rect">
            <a:avLst/>
          </a:prstGeom>
          <a:noFill/>
          <a:ln w="12700">
            <a:noFill/>
            <a:miter lim="800000"/>
            <a:headEnd/>
            <a:tailEnd/>
          </a:ln>
          <a:effectLst/>
        </p:spPr>
        <p:txBody>
          <a:bodyPr wrap="none" lIns="90488" tIns="44450" rIns="90488" bIns="44450">
            <a:spAutoFit/>
          </a:bodyPr>
          <a:lstStyle/>
          <a:p>
            <a:r>
              <a:rPr lang="en-US"/>
              <a:t> 6</a:t>
            </a:r>
          </a:p>
        </p:txBody>
      </p:sp>
      <p:sp>
        <p:nvSpPr>
          <p:cNvPr id="32843" name="Rectangle 75"/>
          <p:cNvSpPr>
            <a:spLocks noChangeArrowheads="1"/>
          </p:cNvSpPr>
          <p:nvPr/>
        </p:nvSpPr>
        <p:spPr bwMode="auto">
          <a:xfrm>
            <a:off x="1219200" y="4133850"/>
            <a:ext cx="434975" cy="454025"/>
          </a:xfrm>
          <a:prstGeom prst="rect">
            <a:avLst/>
          </a:prstGeom>
          <a:noFill/>
          <a:ln w="12700">
            <a:noFill/>
            <a:miter lim="800000"/>
            <a:headEnd/>
            <a:tailEnd/>
          </a:ln>
          <a:effectLst/>
        </p:spPr>
        <p:txBody>
          <a:bodyPr wrap="none" lIns="90488" tIns="44450" rIns="90488" bIns="44450">
            <a:spAutoFit/>
          </a:bodyPr>
          <a:lstStyle/>
          <a:p>
            <a:r>
              <a:rPr lang="en-US"/>
              <a:t> 6</a:t>
            </a:r>
          </a:p>
        </p:txBody>
      </p:sp>
      <p:sp>
        <p:nvSpPr>
          <p:cNvPr id="32844" name="AutoShape 76"/>
          <p:cNvSpPr>
            <a:spLocks noChangeArrowheads="1"/>
          </p:cNvSpPr>
          <p:nvPr/>
        </p:nvSpPr>
        <p:spPr bwMode="auto">
          <a:xfrm>
            <a:off x="2154238" y="26495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845" name="Rectangle 77"/>
          <p:cNvSpPr>
            <a:spLocks noChangeArrowheads="1"/>
          </p:cNvSpPr>
          <p:nvPr/>
        </p:nvSpPr>
        <p:spPr bwMode="auto">
          <a:xfrm>
            <a:off x="3562350" y="2209800"/>
            <a:ext cx="350838" cy="454025"/>
          </a:xfrm>
          <a:prstGeom prst="rect">
            <a:avLst/>
          </a:prstGeom>
          <a:noFill/>
          <a:ln w="12700">
            <a:noFill/>
            <a:miter lim="800000"/>
            <a:headEnd/>
            <a:tailEnd/>
          </a:ln>
          <a:effectLst/>
        </p:spPr>
        <p:txBody>
          <a:bodyPr wrap="none" lIns="90488" tIns="44450" rIns="90488" bIns="44450">
            <a:spAutoFit/>
          </a:bodyPr>
          <a:lstStyle/>
          <a:p>
            <a:r>
              <a:rPr lang="en-US"/>
              <a:t>8</a:t>
            </a:r>
          </a:p>
        </p:txBody>
      </p:sp>
      <p:sp>
        <p:nvSpPr>
          <p:cNvPr id="32846" name="Rectangle 78"/>
          <p:cNvSpPr>
            <a:spLocks noChangeArrowheads="1"/>
          </p:cNvSpPr>
          <p:nvPr/>
        </p:nvSpPr>
        <p:spPr bwMode="auto">
          <a:xfrm>
            <a:off x="2819400" y="1219200"/>
            <a:ext cx="384175" cy="454025"/>
          </a:xfrm>
          <a:prstGeom prst="rect">
            <a:avLst/>
          </a:prstGeom>
          <a:noFill/>
          <a:ln w="12700">
            <a:noFill/>
            <a:miter lim="800000"/>
            <a:headEnd/>
            <a:tailEnd/>
          </a:ln>
          <a:effectLst/>
        </p:spPr>
        <p:txBody>
          <a:bodyPr wrap="none" lIns="90488" tIns="44450" rIns="90488" bIns="44450">
            <a:spAutoFit/>
          </a:bodyPr>
          <a:lstStyle/>
          <a:p>
            <a:r>
              <a:rPr lang="en-US"/>
              <a:t>K</a:t>
            </a:r>
          </a:p>
        </p:txBody>
      </p:sp>
      <p:sp>
        <p:nvSpPr>
          <p:cNvPr id="32847" name="AutoShape 79"/>
          <p:cNvSpPr>
            <a:spLocks noChangeArrowheads="1"/>
          </p:cNvSpPr>
          <p:nvPr/>
        </p:nvSpPr>
        <p:spPr bwMode="auto">
          <a:xfrm>
            <a:off x="2916238" y="16208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848" name="Rectangle 80"/>
          <p:cNvSpPr>
            <a:spLocks noChangeArrowheads="1"/>
          </p:cNvSpPr>
          <p:nvPr/>
        </p:nvSpPr>
        <p:spPr bwMode="auto">
          <a:xfrm>
            <a:off x="3562350" y="1219200"/>
            <a:ext cx="350838" cy="454025"/>
          </a:xfrm>
          <a:prstGeom prst="rect">
            <a:avLst/>
          </a:prstGeom>
          <a:noFill/>
          <a:ln w="12700">
            <a:noFill/>
            <a:miter lim="800000"/>
            <a:headEnd/>
            <a:tailEnd/>
          </a:ln>
          <a:effectLst/>
        </p:spPr>
        <p:txBody>
          <a:bodyPr wrap="none" lIns="90488" tIns="44450" rIns="90488" bIns="44450">
            <a:spAutoFit/>
          </a:bodyPr>
          <a:lstStyle/>
          <a:p>
            <a:r>
              <a:rPr lang="en-US"/>
              <a:t>8</a:t>
            </a:r>
          </a:p>
        </p:txBody>
      </p:sp>
      <p:sp>
        <p:nvSpPr>
          <p:cNvPr id="32849" name="AutoShape 81"/>
          <p:cNvSpPr>
            <a:spLocks noChangeArrowheads="1"/>
          </p:cNvSpPr>
          <p:nvPr/>
        </p:nvSpPr>
        <p:spPr bwMode="auto">
          <a:xfrm>
            <a:off x="3659188" y="263048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850" name="AutoShape 82"/>
          <p:cNvSpPr>
            <a:spLocks noChangeArrowheads="1"/>
          </p:cNvSpPr>
          <p:nvPr/>
        </p:nvSpPr>
        <p:spPr bwMode="auto">
          <a:xfrm>
            <a:off x="4745038" y="362108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851" name="Rectangle 83"/>
          <p:cNvSpPr>
            <a:spLocks noChangeArrowheads="1"/>
          </p:cNvSpPr>
          <p:nvPr/>
        </p:nvSpPr>
        <p:spPr bwMode="auto">
          <a:xfrm>
            <a:off x="2819400" y="2228850"/>
            <a:ext cx="384175" cy="454025"/>
          </a:xfrm>
          <a:prstGeom prst="rect">
            <a:avLst/>
          </a:prstGeom>
          <a:noFill/>
          <a:ln w="12700">
            <a:noFill/>
            <a:miter lim="800000"/>
            <a:headEnd/>
            <a:tailEnd/>
          </a:ln>
          <a:effectLst/>
        </p:spPr>
        <p:txBody>
          <a:bodyPr wrap="none" lIns="90488" tIns="44450" rIns="90488" bIns="44450">
            <a:spAutoFit/>
          </a:bodyPr>
          <a:lstStyle/>
          <a:p>
            <a:r>
              <a:rPr lang="en-US"/>
              <a:t>K</a:t>
            </a:r>
          </a:p>
        </p:txBody>
      </p:sp>
      <p:sp>
        <p:nvSpPr>
          <p:cNvPr id="32852" name="AutoShape 84"/>
          <p:cNvSpPr>
            <a:spLocks noChangeArrowheads="1"/>
          </p:cNvSpPr>
          <p:nvPr/>
        </p:nvSpPr>
        <p:spPr bwMode="auto">
          <a:xfrm>
            <a:off x="2935288" y="26114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853" name="AutoShape 85"/>
          <p:cNvSpPr>
            <a:spLocks noChangeArrowheads="1"/>
          </p:cNvSpPr>
          <p:nvPr/>
        </p:nvSpPr>
        <p:spPr bwMode="auto">
          <a:xfrm>
            <a:off x="2154238" y="362108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854" name="Line 86"/>
          <p:cNvSpPr>
            <a:spLocks noChangeShapeType="1"/>
          </p:cNvSpPr>
          <p:nvPr/>
        </p:nvSpPr>
        <p:spPr bwMode="auto">
          <a:xfrm flipH="1">
            <a:off x="4046538" y="2605088"/>
            <a:ext cx="774700" cy="0"/>
          </a:xfrm>
          <a:prstGeom prst="line">
            <a:avLst/>
          </a:prstGeom>
          <a:noFill/>
          <a:ln w="12700">
            <a:solidFill>
              <a:schemeClr val="tx1"/>
            </a:solidFill>
            <a:round/>
            <a:headEnd/>
            <a:tailEnd/>
          </a:ln>
          <a:effectLst/>
        </p:spPr>
        <p:txBody>
          <a:bodyPr wrap="none" anchor="ctr"/>
          <a:lstStyle/>
          <a:p>
            <a:endParaRPr lang="en-US"/>
          </a:p>
        </p:txBody>
      </p:sp>
      <p:sp>
        <p:nvSpPr>
          <p:cNvPr id="32855" name="Rectangle 87"/>
          <p:cNvSpPr>
            <a:spLocks noChangeArrowheads="1"/>
          </p:cNvSpPr>
          <p:nvPr/>
        </p:nvSpPr>
        <p:spPr bwMode="auto">
          <a:xfrm>
            <a:off x="2819400" y="3219450"/>
            <a:ext cx="384175" cy="454025"/>
          </a:xfrm>
          <a:prstGeom prst="rect">
            <a:avLst/>
          </a:prstGeom>
          <a:noFill/>
          <a:ln w="12700">
            <a:noFill/>
            <a:miter lim="800000"/>
            <a:headEnd/>
            <a:tailEnd/>
          </a:ln>
          <a:effectLst/>
        </p:spPr>
        <p:txBody>
          <a:bodyPr wrap="none" lIns="90488" tIns="44450" rIns="90488" bIns="44450">
            <a:spAutoFit/>
          </a:bodyPr>
          <a:lstStyle/>
          <a:p>
            <a:r>
              <a:rPr lang="en-US"/>
              <a:t>K</a:t>
            </a:r>
          </a:p>
        </p:txBody>
      </p:sp>
      <p:sp>
        <p:nvSpPr>
          <p:cNvPr id="32856" name="AutoShape 88"/>
          <p:cNvSpPr>
            <a:spLocks noChangeArrowheads="1"/>
          </p:cNvSpPr>
          <p:nvPr/>
        </p:nvSpPr>
        <p:spPr bwMode="auto">
          <a:xfrm>
            <a:off x="2935288" y="36401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857" name="Line 89"/>
          <p:cNvSpPr>
            <a:spLocks noChangeShapeType="1"/>
          </p:cNvSpPr>
          <p:nvPr/>
        </p:nvSpPr>
        <p:spPr bwMode="auto">
          <a:xfrm>
            <a:off x="3325813" y="5538788"/>
            <a:ext cx="1397000" cy="0"/>
          </a:xfrm>
          <a:prstGeom prst="line">
            <a:avLst/>
          </a:prstGeom>
          <a:noFill/>
          <a:ln w="12700">
            <a:solidFill>
              <a:schemeClr val="tx1"/>
            </a:solidFill>
            <a:round/>
            <a:headEnd/>
            <a:tailEnd/>
          </a:ln>
          <a:effectLst/>
        </p:spPr>
        <p:txBody>
          <a:bodyPr wrap="none" anchor="ctr"/>
          <a:lstStyle/>
          <a:p>
            <a:endParaRPr lang="en-US"/>
          </a:p>
        </p:txBody>
      </p:sp>
      <p:sp>
        <p:nvSpPr>
          <p:cNvPr id="32858" name="Rectangle 90"/>
          <p:cNvSpPr>
            <a:spLocks noChangeArrowheads="1"/>
          </p:cNvSpPr>
          <p:nvPr/>
        </p:nvSpPr>
        <p:spPr bwMode="auto">
          <a:xfrm>
            <a:off x="4572000" y="3200400"/>
            <a:ext cx="434975" cy="454025"/>
          </a:xfrm>
          <a:prstGeom prst="rect">
            <a:avLst/>
          </a:prstGeom>
          <a:noFill/>
          <a:ln w="12700">
            <a:noFill/>
            <a:miter lim="800000"/>
            <a:headEnd/>
            <a:tailEnd/>
          </a:ln>
          <a:effectLst/>
        </p:spPr>
        <p:txBody>
          <a:bodyPr wrap="none" lIns="90488" tIns="44450" rIns="90488" bIns="44450">
            <a:spAutoFit/>
          </a:bodyPr>
          <a:lstStyle/>
          <a:p>
            <a:r>
              <a:rPr lang="en-US"/>
              <a:t> 8</a:t>
            </a:r>
          </a:p>
        </p:txBody>
      </p:sp>
      <p:sp>
        <p:nvSpPr>
          <p:cNvPr id="32859" name="AutoShape 91"/>
          <p:cNvSpPr>
            <a:spLocks noChangeArrowheads="1"/>
          </p:cNvSpPr>
          <p:nvPr/>
        </p:nvSpPr>
        <p:spPr bwMode="auto">
          <a:xfrm>
            <a:off x="3659188" y="5592763"/>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860" name="AutoShape 92"/>
          <p:cNvSpPr>
            <a:spLocks noChangeArrowheads="1"/>
          </p:cNvSpPr>
          <p:nvPr/>
        </p:nvSpPr>
        <p:spPr bwMode="auto">
          <a:xfrm>
            <a:off x="3678238" y="46307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
        <p:nvSpPr>
          <p:cNvPr id="32861" name="Rectangle 93"/>
          <p:cNvSpPr>
            <a:spLocks noChangeArrowheads="1"/>
          </p:cNvSpPr>
          <p:nvPr/>
        </p:nvSpPr>
        <p:spPr bwMode="auto">
          <a:xfrm>
            <a:off x="3543300" y="4210050"/>
            <a:ext cx="384175" cy="454025"/>
          </a:xfrm>
          <a:prstGeom prst="rect">
            <a:avLst/>
          </a:prstGeom>
          <a:noFill/>
          <a:ln w="12700">
            <a:noFill/>
            <a:miter lim="800000"/>
            <a:headEnd/>
            <a:tailEnd/>
          </a:ln>
          <a:effectLst/>
        </p:spPr>
        <p:txBody>
          <a:bodyPr wrap="none" lIns="90488" tIns="44450" rIns="90488" bIns="44450">
            <a:spAutoFit/>
          </a:bodyPr>
          <a:lstStyle/>
          <a:p>
            <a:r>
              <a:rPr lang="en-US"/>
              <a:t>K</a:t>
            </a:r>
          </a:p>
        </p:txBody>
      </p:sp>
      <p:sp>
        <p:nvSpPr>
          <p:cNvPr id="32862" name="AutoShape 94"/>
          <p:cNvSpPr>
            <a:spLocks noChangeArrowheads="1"/>
          </p:cNvSpPr>
          <p:nvPr/>
        </p:nvSpPr>
        <p:spPr bwMode="auto">
          <a:xfrm>
            <a:off x="2154238" y="4592638"/>
            <a:ext cx="139700" cy="292100"/>
          </a:xfrm>
          <a:prstGeom prst="diamond">
            <a:avLst/>
          </a:prstGeom>
          <a:solidFill>
            <a:srgbClr val="00B0F0"/>
          </a:solidFill>
          <a:ln w="12700">
            <a:solidFill>
              <a:schemeClr val="tx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5365"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 name="Rectangle 3"/>
          <p:cNvSpPr>
            <a:spLocks noGrp="1" noChangeArrowheads="1"/>
          </p:cNvSpPr>
          <p:nvPr>
            <p:ph type="title"/>
          </p:nvPr>
        </p:nvSpPr>
        <p:spPr/>
        <p:txBody>
          <a:bodyPr/>
          <a:lstStyle/>
          <a:p>
            <a:pPr>
              <a:defRPr/>
            </a:pPr>
            <a:r>
              <a:rPr lang="en-US" dirty="0" smtClean="0"/>
              <a:t>The Insertion Sort Algorithm</a:t>
            </a:r>
          </a:p>
        </p:txBody>
      </p:sp>
      <p:sp>
        <p:nvSpPr>
          <p:cNvPr id="15364" name="Rectangle 4"/>
          <p:cNvSpPr>
            <a:spLocks noGrp="1" noChangeArrowheads="1"/>
          </p:cNvSpPr>
          <p:nvPr>
            <p:ph type="body" sz="half" idx="1"/>
          </p:nvPr>
        </p:nvSpPr>
        <p:spPr>
          <a:xfrm>
            <a:off x="304800" y="1143000"/>
            <a:ext cx="2816225" cy="5514975"/>
          </a:xfrm>
          <a:noFill/>
        </p:spPr>
        <p:txBody>
          <a:bodyPr/>
          <a:lstStyle/>
          <a:p>
            <a:r>
              <a:rPr lang="en-US" dirty="0" smtClean="0">
                <a:effectLst/>
              </a:rPr>
              <a:t>Views the array as having two sides</a:t>
            </a:r>
          </a:p>
          <a:p>
            <a:r>
              <a:rPr lang="en-US" dirty="0" smtClean="0">
                <a:effectLst/>
              </a:rPr>
              <a:t>a sorted side and </a:t>
            </a:r>
          </a:p>
          <a:p>
            <a:r>
              <a:rPr lang="en-US" dirty="0" smtClean="0">
                <a:effectLst/>
              </a:rPr>
              <a:t>an unsorted side.</a:t>
            </a:r>
          </a:p>
        </p:txBody>
      </p:sp>
      <p:sp>
        <p:nvSpPr>
          <p:cNvPr id="15365" name="Rectangle 5"/>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6392" name="Chart" r:id="rId4" imgW="6096000" imgH="4057712" progId="MSGraph.Chart.8">
                  <p:embed followColorScheme="full"/>
                </p:oleObj>
              </mc:Choice>
              <mc:Fallback>
                <p:oleObj name="Chart" r:id="rId4" imgW="6096000" imgH="4057712" progId="MSGraph.Chart.8">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9" name="Rectangle 4"/>
          <p:cNvSpPr>
            <a:spLocks noGrp="1" noChangeArrowheads="1"/>
          </p:cNvSpPr>
          <p:nvPr>
            <p:ph type="body" sz="half" idx="1"/>
          </p:nvPr>
        </p:nvSpPr>
        <p:spPr>
          <a:xfrm>
            <a:off x="228600" y="1981200"/>
            <a:ext cx="2619375" cy="4676775"/>
          </a:xfrm>
          <a:noFill/>
        </p:spPr>
        <p:txBody>
          <a:bodyPr/>
          <a:lstStyle/>
          <a:p>
            <a:r>
              <a:rPr lang="en-US" dirty="0" smtClean="0">
                <a:effectLst/>
              </a:rPr>
              <a:t>The sorted side starts with just the first element, which is not necessarily the smallest element.</a:t>
            </a:r>
          </a:p>
        </p:txBody>
      </p:sp>
      <p:graphicFrame>
        <p:nvGraphicFramePr>
          <p:cNvPr id="16387" name="Object 5"/>
          <p:cNvGraphicFramePr>
            <a:graphicFrameLocks/>
          </p:cNvGraphicFramePr>
          <p:nvPr/>
        </p:nvGraphicFramePr>
        <p:xfrm>
          <a:off x="3519488" y="2428875"/>
          <a:ext cx="762000" cy="4043363"/>
        </p:xfrm>
        <a:graphic>
          <a:graphicData uri="http://schemas.openxmlformats.org/presentationml/2006/ole">
            <mc:AlternateContent xmlns:mc="http://schemas.openxmlformats.org/markup-compatibility/2006">
              <mc:Choice xmlns:v="urn:schemas-microsoft-com:vml" Requires="v">
                <p:oleObj spid="_x0000_s16393" name="Chart" r:id="rId6" imgW="6096000" imgH="4057712" progId="MSGraph.Chart.8">
                  <p:embed followColorScheme="full"/>
                </p:oleObj>
              </mc:Choice>
              <mc:Fallback>
                <p:oleObj name="Chart" r:id="rId6" imgW="6096000" imgH="4057712" progId="MSGraph.Chart.8">
                  <p:embed followColorScheme="full"/>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l="12535" r="74930"/>
                      <a:stretch>
                        <a:fillRect/>
                      </a:stretch>
                    </p:blipFill>
                    <p:spPr bwMode="auto">
                      <a:xfrm>
                        <a:off x="3519488" y="2428875"/>
                        <a:ext cx="7620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0" name="Rectangle 6"/>
          <p:cNvSpPr>
            <a:spLocks noChangeArrowheads="1"/>
          </p:cNvSpPr>
          <p:nvPr/>
        </p:nvSpPr>
        <p:spPr bwMode="auto">
          <a:xfrm>
            <a:off x="3640138" y="6037263"/>
            <a:ext cx="4395787" cy="366712"/>
          </a:xfrm>
          <a:prstGeom prst="rect">
            <a:avLst/>
          </a:prstGeom>
          <a:solidFill>
            <a:srgbClr val="00B0F0"/>
          </a:solidFill>
          <a:ln w="12700">
            <a:noFill/>
            <a:miter lim="800000"/>
            <a:headEnd/>
            <a:tailEnd/>
          </a:ln>
        </p:spPr>
        <p:txBody>
          <a:bodyPr lIns="90488" tIns="44450" rIns="90488" bIns="44450">
            <a:spAutoFit/>
          </a:bodyPr>
          <a:lstStyle/>
          <a:p>
            <a:r>
              <a:rPr lang="en-US" sz="1800" b="1" dirty="0">
                <a:solidFill>
                  <a:schemeClr val="tx1"/>
                </a:solidFill>
                <a:effectLst/>
                <a:latin typeface="Helvetica" pitchFamily="34" charset="0"/>
              </a:rPr>
              <a:t>[0]</a:t>
            </a:r>
            <a:r>
              <a:rPr lang="en-US" sz="1800" dirty="0">
                <a:solidFill>
                  <a:schemeClr val="tx1"/>
                </a:solidFill>
                <a:effectLst/>
                <a:latin typeface="Helvetica" pitchFamily="34" charset="0"/>
              </a:rPr>
              <a:t>       </a:t>
            </a:r>
            <a:r>
              <a:rPr lang="en-US" sz="1800" b="1" dirty="0">
                <a:solidFill>
                  <a:schemeClr val="tx1"/>
                </a:solidFill>
                <a:effectLst/>
                <a:latin typeface="Helvetica" pitchFamily="34" charset="0"/>
              </a:rPr>
              <a:t>[1]        [2]       [3]        [4]       [5]  </a:t>
            </a:r>
          </a:p>
        </p:txBody>
      </p:sp>
      <p:grpSp>
        <p:nvGrpSpPr>
          <p:cNvPr id="2" name="Group 10"/>
          <p:cNvGrpSpPr>
            <a:grpSpLocks/>
          </p:cNvGrpSpPr>
          <p:nvPr/>
        </p:nvGrpSpPr>
        <p:grpSpPr bwMode="auto">
          <a:xfrm>
            <a:off x="2166938" y="1295401"/>
            <a:ext cx="4313237" cy="5308600"/>
            <a:chOff x="1365" y="1215"/>
            <a:chExt cx="2717" cy="2945"/>
          </a:xfrm>
        </p:grpSpPr>
        <p:sp>
          <p:nvSpPr>
            <p:cNvPr id="16392" name="Rectangle 7"/>
            <p:cNvSpPr>
              <a:spLocks noChangeArrowheads="1"/>
            </p:cNvSpPr>
            <p:nvPr/>
          </p:nvSpPr>
          <p:spPr bwMode="auto">
            <a:xfrm>
              <a:off x="136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a:r>
                <a:rPr lang="en-US" b="1">
                  <a:solidFill>
                    <a:srgbClr val="000000"/>
                  </a:solidFill>
                  <a:effectLst/>
                </a:rPr>
                <a:t>Sorted side</a:t>
              </a:r>
            </a:p>
          </p:txBody>
        </p:sp>
        <p:sp>
          <p:nvSpPr>
            <p:cNvPr id="16393" name="Rectangle 8"/>
            <p:cNvSpPr>
              <a:spLocks noChangeArrowheads="1"/>
            </p:cNvSpPr>
            <p:nvPr/>
          </p:nvSpPr>
          <p:spPr bwMode="auto">
            <a:xfrm>
              <a:off x="2741" y="1220"/>
              <a:ext cx="1341" cy="312"/>
            </a:xfrm>
            <a:prstGeom prst="rect">
              <a:avLst/>
            </a:prstGeom>
            <a:solidFill>
              <a:srgbClr val="00B0F0"/>
            </a:solidFill>
            <a:ln w="12700">
              <a:solidFill>
                <a:srgbClr val="000000"/>
              </a:solidFill>
              <a:miter lim="800000"/>
              <a:headEnd/>
              <a:tailEnd/>
            </a:ln>
          </p:spPr>
          <p:txBody>
            <a:bodyPr wrap="none" lIns="90488" tIns="44450" rIns="90488" bIns="44450" anchor="ctr"/>
            <a:lstStyle/>
            <a:p>
              <a:pPr algn="ctr"/>
              <a:r>
                <a:rPr lang="en-US" b="1" dirty="0">
                  <a:solidFill>
                    <a:srgbClr val="FFFFFF"/>
                  </a:solidFill>
                  <a:effectLst/>
                </a:rPr>
                <a:t>Unsorted side</a:t>
              </a:r>
            </a:p>
          </p:txBody>
        </p:sp>
        <p:sp>
          <p:nvSpPr>
            <p:cNvPr id="16394" name="Line 9"/>
            <p:cNvSpPr>
              <a:spLocks noChangeShapeType="1"/>
            </p:cNvSpPr>
            <p:nvPr/>
          </p:nvSpPr>
          <p:spPr bwMode="auto">
            <a:xfrm>
              <a:off x="2721" y="1291"/>
              <a:ext cx="0" cy="2869"/>
            </a:xfrm>
            <a:prstGeom prst="line">
              <a:avLst/>
            </a:prstGeom>
            <a:noFill/>
            <a:ln w="12700">
              <a:solidFill>
                <a:schemeClr val="accent2"/>
              </a:solidFill>
              <a:prstDash val="lgDash"/>
              <a:round/>
              <a:headEnd/>
              <a:tailEnd/>
            </a:ln>
          </p:spPr>
          <p:txBody>
            <a:bodyPr/>
            <a:lstStyle/>
            <a:p>
              <a:endParaRPr lang="en-US"/>
            </a:p>
          </p:txBody>
        </p:sp>
      </p:grpSp>
      <p:sp>
        <p:nvSpPr>
          <p:cNvPr id="13" name="Rectangle 3"/>
          <p:cNvSpPr>
            <a:spLocks noGrp="1" noChangeArrowheads="1"/>
          </p:cNvSpPr>
          <p:nvPr>
            <p:ph type="title"/>
          </p:nvPr>
        </p:nvSpPr>
        <p:spPr/>
        <p:txBody>
          <a:bodyPr/>
          <a:lstStyle/>
          <a:p>
            <a:pPr>
              <a:defRPr/>
            </a:pPr>
            <a:r>
              <a:rPr lang="en-US" dirty="0" smtClean="0"/>
              <a:t>The Insertion Sort Algorithm</a:t>
            </a:r>
          </a:p>
        </p:txBody>
      </p:sp>
    </p:spTree>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Lecture_15</Template>
  <TotalTime>5928</TotalTime>
  <Words>1820</Words>
  <Application>Microsoft Office PowerPoint</Application>
  <PresentationFormat>On-screen Show (4:3)</PresentationFormat>
  <Paragraphs>312</Paragraphs>
  <Slides>34</Slides>
  <Notes>18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Arial</vt:lpstr>
      <vt:lpstr>Courier New</vt:lpstr>
      <vt:lpstr>Garamond</vt:lpstr>
      <vt:lpstr>Helvetica</vt:lpstr>
      <vt:lpstr>Monotype Sorts</vt:lpstr>
      <vt:lpstr>新細明體</vt:lpstr>
      <vt:lpstr>Symbol</vt:lpstr>
      <vt:lpstr>Wingdings</vt:lpstr>
      <vt:lpstr>Edge</vt:lpstr>
      <vt:lpstr>Chart</vt:lpstr>
      <vt:lpstr>Insertion Sort</vt:lpstr>
      <vt:lpstr>Arranging Your Hand</vt:lpstr>
      <vt:lpstr>Arranging Your Hand</vt:lpstr>
      <vt:lpstr>Insertion Sort</vt:lpstr>
      <vt:lpstr>Insertion Sort (con’t)</vt:lpstr>
      <vt:lpstr>Insertion Sort (con’t)</vt:lpstr>
      <vt:lpstr>Insertion Sort (con’t)</vt:lpstr>
      <vt:lpstr>The Insertion Sort Algorithm</vt:lpstr>
      <vt:lpstr>The Insertion Sort Algorithm</vt:lpstr>
      <vt:lpstr>The Insertion Sort Algorithm</vt:lpstr>
      <vt:lpstr>The Insertion Sort Algorithm</vt:lpstr>
      <vt:lpstr>The Insertion Sort Algorithm</vt:lpstr>
      <vt:lpstr>The Insertion Sort Algorithm</vt:lpstr>
      <vt:lpstr>The Insertion Sort Algorithm</vt:lpstr>
      <vt:lpstr>The Insertion Sort Algorithm</vt:lpstr>
      <vt:lpstr>The Insertion Sort Algorithm</vt:lpstr>
      <vt:lpstr>The Insertion Sort Algorithm</vt:lpstr>
      <vt:lpstr>The Insertion Sort Algorithm</vt:lpstr>
      <vt:lpstr>The Insertion Sort Algorithm</vt:lpstr>
      <vt:lpstr>The Insertion Sort Algorithm</vt:lpstr>
      <vt:lpstr>The Insertion Sort Algorithm</vt:lpstr>
      <vt:lpstr>The Insertion Sort Algorithm</vt:lpstr>
      <vt:lpstr>The Insertion Sort Algorithm</vt:lpstr>
      <vt:lpstr>The Insertion Sort Algorithm</vt:lpstr>
      <vt:lpstr>The Insertion Sort Algorithm</vt:lpstr>
      <vt:lpstr>Insertion Sort - Algorithm</vt:lpstr>
      <vt:lpstr>Insertion Sort - Pseudocode</vt:lpstr>
      <vt:lpstr>Insertion Sort - Implementation</vt:lpstr>
      <vt:lpstr>Example of Insertion Sort</vt:lpstr>
      <vt:lpstr>Insertion Sort - Animation</vt:lpstr>
      <vt:lpstr>Complexity of Insertion Sort</vt:lpstr>
      <vt:lpstr>Complexity of Insertion Sort</vt:lpstr>
      <vt:lpstr>Complexity of Insertion Sort</vt:lpstr>
      <vt:lpstr>Comparison Bubble and Insertion Sort</vt:lpstr>
    </vt:vector>
  </TitlesOfParts>
  <Company>Cottrell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15</dc:title>
  <dc:subject>CSC211 Data Structures</dc:subject>
  <dc:creator>Dr. Iftikhar Azim Niaz</dc:creator>
  <cp:lastModifiedBy>Microsoft account</cp:lastModifiedBy>
  <cp:revision>502</cp:revision>
  <dcterms:created xsi:type="dcterms:W3CDTF">2004-10-06T00:41:44Z</dcterms:created>
  <dcterms:modified xsi:type="dcterms:W3CDTF">2022-11-02T18:19:22Z</dcterms:modified>
</cp:coreProperties>
</file>