
<file path=[Content_Types].xml><?xml version="1.0" encoding="utf-8"?>
<Types xmlns="http://schemas.openxmlformats.org/package/2006/content-types">
  <Default Extension="bin" ContentType="image/unknown"/>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69" r:id="rId5"/>
    <p:sldId id="371" r:id="rId6"/>
    <p:sldId id="372" r:id="rId7"/>
    <p:sldId id="373" r:id="rId8"/>
    <p:sldId id="374" r:id="rId9"/>
    <p:sldId id="377" r:id="rId10"/>
    <p:sldId id="389" r:id="rId11"/>
    <p:sldId id="375" r:id="rId12"/>
    <p:sldId id="376" r:id="rId13"/>
    <p:sldId id="390" r:id="rId14"/>
    <p:sldId id="391" r:id="rId15"/>
    <p:sldId id="392" r:id="rId16"/>
    <p:sldId id="393" r:id="rId17"/>
    <p:sldId id="394" r:id="rId18"/>
    <p:sldId id="395" r:id="rId19"/>
    <p:sldId id="386" r:id="rId20"/>
    <p:sldId id="388" r:id="rId21"/>
    <p:sldId id="387" r:id="rId22"/>
    <p:sldId id="396" r:id="rId23"/>
    <p:sldId id="397" r:id="rId24"/>
    <p:sldId id="378" r:id="rId25"/>
    <p:sldId id="385" r:id="rId26"/>
    <p:sldId id="379" r:id="rId27"/>
    <p:sldId id="380" r:id="rId28"/>
    <p:sldId id="383" r:id="rId29"/>
    <p:sldId id="381" r:id="rId30"/>
    <p:sldId id="382" r:id="rId31"/>
    <p:sldId id="261" r:id="rId32"/>
    <p:sldId id="281" r:id="rId33"/>
    <p:sldId id="370" r:id="rId34"/>
  </p:sldIdLst>
  <p:sldSz cx="12192000" cy="6858000"/>
  <p:notesSz cx="6858000" cy="9144000"/>
  <p:embeddedFontLst>
    <p:embeddedFont>
      <p:font typeface="Candara" panose="020E050203030302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Corbel" panose="020B05030202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jO4cZSmuOvsU0F1O8Z0nrhYMLQ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sorterViewPr>
    <p:cViewPr>
      <p:scale>
        <a:sx n="100" d="100"/>
        <a:sy n="100" d="100"/>
      </p:scale>
      <p:origin x="0" y="-1838"/>
    </p:cViewPr>
  </p:sorter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18604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68642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03867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25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44459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26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91769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27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78727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28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50650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29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9487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30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53572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990467e5a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12990467e5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02166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63291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5351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9716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5368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6404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3145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6"/>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6"/>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6"/>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bin"/><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2096137" y="1083425"/>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Live Virtual Class on Unit-15</a:t>
            </a: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Calibri"/>
              <a:ea typeface="Calibri"/>
              <a:cs typeface="Calibri"/>
              <a:sym typeface="Calibri"/>
            </a:endParaRPr>
          </a:p>
        </p:txBody>
      </p:sp>
      <p:sp>
        <p:nvSpPr>
          <p:cNvPr id="48" name="Google Shape;48;p1"/>
          <p:cNvSpPr txBox="1"/>
          <p:nvPr/>
        </p:nvSpPr>
        <p:spPr>
          <a:xfrm>
            <a:off x="2096062" y="2616329"/>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3200" b="1" i="0" u="none" strike="noStrike" cap="none" dirty="0">
                <a:solidFill>
                  <a:schemeClr val="dk1"/>
                </a:solidFill>
                <a:latin typeface="Calibri"/>
                <a:ea typeface="Calibri"/>
                <a:cs typeface="Calibri"/>
                <a:sym typeface="Calibri"/>
              </a:rPr>
              <a:t>Spring Boot Security</a:t>
            </a:r>
          </a:p>
          <a:p>
            <a:pPr marL="0" marR="0" lvl="0" indent="0" algn="ctr" rtl="0">
              <a:lnSpc>
                <a:spcPct val="120000"/>
              </a:lnSpc>
              <a:spcBef>
                <a:spcPts val="0"/>
              </a:spcBef>
              <a:spcAft>
                <a:spcPts val="0"/>
              </a:spcAft>
              <a:buNone/>
            </a:pPr>
            <a:r>
              <a:rPr lang="en-IN" sz="3200" b="1">
                <a:solidFill>
                  <a:schemeClr val="dk1"/>
                </a:solidFill>
                <a:latin typeface="Calibri"/>
                <a:ea typeface="Calibri"/>
                <a:cs typeface="Calibri"/>
                <a:sym typeface="Calibri"/>
              </a:rPr>
              <a:t>Rahul Dixit</a:t>
            </a:r>
            <a:endParaRPr sz="3200" b="1" i="0" u="none" strike="noStrike" cap="none" dirty="0">
              <a:solidFill>
                <a:schemeClr val="dk1"/>
              </a:solidFill>
              <a:latin typeface="Calibri"/>
              <a:ea typeface="Calibri"/>
              <a:cs typeface="Calibri"/>
              <a:sym typeface="Calibri"/>
            </a:endParaRPr>
          </a:p>
        </p:txBody>
      </p:sp>
      <p:pic>
        <p:nvPicPr>
          <p:cNvPr id="2050" name="Picture 2" descr="Basic Authentication in Spring Boot | SpringHow">
            <a:extLst>
              <a:ext uri="{FF2B5EF4-FFF2-40B4-BE49-F238E27FC236}">
                <a16:creationId xmlns:a16="http://schemas.microsoft.com/office/drawing/2014/main" id="{04C11721-FAB2-49AF-9440-2C8F29D1E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569" y="4217826"/>
            <a:ext cx="3419475" cy="133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0157A7-878D-5402-37FB-D29FBB196A3E}"/>
              </a:ext>
            </a:extLst>
          </p:cNvPr>
          <p:cNvSpPr>
            <a:spLocks noGrp="1"/>
          </p:cNvSpPr>
          <p:nvPr>
            <p:ph type="body" idx="1"/>
          </p:nvPr>
        </p:nvSpPr>
        <p:spPr>
          <a:xfrm>
            <a:off x="622300" y="1160003"/>
            <a:ext cx="10947400" cy="5404882"/>
          </a:xfrm>
        </p:spPr>
        <p:txBody>
          <a:bodyPr/>
          <a:lstStyle/>
          <a:p>
            <a:r>
              <a:rPr lang="en-US" dirty="0"/>
              <a:t>Key Question is how to identify Users?</a:t>
            </a:r>
          </a:p>
          <a:p>
            <a:r>
              <a:rPr lang="en-US" dirty="0"/>
              <a:t>And How to Configure resources they can access &amp; action that are allowed.</a:t>
            </a:r>
          </a:p>
          <a:p>
            <a:endParaRPr lang="en-US" dirty="0"/>
          </a:p>
          <a:p>
            <a:r>
              <a:rPr lang="en-US" dirty="0"/>
              <a:t>Authentication (is it a right User)</a:t>
            </a:r>
          </a:p>
          <a:p>
            <a:pPr lvl="1"/>
            <a:r>
              <a:rPr lang="en-US" dirty="0" err="1"/>
              <a:t>UserId</a:t>
            </a:r>
            <a:r>
              <a:rPr lang="en-US" dirty="0"/>
              <a:t> | Password what user remember.</a:t>
            </a:r>
          </a:p>
          <a:p>
            <a:pPr lvl="1"/>
            <a:r>
              <a:rPr lang="en-US" dirty="0"/>
              <a:t>Biometric Scan what user posses.</a:t>
            </a:r>
          </a:p>
          <a:p>
            <a:r>
              <a:rPr lang="en-US" dirty="0"/>
              <a:t>Authorization (do they have right access)</a:t>
            </a:r>
          </a:p>
          <a:p>
            <a:pPr lvl="1"/>
            <a:r>
              <a:rPr lang="en-US" dirty="0"/>
              <a:t>User </a:t>
            </a:r>
            <a:r>
              <a:rPr lang="en-US" dirty="0" err="1"/>
              <a:t>xyz</a:t>
            </a:r>
            <a:r>
              <a:rPr lang="en-US" dirty="0"/>
              <a:t> can only read data.</a:t>
            </a:r>
          </a:p>
          <a:p>
            <a:pPr lvl="1"/>
            <a:r>
              <a:rPr lang="en-US" dirty="0"/>
              <a:t>User ABC can read | Update the data.</a:t>
            </a:r>
          </a:p>
        </p:txBody>
      </p:sp>
      <p:sp>
        <p:nvSpPr>
          <p:cNvPr id="3" name="Title 2">
            <a:extLst>
              <a:ext uri="{FF2B5EF4-FFF2-40B4-BE49-F238E27FC236}">
                <a16:creationId xmlns:a16="http://schemas.microsoft.com/office/drawing/2014/main" id="{4CC23D38-76C5-B216-2F04-865C6CFB8412}"/>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0061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39538" y="1570620"/>
            <a:ext cx="10947400" cy="3573611"/>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Authentication and authorization are two fundamental concepts in web application security that work together to control access to resources and ensure the integrity of user interactions.</a:t>
            </a:r>
          </a:p>
          <a:p>
            <a:pPr marL="360000" lvl="0" indent="-360000">
              <a:spcBef>
                <a:spcPts val="1200"/>
              </a:spcBef>
              <a:buSzPts val="2400"/>
            </a:pPr>
            <a:r>
              <a:rPr lang="en-US" sz="1600" dirty="0"/>
              <a:t>Authentication</a:t>
            </a:r>
          </a:p>
          <a:p>
            <a:pPr marL="0" lvl="0" indent="0">
              <a:spcBef>
                <a:spcPts val="1200"/>
              </a:spcBef>
              <a:buSzPts val="2400"/>
              <a:buNone/>
            </a:pPr>
            <a:r>
              <a:rPr lang="en-US" sz="1600" dirty="0"/>
              <a:t>Authentication is the process of verifying the identity of a user, ensuring that they are who they claim to be. It ensures that only authorized users are allowed to access certain parts of an application or perform specific actions. Various authentication methods can be used to verify user identity, including passwords, biometrics, tokens, and more.</a:t>
            </a:r>
          </a:p>
          <a:p>
            <a:pPr marL="0" lvl="0" indent="0">
              <a:spcBef>
                <a:spcPts val="1200"/>
              </a:spcBef>
              <a:buSzPts val="2400"/>
              <a:buNone/>
            </a:pPr>
            <a:r>
              <a:rPr lang="en-US" sz="1600" dirty="0"/>
              <a:t>Types of Authentication includes</a:t>
            </a:r>
          </a:p>
          <a:p>
            <a:pPr marL="0" lvl="0" indent="0">
              <a:spcBef>
                <a:spcPts val="1200"/>
              </a:spcBef>
              <a:buSzPts val="2400"/>
              <a:buNone/>
            </a:pPr>
            <a:r>
              <a:rPr lang="en-US" sz="1600" dirty="0"/>
              <a:t>	* Basic Authentication</a:t>
            </a:r>
          </a:p>
          <a:p>
            <a:pPr marL="0" lvl="0" indent="0">
              <a:spcBef>
                <a:spcPts val="1200"/>
              </a:spcBef>
              <a:buSzPts val="2400"/>
              <a:buNone/>
            </a:pPr>
            <a:r>
              <a:rPr lang="en-US" sz="1600" dirty="0"/>
              <a:t>	* Form Based Authentication</a:t>
            </a:r>
          </a:p>
          <a:p>
            <a:pPr marL="0" lvl="0" indent="0">
              <a:spcBef>
                <a:spcPts val="1200"/>
              </a:spcBef>
              <a:buSzPts val="2400"/>
              <a:buNone/>
            </a:pPr>
            <a:r>
              <a:rPr lang="en-US" sz="1600" dirty="0"/>
              <a:t>	* Token Based Authentication</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Authentication</a:t>
            </a:r>
            <a:endParaRPr sz="3200" b="1" dirty="0">
              <a:latin typeface="Calibri"/>
              <a:ea typeface="Calibri"/>
              <a:cs typeface="Calibri"/>
              <a:sym typeface="Calibri"/>
            </a:endParaRPr>
          </a:p>
        </p:txBody>
      </p:sp>
      <p:pic>
        <p:nvPicPr>
          <p:cNvPr id="6146" name="Picture 2" descr="4 Ways to Implement Multifactor Authentication System in a Mobile App">
            <a:extLst>
              <a:ext uri="{FF2B5EF4-FFF2-40B4-BE49-F238E27FC236}">
                <a16:creationId xmlns:a16="http://schemas.microsoft.com/office/drawing/2014/main" id="{1D270D86-6A10-45BE-9577-FC9B5368B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7705" y="401954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76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39538" y="1570620"/>
            <a:ext cx="10947400" cy="3173502"/>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Basic Authentication:</a:t>
            </a:r>
          </a:p>
          <a:p>
            <a:pPr marL="0" lvl="0" indent="0">
              <a:spcBef>
                <a:spcPts val="1200"/>
              </a:spcBef>
              <a:buSzPts val="2400"/>
              <a:buNone/>
            </a:pPr>
            <a:r>
              <a:rPr lang="en-US" sz="1600" dirty="0"/>
              <a:t>Users provide their credentials (username and password) with each request. Credentials are Base64-encoded and sent in the request headers. Considered less secure for sensitive applications as credentials are easily visible.</a:t>
            </a:r>
          </a:p>
          <a:p>
            <a:pPr marL="360000" lvl="0" indent="-360000">
              <a:spcBef>
                <a:spcPts val="1200"/>
              </a:spcBef>
              <a:buSzPts val="2400"/>
            </a:pPr>
            <a:r>
              <a:rPr lang="en-US" sz="1600" dirty="0"/>
              <a:t> Form-Based Authentication:</a:t>
            </a:r>
          </a:p>
          <a:p>
            <a:pPr marL="0" lvl="0" indent="0">
              <a:spcBef>
                <a:spcPts val="1200"/>
              </a:spcBef>
              <a:buSzPts val="2400"/>
              <a:buNone/>
            </a:pPr>
            <a:r>
              <a:rPr lang="en-US" sz="1600" dirty="0"/>
              <a:t>Users provide credentials through an HTML form. The server validates credentials and issues a session cookie upon successful authentication. Commonly used for web applications with user interfaces.</a:t>
            </a:r>
          </a:p>
          <a:p>
            <a:pPr marL="360000" lvl="0" indent="-360000">
              <a:spcBef>
                <a:spcPts val="1200"/>
              </a:spcBef>
              <a:buSzPts val="2400"/>
            </a:pPr>
            <a:r>
              <a:rPr lang="en-US" sz="1600" dirty="0"/>
              <a:t> Token-Based Authentication:</a:t>
            </a:r>
          </a:p>
          <a:p>
            <a:pPr marL="0" lvl="0" indent="0">
              <a:spcBef>
                <a:spcPts val="1200"/>
              </a:spcBef>
              <a:buSzPts val="2400"/>
              <a:buNone/>
            </a:pPr>
            <a:r>
              <a:rPr lang="en-US" sz="1600" dirty="0"/>
              <a:t>Users receive a token upon successful authentication, which is included in subsequent requests. Stateless and suitable for distributed architectures. Commonly used with RESTful APIs and single-page applications (SPAs).</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Authentication</a:t>
            </a:r>
            <a:endParaRPr sz="3200" b="1" dirty="0">
              <a:latin typeface="Calibri"/>
              <a:ea typeface="Calibri"/>
              <a:cs typeface="Calibri"/>
              <a:sym typeface="Calibri"/>
            </a:endParaRPr>
          </a:p>
        </p:txBody>
      </p:sp>
      <p:pic>
        <p:nvPicPr>
          <p:cNvPr id="7170" name="Picture 2" descr="4 Ways to Implement Multifactor Authentication System in a Mobile App">
            <a:extLst>
              <a:ext uri="{FF2B5EF4-FFF2-40B4-BE49-F238E27FC236}">
                <a16:creationId xmlns:a16="http://schemas.microsoft.com/office/drawing/2014/main" id="{A33B9FE8-3A57-4A77-A3F3-F9EA21BC2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1212" y="4855476"/>
            <a:ext cx="1747025" cy="174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38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998050-F2F2-55EC-505E-22BA06DD005E}"/>
              </a:ext>
            </a:extLst>
          </p:cNvPr>
          <p:cNvSpPr>
            <a:spLocks noGrp="1"/>
          </p:cNvSpPr>
          <p:nvPr>
            <p:ph type="body" idx="1"/>
          </p:nvPr>
        </p:nvSpPr>
        <p:spPr>
          <a:xfrm>
            <a:off x="622300" y="1160003"/>
            <a:ext cx="10947400" cy="4712384"/>
          </a:xfrm>
        </p:spPr>
        <p:txBody>
          <a:bodyPr/>
          <a:lstStyle/>
          <a:p>
            <a:r>
              <a:rPr lang="en-US" dirty="0"/>
              <a:t>Require strong security as its weakest link.</a:t>
            </a:r>
          </a:p>
          <a:p>
            <a:pPr lvl="1"/>
            <a:r>
              <a:rPr lang="en-US" dirty="0"/>
              <a:t>Weak security flaw makes an app with robust architecture vulnerable.</a:t>
            </a:r>
          </a:p>
          <a:p>
            <a:pPr marL="539750" indent="-514350">
              <a:buFont typeface="+mj-lt"/>
              <a:buAutoNum type="arabicPeriod"/>
            </a:pPr>
            <a:r>
              <a:rPr lang="en-US" dirty="0"/>
              <a:t> Trust Nothing</a:t>
            </a:r>
          </a:p>
          <a:p>
            <a:pPr marL="996950" lvl="1" indent="-514350">
              <a:buFont typeface="+mj-lt"/>
              <a:buAutoNum type="arabicPeriod"/>
            </a:pPr>
            <a:r>
              <a:rPr lang="en-US" dirty="0"/>
              <a:t>Validate everything</a:t>
            </a:r>
          </a:p>
          <a:p>
            <a:pPr marL="539750" indent="-514350">
              <a:buFont typeface="+mj-lt"/>
              <a:buAutoNum type="arabicPeriod"/>
            </a:pPr>
            <a:r>
              <a:rPr lang="en-US" dirty="0"/>
              <a:t>Assign least Privileges :</a:t>
            </a:r>
          </a:p>
          <a:p>
            <a:pPr marL="996950" lvl="1" indent="-514350">
              <a:buFont typeface="+mj-lt"/>
              <a:buAutoNum type="arabicPeriod"/>
            </a:pPr>
            <a:r>
              <a:rPr lang="en-US" dirty="0"/>
              <a:t>Security design should be start from the starting of the project.</a:t>
            </a:r>
          </a:p>
          <a:p>
            <a:pPr marL="996950" lvl="1" indent="-514350">
              <a:buFont typeface="+mj-lt"/>
              <a:buAutoNum type="arabicPeriod"/>
            </a:pPr>
            <a:r>
              <a:rPr lang="en-US" dirty="0"/>
              <a:t>Clear picture of user roles and access</a:t>
            </a:r>
          </a:p>
          <a:p>
            <a:pPr marL="996950" lvl="1" indent="-514350">
              <a:buFont typeface="+mj-lt"/>
              <a:buAutoNum type="arabicPeriod"/>
            </a:pPr>
            <a:r>
              <a:rPr lang="en-US" dirty="0"/>
              <a:t>Assign minimum possible Privileges at all levels </a:t>
            </a:r>
          </a:p>
        </p:txBody>
      </p:sp>
      <p:sp>
        <p:nvSpPr>
          <p:cNvPr id="3" name="Title 2">
            <a:extLst>
              <a:ext uri="{FF2B5EF4-FFF2-40B4-BE49-F238E27FC236}">
                <a16:creationId xmlns:a16="http://schemas.microsoft.com/office/drawing/2014/main" id="{765E990A-4F15-EAB6-A4ED-9BC828066904}"/>
              </a:ext>
            </a:extLst>
          </p:cNvPr>
          <p:cNvSpPr>
            <a:spLocks noGrp="1"/>
          </p:cNvSpPr>
          <p:nvPr>
            <p:ph type="title"/>
          </p:nvPr>
        </p:nvSpPr>
        <p:spPr/>
        <p:txBody>
          <a:bodyPr/>
          <a:lstStyle/>
          <a:p>
            <a:r>
              <a:rPr lang="en-US" dirty="0"/>
              <a:t>Security Principles</a:t>
            </a:r>
          </a:p>
        </p:txBody>
      </p:sp>
    </p:spTree>
    <p:extLst>
      <p:ext uri="{BB962C8B-B14F-4D97-AF65-F5344CB8AC3E}">
        <p14:creationId xmlns:p14="http://schemas.microsoft.com/office/powerpoint/2010/main" val="282338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E44B8-8D95-932A-66C8-4BE486773579}"/>
              </a:ext>
            </a:extLst>
          </p:cNvPr>
          <p:cNvSpPr>
            <a:spLocks noGrp="1"/>
          </p:cNvSpPr>
          <p:nvPr>
            <p:ph type="body" idx="1"/>
          </p:nvPr>
        </p:nvSpPr>
        <p:spPr>
          <a:xfrm>
            <a:off x="622300" y="1160003"/>
            <a:ext cx="10947400" cy="5543381"/>
          </a:xfrm>
        </p:spPr>
        <p:txBody>
          <a:bodyPr/>
          <a:lstStyle/>
          <a:p>
            <a:pPr marL="539750" indent="-514350">
              <a:buFont typeface="+mj-lt"/>
              <a:buAutoNum type="arabicPeriod" startAt="3"/>
            </a:pPr>
            <a:r>
              <a:rPr lang="en-US" dirty="0"/>
              <a:t>Have complete Mediation </a:t>
            </a:r>
          </a:p>
          <a:p>
            <a:pPr marL="996950" lvl="1" indent="-514350"/>
            <a:r>
              <a:rPr lang="en-US" dirty="0"/>
              <a:t>Everyone has to pass through one main gate .</a:t>
            </a:r>
          </a:p>
          <a:p>
            <a:pPr marL="539750" indent="-514350">
              <a:buFont typeface="+mj-lt"/>
              <a:buAutoNum type="arabicPeriod" startAt="4"/>
            </a:pPr>
            <a:r>
              <a:rPr lang="en-US" dirty="0"/>
              <a:t>Have defense in depth</a:t>
            </a:r>
          </a:p>
          <a:p>
            <a:pPr marL="996950" lvl="1" indent="-514350"/>
            <a:r>
              <a:rPr lang="en-US" dirty="0"/>
              <a:t>Multiple level Security Check</a:t>
            </a:r>
          </a:p>
          <a:p>
            <a:pPr marL="539750" indent="-514350">
              <a:buFont typeface="+mj-lt"/>
              <a:buAutoNum type="arabicPeriod" startAt="4"/>
            </a:pPr>
            <a:r>
              <a:rPr lang="en-US" dirty="0"/>
              <a:t>Have Economy of Mechanism</a:t>
            </a:r>
          </a:p>
          <a:p>
            <a:pPr marL="996950" lvl="1" indent="-514350"/>
            <a:r>
              <a:rPr lang="en-US" dirty="0"/>
              <a:t>Security Architecture Should be simple</a:t>
            </a:r>
          </a:p>
          <a:p>
            <a:pPr marL="539750" indent="-514350">
              <a:buFont typeface="+mj-lt"/>
              <a:buAutoNum type="arabicPeriod" startAt="4"/>
            </a:pPr>
            <a:r>
              <a:rPr lang="en-US" dirty="0"/>
              <a:t>Ensure Openness of Design</a:t>
            </a:r>
          </a:p>
          <a:p>
            <a:pPr marL="996950" lvl="1" indent="-514350"/>
            <a:r>
              <a:rPr lang="en-US" dirty="0"/>
              <a:t>Easier to identify a fix security flaws</a:t>
            </a:r>
          </a:p>
          <a:p>
            <a:pPr marL="539750" indent="-514350">
              <a:buFont typeface="+mj-lt"/>
              <a:buAutoNum type="arabicPeriod" startAt="4"/>
            </a:pPr>
            <a:endParaRPr lang="en-US" dirty="0"/>
          </a:p>
          <a:p>
            <a:pPr marL="25400" indent="0">
              <a:buNone/>
            </a:pPr>
            <a:r>
              <a:rPr lang="en-US" dirty="0"/>
              <a:t>	</a:t>
            </a:r>
          </a:p>
        </p:txBody>
      </p:sp>
      <p:sp>
        <p:nvSpPr>
          <p:cNvPr id="3" name="Title 2">
            <a:extLst>
              <a:ext uri="{FF2B5EF4-FFF2-40B4-BE49-F238E27FC236}">
                <a16:creationId xmlns:a16="http://schemas.microsoft.com/office/drawing/2014/main" id="{50D8C4EB-1DDE-1997-44B8-97445B89AD6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21496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64C9C3-C14C-163C-80C8-66598684BD55}"/>
              </a:ext>
            </a:extLst>
          </p:cNvPr>
          <p:cNvSpPr>
            <a:spLocks noGrp="1"/>
          </p:cNvSpPr>
          <p:nvPr>
            <p:ph type="body" idx="1"/>
          </p:nvPr>
        </p:nvSpPr>
        <p:spPr>
          <a:xfrm>
            <a:off x="622300" y="1160003"/>
            <a:ext cx="10947400" cy="2311727"/>
          </a:xfrm>
        </p:spPr>
        <p:txBody>
          <a:bodyPr/>
          <a:lstStyle/>
          <a:p>
            <a:endParaRPr lang="en-US" dirty="0"/>
          </a:p>
          <a:p>
            <a:endParaRPr lang="en-US" dirty="0"/>
          </a:p>
          <a:p>
            <a:endParaRPr lang="en-US" dirty="0"/>
          </a:p>
          <a:p>
            <a:r>
              <a:rPr lang="en-US" dirty="0"/>
              <a:t>Spring Security Intercepts All Requests</a:t>
            </a:r>
          </a:p>
        </p:txBody>
      </p:sp>
      <p:sp>
        <p:nvSpPr>
          <p:cNvPr id="3" name="Title 2">
            <a:extLst>
              <a:ext uri="{FF2B5EF4-FFF2-40B4-BE49-F238E27FC236}">
                <a16:creationId xmlns:a16="http://schemas.microsoft.com/office/drawing/2014/main" id="{CEFF6D16-20DF-5C90-7AF0-CC8748E04A51}"/>
              </a:ext>
            </a:extLst>
          </p:cNvPr>
          <p:cNvSpPr>
            <a:spLocks noGrp="1"/>
          </p:cNvSpPr>
          <p:nvPr>
            <p:ph type="title"/>
          </p:nvPr>
        </p:nvSpPr>
        <p:spPr/>
        <p:txBody>
          <a:bodyPr/>
          <a:lstStyle/>
          <a:p>
            <a:r>
              <a:rPr lang="en-US" dirty="0"/>
              <a:t>Intercepts Everything </a:t>
            </a:r>
          </a:p>
        </p:txBody>
      </p:sp>
      <p:sp>
        <p:nvSpPr>
          <p:cNvPr id="4" name="Rectangle 3">
            <a:extLst>
              <a:ext uri="{FF2B5EF4-FFF2-40B4-BE49-F238E27FC236}">
                <a16:creationId xmlns:a16="http://schemas.microsoft.com/office/drawing/2014/main" id="{788B445C-A17F-E596-8B3B-7D601A31DA7C}"/>
              </a:ext>
            </a:extLst>
          </p:cNvPr>
          <p:cNvSpPr/>
          <p:nvPr/>
        </p:nvSpPr>
        <p:spPr>
          <a:xfrm>
            <a:off x="622301" y="1631851"/>
            <a:ext cx="2419643"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a:t>
            </a:r>
          </a:p>
        </p:txBody>
      </p:sp>
      <p:sp>
        <p:nvSpPr>
          <p:cNvPr id="5" name="Rectangle 4">
            <a:extLst>
              <a:ext uri="{FF2B5EF4-FFF2-40B4-BE49-F238E27FC236}">
                <a16:creationId xmlns:a16="http://schemas.microsoft.com/office/drawing/2014/main" id="{39778D0C-2733-1912-7F04-D49D77ACB1E8}"/>
              </a:ext>
            </a:extLst>
          </p:cNvPr>
          <p:cNvSpPr/>
          <p:nvPr/>
        </p:nvSpPr>
        <p:spPr>
          <a:xfrm>
            <a:off x="3432517" y="1631851"/>
            <a:ext cx="2419643"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Security</a:t>
            </a:r>
          </a:p>
        </p:txBody>
      </p:sp>
      <p:sp>
        <p:nvSpPr>
          <p:cNvPr id="6" name="Rectangle 5">
            <a:extLst>
              <a:ext uri="{FF2B5EF4-FFF2-40B4-BE49-F238E27FC236}">
                <a16:creationId xmlns:a16="http://schemas.microsoft.com/office/drawing/2014/main" id="{EADA6F2A-61BC-5D0D-6E6A-454FC71D5C38}"/>
              </a:ext>
            </a:extLst>
          </p:cNvPr>
          <p:cNvSpPr/>
          <p:nvPr/>
        </p:nvSpPr>
        <p:spPr>
          <a:xfrm>
            <a:off x="6242733" y="1631851"/>
            <a:ext cx="2419643"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Dispatcher</a:t>
            </a:r>
          </a:p>
        </p:txBody>
      </p:sp>
      <p:sp>
        <p:nvSpPr>
          <p:cNvPr id="7" name="Rectangle 6">
            <a:extLst>
              <a:ext uri="{FF2B5EF4-FFF2-40B4-BE49-F238E27FC236}">
                <a16:creationId xmlns:a16="http://schemas.microsoft.com/office/drawing/2014/main" id="{5E4E3801-AB79-EFC5-23A3-3E5EA6F4D7D2}"/>
              </a:ext>
            </a:extLst>
          </p:cNvPr>
          <p:cNvSpPr/>
          <p:nvPr/>
        </p:nvSpPr>
        <p:spPr>
          <a:xfrm>
            <a:off x="9150056" y="1631851"/>
            <a:ext cx="2419643"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Controllers</a:t>
            </a:r>
          </a:p>
        </p:txBody>
      </p:sp>
      <p:cxnSp>
        <p:nvCxnSpPr>
          <p:cNvPr id="9" name="Straight Arrow Connector 8">
            <a:extLst>
              <a:ext uri="{FF2B5EF4-FFF2-40B4-BE49-F238E27FC236}">
                <a16:creationId xmlns:a16="http://schemas.microsoft.com/office/drawing/2014/main" id="{CA094002-BD7C-B83B-26DE-5698F96BD6CD}"/>
              </a:ext>
            </a:extLst>
          </p:cNvPr>
          <p:cNvCxnSpPr>
            <a:stCxn id="4" idx="3"/>
            <a:endCxn id="5" idx="1"/>
          </p:cNvCxnSpPr>
          <p:nvPr/>
        </p:nvCxnSpPr>
        <p:spPr>
          <a:xfrm>
            <a:off x="3041944" y="2089051"/>
            <a:ext cx="390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54E6E14-34AC-E3C0-1430-889A82B60D75}"/>
              </a:ext>
            </a:extLst>
          </p:cNvPr>
          <p:cNvCxnSpPr>
            <a:cxnSpLocks/>
            <a:endCxn id="6" idx="1"/>
          </p:cNvCxnSpPr>
          <p:nvPr/>
        </p:nvCxnSpPr>
        <p:spPr>
          <a:xfrm>
            <a:off x="5852160" y="2089051"/>
            <a:ext cx="390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026D38-4BEB-A618-A748-0A4D74911EB7}"/>
              </a:ext>
            </a:extLst>
          </p:cNvPr>
          <p:cNvCxnSpPr>
            <a:endCxn id="7" idx="1"/>
          </p:cNvCxnSpPr>
          <p:nvPr/>
        </p:nvCxnSpPr>
        <p:spPr>
          <a:xfrm>
            <a:off x="8662376" y="2089051"/>
            <a:ext cx="48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84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E67C46-CA92-AF1F-C16D-91CB7FB12B3F}"/>
              </a:ext>
            </a:extLst>
          </p:cNvPr>
          <p:cNvSpPr>
            <a:spLocks noGrp="1"/>
          </p:cNvSpPr>
          <p:nvPr>
            <p:ph type="body" idx="1"/>
          </p:nvPr>
        </p:nvSpPr>
        <p:spPr>
          <a:xfrm>
            <a:off x="622300" y="1160003"/>
            <a:ext cx="10947400" cy="5143272"/>
          </a:xfrm>
        </p:spPr>
        <p:txBody>
          <a:bodyPr/>
          <a:lstStyle/>
          <a:p>
            <a:r>
              <a:rPr lang="en-US" sz="2400" dirty="0"/>
              <a:t>Everything is Authenticated </a:t>
            </a:r>
          </a:p>
          <a:p>
            <a:pPr lvl="1"/>
            <a:r>
              <a:rPr lang="en-US" sz="2000" dirty="0"/>
              <a:t>You can Customized further </a:t>
            </a:r>
          </a:p>
          <a:p>
            <a:pPr lvl="1"/>
            <a:r>
              <a:rPr lang="en-US" sz="2000" dirty="0"/>
              <a:t>Whether the asking resource exits on the system or not.</a:t>
            </a:r>
          </a:p>
          <a:p>
            <a:r>
              <a:rPr lang="en-US" sz="2400" dirty="0"/>
              <a:t>Form Authentication is enabled </a:t>
            </a:r>
          </a:p>
          <a:p>
            <a:pPr lvl="1"/>
            <a:r>
              <a:rPr lang="en-US" sz="2000" dirty="0"/>
              <a:t>With default login form and logout features</a:t>
            </a:r>
          </a:p>
          <a:p>
            <a:r>
              <a:rPr lang="en-US" sz="2400" dirty="0"/>
              <a:t>Basic authentication enabled </a:t>
            </a:r>
          </a:p>
          <a:p>
            <a:r>
              <a:rPr lang="en-US" sz="2400" dirty="0"/>
              <a:t>Test User is Created </a:t>
            </a:r>
          </a:p>
          <a:p>
            <a:pPr lvl="1"/>
            <a:r>
              <a:rPr lang="en-US" sz="2000" dirty="0"/>
              <a:t>Credential printed in log (Username is user)</a:t>
            </a:r>
          </a:p>
          <a:p>
            <a:r>
              <a:rPr lang="en-US" sz="2400" dirty="0"/>
              <a:t>CSRF Protection is enabled </a:t>
            </a:r>
          </a:p>
          <a:p>
            <a:r>
              <a:rPr lang="en-US" sz="2400" dirty="0"/>
              <a:t>CORS requests are denied by default</a:t>
            </a:r>
          </a:p>
          <a:p>
            <a:r>
              <a:rPr lang="en-US" sz="2400" dirty="0"/>
              <a:t>X-frame Options is set to (frames are disabled )</a:t>
            </a:r>
          </a:p>
          <a:p>
            <a:r>
              <a:rPr lang="en-US" sz="2400" dirty="0" err="1"/>
              <a:t>Etc</a:t>
            </a:r>
            <a:r>
              <a:rPr lang="en-US" sz="2400" dirty="0"/>
              <a:t>…….</a:t>
            </a:r>
          </a:p>
        </p:txBody>
      </p:sp>
      <p:sp>
        <p:nvSpPr>
          <p:cNvPr id="3" name="Title 2">
            <a:extLst>
              <a:ext uri="{FF2B5EF4-FFF2-40B4-BE49-F238E27FC236}">
                <a16:creationId xmlns:a16="http://schemas.microsoft.com/office/drawing/2014/main" id="{95751F68-12A3-787E-F1FF-F33C1830A562}"/>
              </a:ext>
            </a:extLst>
          </p:cNvPr>
          <p:cNvSpPr>
            <a:spLocks noGrp="1"/>
          </p:cNvSpPr>
          <p:nvPr>
            <p:ph type="title"/>
          </p:nvPr>
        </p:nvSpPr>
        <p:spPr/>
        <p:txBody>
          <a:bodyPr/>
          <a:lstStyle/>
          <a:p>
            <a:r>
              <a:rPr lang="en-US" dirty="0"/>
              <a:t>Default Spring Security Configuration </a:t>
            </a:r>
          </a:p>
        </p:txBody>
      </p:sp>
    </p:spTree>
    <p:extLst>
      <p:ext uri="{BB962C8B-B14F-4D97-AF65-F5344CB8AC3E}">
        <p14:creationId xmlns:p14="http://schemas.microsoft.com/office/powerpoint/2010/main" val="2101511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399067-9A89-87F2-D44C-7A2292ED37C3}"/>
              </a:ext>
            </a:extLst>
          </p:cNvPr>
          <p:cNvSpPr>
            <a:spLocks noGrp="1"/>
          </p:cNvSpPr>
          <p:nvPr>
            <p:ph type="body" idx="1"/>
          </p:nvPr>
        </p:nvSpPr>
        <p:spPr>
          <a:xfrm>
            <a:off x="622300" y="1160003"/>
            <a:ext cx="10947400" cy="6805265"/>
          </a:xfrm>
        </p:spPr>
        <p:txBody>
          <a:bodyPr/>
          <a:lstStyle/>
          <a:p>
            <a:r>
              <a:rPr lang="en-US" dirty="0"/>
              <a:t>Cross Origin Resource Sharing (CORS):</a:t>
            </a:r>
          </a:p>
          <a:p>
            <a:pPr lvl="1"/>
            <a:r>
              <a:rPr lang="en-US" dirty="0"/>
              <a:t>Does not allow calls from other domains by default.</a:t>
            </a:r>
          </a:p>
          <a:p>
            <a:r>
              <a:rPr lang="en-US" dirty="0"/>
              <a:t>Cross Site Request Forgery (CSRF):</a:t>
            </a:r>
          </a:p>
          <a:p>
            <a:pPr lvl="1"/>
            <a:r>
              <a:rPr lang="en-US" dirty="0"/>
              <a:t>A malicious website making use of previous authentication on your website.</a:t>
            </a:r>
          </a:p>
          <a:p>
            <a:pPr lvl="1"/>
            <a:r>
              <a:rPr lang="en-US" dirty="0"/>
              <a:t>Default CSRF protection enabled for updates request </a:t>
            </a:r>
            <a:r>
              <a:rPr lang="en-US" dirty="0" err="1"/>
              <a:t>put|Post</a:t>
            </a:r>
            <a:r>
              <a:rPr lang="en-US" dirty="0"/>
              <a:t> </a:t>
            </a:r>
            <a:r>
              <a:rPr lang="en-US" dirty="0" err="1"/>
              <a:t>etc</a:t>
            </a:r>
            <a:endParaRPr lang="en-US" dirty="0"/>
          </a:p>
          <a:p>
            <a:pPr lvl="1"/>
            <a:r>
              <a:rPr lang="en-US" dirty="0"/>
              <a:t>Login Page | Logout Page </a:t>
            </a:r>
            <a:r>
              <a:rPr lang="en-US" dirty="0" err="1"/>
              <a:t>etc</a:t>
            </a:r>
            <a:endParaRPr lang="en-US" dirty="0"/>
          </a:p>
          <a:p>
            <a:r>
              <a:rPr lang="en-US" dirty="0"/>
              <a:t>Order of filter :</a:t>
            </a:r>
          </a:p>
          <a:p>
            <a:pPr lvl="1"/>
            <a:r>
              <a:rPr lang="en-US" dirty="0"/>
              <a:t>Basic Check Filter : CORS|CSRF</a:t>
            </a:r>
          </a:p>
          <a:p>
            <a:pPr lvl="1"/>
            <a:r>
              <a:rPr lang="en-US" dirty="0"/>
              <a:t>Authentication Filter</a:t>
            </a:r>
          </a:p>
          <a:p>
            <a:pPr lvl="1"/>
            <a:r>
              <a:rPr lang="en-US" dirty="0"/>
              <a:t>Authorization Filter</a:t>
            </a:r>
          </a:p>
          <a:p>
            <a:pPr lvl="1"/>
            <a:endParaRPr lang="en-US" dirty="0"/>
          </a:p>
          <a:p>
            <a:endParaRPr lang="en-US" dirty="0"/>
          </a:p>
        </p:txBody>
      </p:sp>
      <p:sp>
        <p:nvSpPr>
          <p:cNvPr id="3" name="Title 2">
            <a:extLst>
              <a:ext uri="{FF2B5EF4-FFF2-40B4-BE49-F238E27FC236}">
                <a16:creationId xmlns:a16="http://schemas.microsoft.com/office/drawing/2014/main" id="{4737291E-687C-FDB6-1317-E1F802130769}"/>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893016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21C4E-D014-8833-A2C8-DDBFE4B4741D}"/>
              </a:ext>
            </a:extLst>
          </p:cNvPr>
          <p:cNvSpPr>
            <a:spLocks noGrp="1"/>
          </p:cNvSpPr>
          <p:nvPr>
            <p:ph type="body" idx="1"/>
          </p:nvPr>
        </p:nvSpPr>
        <p:spPr>
          <a:xfrm>
            <a:off x="622300" y="1160003"/>
            <a:ext cx="10947400" cy="3619778"/>
          </a:xfrm>
        </p:spPr>
        <p:txBody>
          <a:bodyPr/>
          <a:lstStyle/>
          <a:p>
            <a:r>
              <a:rPr lang="en-US" dirty="0"/>
              <a:t>Base 64 encoded username and password is sent as request header.</a:t>
            </a:r>
          </a:p>
          <a:p>
            <a:r>
              <a:rPr lang="en-US" dirty="0"/>
              <a:t>Disadvantage :</a:t>
            </a:r>
          </a:p>
          <a:p>
            <a:pPr lvl="1"/>
            <a:r>
              <a:rPr lang="en-US" dirty="0"/>
              <a:t>Easy to decode :Anyone get authorization header and easily decode it</a:t>
            </a:r>
          </a:p>
          <a:p>
            <a:pPr lvl="1"/>
            <a:r>
              <a:rPr lang="en-US" dirty="0"/>
              <a:t>Does not contain any authorization info.</a:t>
            </a:r>
          </a:p>
          <a:p>
            <a:pPr lvl="1"/>
            <a:r>
              <a:rPr lang="en-US" dirty="0"/>
              <a:t>Does not have expiry date.</a:t>
            </a:r>
          </a:p>
        </p:txBody>
      </p:sp>
      <p:sp>
        <p:nvSpPr>
          <p:cNvPr id="3" name="Title 2">
            <a:extLst>
              <a:ext uri="{FF2B5EF4-FFF2-40B4-BE49-F238E27FC236}">
                <a16:creationId xmlns:a16="http://schemas.microsoft.com/office/drawing/2014/main" id="{7BC5F225-E4BA-591C-2D02-A96435A93659}"/>
              </a:ext>
            </a:extLst>
          </p:cNvPr>
          <p:cNvSpPr>
            <a:spLocks noGrp="1"/>
          </p:cNvSpPr>
          <p:nvPr>
            <p:ph type="title"/>
          </p:nvPr>
        </p:nvSpPr>
        <p:spPr/>
        <p:txBody>
          <a:bodyPr/>
          <a:lstStyle/>
          <a:p>
            <a:r>
              <a:rPr lang="en-US" dirty="0"/>
              <a:t>Basic Authentication </a:t>
            </a:r>
          </a:p>
        </p:txBody>
      </p:sp>
    </p:spTree>
    <p:extLst>
      <p:ext uri="{BB962C8B-B14F-4D97-AF65-F5344CB8AC3E}">
        <p14:creationId xmlns:p14="http://schemas.microsoft.com/office/powerpoint/2010/main" val="249931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AF235-A51D-D327-3C28-3F37C3CB297D}"/>
              </a:ext>
            </a:extLst>
          </p:cNvPr>
          <p:cNvSpPr>
            <a:spLocks noGrp="1"/>
          </p:cNvSpPr>
          <p:nvPr>
            <p:ph type="body" idx="1"/>
          </p:nvPr>
        </p:nvSpPr>
        <p:spPr>
          <a:xfrm>
            <a:off x="622300" y="1160003"/>
            <a:ext cx="10947400" cy="3450500"/>
          </a:xfrm>
        </p:spPr>
        <p:txBody>
          <a:bodyPr/>
          <a:lstStyle/>
          <a:p>
            <a:pPr marL="25400" indent="0">
              <a:buNone/>
            </a:pPr>
            <a:r>
              <a:rPr lang="en-US" dirty="0"/>
              <a:t>&lt;dependency&gt;</a:t>
            </a:r>
          </a:p>
          <a:p>
            <a:pPr marL="2540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25400" indent="0">
              <a:buNone/>
            </a:pPr>
            <a:r>
              <a:rPr lang="en-US" dirty="0"/>
              <a:t>    &lt;</a:t>
            </a:r>
            <a:r>
              <a:rPr lang="en-US" dirty="0" err="1"/>
              <a:t>artifactId</a:t>
            </a:r>
            <a:r>
              <a:rPr lang="en-US" dirty="0"/>
              <a:t>&gt;spring-boot-starter-security&lt;/</a:t>
            </a:r>
            <a:r>
              <a:rPr lang="en-US" dirty="0" err="1"/>
              <a:t>artifactId</a:t>
            </a:r>
            <a:r>
              <a:rPr lang="en-US" dirty="0"/>
              <a:t>&gt;</a:t>
            </a:r>
          </a:p>
          <a:p>
            <a:pPr marL="25400" indent="0">
              <a:buNone/>
            </a:pPr>
            <a:r>
              <a:rPr lang="en-US" dirty="0"/>
              <a:t>    &lt;version&gt;3.2.0&lt;/version&gt;</a:t>
            </a:r>
          </a:p>
          <a:p>
            <a:pPr marL="25400" indent="0">
              <a:buNone/>
            </a:pPr>
            <a:r>
              <a:rPr lang="en-US" dirty="0"/>
              <a:t>&lt;/dependency&gt;</a:t>
            </a:r>
          </a:p>
          <a:p>
            <a:endParaRPr lang="en-US" dirty="0"/>
          </a:p>
        </p:txBody>
      </p:sp>
      <p:sp>
        <p:nvSpPr>
          <p:cNvPr id="3" name="Title 2">
            <a:extLst>
              <a:ext uri="{FF2B5EF4-FFF2-40B4-BE49-F238E27FC236}">
                <a16:creationId xmlns:a16="http://schemas.microsoft.com/office/drawing/2014/main" id="{BEDE8FFD-D6CF-0AEA-A39B-AC321FBDC838}"/>
              </a:ext>
            </a:extLst>
          </p:cNvPr>
          <p:cNvSpPr>
            <a:spLocks noGrp="1"/>
          </p:cNvSpPr>
          <p:nvPr>
            <p:ph type="title"/>
          </p:nvPr>
        </p:nvSpPr>
        <p:spPr/>
        <p:txBody>
          <a:bodyPr/>
          <a:lstStyle/>
          <a:p>
            <a:r>
              <a:rPr lang="en-US" dirty="0"/>
              <a:t>Dependency</a:t>
            </a:r>
          </a:p>
        </p:txBody>
      </p:sp>
    </p:spTree>
    <p:extLst>
      <p:ext uri="{BB962C8B-B14F-4D97-AF65-F5344CB8AC3E}">
        <p14:creationId xmlns:p14="http://schemas.microsoft.com/office/powerpoint/2010/main" val="140971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body" idx="1"/>
          </p:nvPr>
        </p:nvSpPr>
        <p:spPr>
          <a:xfrm>
            <a:off x="622300" y="1248493"/>
            <a:ext cx="10947400" cy="4558496"/>
          </a:xfrm>
          <a:prstGeom prst="rect">
            <a:avLst/>
          </a:prstGeom>
          <a:noFill/>
          <a:ln>
            <a:noFill/>
          </a:ln>
        </p:spPr>
        <p:txBody>
          <a:bodyPr spcFirstLastPara="1" wrap="square" lIns="16925" tIns="16925" rIns="16925" bIns="16925" anchor="t" anchorCtr="0">
            <a:spAutoFit/>
          </a:bodyPr>
          <a:lstStyle/>
          <a:p>
            <a:pPr marL="360000" lvl="0" indent="-360000" algn="l" rtl="0">
              <a:lnSpc>
                <a:spcPct val="100000"/>
              </a:lnSpc>
              <a:spcBef>
                <a:spcPts val="1200"/>
              </a:spcBef>
              <a:spcAft>
                <a:spcPts val="0"/>
              </a:spcAft>
              <a:buSzPts val="2400"/>
              <a:buChar char="•"/>
            </a:pPr>
            <a:r>
              <a:rPr lang="en-US" sz="2400" dirty="0">
                <a:solidFill>
                  <a:schemeClr val="dk1"/>
                </a:solidFill>
                <a:latin typeface="Calibri"/>
                <a:ea typeface="Calibri"/>
                <a:cs typeface="Calibri"/>
                <a:sym typeface="Calibri"/>
              </a:rPr>
              <a:t>Securing Web Applications</a:t>
            </a:r>
            <a:endParaRPr dirty="0"/>
          </a:p>
          <a:p>
            <a:pPr marL="360000" lvl="0" indent="-360000" algn="l" rtl="0">
              <a:lnSpc>
                <a:spcPct val="100000"/>
              </a:lnSpc>
              <a:spcBef>
                <a:spcPts val="2400"/>
              </a:spcBef>
              <a:spcAft>
                <a:spcPts val="0"/>
              </a:spcAft>
              <a:buSzPts val="2400"/>
              <a:buChar char="•"/>
            </a:pPr>
            <a:r>
              <a:rPr lang="en-US" sz="2400" dirty="0">
                <a:latin typeface="Calibri"/>
                <a:cs typeface="Calibri"/>
                <a:sym typeface="Calibri"/>
              </a:rPr>
              <a:t>Authentication and Authorization</a:t>
            </a:r>
            <a:endParaRPr dirty="0"/>
          </a:p>
          <a:p>
            <a:pPr marL="360000" lvl="0" indent="-360000" algn="l" rtl="0">
              <a:lnSpc>
                <a:spcPct val="100000"/>
              </a:lnSpc>
              <a:spcBef>
                <a:spcPts val="2400"/>
              </a:spcBef>
              <a:spcAft>
                <a:spcPts val="1200"/>
              </a:spcAft>
              <a:buSzPts val="2400"/>
              <a:buChar char="•"/>
            </a:pPr>
            <a:r>
              <a:rPr lang="en-IN" sz="2400" dirty="0">
                <a:latin typeface="Calibri"/>
                <a:ea typeface="Calibri"/>
                <a:cs typeface="Calibri"/>
                <a:sym typeface="Calibri"/>
              </a:rPr>
              <a:t>Configuration of Authentication</a:t>
            </a:r>
          </a:p>
          <a:p>
            <a:pPr marL="360000" lvl="0" indent="-360000" algn="l" rtl="0">
              <a:lnSpc>
                <a:spcPct val="100000"/>
              </a:lnSpc>
              <a:spcBef>
                <a:spcPts val="2400"/>
              </a:spcBef>
              <a:spcAft>
                <a:spcPts val="1200"/>
              </a:spcAft>
              <a:buSzPts val="2400"/>
              <a:buChar char="•"/>
            </a:pPr>
            <a:r>
              <a:rPr lang="en-IN" sz="2400" dirty="0">
                <a:latin typeface="Calibri"/>
                <a:ea typeface="Calibri"/>
                <a:cs typeface="Calibri"/>
                <a:sym typeface="Calibri"/>
              </a:rPr>
              <a:t>Types of Spring Boot Web Security</a:t>
            </a:r>
          </a:p>
          <a:p>
            <a:pPr marL="360000" lvl="0" indent="-360000" algn="l" rtl="0">
              <a:lnSpc>
                <a:spcPct val="100000"/>
              </a:lnSpc>
              <a:spcBef>
                <a:spcPts val="2400"/>
              </a:spcBef>
              <a:spcAft>
                <a:spcPts val="1200"/>
              </a:spcAft>
              <a:buSzPts val="2400"/>
              <a:buChar char="•"/>
            </a:pPr>
            <a:r>
              <a:rPr lang="en-IN" sz="2400" dirty="0">
                <a:solidFill>
                  <a:schemeClr val="dk1"/>
                </a:solidFill>
                <a:latin typeface="Calibri"/>
                <a:ea typeface="Calibri"/>
                <a:cs typeface="Calibri"/>
                <a:sym typeface="Calibri"/>
              </a:rPr>
              <a:t>JWT Tokens</a:t>
            </a:r>
          </a:p>
          <a:p>
            <a:pPr marL="360000" lvl="0" indent="-360000" algn="l" rtl="0">
              <a:lnSpc>
                <a:spcPct val="100000"/>
              </a:lnSpc>
              <a:spcBef>
                <a:spcPts val="2400"/>
              </a:spcBef>
              <a:spcAft>
                <a:spcPts val="1200"/>
              </a:spcAft>
              <a:buSzPts val="2400"/>
              <a:buChar char="•"/>
            </a:pPr>
            <a:r>
              <a:rPr lang="en-IN" sz="2400" dirty="0">
                <a:latin typeface="Calibri"/>
                <a:ea typeface="Calibri"/>
                <a:cs typeface="Calibri"/>
                <a:sym typeface="Calibri"/>
              </a:rPr>
              <a:t>JWT Tokens in Spring Boot Security</a:t>
            </a:r>
            <a:endParaRPr sz="2400" dirty="0">
              <a:solidFill>
                <a:schemeClr val="dk1"/>
              </a:solidFill>
              <a:latin typeface="Calibri"/>
              <a:ea typeface="Calibri"/>
              <a:cs typeface="Calibri"/>
              <a:sym typeface="Calibri"/>
            </a:endParaRPr>
          </a:p>
        </p:txBody>
      </p:sp>
      <p:sp>
        <p:nvSpPr>
          <p:cNvPr id="54" name="Google Shape;54;p2"/>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Agenda</a:t>
            </a:r>
            <a:endParaRPr/>
          </a:p>
        </p:txBody>
      </p:sp>
      <p:pic>
        <p:nvPicPr>
          <p:cNvPr id="4" name="Picture 2" descr="48,102 Meeting Agenda Illustrations &amp; Clip Art - iStock">
            <a:extLst>
              <a:ext uri="{FF2B5EF4-FFF2-40B4-BE49-F238E27FC236}">
                <a16:creationId xmlns:a16="http://schemas.microsoft.com/office/drawing/2014/main" id="{683945E8-E76D-436F-B0DA-8531E5ACD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437" y="2135781"/>
            <a:ext cx="2775759" cy="3324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2273E1-692A-F1BD-169A-00D4CB265F28}"/>
              </a:ext>
            </a:extLst>
          </p:cNvPr>
          <p:cNvSpPr>
            <a:spLocks noGrp="1"/>
          </p:cNvSpPr>
          <p:nvPr>
            <p:ph type="body" idx="1"/>
          </p:nvPr>
        </p:nvSpPr>
        <p:spPr>
          <a:xfrm>
            <a:off x="622300" y="1160003"/>
            <a:ext cx="10947400" cy="1588452"/>
          </a:xfrm>
        </p:spPr>
        <p:txBody>
          <a:bodyPr/>
          <a:lstStyle/>
          <a:p>
            <a:pPr marL="0" marR="0" indent="0">
              <a:spcBef>
                <a:spcPts val="0"/>
              </a:spcBef>
              <a:spcAft>
                <a:spcPts val="0"/>
              </a:spcAft>
              <a:buNone/>
            </a:pPr>
            <a:r>
              <a:rPr lang="en-US" dirty="0">
                <a:solidFill>
                  <a:srgbClr val="000000"/>
                </a:solidFill>
                <a:effectLst/>
                <a:latin typeface="Consolas" panose="020B0609020204030204" pitchFamily="49" charset="0"/>
              </a:rPr>
              <a:t>spring.security.user.name=</a:t>
            </a:r>
            <a:r>
              <a:rPr lang="en-US" dirty="0">
                <a:solidFill>
                  <a:srgbClr val="2AA198"/>
                </a:solidFill>
                <a:effectLst/>
                <a:latin typeface="Consolas" panose="020B0609020204030204" pitchFamily="49" charset="0"/>
              </a:rPr>
              <a:t>rahul</a:t>
            </a:r>
            <a:endParaRPr lang="en-US" dirty="0">
              <a:solidFill>
                <a:srgbClr val="000000"/>
              </a:solidFill>
              <a:effectLst/>
              <a:latin typeface="Consolas" panose="020B0609020204030204" pitchFamily="49" charset="0"/>
            </a:endParaRPr>
          </a:p>
          <a:p>
            <a:pPr marL="0" marR="0" indent="0">
              <a:spcBef>
                <a:spcPts val="0"/>
              </a:spcBef>
              <a:spcAft>
                <a:spcPts val="0"/>
              </a:spcAft>
              <a:buNone/>
            </a:pPr>
            <a:r>
              <a:rPr lang="en-US" dirty="0" err="1">
                <a:solidFill>
                  <a:srgbClr val="000000"/>
                </a:solidFill>
                <a:effectLst/>
                <a:latin typeface="Consolas" panose="020B0609020204030204" pitchFamily="49" charset="0"/>
              </a:rPr>
              <a:t>spring.security.user.password</a:t>
            </a:r>
            <a:r>
              <a:rPr lang="en-US" dirty="0">
                <a:solidFill>
                  <a:srgbClr val="000000"/>
                </a:solidFill>
                <a:effectLst/>
                <a:latin typeface="Consolas" panose="020B0609020204030204" pitchFamily="49" charset="0"/>
              </a:rPr>
              <a:t>=</a:t>
            </a:r>
            <a:r>
              <a:rPr lang="en-US" dirty="0">
                <a:solidFill>
                  <a:srgbClr val="2AA198"/>
                </a:solidFill>
                <a:effectLst/>
                <a:latin typeface="Consolas" panose="020B0609020204030204" pitchFamily="49" charset="0"/>
              </a:rPr>
              <a:t>1234</a:t>
            </a:r>
            <a:endParaRPr lang="en-US" dirty="0">
              <a:solidFill>
                <a:srgbClr val="000000"/>
              </a:solidFill>
              <a:effectLst/>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BD8D8BC4-5905-FB9D-8727-5705791859CF}"/>
              </a:ext>
            </a:extLst>
          </p:cNvPr>
          <p:cNvSpPr>
            <a:spLocks noGrp="1"/>
          </p:cNvSpPr>
          <p:nvPr>
            <p:ph type="title"/>
          </p:nvPr>
        </p:nvSpPr>
        <p:spPr/>
        <p:txBody>
          <a:bodyPr/>
          <a:lstStyle/>
          <a:p>
            <a:r>
              <a:rPr lang="en-US" dirty="0"/>
              <a:t>Configuration [to create static credential]</a:t>
            </a:r>
          </a:p>
        </p:txBody>
      </p:sp>
    </p:spTree>
    <p:extLst>
      <p:ext uri="{BB962C8B-B14F-4D97-AF65-F5344CB8AC3E}">
        <p14:creationId xmlns:p14="http://schemas.microsoft.com/office/powerpoint/2010/main" val="4032817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2BF3A0-7B5C-B1F5-0E0D-A42314EED647}"/>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2485FAFA-DB8E-16F8-68BD-7EA428F427DF}"/>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8CD5B9B1-C23A-5849-120B-A2EAC0E594B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920434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1F543B-6865-51D3-B03B-C14A68A65111}"/>
              </a:ext>
            </a:extLst>
          </p:cNvPr>
          <p:cNvSpPr>
            <a:spLocks noGrp="1"/>
          </p:cNvSpPr>
          <p:nvPr>
            <p:ph type="body" idx="1"/>
          </p:nvPr>
        </p:nvSpPr>
        <p:spPr>
          <a:xfrm>
            <a:off x="622300" y="1160003"/>
            <a:ext cx="10947400" cy="3235057"/>
          </a:xfrm>
        </p:spPr>
        <p:txBody>
          <a:bodyPr/>
          <a:lstStyle/>
          <a:p>
            <a:r>
              <a:rPr lang="en-US" dirty="0"/>
              <a:t>You logged in to any web application </a:t>
            </a:r>
          </a:p>
          <a:p>
            <a:pPr lvl="1"/>
            <a:r>
              <a:rPr lang="en-US" dirty="0"/>
              <a:t>A cookie is saved in your web browser</a:t>
            </a:r>
          </a:p>
          <a:p>
            <a:r>
              <a:rPr lang="en-US" dirty="0"/>
              <a:t>You navigate to some malicious web site without logged out.</a:t>
            </a:r>
          </a:p>
          <a:p>
            <a:r>
              <a:rPr lang="en-US" dirty="0"/>
              <a:t>Malicious website can executes accessing your application without your knowledge using the cookie.</a:t>
            </a:r>
          </a:p>
        </p:txBody>
      </p:sp>
      <p:sp>
        <p:nvSpPr>
          <p:cNvPr id="3" name="Title 2">
            <a:extLst>
              <a:ext uri="{FF2B5EF4-FFF2-40B4-BE49-F238E27FC236}">
                <a16:creationId xmlns:a16="http://schemas.microsoft.com/office/drawing/2014/main" id="{DECC7F7D-64B0-F5AB-CFB5-3B08B562A1D1}"/>
              </a:ext>
            </a:extLst>
          </p:cNvPr>
          <p:cNvSpPr>
            <a:spLocks noGrp="1"/>
          </p:cNvSpPr>
          <p:nvPr>
            <p:ph type="title"/>
          </p:nvPr>
        </p:nvSpPr>
        <p:spPr/>
        <p:txBody>
          <a:bodyPr/>
          <a:lstStyle/>
          <a:p>
            <a:r>
              <a:rPr lang="en-US" dirty="0"/>
              <a:t>CSRF – Cross Site Request Forgery</a:t>
            </a:r>
          </a:p>
        </p:txBody>
      </p:sp>
    </p:spTree>
    <p:extLst>
      <p:ext uri="{BB962C8B-B14F-4D97-AF65-F5344CB8AC3E}">
        <p14:creationId xmlns:p14="http://schemas.microsoft.com/office/powerpoint/2010/main" val="1052389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47502C-717B-EA00-8FBB-B9FCEB9CFD72}"/>
              </a:ext>
            </a:extLst>
          </p:cNvPr>
          <p:cNvSpPr>
            <a:spLocks noGrp="1"/>
          </p:cNvSpPr>
          <p:nvPr>
            <p:ph type="body" idx="1"/>
          </p:nvPr>
        </p:nvSpPr>
        <p:spPr>
          <a:xfrm>
            <a:off x="622300" y="1160003"/>
            <a:ext cx="10947400" cy="3932684"/>
          </a:xfrm>
        </p:spPr>
        <p:txBody>
          <a:bodyPr/>
          <a:lstStyle/>
          <a:p>
            <a:r>
              <a:rPr lang="en-US" dirty="0"/>
              <a:t>? How can you protect from CSRF</a:t>
            </a:r>
          </a:p>
          <a:p>
            <a:pPr marL="1022350" lvl="1" indent="-514350">
              <a:buFont typeface="+mj-lt"/>
              <a:buAutoNum type="arabicPeriod"/>
            </a:pPr>
            <a:r>
              <a:rPr lang="en-US" dirty="0"/>
              <a:t>Synchronizer token pattern</a:t>
            </a:r>
          </a:p>
          <a:p>
            <a:pPr lvl="2"/>
            <a:r>
              <a:rPr lang="en-US" dirty="0"/>
              <a:t>A token created for each request </a:t>
            </a:r>
          </a:p>
          <a:p>
            <a:pPr lvl="2"/>
            <a:r>
              <a:rPr lang="en-US" dirty="0"/>
              <a:t>To make an update (post , put ,….) you need a </a:t>
            </a:r>
            <a:r>
              <a:rPr lang="en-US" dirty="0" err="1"/>
              <a:t>csrf</a:t>
            </a:r>
            <a:r>
              <a:rPr lang="en-US" dirty="0"/>
              <a:t> token from the previous request.</a:t>
            </a:r>
          </a:p>
          <a:p>
            <a:r>
              <a:rPr lang="en-US" dirty="0"/>
              <a:t>Spring security Enables by default</a:t>
            </a:r>
          </a:p>
          <a:p>
            <a:pPr marL="508000" lvl="1" indent="0">
              <a:buNone/>
            </a:pPr>
            <a:r>
              <a:rPr lang="en-US" dirty="0"/>
              <a:t>2. Same site Cookie </a:t>
            </a:r>
          </a:p>
          <a:p>
            <a:pPr marL="508000" lvl="1" indent="0">
              <a:buNone/>
            </a:pPr>
            <a:r>
              <a:rPr lang="en-US" dirty="0"/>
              <a:t>	</a:t>
            </a:r>
            <a:r>
              <a:rPr lang="en-US" dirty="0" err="1"/>
              <a:t>server.servlet.session.cookie.same</a:t>
            </a:r>
            <a:r>
              <a:rPr lang="en-US" dirty="0"/>
              <a:t>-site</a:t>
            </a:r>
            <a:r>
              <a:rPr lang="en-US"/>
              <a:t>=strict</a:t>
            </a:r>
            <a:endParaRPr lang="en-US" dirty="0"/>
          </a:p>
        </p:txBody>
      </p:sp>
      <p:sp>
        <p:nvSpPr>
          <p:cNvPr id="3" name="Title 2">
            <a:extLst>
              <a:ext uri="{FF2B5EF4-FFF2-40B4-BE49-F238E27FC236}">
                <a16:creationId xmlns:a16="http://schemas.microsoft.com/office/drawing/2014/main" id="{ACCC260B-2795-D7C5-6237-CCCB06897656}"/>
              </a:ext>
            </a:extLst>
          </p:cNvPr>
          <p:cNvSpPr>
            <a:spLocks noGrp="1"/>
          </p:cNvSpPr>
          <p:nvPr>
            <p:ph type="title"/>
          </p:nvPr>
        </p:nvSpPr>
        <p:spPr/>
        <p:txBody>
          <a:bodyPr/>
          <a:lstStyle/>
          <a:p>
            <a:r>
              <a:rPr lang="en-US" dirty="0"/>
              <a:t>CSRF – Cross Site Request Forgery</a:t>
            </a:r>
          </a:p>
        </p:txBody>
      </p:sp>
    </p:spTree>
    <p:extLst>
      <p:ext uri="{BB962C8B-B14F-4D97-AF65-F5344CB8AC3E}">
        <p14:creationId xmlns:p14="http://schemas.microsoft.com/office/powerpoint/2010/main" val="3500473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p:nvPr/>
        </p:nvSpPr>
        <p:spPr>
          <a:xfrm>
            <a:off x="2096137" y="1885870"/>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JWT Tokens in Spring Boot</a:t>
            </a:r>
            <a:endParaRPr sz="1400" b="1" i="0" u="none" strike="noStrike" cap="none" dirty="0">
              <a:solidFill>
                <a:schemeClr val="dk1"/>
              </a:solidFill>
              <a:latin typeface="Calibri"/>
              <a:ea typeface="Calibri"/>
              <a:cs typeface="Calibri"/>
              <a:sym typeface="Calibri"/>
            </a:endParaRPr>
          </a:p>
        </p:txBody>
      </p:sp>
      <p:sp>
        <p:nvSpPr>
          <p:cNvPr id="60" name="Google Shape;60;p3"/>
          <p:cNvSpPr txBox="1"/>
          <p:nvPr/>
        </p:nvSpPr>
        <p:spPr>
          <a:xfrm>
            <a:off x="3430339" y="3857294"/>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pic>
        <p:nvPicPr>
          <p:cNvPr id="9218" name="Picture 2" descr="JSON Web Tokens - jwt.io">
            <a:extLst>
              <a:ext uri="{FF2B5EF4-FFF2-40B4-BE49-F238E27FC236}">
                <a16:creationId xmlns:a16="http://schemas.microsoft.com/office/drawing/2014/main" id="{4FA88C1C-6339-4C5D-8DA9-6D5B9315C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286" y="3558419"/>
            <a:ext cx="301942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41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JWT Tokens Work Flow</a:t>
            </a:r>
            <a:endParaRPr sz="3200" b="1" dirty="0">
              <a:latin typeface="Calibri"/>
              <a:ea typeface="Calibri"/>
              <a:cs typeface="Calibri"/>
              <a:sym typeface="Calibri"/>
            </a:endParaRPr>
          </a:p>
        </p:txBody>
      </p:sp>
      <p:sp>
        <p:nvSpPr>
          <p:cNvPr id="2" name="AutoShape 2" descr="What is JWT (JSON Web Token)? How does JWT Authentication work? - Blog -  miniOrange">
            <a:extLst>
              <a:ext uri="{FF2B5EF4-FFF2-40B4-BE49-F238E27FC236}">
                <a16:creationId xmlns:a16="http://schemas.microsoft.com/office/drawing/2014/main" id="{739B6C53-A8E6-4896-AD91-7AD517A8B490}"/>
              </a:ext>
            </a:extLst>
          </p:cNvPr>
          <p:cNvSpPr>
            <a:spLocks noGrp="1" noChangeAspect="1" noChangeArrowheads="1"/>
          </p:cNvSpPr>
          <p:nvPr>
            <p:ph type="body" idx="1"/>
          </p:nvPr>
        </p:nvSpPr>
        <p:spPr bwMode="auto">
          <a:xfrm>
            <a:off x="939800" y="1570038"/>
            <a:ext cx="10947400" cy="434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2989464-36E9-4B21-B5C2-F0FB61D6888E}"/>
              </a:ext>
            </a:extLst>
          </p:cNvPr>
          <p:cNvPicPr>
            <a:picLocks noChangeAspect="1"/>
          </p:cNvPicPr>
          <p:nvPr/>
        </p:nvPicPr>
        <p:blipFill>
          <a:blip r:embed="rId3"/>
          <a:stretch>
            <a:fillRect/>
          </a:stretch>
        </p:blipFill>
        <p:spPr>
          <a:xfrm>
            <a:off x="848049" y="1493676"/>
            <a:ext cx="6149910" cy="4996802"/>
          </a:xfrm>
          <a:prstGeom prst="rect">
            <a:avLst/>
          </a:prstGeom>
        </p:spPr>
      </p:pic>
    </p:spTree>
    <p:extLst>
      <p:ext uri="{BB962C8B-B14F-4D97-AF65-F5344CB8AC3E}">
        <p14:creationId xmlns:p14="http://schemas.microsoft.com/office/powerpoint/2010/main" val="1510822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39538" y="1570620"/>
            <a:ext cx="10947400" cy="3327390"/>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JSON Web Tokens (JWT) are a popular way to securely transmit information between parties in a compact and self-contained format. </a:t>
            </a:r>
          </a:p>
          <a:p>
            <a:pPr marL="360000" lvl="0" indent="-360000">
              <a:spcBef>
                <a:spcPts val="1200"/>
              </a:spcBef>
              <a:buSzPts val="2400"/>
            </a:pPr>
            <a:r>
              <a:rPr lang="en-US" sz="1600" dirty="0"/>
              <a:t>JWT tokens are often used for authentication and authorization in web applications, APIs, and microservices. In the context of Spring Boot Security, JWT tokens can be used to implement token-based authentication and authorization.</a:t>
            </a:r>
          </a:p>
          <a:p>
            <a:pPr marL="360000" lvl="0" indent="-360000">
              <a:spcBef>
                <a:spcPts val="1200"/>
              </a:spcBef>
              <a:buSzPts val="2400"/>
            </a:pPr>
            <a:r>
              <a:rPr lang="en-US" sz="1600" dirty="0"/>
              <a:t>Parts of JWT Tokens</a:t>
            </a:r>
          </a:p>
          <a:p>
            <a:pPr marL="360000" lvl="0" indent="-360000">
              <a:spcBef>
                <a:spcPts val="1200"/>
              </a:spcBef>
              <a:buSzPts val="2400"/>
            </a:pPr>
            <a:r>
              <a:rPr lang="en-US" sz="1600" dirty="0"/>
              <a:t>JWT is composed of three parts:</a:t>
            </a:r>
          </a:p>
          <a:p>
            <a:pPr marL="0" lvl="0" indent="0">
              <a:spcBef>
                <a:spcPts val="1200"/>
              </a:spcBef>
              <a:buSzPts val="2400"/>
              <a:buNone/>
            </a:pPr>
            <a:r>
              <a:rPr lang="en-US" sz="1600" dirty="0"/>
              <a:t>       Header: Contains information about the algorithm used to sign the token and the type of token it is.</a:t>
            </a:r>
          </a:p>
          <a:p>
            <a:pPr marL="0" lvl="0" indent="0">
              <a:spcBef>
                <a:spcPts val="1200"/>
              </a:spcBef>
              <a:buSzPts val="2400"/>
              <a:buNone/>
            </a:pPr>
            <a:r>
              <a:rPr lang="en-US" sz="1600" dirty="0"/>
              <a:t>       Payload: Contains claims, which are statements about an entity (typically the user) and additional metadata.</a:t>
            </a:r>
          </a:p>
          <a:p>
            <a:pPr marL="0" lvl="0" indent="0">
              <a:spcBef>
                <a:spcPts val="1200"/>
              </a:spcBef>
              <a:buSzPts val="2400"/>
              <a:buNone/>
            </a:pPr>
            <a:r>
              <a:rPr lang="en-US" sz="1600" dirty="0"/>
              <a:t>       Signature: Used to verify that the sender of the JWT is who it says it is and to ensure that the message wasn't changed     </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JWT Tokens</a:t>
            </a:r>
            <a:endParaRPr sz="3200" b="1" dirty="0">
              <a:latin typeface="Calibri"/>
              <a:ea typeface="Calibri"/>
              <a:cs typeface="Calibri"/>
              <a:sym typeface="Calibri"/>
            </a:endParaRPr>
          </a:p>
        </p:txBody>
      </p:sp>
      <p:pic>
        <p:nvPicPr>
          <p:cNvPr id="10244" name="Picture 4" descr="Signing and Encrypting with JSON Web Tokens -">
            <a:extLst>
              <a:ext uri="{FF2B5EF4-FFF2-40B4-BE49-F238E27FC236}">
                <a16:creationId xmlns:a16="http://schemas.microsoft.com/office/drawing/2014/main" id="{5C130FE3-4FD1-44A2-A273-2D2EDD84D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254" y="5009977"/>
            <a:ext cx="2177338" cy="1654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54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39538" y="1570620"/>
            <a:ext cx="10947400" cy="1880840"/>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JWTs can be digitally signed to ensure the integrity of the information they contain. This means that even though anyone can decode the contents of a JWT, they cannot modify it without invalidating the signature.</a:t>
            </a:r>
          </a:p>
          <a:p>
            <a:pPr marL="360000" lvl="0" indent="-360000">
              <a:spcBef>
                <a:spcPts val="1200"/>
              </a:spcBef>
              <a:buSzPts val="2400"/>
            </a:pPr>
            <a:endParaRPr lang="en-US" sz="1600" dirty="0"/>
          </a:p>
          <a:p>
            <a:pPr marL="360000" lvl="0" indent="-360000">
              <a:spcBef>
                <a:spcPts val="1200"/>
              </a:spcBef>
              <a:buSzPts val="2400"/>
            </a:pPr>
            <a:r>
              <a:rPr lang="en-US" sz="1600" dirty="0"/>
              <a:t>Using JWT Tokens in Spring Boot Security Spring Boot Security supports using JWT tokens for authentication and</a:t>
            </a:r>
          </a:p>
          <a:p>
            <a:pPr marL="0" lvl="0" indent="0">
              <a:spcBef>
                <a:spcPts val="1200"/>
              </a:spcBef>
              <a:buSzPts val="2400"/>
              <a:buNone/>
            </a:pPr>
            <a:r>
              <a:rPr lang="en-US" sz="1600" dirty="0"/>
              <a:t>        authorization.</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JWT Tokens</a:t>
            </a:r>
            <a:endParaRPr sz="3200" b="1" dirty="0">
              <a:latin typeface="Calibri"/>
              <a:ea typeface="Calibri"/>
              <a:cs typeface="Calibri"/>
              <a:sym typeface="Calibri"/>
            </a:endParaRPr>
          </a:p>
        </p:txBody>
      </p:sp>
      <p:pic>
        <p:nvPicPr>
          <p:cNvPr id="12290" name="Picture 2" descr="Signing and Encrypting with JSON Web Tokens -">
            <a:extLst>
              <a:ext uri="{FF2B5EF4-FFF2-40B4-BE49-F238E27FC236}">
                <a16:creationId xmlns:a16="http://schemas.microsoft.com/office/drawing/2014/main" id="{C16AF7F8-F40F-4430-8496-71D494C49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508" y="4533898"/>
            <a:ext cx="245745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53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771587" y="1542628"/>
            <a:ext cx="10947400" cy="4219942"/>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These are some scenarios where JSON Web Tokens are useful:</a:t>
            </a:r>
          </a:p>
          <a:p>
            <a:pPr marL="360000" lvl="0" indent="-360000">
              <a:spcBef>
                <a:spcPts val="1200"/>
              </a:spcBef>
              <a:buSzPts val="2400"/>
            </a:pPr>
            <a:endParaRPr lang="en-US" sz="1600" dirty="0"/>
          </a:p>
          <a:p>
            <a:pPr marL="360000" lvl="0" indent="-360000">
              <a:spcBef>
                <a:spcPts val="1200"/>
              </a:spcBef>
              <a:buSzPts val="2400"/>
            </a:pPr>
            <a:r>
              <a:rPr lang="en-US" sz="1600" dirty="0"/>
              <a:t>Authentication: </a:t>
            </a:r>
          </a:p>
          <a:p>
            <a:pPr marL="0" lvl="0" indent="0">
              <a:spcBef>
                <a:spcPts val="1200"/>
              </a:spcBef>
              <a:buSzPts val="2400"/>
              <a:buNone/>
            </a:pPr>
            <a:r>
              <a:rPr lang="en-US" sz="1600" dirty="0"/>
              <a:t>This is the typical scenario for using JWT, once the user is logged in, each subsequent request will include the JWT, allowing the user to access routes, services, and resources that are permitted with that token. </a:t>
            </a:r>
          </a:p>
          <a:p>
            <a:pPr marL="0" lvl="0" indent="0">
              <a:spcBef>
                <a:spcPts val="1200"/>
              </a:spcBef>
              <a:buSzPts val="2400"/>
              <a:buNone/>
            </a:pPr>
            <a:r>
              <a:rPr lang="en-US" sz="1600" dirty="0"/>
              <a:t>Single Sign On is a feature that widely uses JWT nowadays, because of its small overhead and its ability to be easily used among systems of different domains.</a:t>
            </a:r>
          </a:p>
          <a:p>
            <a:pPr marL="360000" lvl="0" indent="-360000">
              <a:spcBef>
                <a:spcPts val="1200"/>
              </a:spcBef>
              <a:buSzPts val="2400"/>
            </a:pPr>
            <a:r>
              <a:rPr lang="en-US" sz="1600" dirty="0"/>
              <a:t>Information Exchange: </a:t>
            </a:r>
          </a:p>
          <a:p>
            <a:pPr marL="0" lvl="0" indent="0">
              <a:spcBef>
                <a:spcPts val="1200"/>
              </a:spcBef>
              <a:buSzPts val="2400"/>
              <a:buNone/>
            </a:pPr>
            <a:r>
              <a:rPr lang="en-US" sz="1600" dirty="0"/>
              <a:t>JWTs are a good way of securely transmitting information between parties, because as they can be signed, for example using a public/private key pair, you can be sure that the sender is who they say they are. </a:t>
            </a:r>
          </a:p>
          <a:p>
            <a:pPr marL="0" lvl="0" indent="0">
              <a:spcBef>
                <a:spcPts val="1200"/>
              </a:spcBef>
              <a:buSzPts val="2400"/>
              <a:buNone/>
            </a:pPr>
            <a:r>
              <a:rPr lang="en-US" sz="1600" dirty="0"/>
              <a:t>Additionally, as the signature is calculated using the header and the payload, you can also verify that the content hasn’t changed.</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Uses of JWT Tokens</a:t>
            </a:r>
            <a:endParaRPr sz="3200" b="1" dirty="0">
              <a:latin typeface="Calibri"/>
              <a:ea typeface="Calibri"/>
              <a:cs typeface="Calibri"/>
              <a:sym typeface="Calibri"/>
            </a:endParaRPr>
          </a:p>
        </p:txBody>
      </p:sp>
      <p:pic>
        <p:nvPicPr>
          <p:cNvPr id="13314" name="Picture 2" descr="Signing and Encrypting with JSON Web Tokens -">
            <a:extLst>
              <a:ext uri="{FF2B5EF4-FFF2-40B4-BE49-F238E27FC236}">
                <a16:creationId xmlns:a16="http://schemas.microsoft.com/office/drawing/2014/main" id="{412A3ABD-06BD-4147-9311-87CA97C14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835" y="5525045"/>
            <a:ext cx="1533526" cy="116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42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39538" y="1570620"/>
            <a:ext cx="10947400" cy="3573611"/>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In authentication, when the user successfully logs in using their credentials, a JSON Web Token will be returned. Since tokens are credentials, great care must be taken to prevent security issues. In general, you should not keep tokens longer than required.</a:t>
            </a:r>
          </a:p>
          <a:p>
            <a:pPr marL="360000" lvl="0" indent="-360000">
              <a:spcBef>
                <a:spcPts val="1200"/>
              </a:spcBef>
              <a:buSzPts val="2400"/>
            </a:pPr>
            <a:endParaRPr lang="en-US" sz="1600" dirty="0"/>
          </a:p>
          <a:p>
            <a:pPr marL="360000" lvl="0" indent="-360000">
              <a:spcBef>
                <a:spcPts val="1200"/>
              </a:spcBef>
              <a:buSzPts val="2400"/>
            </a:pPr>
            <a:r>
              <a:rPr lang="en-US" sz="1600" dirty="0"/>
              <a:t>You also should not store sensitive session data in browser storage due to lack of security.</a:t>
            </a:r>
          </a:p>
          <a:p>
            <a:pPr marL="360000" lvl="0" indent="-360000">
              <a:spcBef>
                <a:spcPts val="1200"/>
              </a:spcBef>
              <a:buSzPts val="2400"/>
            </a:pPr>
            <a:endParaRPr lang="en-US" sz="1600" dirty="0"/>
          </a:p>
          <a:p>
            <a:pPr marL="360000" lvl="0" indent="-360000">
              <a:spcBef>
                <a:spcPts val="1200"/>
              </a:spcBef>
              <a:buSzPts val="2400"/>
            </a:pPr>
            <a:r>
              <a:rPr lang="en-US" sz="1600" dirty="0"/>
              <a:t>Whenever the user wants to access a protected route, it should send the JWT, typically in the Authorization header using the Bearer schema. Therefore the content of the header should look like the following.</a:t>
            </a:r>
          </a:p>
          <a:p>
            <a:pPr marL="360000" lvl="0" indent="-360000">
              <a:spcBef>
                <a:spcPts val="1200"/>
              </a:spcBef>
              <a:buSzPts val="2400"/>
            </a:pPr>
            <a:endParaRPr lang="en-US" sz="1600" dirty="0"/>
          </a:p>
          <a:p>
            <a:pPr marL="360000" lvl="0" indent="-360000">
              <a:spcBef>
                <a:spcPts val="1200"/>
              </a:spcBef>
              <a:buSzPts val="2400"/>
            </a:pPr>
            <a:r>
              <a:rPr lang="en-US" sz="1600" dirty="0"/>
              <a:t>Authorization: Bearer &lt;token&gt;</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JWT Tokens</a:t>
            </a:r>
            <a:endParaRPr sz="3200" b="1" dirty="0">
              <a:latin typeface="Calibri"/>
              <a:ea typeface="Calibri"/>
              <a:cs typeface="Calibri"/>
              <a:sym typeface="Calibri"/>
            </a:endParaRPr>
          </a:p>
        </p:txBody>
      </p:sp>
      <p:pic>
        <p:nvPicPr>
          <p:cNvPr id="14338" name="Picture 2" descr="Signing and Encrypting with JSON Web Tokens -">
            <a:extLst>
              <a:ext uri="{FF2B5EF4-FFF2-40B4-BE49-F238E27FC236}">
                <a16:creationId xmlns:a16="http://schemas.microsoft.com/office/drawing/2014/main" id="{1299CA78-122C-4D06-98B1-27E66CC43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785" y="4753558"/>
            <a:ext cx="245745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8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p:nvPr/>
        </p:nvSpPr>
        <p:spPr>
          <a:xfrm>
            <a:off x="2096137" y="1885870"/>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Spring Boot Security Introduction</a:t>
            </a:r>
            <a:endParaRPr sz="1400" b="1" i="0" u="none" strike="noStrike" cap="none" dirty="0">
              <a:solidFill>
                <a:schemeClr val="dk1"/>
              </a:solidFill>
              <a:latin typeface="Calibri"/>
              <a:ea typeface="Calibri"/>
              <a:cs typeface="Calibri"/>
              <a:sym typeface="Calibri"/>
            </a:endParaRPr>
          </a:p>
        </p:txBody>
      </p:sp>
      <p:sp>
        <p:nvSpPr>
          <p:cNvPr id="60" name="Google Shape;60;p3"/>
          <p:cNvSpPr txBox="1"/>
          <p:nvPr/>
        </p:nvSpPr>
        <p:spPr>
          <a:xfrm>
            <a:off x="3430339" y="3857294"/>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pic>
        <p:nvPicPr>
          <p:cNvPr id="3074" name="Picture 2" descr="Spring Boot Security and JWT - Examples Java Code Geeks - 2023">
            <a:extLst>
              <a:ext uri="{FF2B5EF4-FFF2-40B4-BE49-F238E27FC236}">
                <a16:creationId xmlns:a16="http://schemas.microsoft.com/office/drawing/2014/main" id="{791D006A-20FB-4FDD-B602-1708874A2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224" y="3664993"/>
            <a:ext cx="3602409" cy="20173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622300" y="1579951"/>
            <a:ext cx="10947400" cy="2127061"/>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This is a stateless authentication mechanism as the user state is never saved in the server memory. </a:t>
            </a:r>
          </a:p>
          <a:p>
            <a:pPr marL="360000" lvl="0" indent="-360000">
              <a:spcBef>
                <a:spcPts val="1200"/>
              </a:spcBef>
              <a:buSzPts val="2400"/>
            </a:pPr>
            <a:r>
              <a:rPr lang="en-US" sz="1600" dirty="0"/>
              <a:t>The server’s protected routes will check for a valid JWT in the Authorization header, and if there is, the user will be allowed. </a:t>
            </a:r>
          </a:p>
          <a:p>
            <a:pPr marL="360000" lvl="0" indent="-360000">
              <a:spcBef>
                <a:spcPts val="1200"/>
              </a:spcBef>
              <a:buSzPts val="2400"/>
            </a:pPr>
            <a:r>
              <a:rPr lang="en-US" sz="1600" dirty="0"/>
              <a:t>As JWTs are self-contained, all the necessary information is there, reducing the need of going back and forward to the database.</a:t>
            </a:r>
          </a:p>
          <a:p>
            <a:pPr marL="360000" lvl="0" indent="-360000">
              <a:spcBef>
                <a:spcPts val="1200"/>
              </a:spcBef>
              <a:buSzPts val="2400"/>
            </a:pPr>
            <a:r>
              <a:rPr lang="en-US" sz="1600" dirty="0"/>
              <a:t>This allows to fully rely on data APIs that are stateless and even make requests to downstream services. It doesn’t matter which domains are serving your APIs, as Cross-Origin Resource Sharing (CORS) won’t be an issue as it doesn’t use cookies.</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JWT Tokens</a:t>
            </a:r>
            <a:endParaRPr sz="3200" b="1" dirty="0">
              <a:latin typeface="Calibri"/>
              <a:ea typeface="Calibri"/>
              <a:cs typeface="Calibri"/>
              <a:sym typeface="Calibri"/>
            </a:endParaRPr>
          </a:p>
        </p:txBody>
      </p:sp>
      <p:pic>
        <p:nvPicPr>
          <p:cNvPr id="1026" name="Picture 2" descr="How JSON Web Tokens Work">
            <a:extLst>
              <a:ext uri="{FF2B5EF4-FFF2-40B4-BE49-F238E27FC236}">
                <a16:creationId xmlns:a16="http://schemas.microsoft.com/office/drawing/2014/main" id="{E1CED6EF-87C9-4952-8E27-1331EA26E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763" y="3906449"/>
            <a:ext cx="5225143"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22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12990467e5a_0_35"/>
          <p:cNvSpPr txBox="1"/>
          <p:nvPr/>
        </p:nvSpPr>
        <p:spPr>
          <a:xfrm>
            <a:off x="2096062" y="221339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a:solidFill>
                  <a:schemeClr val="dk1"/>
                </a:solidFill>
                <a:latin typeface="Calibri"/>
                <a:ea typeface="Calibri"/>
                <a:cs typeface="Calibri"/>
                <a:sym typeface="Calibri"/>
              </a:rPr>
              <a:t>Any doubts?</a:t>
            </a:r>
            <a:endParaRPr sz="1400" b="1" i="0" u="none" strike="noStrike" cap="none">
              <a:solidFill>
                <a:schemeClr val="dk1"/>
              </a:solidFill>
              <a:latin typeface="Calibri"/>
              <a:ea typeface="Calibri"/>
              <a:cs typeface="Calibri"/>
              <a:sym typeface="Calibri"/>
            </a:endParaRPr>
          </a:p>
        </p:txBody>
      </p:sp>
      <p:sp>
        <p:nvSpPr>
          <p:cNvPr id="82" name="Google Shape;82;g12990467e5a_0_35"/>
          <p:cNvSpPr txBox="1"/>
          <p:nvPr/>
        </p:nvSpPr>
        <p:spPr>
          <a:xfrm>
            <a:off x="2096062" y="310151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pic>
        <p:nvPicPr>
          <p:cNvPr id="14338" name="Picture 2" descr="1,000+ Free Questions &amp; Question Mark Images - Pixabay">
            <a:extLst>
              <a:ext uri="{FF2B5EF4-FFF2-40B4-BE49-F238E27FC236}">
                <a16:creationId xmlns:a16="http://schemas.microsoft.com/office/drawing/2014/main" id="{2C3647EC-5E99-4FC0-9243-18A042701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577" y="202995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ave Doubts PNG Images, Have Doubts Clipart Free Download">
            <a:extLst>
              <a:ext uri="{FF2B5EF4-FFF2-40B4-BE49-F238E27FC236}">
                <a16:creationId xmlns:a16="http://schemas.microsoft.com/office/drawing/2014/main" id="{BFE6508F-6C6B-49A8-8554-3BB8021E4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399" y="3428995"/>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5"/>
          <p:cNvSpPr txBox="1">
            <a:spLocks noGrp="1"/>
          </p:cNvSpPr>
          <p:nvPr>
            <p:ph type="title"/>
          </p:nvPr>
        </p:nvSpPr>
        <p:spPr>
          <a:xfrm>
            <a:off x="700358" y="379144"/>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600" b="1" dirty="0">
                <a:latin typeface="Calibri"/>
                <a:ea typeface="Calibri"/>
                <a:cs typeface="Calibri"/>
                <a:sym typeface="Calibri"/>
              </a:rPr>
              <a:t>Summary</a:t>
            </a:r>
            <a:endParaRPr dirty="0"/>
          </a:p>
        </p:txBody>
      </p:sp>
      <p:sp>
        <p:nvSpPr>
          <p:cNvPr id="96" name="Google Shape;96;p45"/>
          <p:cNvSpPr txBox="1"/>
          <p:nvPr/>
        </p:nvSpPr>
        <p:spPr>
          <a:xfrm>
            <a:off x="700358" y="1363107"/>
            <a:ext cx="10947400" cy="75673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0" i="0" u="none" strike="noStrike" cap="none" dirty="0">
                <a:solidFill>
                  <a:schemeClr val="dk1"/>
                </a:solidFill>
                <a:latin typeface="Calibri"/>
                <a:ea typeface="Calibri"/>
                <a:cs typeface="Calibri"/>
                <a:sym typeface="Calibri"/>
              </a:rPr>
              <a:t>In this session we have learnt,</a:t>
            </a:r>
          </a:p>
          <a:p>
            <a:pPr marL="0" marR="0" lvl="0" indent="0" algn="l" rtl="0">
              <a:lnSpc>
                <a:spcPct val="100000"/>
              </a:lnSpc>
              <a:spcBef>
                <a:spcPts val="0"/>
              </a:spcBef>
              <a:spcAft>
                <a:spcPts val="0"/>
              </a:spcAft>
              <a:buClr>
                <a:srgbClr val="000000"/>
              </a:buClr>
              <a:buSzPts val="1400"/>
              <a:buFont typeface="Arial"/>
              <a:buNone/>
            </a:pPr>
            <a:endParaRPr lang="en-IN"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IN" sz="20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Securing Web Applications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Common Security Threats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Authentication and Authorization</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Configuration of Authorization</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Introduction of JWT Tokens in Spring Boot</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Uses of JWT Tokens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solidFill>
                  <a:schemeClr val="dk1"/>
                </a:solidFill>
                <a:latin typeface="Calibri"/>
                <a:ea typeface="Calibri"/>
                <a:cs typeface="Calibri"/>
                <a:sym typeface="Calibri"/>
              </a:rPr>
              <a:t>Applications of JWT Tokens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sz="2000"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sz="2000"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2000" b="0" i="0" u="none" strike="noStrike" cap="none" dirty="0">
              <a:solidFill>
                <a:schemeClr val="dk1"/>
              </a:solidFill>
              <a:latin typeface="Calibri"/>
              <a:ea typeface="Calibri"/>
              <a:cs typeface="Calibri"/>
              <a:sym typeface="Calibri"/>
            </a:endParaRPr>
          </a:p>
        </p:txBody>
      </p:sp>
      <p:sp>
        <p:nvSpPr>
          <p:cNvPr id="97" name="Google Shape;97;p45"/>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DO NOT WRITE ANYTHING</a:t>
            </a:r>
            <a:endParaRPr dirty="0"/>
          </a:p>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HERE. LEAVE THIS SPACE FOR</a:t>
            </a:r>
            <a:endParaRPr dirty="0"/>
          </a:p>
          <a:p>
            <a:pPr marL="0" marR="0" lvl="0" indent="0" algn="ctr" rtl="0">
              <a:lnSpc>
                <a:spcPct val="100000"/>
              </a:lnSpc>
              <a:spcBef>
                <a:spcPts val="0"/>
              </a:spcBef>
              <a:spcAft>
                <a:spcPts val="0"/>
              </a:spcAft>
              <a:buNone/>
            </a:pPr>
            <a:r>
              <a:rPr lang="en-IN" sz="1400" b="1" i="0" u="none" strike="noStrike" cap="none" dirty="0">
                <a:solidFill>
                  <a:schemeClr val="lt1"/>
                </a:solidFill>
                <a:latin typeface="Calibri"/>
                <a:ea typeface="Calibri"/>
                <a:cs typeface="Calibri"/>
                <a:sym typeface="Calibri"/>
              </a:rPr>
              <a:t> WEBCAM</a:t>
            </a:r>
            <a:endParaRPr dirty="0"/>
          </a:p>
        </p:txBody>
      </p:sp>
      <p:pic>
        <p:nvPicPr>
          <p:cNvPr id="7170" name="Picture 2" descr="Medical report cartoon stock vector. Illustration of clipboard - 93593509">
            <a:extLst>
              <a:ext uri="{FF2B5EF4-FFF2-40B4-BE49-F238E27FC236}">
                <a16:creationId xmlns:a16="http://schemas.microsoft.com/office/drawing/2014/main" id="{EE8E630D-ADB3-4B6E-B451-390E72290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020" y="2143720"/>
            <a:ext cx="3094426" cy="32493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pic>
        <p:nvPicPr>
          <p:cNvPr id="4" name="Picture 3">
            <a:extLst>
              <a:ext uri="{FF2B5EF4-FFF2-40B4-BE49-F238E27FC236}">
                <a16:creationId xmlns:a16="http://schemas.microsoft.com/office/drawing/2014/main" id="{EA8BAC92-CC45-80EA-295D-22B556E5473E}"/>
              </a:ext>
            </a:extLst>
          </p:cNvPr>
          <p:cNvPicPr>
            <a:picLocks noChangeAspect="1"/>
          </p:cNvPicPr>
          <p:nvPr/>
        </p:nvPicPr>
        <p:blipFill>
          <a:blip r:embed="rId3"/>
          <a:stretch>
            <a:fillRect/>
          </a:stretch>
        </p:blipFill>
        <p:spPr>
          <a:xfrm>
            <a:off x="2887079" y="932757"/>
            <a:ext cx="6854082" cy="5141471"/>
          </a:xfrm>
          <a:prstGeom prst="rect">
            <a:avLst/>
          </a:prstGeom>
        </p:spPr>
      </p:pic>
    </p:spTree>
    <p:extLst>
      <p:ext uri="{BB962C8B-B14F-4D97-AF65-F5344CB8AC3E}">
        <p14:creationId xmlns:p14="http://schemas.microsoft.com/office/powerpoint/2010/main" val="15744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39538" y="1570620"/>
            <a:ext cx="9883971" cy="2127061"/>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Web applications play a significant part in our interconnected advanced world, encouraging communication, commerce, and collaboration. </a:t>
            </a:r>
          </a:p>
          <a:p>
            <a:pPr marL="360000" lvl="0" indent="-360000">
              <a:spcBef>
                <a:spcPts val="1200"/>
              </a:spcBef>
              <a:buSzPts val="2400"/>
            </a:pPr>
            <a:r>
              <a:rPr lang="en-US" sz="1600" dirty="0"/>
              <a:t>Be that as it may, the delicate nature of the information and operations dealt with by web applications makes them vulnerable to different security dangers.</a:t>
            </a:r>
          </a:p>
          <a:p>
            <a:pPr marL="360000" lvl="0" indent="-360000">
              <a:spcBef>
                <a:spcPts val="1200"/>
              </a:spcBef>
              <a:buSzPts val="2400"/>
            </a:pPr>
            <a:r>
              <a:rPr lang="en-US" sz="1600" dirty="0">
                <a:latin typeface="Calibri"/>
                <a:ea typeface="Calibri"/>
                <a:cs typeface="Calibri"/>
                <a:sym typeface="Calibri"/>
              </a:rPr>
              <a:t>Security is fundamental in web advancement for the taking after reasons</a:t>
            </a:r>
          </a:p>
          <a:p>
            <a:pPr marL="0" lvl="0" indent="0">
              <a:spcBef>
                <a:spcPts val="1200"/>
              </a:spcBef>
              <a:buSzPts val="2400"/>
              <a:buNone/>
            </a:pPr>
            <a:endParaRPr lang="en-US" sz="1600" dirty="0">
              <a:latin typeface="Calibri"/>
              <a:ea typeface="Calibri"/>
              <a:cs typeface="Calibri"/>
              <a:sym typeface="Calibri"/>
            </a:endParaRP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Spring Boot Security</a:t>
            </a:r>
            <a:endParaRPr sz="3200" b="1" dirty="0">
              <a:latin typeface="Calibri"/>
              <a:ea typeface="Calibri"/>
              <a:cs typeface="Calibri"/>
              <a:sym typeface="Calibri"/>
            </a:endParaRPr>
          </a:p>
        </p:txBody>
      </p:sp>
      <p:pic>
        <p:nvPicPr>
          <p:cNvPr id="7" name="Picture 6">
            <a:extLst>
              <a:ext uri="{FF2B5EF4-FFF2-40B4-BE49-F238E27FC236}">
                <a16:creationId xmlns:a16="http://schemas.microsoft.com/office/drawing/2014/main" id="{5817B302-6007-47A9-B193-28844F895DB0}"/>
              </a:ext>
            </a:extLst>
          </p:cNvPr>
          <p:cNvPicPr>
            <a:picLocks noChangeAspect="1"/>
          </p:cNvPicPr>
          <p:nvPr/>
        </p:nvPicPr>
        <p:blipFill>
          <a:blip r:embed="rId3"/>
          <a:stretch>
            <a:fillRect/>
          </a:stretch>
        </p:blipFill>
        <p:spPr>
          <a:xfrm>
            <a:off x="8330681" y="4647300"/>
            <a:ext cx="2286000" cy="1280160"/>
          </a:xfrm>
          <a:prstGeom prst="rect">
            <a:avLst/>
          </a:prstGeom>
        </p:spPr>
      </p:pic>
    </p:spTree>
    <p:extLst>
      <p:ext uri="{BB962C8B-B14F-4D97-AF65-F5344CB8AC3E}">
        <p14:creationId xmlns:p14="http://schemas.microsoft.com/office/powerpoint/2010/main" val="381544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39538" y="1570620"/>
            <a:ext cx="10947400" cy="3019613"/>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Information Assurance: Web applications regularly bargain with delicate client information, counting individual data,    monetary subtle elements, and private archives.</a:t>
            </a:r>
          </a:p>
          <a:p>
            <a:pPr marL="360000" lvl="0" indent="-360000">
              <a:spcBef>
                <a:spcPts val="1200"/>
              </a:spcBef>
              <a:buSzPts val="2400"/>
            </a:pPr>
            <a:r>
              <a:rPr lang="en-US" sz="1600" dirty="0"/>
              <a:t>Guaranteeing information security is crucial to preserve client believe.</a:t>
            </a:r>
          </a:p>
          <a:p>
            <a:pPr marL="360000" lvl="0" indent="-360000">
              <a:spcBef>
                <a:spcPts val="1200"/>
              </a:spcBef>
              <a:buSzPts val="2400"/>
            </a:pPr>
            <a:r>
              <a:rPr lang="en-US" sz="1600" dirty="0"/>
              <a:t>Commerce Progression: Security breaches can lead to benefit disturbances, budgetary misfortunes, and reputational harm. Securing against assaults makes a difference keep up trade coherence.</a:t>
            </a:r>
          </a:p>
          <a:p>
            <a:pPr marL="360000" lvl="0" indent="-360000">
              <a:spcBef>
                <a:spcPts val="1200"/>
              </a:spcBef>
              <a:buSzPts val="2400"/>
            </a:pPr>
            <a:r>
              <a:rPr lang="en-US" sz="1600" dirty="0"/>
              <a:t>Lawful and Administrative Compliance: Numerous businesses have controls (</a:t>
            </a:r>
            <a:r>
              <a:rPr lang="en-US" sz="1600" dirty="0" err="1"/>
              <a:t>e.g.,GDPR</a:t>
            </a:r>
            <a:r>
              <a:rPr lang="en-US" sz="1600" dirty="0"/>
              <a:t>, HIPAA) that order the security of client information. Non-compliance can result in noteworthy legitimate results.</a:t>
            </a:r>
          </a:p>
          <a:p>
            <a:pPr marL="360000" lvl="0" indent="-360000">
              <a:spcBef>
                <a:spcPts val="1200"/>
              </a:spcBef>
              <a:buSzPts val="2400"/>
            </a:pPr>
            <a:r>
              <a:rPr lang="en-US" sz="1600" dirty="0"/>
              <a:t>Client Believe: Clients anticipate their data to be secure when connection with web applications. A breach of believe can lead to client steady loss and harm to brand notoriety.</a:t>
            </a:r>
            <a:endParaRPr lang="en-US" sz="1600" dirty="0">
              <a:latin typeface="Calibri"/>
              <a:ea typeface="Calibri"/>
              <a:cs typeface="Calibri"/>
              <a:sym typeface="Calibri"/>
            </a:endParaRP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Spring Boot Security</a:t>
            </a:r>
            <a:endParaRPr sz="3200" b="1" dirty="0">
              <a:latin typeface="Calibri"/>
              <a:ea typeface="Calibri"/>
              <a:cs typeface="Calibri"/>
              <a:sym typeface="Calibri"/>
            </a:endParaRPr>
          </a:p>
        </p:txBody>
      </p:sp>
      <p:pic>
        <p:nvPicPr>
          <p:cNvPr id="4" name="Picture 3">
            <a:extLst>
              <a:ext uri="{FF2B5EF4-FFF2-40B4-BE49-F238E27FC236}">
                <a16:creationId xmlns:a16="http://schemas.microsoft.com/office/drawing/2014/main" id="{8DC27EFA-D432-4ADA-893E-09EAD29526B5}"/>
              </a:ext>
            </a:extLst>
          </p:cNvPr>
          <p:cNvPicPr>
            <a:picLocks noChangeAspect="1"/>
          </p:cNvPicPr>
          <p:nvPr/>
        </p:nvPicPr>
        <p:blipFill>
          <a:blip r:embed="rId3"/>
          <a:stretch>
            <a:fillRect/>
          </a:stretch>
        </p:blipFill>
        <p:spPr>
          <a:xfrm>
            <a:off x="8750558" y="5039186"/>
            <a:ext cx="2286000" cy="1280160"/>
          </a:xfrm>
          <a:prstGeom prst="rect">
            <a:avLst/>
          </a:prstGeom>
        </p:spPr>
      </p:pic>
    </p:spTree>
    <p:extLst>
      <p:ext uri="{BB962C8B-B14F-4D97-AF65-F5344CB8AC3E}">
        <p14:creationId xmlns:p14="http://schemas.microsoft.com/office/powerpoint/2010/main" val="236993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39538" y="1570620"/>
            <a:ext cx="10947400" cy="3419723"/>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 SQL Infusion (</a:t>
            </a:r>
            <a:r>
              <a:rPr lang="en-US" sz="1600" dirty="0" err="1"/>
              <a:t>SQLi</a:t>
            </a:r>
            <a:r>
              <a:rPr lang="en-US" sz="1600" dirty="0"/>
              <a:t>)</a:t>
            </a:r>
          </a:p>
          <a:p>
            <a:pPr marL="0" lvl="0" indent="0">
              <a:spcBef>
                <a:spcPts val="1200"/>
              </a:spcBef>
              <a:buSzPts val="2400"/>
              <a:buNone/>
            </a:pPr>
            <a:r>
              <a:rPr lang="en-US" sz="1600" dirty="0"/>
              <a:t>Aggressors infuse noxious SQL inquiries into input areas to control or recover unauthorized information from the database. Avoidance: Utilize parameterized inquiries and arranged explanations to sanitize client inputs.</a:t>
            </a:r>
          </a:p>
          <a:p>
            <a:pPr marL="360000" lvl="0" indent="-360000">
              <a:spcBef>
                <a:spcPts val="1200"/>
              </a:spcBef>
              <a:buSzPts val="2400"/>
            </a:pPr>
            <a:r>
              <a:rPr lang="en-US" sz="1600" dirty="0"/>
              <a:t> Cross-Site Scripting (XSS)</a:t>
            </a:r>
          </a:p>
          <a:p>
            <a:pPr marL="0" lvl="0" indent="0">
              <a:spcBef>
                <a:spcPts val="1200"/>
              </a:spcBef>
              <a:buSzPts val="2400"/>
              <a:buNone/>
            </a:pPr>
            <a:r>
              <a:rPr lang="en-US" sz="1600" dirty="0"/>
              <a:t>Aggressors infuse malevolent scripts into a web application, which are at that point executed by Exclusive substance. All rights saved. Unauthorized utilize or dissemination disallowed.  clueless users' browsers. Anticipation: Sanitize and approve client inputs, and utilize yield encoding to avoid script execution.</a:t>
            </a:r>
          </a:p>
          <a:p>
            <a:pPr marL="360000" lvl="0" indent="-360000">
              <a:spcBef>
                <a:spcPts val="1200"/>
              </a:spcBef>
              <a:buSzPts val="2400"/>
            </a:pPr>
            <a:r>
              <a:rPr lang="en-US" sz="1600" dirty="0"/>
              <a:t> Cross-Site Ask Imitation (CSRF)</a:t>
            </a:r>
          </a:p>
          <a:p>
            <a:pPr marL="0" lvl="0" indent="0">
              <a:spcBef>
                <a:spcPts val="1200"/>
              </a:spcBef>
              <a:buSzPts val="2400"/>
              <a:buNone/>
            </a:pPr>
            <a:r>
              <a:rPr lang="en-US" sz="1600" dirty="0"/>
              <a:t>Aggressors trap clients into performing activities without their information or assent by misusing their confirmed sessions. Avoidance: Utilize tokens to approve and verify demands to guarantee they begin from the genuine client.</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Common Security Dangers</a:t>
            </a:r>
            <a:endParaRPr sz="3200" b="1" dirty="0">
              <a:latin typeface="Calibri"/>
              <a:ea typeface="Calibri"/>
              <a:cs typeface="Calibri"/>
              <a:sym typeface="Calibri"/>
            </a:endParaRPr>
          </a:p>
        </p:txBody>
      </p:sp>
      <p:pic>
        <p:nvPicPr>
          <p:cNvPr id="4" name="Picture 3">
            <a:extLst>
              <a:ext uri="{FF2B5EF4-FFF2-40B4-BE49-F238E27FC236}">
                <a16:creationId xmlns:a16="http://schemas.microsoft.com/office/drawing/2014/main" id="{A9A177D8-4DEE-4939-8399-E9FBE1ABB95A}"/>
              </a:ext>
            </a:extLst>
          </p:cNvPr>
          <p:cNvPicPr>
            <a:picLocks noChangeAspect="1"/>
          </p:cNvPicPr>
          <p:nvPr/>
        </p:nvPicPr>
        <p:blipFill>
          <a:blip r:embed="rId3"/>
          <a:stretch>
            <a:fillRect/>
          </a:stretch>
        </p:blipFill>
        <p:spPr>
          <a:xfrm>
            <a:off x="9114453" y="5287380"/>
            <a:ext cx="2286000" cy="1280160"/>
          </a:xfrm>
          <a:prstGeom prst="rect">
            <a:avLst/>
          </a:prstGeom>
        </p:spPr>
      </p:pic>
    </p:spTree>
    <p:extLst>
      <p:ext uri="{BB962C8B-B14F-4D97-AF65-F5344CB8AC3E}">
        <p14:creationId xmlns:p14="http://schemas.microsoft.com/office/powerpoint/2010/main" val="182866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39538" y="1570620"/>
            <a:ext cx="10947400" cy="3173502"/>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 Brute Drive Assaults</a:t>
            </a:r>
          </a:p>
          <a:p>
            <a:pPr marL="0" lvl="0" indent="0">
              <a:spcBef>
                <a:spcPts val="1200"/>
              </a:spcBef>
              <a:buSzPts val="2400"/>
              <a:buNone/>
            </a:pPr>
            <a:r>
              <a:rPr lang="en-US" sz="1600" dirty="0"/>
              <a:t>Aggressors endeavor to pick up unauthorized get to accounts by attempting different username and secret word combinations. Anticipation: Execute account lockouts, CAPTCHA, and solid watchword approaches.</a:t>
            </a:r>
          </a:p>
          <a:p>
            <a:pPr marL="360000" lvl="0" indent="-360000">
              <a:spcBef>
                <a:spcPts val="1200"/>
              </a:spcBef>
              <a:buSzPts val="2400"/>
            </a:pPr>
            <a:r>
              <a:rPr lang="en-US" sz="1600" dirty="0"/>
              <a:t> Session Seizing</a:t>
            </a:r>
          </a:p>
          <a:p>
            <a:pPr marL="0" lvl="0" indent="0">
              <a:spcBef>
                <a:spcPts val="1200"/>
              </a:spcBef>
              <a:buSzPts val="2400"/>
              <a:buNone/>
            </a:pPr>
            <a:r>
              <a:rPr lang="en-US" sz="1600" dirty="0"/>
              <a:t>Aggressors take users' session tokens to imitate them and pick up unauthorized get  accounts. Avoidance: Utilize secure treats, execute session timeouts, and empower HTTPS.</a:t>
            </a:r>
          </a:p>
          <a:p>
            <a:pPr marL="360000" lvl="0" indent="-360000">
              <a:spcBef>
                <a:spcPts val="1200"/>
              </a:spcBef>
              <a:buSzPts val="2400"/>
            </a:pPr>
            <a:r>
              <a:rPr lang="en-US" sz="1600" dirty="0"/>
              <a:t> Security Misconfigurations</a:t>
            </a:r>
          </a:p>
          <a:p>
            <a:pPr marL="0" lvl="0" indent="0">
              <a:spcBef>
                <a:spcPts val="1200"/>
              </a:spcBef>
              <a:buSzPts val="2400"/>
              <a:buNone/>
            </a:pPr>
            <a:r>
              <a:rPr lang="en-US" sz="1600" dirty="0"/>
              <a:t>Ineffectively designed security settings, default qualifications, and uncovered touchy data can be misused by aggressors. Anticipation: Routinely survey and upgrade security arrangements.</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Common Security Dangers</a:t>
            </a:r>
            <a:endParaRPr sz="3200" b="1" dirty="0">
              <a:latin typeface="Calibri"/>
              <a:ea typeface="Calibri"/>
              <a:cs typeface="Calibri"/>
              <a:sym typeface="Calibri"/>
            </a:endParaRPr>
          </a:p>
        </p:txBody>
      </p:sp>
      <p:pic>
        <p:nvPicPr>
          <p:cNvPr id="4" name="Picture 3">
            <a:extLst>
              <a:ext uri="{FF2B5EF4-FFF2-40B4-BE49-F238E27FC236}">
                <a16:creationId xmlns:a16="http://schemas.microsoft.com/office/drawing/2014/main" id="{9C6D4433-4573-48BF-83BF-091910791D97}"/>
              </a:ext>
            </a:extLst>
          </p:cNvPr>
          <p:cNvPicPr>
            <a:picLocks noChangeAspect="1"/>
          </p:cNvPicPr>
          <p:nvPr/>
        </p:nvPicPr>
        <p:blipFill>
          <a:blip r:embed="rId3"/>
          <a:stretch>
            <a:fillRect/>
          </a:stretch>
        </p:blipFill>
        <p:spPr>
          <a:xfrm>
            <a:off x="8993155" y="5108230"/>
            <a:ext cx="2286000" cy="1280160"/>
          </a:xfrm>
          <a:prstGeom prst="rect">
            <a:avLst/>
          </a:prstGeom>
        </p:spPr>
      </p:pic>
    </p:spTree>
    <p:extLst>
      <p:ext uri="{BB962C8B-B14F-4D97-AF65-F5344CB8AC3E}">
        <p14:creationId xmlns:p14="http://schemas.microsoft.com/office/powerpoint/2010/main" val="23353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p:nvPr/>
        </p:nvSpPr>
        <p:spPr>
          <a:xfrm>
            <a:off x="2096137" y="1885870"/>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Spring Boot Authentication and Authorization</a:t>
            </a:r>
            <a:endParaRPr sz="1400" b="1" i="0" u="none" strike="noStrike" cap="none" dirty="0">
              <a:solidFill>
                <a:schemeClr val="dk1"/>
              </a:solidFill>
              <a:latin typeface="Calibri"/>
              <a:ea typeface="Calibri"/>
              <a:cs typeface="Calibri"/>
              <a:sym typeface="Calibri"/>
            </a:endParaRPr>
          </a:p>
        </p:txBody>
      </p:sp>
      <p:sp>
        <p:nvSpPr>
          <p:cNvPr id="60" name="Google Shape;60;p3"/>
          <p:cNvSpPr txBox="1"/>
          <p:nvPr/>
        </p:nvSpPr>
        <p:spPr>
          <a:xfrm>
            <a:off x="3430339" y="3857294"/>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A0869A64-2A37-4CAC-8D89-D7A032B05A1D}"/>
              </a:ext>
            </a:extLst>
          </p:cNvPr>
          <p:cNvPicPr>
            <a:picLocks noChangeAspect="1"/>
          </p:cNvPicPr>
          <p:nvPr/>
        </p:nvPicPr>
        <p:blipFill>
          <a:blip r:embed="rId3"/>
          <a:stretch>
            <a:fillRect/>
          </a:stretch>
        </p:blipFill>
        <p:spPr>
          <a:xfrm>
            <a:off x="4398046" y="3429000"/>
            <a:ext cx="3169080" cy="1975095"/>
          </a:xfrm>
          <a:prstGeom prst="rect">
            <a:avLst/>
          </a:prstGeom>
        </p:spPr>
      </p:pic>
    </p:spTree>
    <p:extLst>
      <p:ext uri="{BB962C8B-B14F-4D97-AF65-F5344CB8AC3E}">
        <p14:creationId xmlns:p14="http://schemas.microsoft.com/office/powerpoint/2010/main" val="42623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39538" y="1570620"/>
            <a:ext cx="10947400" cy="3419723"/>
          </a:xfrm>
          <a:prstGeom prst="rect">
            <a:avLst/>
          </a:prstGeom>
          <a:noFill/>
          <a:ln>
            <a:noFill/>
          </a:ln>
        </p:spPr>
        <p:txBody>
          <a:bodyPr spcFirstLastPara="1" wrap="square" lIns="16925" tIns="16925" rIns="16925" bIns="16925" anchor="t" anchorCtr="0">
            <a:spAutoFit/>
          </a:bodyPr>
          <a:lstStyle/>
          <a:p>
            <a:pPr marL="360000" lvl="0" indent="-360000">
              <a:spcBef>
                <a:spcPts val="1200"/>
              </a:spcBef>
              <a:buSzPts val="2400"/>
            </a:pPr>
            <a:r>
              <a:rPr lang="en-US" sz="1600" dirty="0"/>
              <a:t>Authorization</a:t>
            </a:r>
          </a:p>
          <a:p>
            <a:pPr marL="0" lvl="0" indent="0">
              <a:spcBef>
                <a:spcPts val="1200"/>
              </a:spcBef>
              <a:buSzPts val="2400"/>
              <a:buNone/>
            </a:pPr>
            <a:r>
              <a:rPr lang="en-US" sz="1600" dirty="0"/>
              <a:t>Authorization determines what actions an authenticated user is allowed to perform within the application. It defines the user's level of access and controls their ability to interact with different parts of the application. Role-based and permission-based authorization are common methods to manage access control.</a:t>
            </a:r>
          </a:p>
          <a:p>
            <a:pPr marL="360000" lvl="0" indent="-360000">
              <a:spcBef>
                <a:spcPts val="1200"/>
              </a:spcBef>
              <a:buSzPts val="2400"/>
            </a:pPr>
            <a:r>
              <a:rPr lang="en-US" sz="1600" dirty="0"/>
              <a:t> Role-Based Authorization:</a:t>
            </a:r>
          </a:p>
          <a:p>
            <a:pPr marL="0" lvl="0" indent="0">
              <a:spcBef>
                <a:spcPts val="1200"/>
              </a:spcBef>
              <a:buSzPts val="2400"/>
              <a:buNone/>
            </a:pPr>
            <a:r>
              <a:rPr lang="en-US" sz="1600" dirty="0"/>
              <a:t>Users are assigned roles (e.g., admin, user, moderator). Different roles have different access levels to various parts of the application. Role information is usually stored in the user's profile or database record.</a:t>
            </a:r>
          </a:p>
          <a:p>
            <a:pPr marL="360000" lvl="0" indent="-360000">
              <a:spcBef>
                <a:spcPts val="1200"/>
              </a:spcBef>
              <a:buSzPts val="2400"/>
            </a:pPr>
            <a:r>
              <a:rPr lang="en-US" sz="1600" dirty="0"/>
              <a:t>Permission-Based Authorization:</a:t>
            </a:r>
          </a:p>
          <a:p>
            <a:pPr marL="0" lvl="0" indent="0">
              <a:spcBef>
                <a:spcPts val="1200"/>
              </a:spcBef>
              <a:buSzPts val="2400"/>
              <a:buNone/>
            </a:pPr>
            <a:r>
              <a:rPr lang="en-US" sz="1600" dirty="0"/>
              <a:t>Users are assigned specific permissions or privileges. Fine-grained control over user access to specific actions or resources. Permissions can be dynamic and assigned based on user attributes or other factors.</a:t>
            </a:r>
          </a:p>
        </p:txBody>
      </p:sp>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Authorization</a:t>
            </a:r>
            <a:endParaRPr sz="3200" b="1" dirty="0">
              <a:latin typeface="Calibri"/>
              <a:ea typeface="Calibri"/>
              <a:cs typeface="Calibri"/>
              <a:sym typeface="Calibri"/>
            </a:endParaRPr>
          </a:p>
        </p:txBody>
      </p:sp>
      <p:pic>
        <p:nvPicPr>
          <p:cNvPr id="8196" name="Picture 4" descr="What Is Two-Factor Authentication, and How Does It Work?">
            <a:extLst>
              <a:ext uri="{FF2B5EF4-FFF2-40B4-BE49-F238E27FC236}">
                <a16:creationId xmlns:a16="http://schemas.microsoft.com/office/drawing/2014/main" id="{205AA32F-C69D-4466-B90B-DCF44A381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468" y="4990343"/>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7628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2010</Words>
  <Application>Microsoft Office PowerPoint</Application>
  <PresentationFormat>Widescreen</PresentationFormat>
  <Paragraphs>213</Paragraphs>
  <Slides>33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Candara</vt:lpstr>
      <vt:lpstr>Arial</vt:lpstr>
      <vt:lpstr>Consolas</vt:lpstr>
      <vt:lpstr>Calibri</vt:lpstr>
      <vt:lpstr>Corbel</vt:lpstr>
      <vt:lpstr>Office Theme</vt:lpstr>
      <vt:lpstr>PowerPoint Presentation</vt:lpstr>
      <vt:lpstr>Agenda</vt:lpstr>
      <vt:lpstr>PowerPoint Presentation</vt:lpstr>
      <vt:lpstr>Spring Boot Security</vt:lpstr>
      <vt:lpstr>Spring Boot Security</vt:lpstr>
      <vt:lpstr>Common Security Dangers</vt:lpstr>
      <vt:lpstr>Common Security Dangers</vt:lpstr>
      <vt:lpstr>PowerPoint Presentation</vt:lpstr>
      <vt:lpstr>Authorization</vt:lpstr>
      <vt:lpstr>PowerPoint Presentation</vt:lpstr>
      <vt:lpstr>Authentication</vt:lpstr>
      <vt:lpstr>Authentication</vt:lpstr>
      <vt:lpstr>Security Principles</vt:lpstr>
      <vt:lpstr>PowerPoint Presentation</vt:lpstr>
      <vt:lpstr>Intercepts Everything </vt:lpstr>
      <vt:lpstr>Default Spring Security Configuration </vt:lpstr>
      <vt:lpstr>PowerPoint Presentation</vt:lpstr>
      <vt:lpstr>Basic Authentication </vt:lpstr>
      <vt:lpstr>Dependency</vt:lpstr>
      <vt:lpstr>Configuration [to create static credential]</vt:lpstr>
      <vt:lpstr>PowerPoint Presentation</vt:lpstr>
      <vt:lpstr>CSRF – Cross Site Request Forgery</vt:lpstr>
      <vt:lpstr>CSRF – Cross Site Request Forgery</vt:lpstr>
      <vt:lpstr>PowerPoint Presentation</vt:lpstr>
      <vt:lpstr>JWT Tokens Work Flow</vt:lpstr>
      <vt:lpstr>JWT Tokens</vt:lpstr>
      <vt:lpstr>JWT Tokens</vt:lpstr>
      <vt:lpstr>Uses of JWT Tokens</vt:lpstr>
      <vt:lpstr>JWT Tokens</vt:lpstr>
      <vt:lpstr>JWT Tokens</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rahul dixit</cp:lastModifiedBy>
  <cp:revision>37</cp:revision>
  <dcterms:modified xsi:type="dcterms:W3CDTF">2024-09-29T05:48:54Z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2023-12-02T07:55:27Z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1e98151f-8b85-4f7e-8f8d-43c09e5a1938</vt:lpwstr>
  </property>
  <property fmtid="{D5CDD505-2E9C-101B-9397-08002B2CF9AE}" pid="7" name="MSIP_Label_defa4170-0d19-0005-0004-bc88714345d2_ActionId">
    <vt:lpwstr>edb84812-fe82-4f69-bcea-707b205103d3</vt:lpwstr>
  </property>
  <property fmtid="{D5CDD505-2E9C-101B-9397-08002B2CF9AE}" pid="8" name="MSIP_Label_defa4170-0d19-0005-0004-bc88714345d2_ContentBits">
    <vt:lpwstr>0</vt:lpwstr>
  </property>
</Properties>
</file>