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25"/>
  </p:notesMasterIdLst>
  <p:sldIdLst>
    <p:sldId id="261" r:id="rId2"/>
    <p:sldId id="290" r:id="rId3"/>
    <p:sldId id="277" r:id="rId4"/>
    <p:sldId id="305" r:id="rId5"/>
    <p:sldId id="279" r:id="rId6"/>
    <p:sldId id="307" r:id="rId7"/>
    <p:sldId id="294" r:id="rId8"/>
    <p:sldId id="323" r:id="rId9"/>
    <p:sldId id="324" r:id="rId10"/>
    <p:sldId id="331" r:id="rId11"/>
    <p:sldId id="332" r:id="rId12"/>
    <p:sldId id="300" r:id="rId13"/>
    <p:sldId id="318" r:id="rId14"/>
    <p:sldId id="319" r:id="rId15"/>
    <p:sldId id="320" r:id="rId16"/>
    <p:sldId id="327" r:id="rId17"/>
    <p:sldId id="328" r:id="rId18"/>
    <p:sldId id="322" r:id="rId19"/>
    <p:sldId id="330" r:id="rId20"/>
    <p:sldId id="315" r:id="rId21"/>
    <p:sldId id="309" r:id="rId22"/>
    <p:sldId id="329" r:id="rId23"/>
    <p:sldId id="31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72" autoAdjust="0"/>
    <p:restoredTop sz="94660"/>
  </p:normalViewPr>
  <p:slideViewPr>
    <p:cSldViewPr snapToGrid="0">
      <p:cViewPr>
        <p:scale>
          <a:sx n="75" d="100"/>
          <a:sy n="75" d="100"/>
        </p:scale>
        <p:origin x="-974" y="-34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CFD6B-74E7-478B-AF42-7A3A69C8B9A6}" type="datetimeFigureOut">
              <a:rPr lang="en-IN" smtClean="0"/>
              <a:pPr/>
              <a:t>26-04-2023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4EB9F-01CB-44C3-86C4-19378000C62A}" type="slidenum">
              <a:rPr lang="en-IN" smtClean="0"/>
              <a:pPr/>
              <a:t>‹#›</a:t>
            </a:fld>
            <a:endParaRPr lang="en-IN"/>
          </a:p>
        </p:txBody>
      </p:sp>
    </p:spTree>
    <p:extLst>
      <p:ext uri="{BB962C8B-B14F-4D97-AF65-F5344CB8AC3E}">
        <p14:creationId xmlns:p14="http://schemas.microsoft.com/office/powerpoint/2010/main" xmlns="" val="47728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A90DC0-E54E-FB2F-D6D5-826ACCA1CF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157B0B3-1686-9D16-FE87-00488BD6EA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1B5FC20-B584-19EC-B840-4B84B0B873DC}"/>
              </a:ext>
            </a:extLst>
          </p:cNvPr>
          <p:cNvSpPr>
            <a:spLocks noGrp="1"/>
          </p:cNvSpPr>
          <p:nvPr>
            <p:ph type="dt" sz="half" idx="10"/>
          </p:nvPr>
        </p:nvSpPr>
        <p:spPr/>
        <p:txBody>
          <a:bodyPr/>
          <a:lstStyle/>
          <a:p>
            <a:fld id="{55A7C03C-2152-4298-97EA-BB5F60E13193}" type="datetimeFigureOut">
              <a:rPr lang="en-IN" smtClean="0"/>
              <a:pPr/>
              <a:t>26-04-2023</a:t>
            </a:fld>
            <a:endParaRPr lang="en-IN"/>
          </a:p>
        </p:txBody>
      </p:sp>
      <p:sp>
        <p:nvSpPr>
          <p:cNvPr id="5" name="Footer Placeholder 4">
            <a:extLst>
              <a:ext uri="{FF2B5EF4-FFF2-40B4-BE49-F238E27FC236}">
                <a16:creationId xmlns:a16="http://schemas.microsoft.com/office/drawing/2014/main" xmlns="" id="{F72C7177-DE72-423A-E454-AB883C25CD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79FAAB4-1942-3F6C-E2D3-C4CF3B22CA97}"/>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4158501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E58896-19E4-C21E-258D-CF961C98ED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1C386C9-4F10-5671-D8EB-D4EF1173F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6C98CB1-D1EC-698A-942A-3A21D8327813}"/>
              </a:ext>
            </a:extLst>
          </p:cNvPr>
          <p:cNvSpPr>
            <a:spLocks noGrp="1"/>
          </p:cNvSpPr>
          <p:nvPr>
            <p:ph type="dt" sz="half" idx="10"/>
          </p:nvPr>
        </p:nvSpPr>
        <p:spPr/>
        <p:txBody>
          <a:bodyPr/>
          <a:lstStyle/>
          <a:p>
            <a:fld id="{55A7C03C-2152-4298-97EA-BB5F60E13193}" type="datetimeFigureOut">
              <a:rPr lang="en-IN" smtClean="0"/>
              <a:pPr/>
              <a:t>26-04-2023</a:t>
            </a:fld>
            <a:endParaRPr lang="en-IN"/>
          </a:p>
        </p:txBody>
      </p:sp>
      <p:sp>
        <p:nvSpPr>
          <p:cNvPr id="5" name="Footer Placeholder 4">
            <a:extLst>
              <a:ext uri="{FF2B5EF4-FFF2-40B4-BE49-F238E27FC236}">
                <a16:creationId xmlns:a16="http://schemas.microsoft.com/office/drawing/2014/main" xmlns="" id="{06C3B2FF-4A58-6682-D353-5731ACDD97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3CB9AFE-41B3-D02A-A6E1-73AF089F19E7}"/>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409267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B4B4197-F305-3F9D-4E28-FC61B73D63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18954FB-0FE1-7D27-0C8D-27A2DCE610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E5D2EC2-4E1E-CF90-07EB-D3FDB5DE5BE7}"/>
              </a:ext>
            </a:extLst>
          </p:cNvPr>
          <p:cNvSpPr>
            <a:spLocks noGrp="1"/>
          </p:cNvSpPr>
          <p:nvPr>
            <p:ph type="dt" sz="half" idx="10"/>
          </p:nvPr>
        </p:nvSpPr>
        <p:spPr/>
        <p:txBody>
          <a:bodyPr/>
          <a:lstStyle/>
          <a:p>
            <a:fld id="{55A7C03C-2152-4298-97EA-BB5F60E13193}" type="datetimeFigureOut">
              <a:rPr lang="en-IN" smtClean="0"/>
              <a:pPr/>
              <a:t>26-04-2023</a:t>
            </a:fld>
            <a:endParaRPr lang="en-IN"/>
          </a:p>
        </p:txBody>
      </p:sp>
      <p:sp>
        <p:nvSpPr>
          <p:cNvPr id="5" name="Footer Placeholder 4">
            <a:extLst>
              <a:ext uri="{FF2B5EF4-FFF2-40B4-BE49-F238E27FC236}">
                <a16:creationId xmlns:a16="http://schemas.microsoft.com/office/drawing/2014/main" xmlns="" id="{2380C0FC-AA1E-2472-4617-4DC029C48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59A58C6-C04A-20CE-EDCA-BE1483991487}"/>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1314324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1B6CB1-63C5-B70A-7120-02E0042FA6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94126B2-729E-70EC-8383-84136E8066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3A6D101-990E-4F75-FC1F-6CBA7D2AC4DD}"/>
              </a:ext>
            </a:extLst>
          </p:cNvPr>
          <p:cNvSpPr>
            <a:spLocks noGrp="1"/>
          </p:cNvSpPr>
          <p:nvPr>
            <p:ph type="dt" sz="half" idx="10"/>
          </p:nvPr>
        </p:nvSpPr>
        <p:spPr/>
        <p:txBody>
          <a:bodyPr/>
          <a:lstStyle/>
          <a:p>
            <a:fld id="{55A7C03C-2152-4298-97EA-BB5F60E13193}" type="datetimeFigureOut">
              <a:rPr lang="en-IN" smtClean="0"/>
              <a:pPr/>
              <a:t>26-04-2023</a:t>
            </a:fld>
            <a:endParaRPr lang="en-IN"/>
          </a:p>
        </p:txBody>
      </p:sp>
      <p:sp>
        <p:nvSpPr>
          <p:cNvPr id="5" name="Footer Placeholder 4">
            <a:extLst>
              <a:ext uri="{FF2B5EF4-FFF2-40B4-BE49-F238E27FC236}">
                <a16:creationId xmlns:a16="http://schemas.microsoft.com/office/drawing/2014/main" xmlns="" id="{71BE1C7D-CD64-B3FA-CEFA-4C021F5E5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C373266-C39E-6E7A-E557-DD3A5A01A48E}"/>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247019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75A534-CD19-9401-E1C8-50631DFB5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3DCA05D-3A35-BAF3-F085-EBFC557E6A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D53AA1B-E32B-0801-50D0-D859C75E015E}"/>
              </a:ext>
            </a:extLst>
          </p:cNvPr>
          <p:cNvSpPr>
            <a:spLocks noGrp="1"/>
          </p:cNvSpPr>
          <p:nvPr>
            <p:ph type="dt" sz="half" idx="10"/>
          </p:nvPr>
        </p:nvSpPr>
        <p:spPr/>
        <p:txBody>
          <a:bodyPr/>
          <a:lstStyle/>
          <a:p>
            <a:fld id="{55A7C03C-2152-4298-97EA-BB5F60E13193}" type="datetimeFigureOut">
              <a:rPr lang="en-IN" smtClean="0"/>
              <a:pPr/>
              <a:t>26-04-2023</a:t>
            </a:fld>
            <a:endParaRPr lang="en-IN"/>
          </a:p>
        </p:txBody>
      </p:sp>
      <p:sp>
        <p:nvSpPr>
          <p:cNvPr id="5" name="Footer Placeholder 4">
            <a:extLst>
              <a:ext uri="{FF2B5EF4-FFF2-40B4-BE49-F238E27FC236}">
                <a16:creationId xmlns:a16="http://schemas.microsoft.com/office/drawing/2014/main" xmlns="" id="{CE6180A2-E2F1-C576-B0FE-AE778F0F56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DEB1955-FDE9-3607-F1C5-4269F0973A2B}"/>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353048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55B701-746B-E651-9246-06E12594E6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E0C7607-F36A-E815-835A-75B95F06A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78B9C86-10BE-ED01-5FC6-4B2CF63D74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949D1F2-9271-78D3-B744-A53BAD3862EC}"/>
              </a:ext>
            </a:extLst>
          </p:cNvPr>
          <p:cNvSpPr>
            <a:spLocks noGrp="1"/>
          </p:cNvSpPr>
          <p:nvPr>
            <p:ph type="dt" sz="half" idx="10"/>
          </p:nvPr>
        </p:nvSpPr>
        <p:spPr/>
        <p:txBody>
          <a:bodyPr/>
          <a:lstStyle/>
          <a:p>
            <a:fld id="{55A7C03C-2152-4298-97EA-BB5F60E13193}" type="datetimeFigureOut">
              <a:rPr lang="en-IN" smtClean="0"/>
              <a:pPr/>
              <a:t>26-04-2023</a:t>
            </a:fld>
            <a:endParaRPr lang="en-IN"/>
          </a:p>
        </p:txBody>
      </p:sp>
      <p:sp>
        <p:nvSpPr>
          <p:cNvPr id="6" name="Footer Placeholder 5">
            <a:extLst>
              <a:ext uri="{FF2B5EF4-FFF2-40B4-BE49-F238E27FC236}">
                <a16:creationId xmlns:a16="http://schemas.microsoft.com/office/drawing/2014/main" xmlns="" id="{BC8E347F-5B34-6AC8-9CBA-3854E0613F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9576C78-4471-CAFF-A16A-FC28F51B53FA}"/>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266718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A19EFF-7F0F-A056-2760-10C06DC4E2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9C7A35E-AD84-CC4B-FB8D-CAA57C44FC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ACBC625-1AE4-689D-D620-F157D8E252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504DED3-B712-384C-69F3-3879B9EC0C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6189995-E08A-7A6F-4901-B6CA40EE1F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826100EF-3F79-A9ED-DBCC-7560EC8815CB}"/>
              </a:ext>
            </a:extLst>
          </p:cNvPr>
          <p:cNvSpPr>
            <a:spLocks noGrp="1"/>
          </p:cNvSpPr>
          <p:nvPr>
            <p:ph type="dt" sz="half" idx="10"/>
          </p:nvPr>
        </p:nvSpPr>
        <p:spPr/>
        <p:txBody>
          <a:bodyPr/>
          <a:lstStyle/>
          <a:p>
            <a:fld id="{55A7C03C-2152-4298-97EA-BB5F60E13193}" type="datetimeFigureOut">
              <a:rPr lang="en-IN" smtClean="0"/>
              <a:pPr/>
              <a:t>26-04-2023</a:t>
            </a:fld>
            <a:endParaRPr lang="en-IN"/>
          </a:p>
        </p:txBody>
      </p:sp>
      <p:sp>
        <p:nvSpPr>
          <p:cNvPr id="8" name="Footer Placeholder 7">
            <a:extLst>
              <a:ext uri="{FF2B5EF4-FFF2-40B4-BE49-F238E27FC236}">
                <a16:creationId xmlns:a16="http://schemas.microsoft.com/office/drawing/2014/main" xmlns="" id="{8E764DF0-4692-2EEB-EDCE-90F315A4E5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6431596-8426-EA18-09FD-A11ADD845780}"/>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60006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6343F4-5A16-5BB7-E61C-78F89B7995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6963372-7D42-7547-6B8F-7950398C90D9}"/>
              </a:ext>
            </a:extLst>
          </p:cNvPr>
          <p:cNvSpPr>
            <a:spLocks noGrp="1"/>
          </p:cNvSpPr>
          <p:nvPr>
            <p:ph type="dt" sz="half" idx="10"/>
          </p:nvPr>
        </p:nvSpPr>
        <p:spPr/>
        <p:txBody>
          <a:bodyPr/>
          <a:lstStyle/>
          <a:p>
            <a:fld id="{55A7C03C-2152-4298-97EA-BB5F60E13193}" type="datetimeFigureOut">
              <a:rPr lang="en-IN" smtClean="0"/>
              <a:pPr/>
              <a:t>26-04-2023</a:t>
            </a:fld>
            <a:endParaRPr lang="en-IN"/>
          </a:p>
        </p:txBody>
      </p:sp>
      <p:sp>
        <p:nvSpPr>
          <p:cNvPr id="4" name="Footer Placeholder 3">
            <a:extLst>
              <a:ext uri="{FF2B5EF4-FFF2-40B4-BE49-F238E27FC236}">
                <a16:creationId xmlns:a16="http://schemas.microsoft.com/office/drawing/2014/main" xmlns="" id="{8202876F-A11C-7A34-91AB-26382883EA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16487BA-D202-FC31-7D50-7EA3837FFDC3}"/>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2022267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EF40E9D-7F22-D40F-1515-31483E886168}"/>
              </a:ext>
            </a:extLst>
          </p:cNvPr>
          <p:cNvSpPr>
            <a:spLocks noGrp="1"/>
          </p:cNvSpPr>
          <p:nvPr>
            <p:ph type="dt" sz="half" idx="10"/>
          </p:nvPr>
        </p:nvSpPr>
        <p:spPr/>
        <p:txBody>
          <a:bodyPr/>
          <a:lstStyle/>
          <a:p>
            <a:fld id="{55A7C03C-2152-4298-97EA-BB5F60E13193}" type="datetimeFigureOut">
              <a:rPr lang="en-IN" smtClean="0"/>
              <a:pPr/>
              <a:t>26-04-2023</a:t>
            </a:fld>
            <a:endParaRPr lang="en-IN"/>
          </a:p>
        </p:txBody>
      </p:sp>
      <p:sp>
        <p:nvSpPr>
          <p:cNvPr id="3" name="Footer Placeholder 2">
            <a:extLst>
              <a:ext uri="{FF2B5EF4-FFF2-40B4-BE49-F238E27FC236}">
                <a16:creationId xmlns:a16="http://schemas.microsoft.com/office/drawing/2014/main" xmlns="" id="{AA43E787-8683-ECCF-7ABB-74BF82C4DA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F3AD2C0C-B974-0E56-B18A-955C8A37D858}"/>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292874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96D10C-BD0C-88F1-EF36-ECD54961A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495C9E1-E553-B641-A498-F634D774FA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05B59EA-CCB0-2B32-5778-4B6E5DDFD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1E9EA01-0997-7986-FD60-443139D625C0}"/>
              </a:ext>
            </a:extLst>
          </p:cNvPr>
          <p:cNvSpPr>
            <a:spLocks noGrp="1"/>
          </p:cNvSpPr>
          <p:nvPr>
            <p:ph type="dt" sz="half" idx="10"/>
          </p:nvPr>
        </p:nvSpPr>
        <p:spPr/>
        <p:txBody>
          <a:bodyPr/>
          <a:lstStyle/>
          <a:p>
            <a:fld id="{55A7C03C-2152-4298-97EA-BB5F60E13193}" type="datetimeFigureOut">
              <a:rPr lang="en-IN" smtClean="0"/>
              <a:pPr/>
              <a:t>26-04-2023</a:t>
            </a:fld>
            <a:endParaRPr lang="en-IN"/>
          </a:p>
        </p:txBody>
      </p:sp>
      <p:sp>
        <p:nvSpPr>
          <p:cNvPr id="6" name="Footer Placeholder 5">
            <a:extLst>
              <a:ext uri="{FF2B5EF4-FFF2-40B4-BE49-F238E27FC236}">
                <a16:creationId xmlns:a16="http://schemas.microsoft.com/office/drawing/2014/main" xmlns="" id="{503900AD-D041-0BFC-F73B-622935CEC0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6B4AFED-8263-14B8-0CA0-03B36E3CD506}"/>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3946647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698736-EC4F-497C-9E3C-8E1CA68A84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022885B-DD80-776E-5671-87755D609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F291ED6-9397-5DE0-1E08-40CC0888F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F37D988-BA67-A2F1-9480-4D3BF862DDE9}"/>
              </a:ext>
            </a:extLst>
          </p:cNvPr>
          <p:cNvSpPr>
            <a:spLocks noGrp="1"/>
          </p:cNvSpPr>
          <p:nvPr>
            <p:ph type="dt" sz="half" idx="10"/>
          </p:nvPr>
        </p:nvSpPr>
        <p:spPr/>
        <p:txBody>
          <a:bodyPr/>
          <a:lstStyle/>
          <a:p>
            <a:fld id="{55A7C03C-2152-4298-97EA-BB5F60E13193}" type="datetimeFigureOut">
              <a:rPr lang="en-IN" smtClean="0"/>
              <a:pPr/>
              <a:t>26-04-2023</a:t>
            </a:fld>
            <a:endParaRPr lang="en-IN"/>
          </a:p>
        </p:txBody>
      </p:sp>
      <p:sp>
        <p:nvSpPr>
          <p:cNvPr id="6" name="Footer Placeholder 5">
            <a:extLst>
              <a:ext uri="{FF2B5EF4-FFF2-40B4-BE49-F238E27FC236}">
                <a16:creationId xmlns:a16="http://schemas.microsoft.com/office/drawing/2014/main" xmlns="" id="{52C476B8-18E4-F8B2-1A27-34237A3F53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3AB37FD-08A1-5F80-ED99-7CB47E3F2A1C}"/>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916884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E6E36D5-883D-242E-06D1-FC7823FCDA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2CBA72B-85ED-F1A3-77FC-A28256F864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8178818-32A2-E673-3213-BF6820EF8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7C03C-2152-4298-97EA-BB5F60E13193}" type="datetimeFigureOut">
              <a:rPr lang="en-IN" smtClean="0"/>
              <a:pPr/>
              <a:t>26-04-2023</a:t>
            </a:fld>
            <a:endParaRPr lang="en-IN"/>
          </a:p>
        </p:txBody>
      </p:sp>
      <p:sp>
        <p:nvSpPr>
          <p:cNvPr id="5" name="Footer Placeholder 4">
            <a:extLst>
              <a:ext uri="{FF2B5EF4-FFF2-40B4-BE49-F238E27FC236}">
                <a16:creationId xmlns:a16="http://schemas.microsoft.com/office/drawing/2014/main" xmlns="" id="{14E8C155-B871-D105-5FCF-CEBE25EC94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72E0051-24DC-A6E7-F8C8-881E34D751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347001117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javatpoint.com/machine-learning" TargetMode="External"/><Relationship Id="rId2" Type="http://schemas.openxmlformats.org/officeDocument/2006/relationships/hyperlink" Target="https://medium.com/specialist-library-support/describing-your-statistical-data-2baa6d014e26" TargetMode="External"/><Relationship Id="rId1" Type="http://schemas.openxmlformats.org/officeDocument/2006/relationships/slideLayout" Target="../slideLayouts/slideLayout2.xml"/><Relationship Id="rId4" Type="http://schemas.openxmlformats.org/officeDocument/2006/relationships/hyperlink" Target="https://www.youtube.com/watch?v=dGNJ-feQLC4(Kris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2196193" y="2103437"/>
            <a:ext cx="7470321" cy="3546249"/>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a:pPr/>
              <a:t>26 April 2023</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a:pPr/>
              <a:t>1</a:t>
            </a:fld>
            <a:endParaRPr lang="en-US" sz="1600" dirty="0"/>
          </a:p>
        </p:txBody>
      </p:sp>
      <p:sp>
        <p:nvSpPr>
          <p:cNvPr id="7" name="Rectangle 6"/>
          <p:cNvSpPr/>
          <p:nvPr/>
        </p:nvSpPr>
        <p:spPr>
          <a:xfrm>
            <a:off x="1641021" y="1981199"/>
            <a:ext cx="8686799" cy="1077218"/>
          </a:xfrm>
          <a:prstGeom prst="rect">
            <a:avLst/>
          </a:prstGeom>
        </p:spPr>
        <p:txBody>
          <a:bodyPr wrap="square">
            <a:spAutoFit/>
          </a:bodyPr>
          <a:lstStyle/>
          <a:p>
            <a:pPr algn="ctr"/>
            <a:r>
              <a:rPr lang="en-US" sz="3200" dirty="0" smtClean="0"/>
              <a:t>BOOK RECOMMENDATION SYSTEM USING COLLABORATIVE FILTERING</a:t>
            </a:r>
            <a:endParaRPr lang="en-US" sz="3200" dirty="0"/>
          </a:p>
        </p:txBody>
      </p:sp>
      <p:sp>
        <p:nvSpPr>
          <p:cNvPr id="8" name="Rectangle 7"/>
          <p:cNvSpPr/>
          <p:nvPr/>
        </p:nvSpPr>
        <p:spPr>
          <a:xfrm>
            <a:off x="1641021" y="3427394"/>
            <a:ext cx="9043308" cy="1600438"/>
          </a:xfrm>
          <a:prstGeom prst="rect">
            <a:avLst/>
          </a:prstGeom>
        </p:spPr>
        <p:txBody>
          <a:bodyPr wrap="square">
            <a:spAutoFit/>
          </a:bodyPr>
          <a:lstStyle/>
          <a:p>
            <a:r>
              <a:rPr lang="en-US" sz="2800" dirty="0">
                <a:latin typeface="Arial" pitchFamily="34" charset="0"/>
                <a:cs typeface="Arial" pitchFamily="34" charset="0"/>
              </a:rPr>
              <a:t>Project </a:t>
            </a:r>
            <a:r>
              <a:rPr lang="en-US" sz="2800" dirty="0" err="1" smtClean="0">
                <a:latin typeface="Arial" pitchFamily="34" charset="0"/>
                <a:cs typeface="Arial" pitchFamily="34" charset="0"/>
              </a:rPr>
              <a:t>Supervisor:Dr.G.Nagarajan</a:t>
            </a:r>
            <a:r>
              <a:rPr lang="en-US" sz="2800" dirty="0" smtClean="0">
                <a:latin typeface="Arial" pitchFamily="34" charset="0"/>
                <a:cs typeface="Arial" pitchFamily="34" charset="0"/>
              </a:rPr>
              <a:t> M.E.,(Ph,D)</a:t>
            </a:r>
            <a:endParaRPr lang="en-US" sz="2800" dirty="0">
              <a:latin typeface="Arial" pitchFamily="34" charset="0"/>
              <a:cs typeface="Arial" pitchFamily="34" charset="0"/>
            </a:endParaRPr>
          </a:p>
          <a:p>
            <a:r>
              <a:rPr lang="en-US" sz="2800" dirty="0">
                <a:latin typeface="Arial" pitchFamily="34" charset="0"/>
                <a:cs typeface="Arial" pitchFamily="34" charset="0"/>
              </a:rPr>
              <a:t>Name of the </a:t>
            </a:r>
            <a:r>
              <a:rPr lang="en-US" sz="2800" dirty="0" err="1" smtClean="0">
                <a:latin typeface="Arial" pitchFamily="34" charset="0"/>
                <a:cs typeface="Arial" pitchFamily="34" charset="0"/>
              </a:rPr>
              <a:t>Student:Mehul</a:t>
            </a:r>
            <a:r>
              <a:rPr lang="en-US" sz="2800" dirty="0" smtClean="0">
                <a:latin typeface="Arial" pitchFamily="34" charset="0"/>
                <a:cs typeface="Arial" pitchFamily="34" charset="0"/>
              </a:rPr>
              <a:t> Raj</a:t>
            </a:r>
            <a:endParaRPr lang="en-US" sz="2800" dirty="0">
              <a:latin typeface="Arial" pitchFamily="34" charset="0"/>
              <a:cs typeface="Arial" pitchFamily="34" charset="0"/>
            </a:endParaRPr>
          </a:p>
          <a:p>
            <a:pPr>
              <a:lnSpc>
                <a:spcPct val="150000"/>
              </a:lnSpc>
            </a:pPr>
            <a:r>
              <a:rPr lang="en-US" sz="2800" dirty="0">
                <a:latin typeface="Arial" pitchFamily="34" charset="0"/>
                <a:cs typeface="Arial" pitchFamily="34" charset="0"/>
              </a:rPr>
              <a:t>Register Number: </a:t>
            </a:r>
            <a:r>
              <a:rPr lang="en-US" sz="2800" dirty="0" smtClean="0">
                <a:latin typeface="Arial" pitchFamily="34" charset="0"/>
                <a:cs typeface="Arial" pitchFamily="34" charset="0"/>
              </a:rPr>
              <a:t>40110751</a:t>
            </a:r>
            <a:endParaRPr lang="en-US" sz="2800" dirty="0">
              <a:latin typeface="Arial" pitchFamily="34" charset="0"/>
              <a:cs typeface="Arial" pitchFamily="34" charset="0"/>
            </a:endParaRPr>
          </a:p>
        </p:txBody>
      </p:sp>
      <p:pic>
        <p:nvPicPr>
          <p:cNvPr id="9" name="Picture 8" descr="new letter head July30_2020.png"/>
          <p:cNvPicPr/>
          <p:nvPr/>
        </p:nvPicPr>
        <p:blipFill>
          <a:blip r:embed="rId2" cstate="print"/>
          <a:stretch>
            <a:fillRect/>
          </a:stretch>
        </p:blipFill>
        <p:spPr>
          <a:xfrm>
            <a:off x="1752600" y="34628"/>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Arial" pitchFamily="34" charset="0"/>
                <a:cs typeface="Arial" pitchFamily="34" charset="0"/>
              </a:rPr>
              <a:t>Module Implementation</a:t>
            </a:r>
            <a:endParaRPr lang="en-US" dirty="0"/>
          </a:p>
        </p:txBody>
      </p:sp>
      <p:sp>
        <p:nvSpPr>
          <p:cNvPr id="3" name="Content Placeholder 2"/>
          <p:cNvSpPr>
            <a:spLocks noGrp="1"/>
          </p:cNvSpPr>
          <p:nvPr>
            <p:ph idx="1"/>
          </p:nvPr>
        </p:nvSpPr>
        <p:spPr>
          <a:xfrm>
            <a:off x="579120" y="1381760"/>
            <a:ext cx="10774680" cy="4795203"/>
          </a:xfrm>
        </p:spPr>
        <p:txBody>
          <a:bodyPr>
            <a:normAutofit/>
          </a:bodyPr>
          <a:lstStyle/>
          <a:p>
            <a:pPr>
              <a:buNone/>
            </a:pPr>
            <a:r>
              <a:rPr lang="en-US" b="1" dirty="0" smtClean="0"/>
              <a:t>    </a:t>
            </a:r>
            <a:r>
              <a:rPr lang="en-US" b="1" i="1" u="sng" dirty="0" smtClean="0"/>
              <a:t>HTML</a:t>
            </a:r>
          </a:p>
          <a:p>
            <a:r>
              <a:rPr lang="en-US" dirty="0" smtClean="0"/>
              <a:t>HTML </a:t>
            </a:r>
            <a:r>
              <a:rPr lang="en-US" dirty="0" smtClean="0"/>
              <a:t>is used to structure content on the web, including text, images, videos, and links</a:t>
            </a:r>
            <a:r>
              <a:rPr lang="en-US" dirty="0" smtClean="0"/>
              <a:t>.</a:t>
            </a:r>
          </a:p>
          <a:p>
            <a:r>
              <a:rPr lang="en-US" dirty="0" smtClean="0"/>
              <a:t> HTML </a:t>
            </a:r>
            <a:r>
              <a:rPr lang="en-US" dirty="0" smtClean="0"/>
              <a:t>files are plaintext documents that are interpreted by web browsers to display web pages</a:t>
            </a:r>
            <a:r>
              <a:rPr lang="en-US" dirty="0" smtClean="0"/>
              <a:t>.</a:t>
            </a:r>
          </a:p>
          <a:p>
            <a:pPr>
              <a:buNone/>
            </a:pPr>
            <a:r>
              <a:rPr lang="en-US" i="1" dirty="0" smtClean="0"/>
              <a:t>    </a:t>
            </a:r>
            <a:r>
              <a:rPr lang="en-US" b="1" i="1" u="sng" dirty="0" smtClean="0"/>
              <a:t>CSS</a:t>
            </a:r>
          </a:p>
          <a:p>
            <a:r>
              <a:rPr lang="en-US" dirty="0" smtClean="0"/>
              <a:t>CSS is used to add style and layout to web pages, including typography, colors, spacing, and positioning. </a:t>
            </a:r>
            <a:endParaRPr lang="en-US" dirty="0" smtClean="0"/>
          </a:p>
          <a:p>
            <a:r>
              <a:rPr lang="en-US" dirty="0" smtClean="0"/>
              <a:t> </a:t>
            </a:r>
            <a:r>
              <a:rPr lang="en-US" dirty="0" smtClean="0"/>
              <a:t>CSS works by selecting HTML elements and applying styles to them using selectors and </a:t>
            </a:r>
            <a:r>
              <a:rPr lang="en-US" dirty="0" smtClean="0"/>
              <a:t>declarations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Arial" pitchFamily="34" charset="0"/>
                <a:cs typeface="Arial" pitchFamily="34" charset="0"/>
              </a:rPr>
              <a:t>Module Implementation</a:t>
            </a:r>
            <a:endParaRPr lang="en-US" dirty="0"/>
          </a:p>
        </p:txBody>
      </p:sp>
      <p:sp>
        <p:nvSpPr>
          <p:cNvPr id="3" name="Content Placeholder 2"/>
          <p:cNvSpPr>
            <a:spLocks noGrp="1"/>
          </p:cNvSpPr>
          <p:nvPr>
            <p:ph idx="1"/>
          </p:nvPr>
        </p:nvSpPr>
        <p:spPr>
          <a:xfrm>
            <a:off x="579120" y="1381760"/>
            <a:ext cx="10774680" cy="4795203"/>
          </a:xfrm>
        </p:spPr>
        <p:txBody>
          <a:bodyPr>
            <a:normAutofit lnSpcReduction="10000"/>
          </a:bodyPr>
          <a:lstStyle/>
          <a:p>
            <a:pPr>
              <a:buNone/>
            </a:pPr>
            <a:r>
              <a:rPr lang="en-US" b="1" dirty="0" smtClean="0"/>
              <a:t>    </a:t>
            </a:r>
            <a:r>
              <a:rPr lang="en-US" b="1" i="1" u="sng" dirty="0" smtClean="0"/>
              <a:t>BOOTSTRAP</a:t>
            </a:r>
          </a:p>
          <a:p>
            <a:r>
              <a:rPr lang="en-US" dirty="0" smtClean="0"/>
              <a:t>Bootstrap provides a set of pre-designed templates, styles, and components for web development, allowing developers to build websites quickly and efficiently</a:t>
            </a:r>
            <a:r>
              <a:rPr lang="en-US" dirty="0" smtClean="0"/>
              <a:t>.</a:t>
            </a:r>
          </a:p>
          <a:p>
            <a:r>
              <a:rPr lang="en-US" dirty="0" smtClean="0"/>
              <a:t> Bootstrap </a:t>
            </a:r>
            <a:r>
              <a:rPr lang="en-US" dirty="0" smtClean="0"/>
              <a:t>is based on HTML, CSS, and JavaScript, making it compatible with different browsers and devices</a:t>
            </a:r>
            <a:r>
              <a:rPr lang="en-US" dirty="0" smtClean="0"/>
              <a:t>.</a:t>
            </a:r>
          </a:p>
          <a:p>
            <a:pPr>
              <a:buNone/>
            </a:pPr>
            <a:r>
              <a:rPr lang="en-US" b="1" i="1" dirty="0" smtClean="0"/>
              <a:t>    </a:t>
            </a:r>
            <a:r>
              <a:rPr lang="en-US" b="1" i="1" u="sng" dirty="0" smtClean="0"/>
              <a:t>FLASK</a:t>
            </a:r>
          </a:p>
          <a:p>
            <a:r>
              <a:rPr lang="en-US" dirty="0" smtClean="0"/>
              <a:t>Flask </a:t>
            </a:r>
            <a:r>
              <a:rPr lang="en-US" dirty="0" smtClean="0"/>
              <a:t>is lightweight and flexible, making it easy to get started with web development</a:t>
            </a:r>
            <a:r>
              <a:rPr lang="en-US" dirty="0" smtClean="0"/>
              <a:t>.</a:t>
            </a:r>
          </a:p>
          <a:p>
            <a:r>
              <a:rPr lang="en-US" dirty="0" smtClean="0"/>
              <a:t> Flask </a:t>
            </a:r>
            <a:r>
              <a:rPr lang="en-US" dirty="0" smtClean="0"/>
              <a:t>uses Python's built-in web server and has a modular design that allows developers to add or remove components as needed</a:t>
            </a:r>
            <a:r>
              <a:rPr lang="en-US" dirty="0" smtClean="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793" y="787093"/>
            <a:ext cx="6359979" cy="1343786"/>
          </a:xfrm>
        </p:spPr>
        <p:txBody>
          <a:bodyPr>
            <a:normAutofit fontScale="90000"/>
          </a:bodyPr>
          <a:lstStyle/>
          <a:p>
            <a:pPr algn="l"/>
            <a:r>
              <a:rPr lang="en-US" dirty="0">
                <a:solidFill>
                  <a:srgbClr val="C00000"/>
                </a:solidFill>
                <a:latin typeface="Arial" pitchFamily="34" charset="0"/>
                <a:cs typeface="Arial" pitchFamily="34" charset="0"/>
              </a:rPr>
              <a:t>Sample </a:t>
            </a:r>
            <a:r>
              <a:rPr lang="en-US" dirty="0" smtClean="0">
                <a:solidFill>
                  <a:srgbClr val="C00000"/>
                </a:solidFill>
                <a:latin typeface="Arial" pitchFamily="34" charset="0"/>
                <a:cs typeface="Arial" pitchFamily="34" charset="0"/>
              </a:rPr>
              <a:t>Snapshot</a:t>
            </a:r>
            <a:br>
              <a:rPr lang="en-US" dirty="0" smtClean="0">
                <a:solidFill>
                  <a:srgbClr val="C00000"/>
                </a:solidFill>
                <a:latin typeface="Arial" pitchFamily="34" charset="0"/>
                <a:cs typeface="Arial" pitchFamily="34" charset="0"/>
              </a:rPr>
            </a:br>
            <a:r>
              <a:rPr lang="en-US" dirty="0">
                <a:solidFill>
                  <a:srgbClr val="C00000"/>
                </a:solidFill>
                <a:latin typeface="Arial" pitchFamily="34" charset="0"/>
                <a:cs typeface="Arial" pitchFamily="34" charset="0"/>
              </a:rPr>
              <a:t/>
            </a:r>
            <a:br>
              <a:rPr lang="en-US" dirty="0">
                <a:solidFill>
                  <a:srgbClr val="C00000"/>
                </a:solidFill>
                <a:latin typeface="Arial" pitchFamily="34" charset="0"/>
                <a:cs typeface="Arial" pitchFamily="34" charset="0"/>
              </a:rPr>
            </a:br>
            <a:r>
              <a:rPr lang="en-US" dirty="0">
                <a:solidFill>
                  <a:srgbClr val="C00000"/>
                </a:solidFill>
                <a:latin typeface="Arial" pitchFamily="34" charset="0"/>
                <a:cs typeface="Arial" pitchFamily="34" charset="0"/>
              </a:rPr>
              <a:t/>
            </a:r>
            <a:br>
              <a:rPr lang="en-US" dirty="0">
                <a:solidFill>
                  <a:srgbClr val="C00000"/>
                </a:solidFill>
                <a:latin typeface="Arial" pitchFamily="34" charset="0"/>
                <a:cs typeface="Arial" pitchFamily="34" charset="0"/>
              </a:rPr>
            </a:br>
            <a:endParaRPr lang="en-IN" dirty="0">
              <a:solidFill>
                <a:schemeClr val="tx1">
                  <a:lumMod val="85000"/>
                  <a:lumOff val="15000"/>
                </a:schemeClr>
              </a:solidFill>
              <a:latin typeface="Algerian" panose="04020705040A02060702" pitchFamily="82"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26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14" name="TextBox 13">
            <a:extLst>
              <a:ext uri="{FF2B5EF4-FFF2-40B4-BE49-F238E27FC236}">
                <a16:creationId xmlns:a16="http://schemas.microsoft.com/office/drawing/2014/main" xmlns="" id="{ABB2FB2D-4EA1-1124-BFB7-2003F9DC1D3F}"/>
              </a:ext>
            </a:extLst>
          </p:cNvPr>
          <p:cNvSpPr txBox="1"/>
          <p:nvPr/>
        </p:nvSpPr>
        <p:spPr>
          <a:xfrm>
            <a:off x="1058637" y="1217170"/>
            <a:ext cx="1725384" cy="523220"/>
          </a:xfrm>
          <a:prstGeom prst="rect">
            <a:avLst/>
          </a:prstGeom>
          <a:noFill/>
        </p:spPr>
        <p:txBody>
          <a:bodyPr wrap="square" rtlCol="0">
            <a:spAutoFit/>
          </a:bodyPr>
          <a:lstStyle/>
          <a:p>
            <a:r>
              <a:rPr lang="en-IN" sz="2800" i="1" dirty="0"/>
              <a:t>Data Set :-</a:t>
            </a:r>
          </a:p>
        </p:txBody>
      </p:sp>
      <p:pic>
        <p:nvPicPr>
          <p:cNvPr id="8" name="Picture 7" descr="BOOK CSV PIC 2.png"/>
          <p:cNvPicPr>
            <a:picLocks noChangeAspect="1"/>
          </p:cNvPicPr>
          <p:nvPr/>
        </p:nvPicPr>
        <p:blipFill>
          <a:blip r:embed="rId2"/>
          <a:stretch>
            <a:fillRect/>
          </a:stretch>
        </p:blipFill>
        <p:spPr>
          <a:xfrm>
            <a:off x="2194560" y="1707515"/>
            <a:ext cx="7426959" cy="4355620"/>
          </a:xfrm>
          <a:prstGeom prst="rect">
            <a:avLst/>
          </a:prstGeom>
        </p:spPr>
      </p:pic>
    </p:spTree>
    <p:extLst>
      <p:ext uri="{BB962C8B-B14F-4D97-AF65-F5344CB8AC3E}">
        <p14:creationId xmlns:p14="http://schemas.microsoft.com/office/powerpoint/2010/main" xmlns="" val="1580920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129EE9-4926-B5B1-9945-3B1E9527792C}"/>
              </a:ext>
            </a:extLst>
          </p:cNvPr>
          <p:cNvSpPr>
            <a:spLocks noGrp="1"/>
          </p:cNvSpPr>
          <p:nvPr>
            <p:ph type="title"/>
          </p:nvPr>
        </p:nvSpPr>
        <p:spPr>
          <a:xfrm>
            <a:off x="323850" y="141404"/>
            <a:ext cx="10515600" cy="1325563"/>
          </a:xfrm>
        </p:spPr>
        <p:txBody>
          <a:bodyPr>
            <a:normAutofit/>
          </a:bodyPr>
          <a:lstStyle/>
          <a:p>
            <a:r>
              <a:rPr lang="en-US" sz="4000" dirty="0">
                <a:solidFill>
                  <a:srgbClr val="C00000"/>
                </a:solidFill>
                <a:latin typeface="Arial" pitchFamily="34" charset="0"/>
                <a:cs typeface="Arial" pitchFamily="34" charset="0"/>
              </a:rPr>
              <a:t>Sample Snapshot</a:t>
            </a:r>
            <a:endParaRPr lang="en-IN" sz="4000" dirty="0"/>
          </a:p>
        </p:txBody>
      </p:sp>
      <p:sp>
        <p:nvSpPr>
          <p:cNvPr id="11" name="TextBox 10">
            <a:extLst>
              <a:ext uri="{FF2B5EF4-FFF2-40B4-BE49-F238E27FC236}">
                <a16:creationId xmlns:a16="http://schemas.microsoft.com/office/drawing/2014/main" xmlns="" id="{5BF68F37-0355-8721-E29D-D56D940C8653}"/>
              </a:ext>
            </a:extLst>
          </p:cNvPr>
          <p:cNvSpPr txBox="1"/>
          <p:nvPr/>
        </p:nvSpPr>
        <p:spPr>
          <a:xfrm>
            <a:off x="514351" y="4014298"/>
            <a:ext cx="2000250" cy="461665"/>
          </a:xfrm>
          <a:prstGeom prst="rect">
            <a:avLst/>
          </a:prstGeom>
          <a:noFill/>
        </p:spPr>
        <p:txBody>
          <a:bodyPr wrap="square" rtlCol="0">
            <a:spAutoFit/>
          </a:bodyPr>
          <a:lstStyle/>
          <a:p>
            <a:r>
              <a:rPr lang="en-IN" sz="2400" dirty="0" smtClean="0"/>
              <a:t>Python code:</a:t>
            </a:r>
            <a:endParaRPr lang="en-IN" sz="2400" dirty="0"/>
          </a:p>
        </p:txBody>
      </p:sp>
      <p:pic>
        <p:nvPicPr>
          <p:cNvPr id="7" name="Content Placeholder 6" descr="J1.png"/>
          <p:cNvPicPr>
            <a:picLocks noGrp="1" noChangeAspect="1"/>
          </p:cNvPicPr>
          <p:nvPr>
            <p:ph idx="1"/>
          </p:nvPr>
        </p:nvPicPr>
        <p:blipFill>
          <a:blip r:embed="rId2"/>
          <a:stretch>
            <a:fillRect/>
          </a:stretch>
        </p:blipFill>
        <p:spPr>
          <a:xfrm>
            <a:off x="2902439" y="1825625"/>
            <a:ext cx="6387121" cy="4351338"/>
          </a:xfrm>
        </p:spPr>
      </p:pic>
    </p:spTree>
    <p:extLst>
      <p:ext uri="{BB962C8B-B14F-4D97-AF65-F5344CB8AC3E}">
        <p14:creationId xmlns:p14="http://schemas.microsoft.com/office/powerpoint/2010/main" xmlns="" val="85421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25AF01-833D-9012-111E-5DAC04EFDBD5}"/>
              </a:ext>
            </a:extLst>
          </p:cNvPr>
          <p:cNvSpPr>
            <a:spLocks noGrp="1"/>
          </p:cNvSpPr>
          <p:nvPr>
            <p:ph type="title"/>
          </p:nvPr>
        </p:nvSpPr>
        <p:spPr>
          <a:xfrm>
            <a:off x="307522" y="405946"/>
            <a:ext cx="10515600" cy="1325563"/>
          </a:xfrm>
        </p:spPr>
        <p:txBody>
          <a:bodyPr/>
          <a:lstStyle/>
          <a:p>
            <a:r>
              <a:rPr lang="en-US" dirty="0">
                <a:solidFill>
                  <a:srgbClr val="C00000"/>
                </a:solidFill>
                <a:latin typeface="Arial" pitchFamily="34" charset="0"/>
                <a:cs typeface="Arial" pitchFamily="34" charset="0"/>
              </a:rPr>
              <a:t>Sample Snapshot</a:t>
            </a:r>
            <a:endParaRPr lang="en-IN" dirty="0"/>
          </a:p>
        </p:txBody>
      </p:sp>
      <p:pic>
        <p:nvPicPr>
          <p:cNvPr id="9" name="Content Placeholder 8" descr="J2.png"/>
          <p:cNvPicPr>
            <a:picLocks noGrp="1" noChangeAspect="1"/>
          </p:cNvPicPr>
          <p:nvPr>
            <p:ph idx="1"/>
          </p:nvPr>
        </p:nvPicPr>
        <p:blipFill>
          <a:blip r:embed="rId2"/>
          <a:stretch>
            <a:fillRect/>
          </a:stretch>
        </p:blipFill>
        <p:spPr>
          <a:xfrm>
            <a:off x="3166900" y="1825625"/>
            <a:ext cx="5858200" cy="4351338"/>
          </a:xfrm>
        </p:spPr>
      </p:pic>
    </p:spTree>
    <p:extLst>
      <p:ext uri="{BB962C8B-B14F-4D97-AF65-F5344CB8AC3E}">
        <p14:creationId xmlns:p14="http://schemas.microsoft.com/office/powerpoint/2010/main" xmlns="" val="13961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76A239-DD48-ADE9-66AA-2A1FB27CD0E5}"/>
              </a:ext>
            </a:extLst>
          </p:cNvPr>
          <p:cNvSpPr>
            <a:spLocks noGrp="1"/>
          </p:cNvSpPr>
          <p:nvPr>
            <p:ph type="title"/>
          </p:nvPr>
        </p:nvSpPr>
        <p:spPr>
          <a:xfrm>
            <a:off x="201386" y="-40141"/>
            <a:ext cx="10515600" cy="1325563"/>
          </a:xfrm>
        </p:spPr>
        <p:txBody>
          <a:bodyPr>
            <a:normAutofit/>
          </a:bodyPr>
          <a:lstStyle/>
          <a:p>
            <a:r>
              <a:rPr lang="en-US" sz="4000" dirty="0">
                <a:solidFill>
                  <a:srgbClr val="C00000"/>
                </a:solidFill>
                <a:latin typeface="Arial" pitchFamily="34" charset="0"/>
                <a:cs typeface="Arial" pitchFamily="34" charset="0"/>
              </a:rPr>
              <a:t>Sample Snapshot</a:t>
            </a:r>
            <a:endParaRPr lang="en-IN" sz="4000" dirty="0"/>
          </a:p>
        </p:txBody>
      </p:sp>
      <p:pic>
        <p:nvPicPr>
          <p:cNvPr id="7" name="Content Placeholder 6">
            <a:extLst>
              <a:ext uri="{FF2B5EF4-FFF2-40B4-BE49-F238E27FC236}">
                <a16:creationId xmlns:a16="http://schemas.microsoft.com/office/drawing/2014/main" xmlns="" id="{545EA306-362F-2704-6DB7-665AA9CFCB01}"/>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359467" y="1387475"/>
            <a:ext cx="7335497" cy="2415346"/>
          </a:xfrm>
        </p:spPr>
      </p:pic>
      <p:pic>
        <p:nvPicPr>
          <p:cNvPr id="13" name="Picture 12">
            <a:extLst>
              <a:ext uri="{FF2B5EF4-FFF2-40B4-BE49-F238E27FC236}">
                <a16:creationId xmlns:a16="http://schemas.microsoft.com/office/drawing/2014/main" xmlns="" id="{8F40DE15-A45D-44D7-B03A-1B712EC5D10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14600" y="4075043"/>
            <a:ext cx="8611043" cy="2654001"/>
          </a:xfrm>
          <a:prstGeom prst="rect">
            <a:avLst/>
          </a:prstGeom>
        </p:spPr>
      </p:pic>
      <p:pic>
        <p:nvPicPr>
          <p:cNvPr id="5" name="Picture 4" descr="J3.png"/>
          <p:cNvPicPr>
            <a:picLocks noChangeAspect="1"/>
          </p:cNvPicPr>
          <p:nvPr/>
        </p:nvPicPr>
        <p:blipFill>
          <a:blip r:embed="rId4"/>
          <a:stretch>
            <a:fillRect/>
          </a:stretch>
        </p:blipFill>
        <p:spPr>
          <a:xfrm>
            <a:off x="1498211" y="972295"/>
            <a:ext cx="8091919" cy="5885705"/>
          </a:xfrm>
          <a:prstGeom prst="rect">
            <a:avLst/>
          </a:prstGeom>
        </p:spPr>
      </p:pic>
    </p:spTree>
    <p:extLst>
      <p:ext uri="{BB962C8B-B14F-4D97-AF65-F5344CB8AC3E}">
        <p14:creationId xmlns:p14="http://schemas.microsoft.com/office/powerpoint/2010/main" xmlns="" val="1406256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Arial" pitchFamily="34" charset="0"/>
                <a:cs typeface="Arial" pitchFamily="34" charset="0"/>
              </a:rPr>
              <a:t>Sample Snapshot</a:t>
            </a:r>
            <a:endParaRPr lang="en-US" dirty="0"/>
          </a:p>
        </p:txBody>
      </p:sp>
      <p:pic>
        <p:nvPicPr>
          <p:cNvPr id="4" name="Content Placeholder 3" descr="front end 2.png"/>
          <p:cNvPicPr>
            <a:picLocks noGrp="1" noChangeAspect="1"/>
          </p:cNvPicPr>
          <p:nvPr>
            <p:ph idx="1"/>
          </p:nvPr>
        </p:nvPicPr>
        <p:blipFill>
          <a:blip r:embed="rId2"/>
          <a:stretch>
            <a:fillRect/>
          </a:stretch>
        </p:blipFill>
        <p:spPr>
          <a:xfrm>
            <a:off x="1833465" y="1825625"/>
            <a:ext cx="8525070" cy="4351338"/>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Arial" pitchFamily="34" charset="0"/>
                <a:cs typeface="Arial" pitchFamily="34" charset="0"/>
              </a:rPr>
              <a:t>Sample Snapshot</a:t>
            </a:r>
            <a:endParaRPr lang="en-US" dirty="0"/>
          </a:p>
        </p:txBody>
      </p:sp>
      <p:pic>
        <p:nvPicPr>
          <p:cNvPr id="4" name="Content Placeholder 3" descr="web app front end.png"/>
          <p:cNvPicPr>
            <a:picLocks noGrp="1" noChangeAspect="1"/>
          </p:cNvPicPr>
          <p:nvPr>
            <p:ph idx="1"/>
          </p:nvPr>
        </p:nvPicPr>
        <p:blipFill>
          <a:blip r:embed="rId2"/>
          <a:stretch>
            <a:fillRect/>
          </a:stretch>
        </p:blipFill>
        <p:spPr>
          <a:xfrm>
            <a:off x="1827057" y="1825625"/>
            <a:ext cx="8537886" cy="4351338"/>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AADC90-575A-BEB4-35BE-2566CF0D73BB}"/>
              </a:ext>
            </a:extLst>
          </p:cNvPr>
          <p:cNvSpPr>
            <a:spLocks noGrp="1"/>
          </p:cNvSpPr>
          <p:nvPr>
            <p:ph type="title"/>
          </p:nvPr>
        </p:nvSpPr>
        <p:spPr>
          <a:xfrm>
            <a:off x="397329" y="397782"/>
            <a:ext cx="10515600" cy="1325563"/>
          </a:xfrm>
        </p:spPr>
        <p:txBody>
          <a:bodyPr/>
          <a:lstStyle/>
          <a:p>
            <a:r>
              <a:rPr lang="en-US" dirty="0">
                <a:solidFill>
                  <a:srgbClr val="C00000"/>
                </a:solidFill>
                <a:latin typeface="Arial" pitchFamily="34" charset="0"/>
                <a:cs typeface="Arial" pitchFamily="34" charset="0"/>
              </a:rPr>
              <a:t>Results and Discussion</a:t>
            </a:r>
            <a:endParaRPr lang="en-IN" dirty="0"/>
          </a:p>
        </p:txBody>
      </p:sp>
      <p:sp>
        <p:nvSpPr>
          <p:cNvPr id="3" name="Content Placeholder 2">
            <a:extLst>
              <a:ext uri="{FF2B5EF4-FFF2-40B4-BE49-F238E27FC236}">
                <a16:creationId xmlns:a16="http://schemas.microsoft.com/office/drawing/2014/main" xmlns="" id="{C98CA024-6E8D-9A10-4FD1-4ABE05E67B0F}"/>
              </a:ext>
            </a:extLst>
          </p:cNvPr>
          <p:cNvSpPr>
            <a:spLocks noGrp="1"/>
          </p:cNvSpPr>
          <p:nvPr>
            <p:ph idx="1"/>
          </p:nvPr>
        </p:nvSpPr>
        <p:spPr>
          <a:xfrm>
            <a:off x="1173480" y="1784984"/>
            <a:ext cx="10083800" cy="4300856"/>
          </a:xfrm>
        </p:spPr>
        <p:txBody>
          <a:bodyPr>
            <a:normAutofit/>
          </a:bodyPr>
          <a:lstStyle/>
          <a:p>
            <a:pPr>
              <a:buNone/>
            </a:pPr>
            <a:r>
              <a:rPr lang="en-US" b="1" dirty="0" smtClean="0"/>
              <a:t>RESULT</a:t>
            </a:r>
            <a:endParaRPr lang="en-US" dirty="0" smtClean="0"/>
          </a:p>
          <a:p>
            <a:r>
              <a:rPr lang="en-US" dirty="0" smtClean="0"/>
              <a:t>The project aimed to build a recommender system using two different approaches - Popularity-based and Collaborative Filtering-based. </a:t>
            </a:r>
            <a:endParaRPr lang="en-US" dirty="0" smtClean="0"/>
          </a:p>
          <a:p>
            <a:r>
              <a:rPr lang="en-US" dirty="0" smtClean="0"/>
              <a:t>The </a:t>
            </a:r>
            <a:r>
              <a:rPr lang="en-US" dirty="0" smtClean="0"/>
              <a:t>popularity-based recommender system focused on recommending books based on their popularity among the users, while the collaborative filtering-based system relied on identifying similar users and their book choices to make recommendations.</a:t>
            </a:r>
            <a:r>
              <a:rPr lang="en-IN" dirty="0" smtClean="0"/>
              <a:t>.</a:t>
            </a:r>
            <a:endParaRPr lang="en-US" dirty="0" smtClean="0"/>
          </a:p>
          <a:p>
            <a:pPr marL="0" indent="0">
              <a:buNone/>
            </a:pPr>
            <a:endParaRPr lang="en-IN" dirty="0"/>
          </a:p>
        </p:txBody>
      </p:sp>
      <p:sp>
        <p:nvSpPr>
          <p:cNvPr id="6" name="TextBox 5">
            <a:extLst>
              <a:ext uri="{FF2B5EF4-FFF2-40B4-BE49-F238E27FC236}">
                <a16:creationId xmlns:a16="http://schemas.microsoft.com/office/drawing/2014/main" xmlns="" id="{9EDEB2AE-4067-7118-FBD3-93EC9708C9D9}"/>
              </a:ext>
            </a:extLst>
          </p:cNvPr>
          <p:cNvSpPr txBox="1"/>
          <p:nvPr/>
        </p:nvSpPr>
        <p:spPr>
          <a:xfrm>
            <a:off x="2000251" y="5582270"/>
            <a:ext cx="3876252"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xmlns="" val="354659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Arial" pitchFamily="34" charset="0"/>
                <a:cs typeface="Arial" pitchFamily="34" charset="0"/>
              </a:rPr>
              <a:t>Results and Discussion</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DISCUSSION</a:t>
            </a:r>
            <a:endParaRPr lang="en-US" dirty="0" smtClean="0"/>
          </a:p>
          <a:p>
            <a:r>
              <a:rPr lang="en-US" dirty="0" smtClean="0"/>
              <a:t>The popularity-based recommender system was able to recommend popular books that received a high number of ratings from users. However, this approach may not provide personalized recommendations to users and may not be suitable for niche book genres</a:t>
            </a:r>
            <a:r>
              <a:rPr lang="en-US" dirty="0" smtClean="0"/>
              <a:t>.</a:t>
            </a:r>
          </a:p>
          <a:p>
            <a:r>
              <a:rPr lang="en-US" dirty="0" smtClean="0"/>
              <a:t> </a:t>
            </a:r>
            <a:r>
              <a:rPr lang="en-US" dirty="0" smtClean="0"/>
              <a:t>On the other hand, the collaborative filtering-based system was able to provide personalized recommendations by identifying similar users and their book choices. This approach is more suitable for niche genres and is more likely to provide recommendations that match the user's preferences.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907" y="227015"/>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2133600" y="1600201"/>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Sample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26 April 2023</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7FFA85-680D-C832-F573-4DDAF6760F95}"/>
              </a:ext>
            </a:extLst>
          </p:cNvPr>
          <p:cNvSpPr>
            <a:spLocks noGrp="1"/>
          </p:cNvSpPr>
          <p:nvPr>
            <p:ph type="title"/>
          </p:nvPr>
        </p:nvSpPr>
        <p:spPr>
          <a:xfrm>
            <a:off x="421822" y="275318"/>
            <a:ext cx="7146471" cy="1325563"/>
          </a:xfrm>
        </p:spPr>
        <p:txBody>
          <a:bodyPr>
            <a:normAutofit/>
          </a:bodyPr>
          <a:lstStyle/>
          <a:p>
            <a:r>
              <a:rPr lang="en-US" sz="4000" dirty="0">
                <a:solidFill>
                  <a:srgbClr val="C00000"/>
                </a:solidFill>
                <a:latin typeface="Arial" pitchFamily="34" charset="0"/>
                <a:cs typeface="Arial" pitchFamily="34" charset="0"/>
              </a:rPr>
              <a:t>Conclusion And Future Work</a:t>
            </a:r>
            <a:endParaRPr lang="en-IN" sz="4000" dirty="0"/>
          </a:p>
        </p:txBody>
      </p:sp>
      <p:sp>
        <p:nvSpPr>
          <p:cNvPr id="3" name="Content Placeholder 2">
            <a:extLst>
              <a:ext uri="{FF2B5EF4-FFF2-40B4-BE49-F238E27FC236}">
                <a16:creationId xmlns:a16="http://schemas.microsoft.com/office/drawing/2014/main" xmlns="" id="{669E5CD0-F82E-D227-D225-7F456D37138C}"/>
              </a:ext>
            </a:extLst>
          </p:cNvPr>
          <p:cNvSpPr>
            <a:spLocks noGrp="1"/>
          </p:cNvSpPr>
          <p:nvPr>
            <p:ph idx="1"/>
          </p:nvPr>
        </p:nvSpPr>
        <p:spPr>
          <a:xfrm>
            <a:off x="589280" y="1229361"/>
            <a:ext cx="11267440" cy="5161280"/>
          </a:xfrm>
        </p:spPr>
        <p:txBody>
          <a:bodyPr>
            <a:normAutofit fontScale="62500" lnSpcReduction="20000"/>
          </a:bodyPr>
          <a:lstStyle/>
          <a:p>
            <a:pPr>
              <a:lnSpc>
                <a:spcPct val="170000"/>
              </a:lnSpc>
            </a:pPr>
            <a:r>
              <a:rPr lang="en-US" dirty="0" smtClean="0"/>
              <a:t>The popularity-based system recommends books based on their popularity and average rating. It is a simple and effective method, but it does not take into account the user's individual preferences</a:t>
            </a:r>
            <a:r>
              <a:rPr lang="en-US" dirty="0" smtClean="0"/>
              <a:t>.</a:t>
            </a:r>
            <a:endParaRPr lang="en-US" dirty="0" smtClean="0"/>
          </a:p>
          <a:p>
            <a:pPr>
              <a:lnSpc>
                <a:spcPct val="170000"/>
              </a:lnSpc>
            </a:pPr>
            <a:r>
              <a:rPr lang="en-US" dirty="0" smtClean="0"/>
              <a:t>On the other hand, the collaborative filtering-based system recommends books based on the user's past interactions and similar user's choices. It is a more personalized approach that provides better recommendations to the user</a:t>
            </a:r>
            <a:r>
              <a:rPr lang="en-US" dirty="0" smtClean="0"/>
              <a:t>.</a:t>
            </a:r>
            <a:endParaRPr lang="en-US" dirty="0" smtClean="0"/>
          </a:p>
          <a:p>
            <a:pPr>
              <a:lnSpc>
                <a:spcPct val="170000"/>
              </a:lnSpc>
            </a:pPr>
            <a:r>
              <a:rPr lang="en-US" dirty="0" smtClean="0"/>
              <a:t>In addition, we have explored various data cleaning techniques and visualizations to gain insights into the dataset</a:t>
            </a:r>
            <a:r>
              <a:rPr lang="en-US" dirty="0" smtClean="0"/>
              <a:t>.</a:t>
            </a:r>
            <a:endParaRPr lang="en-US" dirty="0" smtClean="0"/>
          </a:p>
          <a:p>
            <a:pPr>
              <a:lnSpc>
                <a:spcPct val="170000"/>
              </a:lnSpc>
            </a:pPr>
            <a:r>
              <a:rPr lang="en-US" dirty="0" smtClean="0"/>
              <a:t>There are several areas in which this project can be expanded and improved. One of the limitations of the collaborative filtering-based system is the cold-start problem, where new users or books have insufficient data for the system to provide accurate recommendations. To address this, we can use content-based filtering or hybrid filtering methods</a:t>
            </a:r>
            <a:r>
              <a:rPr lang="en-US" dirty="0" smtClean="0"/>
              <a:t>.</a:t>
            </a:r>
            <a:endParaRPr lang="en-US" dirty="0" smtClean="0"/>
          </a:p>
          <a:p>
            <a:pPr>
              <a:lnSpc>
                <a:spcPct val="170000"/>
              </a:lnSpc>
            </a:pPr>
            <a:r>
              <a:rPr lang="en-US" dirty="0" smtClean="0"/>
              <a:t>Another area for future work is to incorporate sentiment analysis of the book reviews, which could provide additional insights into user preferences and help to improve the recommendation accuracy.</a:t>
            </a:r>
            <a:endParaRPr lang="en-IN" dirty="0"/>
          </a:p>
        </p:txBody>
      </p:sp>
    </p:spTree>
    <p:extLst>
      <p:ext uri="{BB962C8B-B14F-4D97-AF65-F5344CB8AC3E}">
        <p14:creationId xmlns:p14="http://schemas.microsoft.com/office/powerpoint/2010/main" xmlns="" val="250207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019" y="501650"/>
            <a:ext cx="3361381" cy="1204232"/>
          </a:xfrm>
        </p:spPr>
        <p:txBody>
          <a:bodyPr>
            <a:normAutofit fontScale="90000"/>
          </a:bodyPr>
          <a:lstStyle/>
          <a:p>
            <a:pPr algn="l"/>
            <a:r>
              <a:rPr lang="en-US" dirty="0">
                <a:solidFill>
                  <a:srgbClr val="C00000"/>
                </a:solidFill>
                <a:latin typeface="Arial" pitchFamily="34" charset="0"/>
                <a:cs typeface="Arial" pitchFamily="34" charset="0"/>
              </a:rPr>
              <a:t>References</a:t>
            </a:r>
            <a:r>
              <a:rPr lang="en-US" dirty="0">
                <a:latin typeface="Arial" pitchFamily="34" charset="0"/>
                <a:cs typeface="Arial" pitchFamily="34" charset="0"/>
              </a:rPr>
              <a:t/>
            </a:r>
            <a:br>
              <a:rPr lang="en-US" dirty="0">
                <a:latin typeface="Arial" pitchFamily="34" charset="0"/>
                <a:cs typeface="Arial" pitchFamily="34" charset="0"/>
              </a:rPr>
            </a:br>
            <a:r>
              <a:rPr lang="en-US" dirty="0">
                <a:latin typeface="Arial" pitchFamily="34" charset="0"/>
                <a:cs typeface="Arial" pitchFamily="34" charset="0"/>
              </a:rPr>
              <a:t/>
            </a:r>
            <a:br>
              <a:rPr lang="en-US" dirty="0">
                <a:latin typeface="Arial" pitchFamily="34" charset="0"/>
                <a:cs typeface="Arial" pitchFamily="34" charset="0"/>
              </a:rPr>
            </a:br>
            <a:endParaRPr lang="en-IN" dirty="0"/>
          </a:p>
        </p:txBody>
      </p:sp>
      <p:sp>
        <p:nvSpPr>
          <p:cNvPr id="7" name="Content Placeholder 6"/>
          <p:cNvSpPr>
            <a:spLocks noGrp="1"/>
          </p:cNvSpPr>
          <p:nvPr>
            <p:ph idx="1"/>
          </p:nvPr>
        </p:nvSpPr>
        <p:spPr>
          <a:xfrm>
            <a:off x="585107" y="1167945"/>
            <a:ext cx="11021785" cy="5188405"/>
          </a:xfrm>
        </p:spPr>
        <p:txBody>
          <a:bodyPr>
            <a:normAutofit/>
          </a:bodyPr>
          <a:lstStyle/>
          <a:p>
            <a:pPr marL="0" indent="0">
              <a:buNone/>
            </a:pPr>
            <a:endParaRPr lang="en-IN" dirty="0"/>
          </a:p>
          <a:p>
            <a:pPr marL="514350" indent="-514350">
              <a:buFont typeface="+mj-lt"/>
              <a:buAutoNum type="arabicPeriod"/>
            </a:pP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26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21</a:t>
            </a:fld>
            <a:endParaRPr lang="en-US"/>
          </a:p>
        </p:txBody>
      </p:sp>
      <p:sp>
        <p:nvSpPr>
          <p:cNvPr id="3" name="TextBox 2">
            <a:extLst>
              <a:ext uri="{FF2B5EF4-FFF2-40B4-BE49-F238E27FC236}">
                <a16:creationId xmlns:a16="http://schemas.microsoft.com/office/drawing/2014/main" xmlns="" id="{CA598DE6-2238-74A4-8C70-A6C5CCE8C476}"/>
              </a:ext>
            </a:extLst>
          </p:cNvPr>
          <p:cNvSpPr txBox="1"/>
          <p:nvPr/>
        </p:nvSpPr>
        <p:spPr>
          <a:xfrm>
            <a:off x="906236" y="1624693"/>
            <a:ext cx="11285764" cy="4247317"/>
          </a:xfrm>
          <a:prstGeom prst="rect">
            <a:avLst/>
          </a:prstGeom>
          <a:noFill/>
        </p:spPr>
        <p:txBody>
          <a:bodyPr wrap="square" rtlCol="0">
            <a:spAutoFit/>
          </a:bodyPr>
          <a:lstStyle/>
          <a:p>
            <a:r>
              <a:rPr lang="en-IN" b="1" dirty="0"/>
              <a:t>Data </a:t>
            </a:r>
            <a:r>
              <a:rPr lang="en-IN" b="1" dirty="0" smtClean="0"/>
              <a:t>Set:</a:t>
            </a:r>
            <a:endParaRPr lang="en-IN" b="1" dirty="0"/>
          </a:p>
          <a:p>
            <a:endParaRPr lang="en-IN" b="1" dirty="0"/>
          </a:p>
          <a:p>
            <a:r>
              <a:rPr lang="en-IN" b="1" dirty="0"/>
              <a:t>  </a:t>
            </a:r>
            <a:r>
              <a:rPr lang="en-IN" b="1" dirty="0" smtClean="0"/>
              <a:t>https://www.kaggle.com/datasets/arashnic/book-recommendation-dataset</a:t>
            </a:r>
            <a:endParaRPr lang="en-IN" b="1" dirty="0"/>
          </a:p>
          <a:p>
            <a:endParaRPr lang="en-IN" b="1" dirty="0"/>
          </a:p>
          <a:p>
            <a:r>
              <a:rPr lang="en-IN" b="1" dirty="0" smtClean="0"/>
              <a:t>Medium Article:</a:t>
            </a:r>
            <a:endParaRPr lang="en-IN" b="1" dirty="0"/>
          </a:p>
          <a:p>
            <a:r>
              <a:rPr lang="en-IN" b="1" dirty="0"/>
              <a:t>     </a:t>
            </a:r>
          </a:p>
          <a:p>
            <a:r>
              <a:rPr lang="en-IN" b="1" dirty="0">
                <a:hlinkClick r:id="rId2"/>
              </a:rPr>
              <a:t> https://medium.com/specialist-library-support/describing-your-statistical-data-2baa6d014e26</a:t>
            </a:r>
            <a:endParaRPr lang="en-IN" b="1" dirty="0"/>
          </a:p>
          <a:p>
            <a:endParaRPr lang="en-IN" b="1" dirty="0"/>
          </a:p>
          <a:p>
            <a:r>
              <a:rPr lang="en-IN" b="1" dirty="0" err="1" smtClean="0"/>
              <a:t>Javatpoint</a:t>
            </a:r>
            <a:r>
              <a:rPr lang="en-IN" b="1" dirty="0" smtClean="0"/>
              <a:t>:</a:t>
            </a:r>
            <a:endParaRPr lang="en-IN" b="1" dirty="0"/>
          </a:p>
          <a:p>
            <a:r>
              <a:rPr lang="en-IN" b="1" dirty="0"/>
              <a:t> </a:t>
            </a:r>
          </a:p>
          <a:p>
            <a:r>
              <a:rPr lang="en-IN" b="1" dirty="0">
                <a:hlinkClick r:id="rId3"/>
              </a:rPr>
              <a:t>https://www.javatpoint.com/machine-learning</a:t>
            </a:r>
            <a:endParaRPr lang="en-IN" b="1" dirty="0"/>
          </a:p>
          <a:p>
            <a:endParaRPr lang="en-IN" b="1" dirty="0"/>
          </a:p>
          <a:p>
            <a:r>
              <a:rPr lang="en-IN" b="1" dirty="0" err="1"/>
              <a:t>Youtube</a:t>
            </a:r>
            <a:r>
              <a:rPr lang="en-IN" b="1" dirty="0"/>
              <a:t> Video </a:t>
            </a:r>
            <a:r>
              <a:rPr lang="en-IN" b="1" dirty="0" smtClean="0"/>
              <a:t>References:</a:t>
            </a:r>
            <a:endParaRPr lang="en-IN" b="1" dirty="0"/>
          </a:p>
          <a:p>
            <a:endParaRPr lang="en-IN" b="1" dirty="0"/>
          </a:p>
          <a:p>
            <a:r>
              <a:rPr lang="en-IN" b="1" dirty="0">
                <a:hlinkClick r:id="rId4"/>
              </a:rPr>
              <a:t>https://</a:t>
            </a:r>
            <a:r>
              <a:rPr lang="en-IN" b="1" dirty="0" smtClean="0">
                <a:hlinkClick r:id="rId4"/>
              </a:rPr>
              <a:t>www.youtube.com/watch?v=dGNJ-feQLC4</a:t>
            </a:r>
            <a:endParaRPr lang="en-IN" b="1" dirty="0"/>
          </a:p>
        </p:txBody>
      </p:sp>
    </p:spTree>
    <p:extLst>
      <p:ext uri="{BB962C8B-B14F-4D97-AF65-F5344CB8AC3E}">
        <p14:creationId xmlns:p14="http://schemas.microsoft.com/office/powerpoint/2010/main" xmlns="" val="4186328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latin typeface="Arial" pitchFamily="34" charset="0"/>
                <a:cs typeface="Arial" pitchFamily="34" charset="0"/>
              </a:rPr>
              <a:t>References</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
            </a:r>
            <a:br>
              <a:rPr lang="en-US" dirty="0" smtClean="0">
                <a:latin typeface="Arial" pitchFamily="34" charset="0"/>
                <a:cs typeface="Arial" pitchFamily="34" charset="0"/>
              </a:rPr>
            </a:br>
            <a:endParaRPr lang="en-US" dirty="0"/>
          </a:p>
        </p:txBody>
      </p:sp>
      <p:sp>
        <p:nvSpPr>
          <p:cNvPr id="3" name="Content Placeholder 2"/>
          <p:cNvSpPr>
            <a:spLocks noGrp="1"/>
          </p:cNvSpPr>
          <p:nvPr>
            <p:ph idx="1"/>
          </p:nvPr>
        </p:nvSpPr>
        <p:spPr>
          <a:xfrm>
            <a:off x="304800" y="762000"/>
            <a:ext cx="11653520" cy="6096000"/>
          </a:xfrm>
        </p:spPr>
        <p:txBody>
          <a:bodyPr>
            <a:normAutofit fontScale="55000" lnSpcReduction="20000"/>
          </a:bodyPr>
          <a:lstStyle/>
          <a:p>
            <a:pPr>
              <a:buNone/>
            </a:pPr>
            <a:endParaRPr lang="en-US" dirty="0" smtClean="0"/>
          </a:p>
          <a:p>
            <a:pPr lvl="0">
              <a:lnSpc>
                <a:spcPct val="170000"/>
              </a:lnSpc>
            </a:pPr>
            <a:r>
              <a:rPr lang="en-US" dirty="0" err="1" smtClean="0"/>
              <a:t>Avi</a:t>
            </a:r>
            <a:r>
              <a:rPr lang="en-US" dirty="0" smtClean="0"/>
              <a:t> </a:t>
            </a:r>
            <a:r>
              <a:rPr lang="en-US" dirty="0" err="1" smtClean="0"/>
              <a:t>Rana</a:t>
            </a:r>
            <a:r>
              <a:rPr lang="en-US" dirty="0" smtClean="0"/>
              <a:t> and K. </a:t>
            </a:r>
            <a:r>
              <a:rPr lang="en-US" dirty="0" err="1" smtClean="0"/>
              <a:t>Deeba</a:t>
            </a:r>
            <a:r>
              <a:rPr lang="en-US" dirty="0" smtClean="0"/>
              <a:t> et.al, “Online Book Recommendation System using Collaborative Filtering (With </a:t>
            </a:r>
            <a:r>
              <a:rPr lang="en-US" dirty="0" err="1" smtClean="0"/>
              <a:t>Jaccard</a:t>
            </a:r>
            <a:r>
              <a:rPr lang="en-US" dirty="0" smtClean="0"/>
              <a:t> Similarity)” in IOP </a:t>
            </a:r>
            <a:r>
              <a:rPr lang="en-US" dirty="0" err="1" smtClean="0"/>
              <a:t>ebooks</a:t>
            </a:r>
            <a:r>
              <a:rPr lang="en-US" dirty="0" smtClean="0"/>
              <a:t> 1362, 2019.</a:t>
            </a:r>
          </a:p>
          <a:p>
            <a:pPr lvl="0">
              <a:lnSpc>
                <a:spcPct val="170000"/>
              </a:lnSpc>
            </a:pPr>
            <a:r>
              <a:rPr lang="en-US" dirty="0" smtClean="0"/>
              <a:t>G. </a:t>
            </a:r>
            <a:r>
              <a:rPr lang="en-US" dirty="0" err="1" smtClean="0"/>
              <a:t>Naveen</a:t>
            </a:r>
            <a:r>
              <a:rPr lang="en-US" dirty="0" smtClean="0"/>
              <a:t> </a:t>
            </a:r>
            <a:r>
              <a:rPr lang="en-US" dirty="0" err="1" smtClean="0"/>
              <a:t>Kishore</a:t>
            </a:r>
            <a:r>
              <a:rPr lang="en-US" dirty="0" smtClean="0"/>
              <a:t>, V. </a:t>
            </a:r>
            <a:r>
              <a:rPr lang="en-US" dirty="0" err="1" smtClean="0"/>
              <a:t>Dhiraj</a:t>
            </a:r>
            <a:r>
              <a:rPr lang="en-US" dirty="0" smtClean="0"/>
              <a:t>, </a:t>
            </a:r>
            <a:r>
              <a:rPr lang="en-US" dirty="0" err="1" smtClean="0"/>
              <a:t>Sk</a:t>
            </a:r>
            <a:r>
              <a:rPr lang="en-US" dirty="0" smtClean="0"/>
              <a:t> </a:t>
            </a:r>
            <a:r>
              <a:rPr lang="en-US" dirty="0" err="1" smtClean="0"/>
              <a:t>Hasane</a:t>
            </a:r>
            <a:r>
              <a:rPr lang="en-US" dirty="0" smtClean="0"/>
              <a:t> </a:t>
            </a:r>
            <a:r>
              <a:rPr lang="en-US" dirty="0" err="1" smtClean="0"/>
              <a:t>Ahammad</a:t>
            </a:r>
            <a:r>
              <a:rPr lang="en-US" dirty="0" smtClean="0"/>
              <a:t>, </a:t>
            </a:r>
            <a:r>
              <a:rPr lang="en-US" dirty="0" err="1" smtClean="0"/>
              <a:t>Sivaramireddy</a:t>
            </a:r>
            <a:r>
              <a:rPr lang="en-US" dirty="0" smtClean="0"/>
              <a:t> </a:t>
            </a:r>
            <a:r>
              <a:rPr lang="en-US" dirty="0" err="1" smtClean="0"/>
              <a:t>Gudise</a:t>
            </a:r>
            <a:r>
              <a:rPr lang="en-US" dirty="0" smtClean="0"/>
              <a:t>, </a:t>
            </a:r>
            <a:r>
              <a:rPr lang="en-US" dirty="0" err="1" smtClean="0"/>
              <a:t>Balaji</a:t>
            </a:r>
            <a:r>
              <a:rPr lang="en-US" dirty="0" smtClean="0"/>
              <a:t> </a:t>
            </a:r>
            <a:r>
              <a:rPr lang="en-US" dirty="0" err="1" smtClean="0"/>
              <a:t>Kummaraa</a:t>
            </a:r>
            <a:r>
              <a:rPr lang="en-US" dirty="0" smtClean="0"/>
              <a:t> and </a:t>
            </a:r>
            <a:r>
              <a:rPr lang="en-US" dirty="0" err="1" smtClean="0"/>
              <a:t>Likhita</a:t>
            </a:r>
            <a:r>
              <a:rPr lang="en-US" dirty="0" smtClean="0"/>
              <a:t> </a:t>
            </a:r>
            <a:r>
              <a:rPr lang="en-US" dirty="0" err="1" smtClean="0"/>
              <a:t>Ravuru</a:t>
            </a:r>
            <a:r>
              <a:rPr lang="en-US" dirty="0" smtClean="0"/>
              <a:t> </a:t>
            </a:r>
            <a:r>
              <a:rPr lang="en-US" dirty="0" err="1" smtClean="0"/>
              <a:t>Akkala</a:t>
            </a:r>
            <a:r>
              <a:rPr lang="en-US" dirty="0" smtClean="0"/>
              <a:t>, “Online Book Recommendation System” International Journal of Scientific &amp; Technology Research vol.8, issue 12, Dec 2019. </a:t>
            </a:r>
          </a:p>
          <a:p>
            <a:pPr lvl="0">
              <a:lnSpc>
                <a:spcPct val="170000"/>
              </a:lnSpc>
            </a:pPr>
            <a:r>
              <a:rPr lang="en-US" dirty="0" err="1" smtClean="0"/>
              <a:t>Uko</a:t>
            </a:r>
            <a:r>
              <a:rPr lang="en-US" dirty="0" smtClean="0"/>
              <a:t> E </a:t>
            </a:r>
            <a:r>
              <a:rPr lang="en-US" dirty="0" err="1" smtClean="0"/>
              <a:t>Okon</a:t>
            </a:r>
            <a:r>
              <a:rPr lang="en-US" dirty="0" smtClean="0"/>
              <a:t>, B O Eke and P O </a:t>
            </a:r>
            <a:r>
              <a:rPr lang="en-US" dirty="0" err="1" smtClean="0"/>
              <a:t>Asaga</a:t>
            </a:r>
            <a:r>
              <a:rPr lang="en-US" dirty="0" smtClean="0"/>
              <a:t>, “An Improved Online Book Recommender System using Collaborative Filtering Algorithm”, International Journal of Computer Applications vol.179-Number 46, 2018. ] </a:t>
            </a:r>
            <a:r>
              <a:rPr lang="en-US" dirty="0" err="1" smtClean="0"/>
              <a:t>Jinny</a:t>
            </a:r>
            <a:r>
              <a:rPr lang="en-US" dirty="0" smtClean="0"/>
              <a:t> Cho, Ryan </a:t>
            </a:r>
            <a:r>
              <a:rPr lang="en-US" dirty="0" err="1" smtClean="0"/>
              <a:t>Gorey</a:t>
            </a:r>
            <a:r>
              <a:rPr lang="en-US" dirty="0" smtClean="0"/>
              <a:t>, Sofia Serrano, </a:t>
            </a:r>
            <a:r>
              <a:rPr lang="en-US" dirty="0" err="1" smtClean="0"/>
              <a:t>Shatian</a:t>
            </a:r>
            <a:r>
              <a:rPr lang="en-US" dirty="0" smtClean="0"/>
              <a:t> Wang, </a:t>
            </a:r>
            <a:r>
              <a:rPr lang="en-US" dirty="0" err="1" smtClean="0"/>
              <a:t>JordiKai</a:t>
            </a:r>
            <a:r>
              <a:rPr lang="en-US" dirty="0" smtClean="0"/>
              <a:t> Watanabe-Inouye, “Book Recommendation System” Winter 2016.</a:t>
            </a:r>
          </a:p>
          <a:p>
            <a:pPr lvl="0">
              <a:lnSpc>
                <a:spcPct val="170000"/>
              </a:lnSpc>
            </a:pPr>
            <a:r>
              <a:rPr lang="en-US" dirty="0" smtClean="0"/>
              <a:t>Ms. </a:t>
            </a:r>
            <a:r>
              <a:rPr lang="en-US" dirty="0" err="1" smtClean="0"/>
              <a:t>Sushma</a:t>
            </a:r>
            <a:r>
              <a:rPr lang="en-US" dirty="0" smtClean="0"/>
              <a:t> </a:t>
            </a:r>
            <a:r>
              <a:rPr lang="en-US" dirty="0" err="1" smtClean="0"/>
              <a:t>Rjpurkar</a:t>
            </a:r>
            <a:r>
              <a:rPr lang="en-US" dirty="0" smtClean="0"/>
              <a:t>, Ms. </a:t>
            </a:r>
            <a:r>
              <a:rPr lang="en-US" dirty="0" err="1" smtClean="0"/>
              <a:t>Darshana</a:t>
            </a:r>
            <a:r>
              <a:rPr lang="en-US" dirty="0" smtClean="0"/>
              <a:t> Bhatt and Ms. </a:t>
            </a:r>
            <a:r>
              <a:rPr lang="en-US" dirty="0" err="1" smtClean="0"/>
              <a:t>Pooja</a:t>
            </a:r>
            <a:r>
              <a:rPr lang="en-US" dirty="0" smtClean="0"/>
              <a:t> </a:t>
            </a:r>
            <a:r>
              <a:rPr lang="en-US" dirty="0" err="1" smtClean="0"/>
              <a:t>Malhotra</a:t>
            </a:r>
            <a:r>
              <a:rPr lang="en-US" dirty="0" smtClean="0"/>
              <a:t>, “Book Recommendation System” International Journal for Innovative Research in Science &amp; Technology vol.1, issue 11, April 2015. </a:t>
            </a:r>
          </a:p>
          <a:p>
            <a:pPr lvl="0">
              <a:lnSpc>
                <a:spcPct val="170000"/>
              </a:lnSpc>
            </a:pPr>
            <a:r>
              <a:rPr lang="en-US" dirty="0" err="1" smtClean="0"/>
              <a:t>Abhay</a:t>
            </a:r>
            <a:r>
              <a:rPr lang="en-US" dirty="0" smtClean="0"/>
              <a:t> E. </a:t>
            </a:r>
            <a:r>
              <a:rPr lang="en-US" dirty="0" err="1" smtClean="0"/>
              <a:t>Patil</a:t>
            </a:r>
            <a:r>
              <a:rPr lang="en-US" dirty="0" smtClean="0"/>
              <a:t>, </a:t>
            </a:r>
            <a:r>
              <a:rPr lang="en-US" dirty="0" err="1" smtClean="0"/>
              <a:t>Simran</a:t>
            </a:r>
            <a:r>
              <a:rPr lang="en-US" dirty="0" smtClean="0"/>
              <a:t> </a:t>
            </a:r>
            <a:r>
              <a:rPr lang="en-US" dirty="0" err="1" smtClean="0"/>
              <a:t>Patil</a:t>
            </a:r>
            <a:r>
              <a:rPr lang="en-US" dirty="0" smtClean="0"/>
              <a:t>, </a:t>
            </a:r>
            <a:r>
              <a:rPr lang="en-US" dirty="0" err="1" smtClean="0"/>
              <a:t>Karanjit</a:t>
            </a:r>
            <a:r>
              <a:rPr lang="en-US" dirty="0" smtClean="0"/>
              <a:t> Singh, </a:t>
            </a:r>
            <a:r>
              <a:rPr lang="en-US" dirty="0" err="1" smtClean="0"/>
              <a:t>Parth</a:t>
            </a:r>
            <a:r>
              <a:rPr lang="en-US" dirty="0" smtClean="0"/>
              <a:t> </a:t>
            </a:r>
            <a:r>
              <a:rPr lang="en-US" dirty="0" err="1" smtClean="0"/>
              <a:t>Saraiya</a:t>
            </a:r>
            <a:r>
              <a:rPr lang="en-US" dirty="0" smtClean="0"/>
              <a:t> and </a:t>
            </a:r>
            <a:r>
              <a:rPr lang="en-US" dirty="0" err="1" smtClean="0"/>
              <a:t>Aayusha</a:t>
            </a:r>
            <a:r>
              <a:rPr lang="en-US" dirty="0" smtClean="0"/>
              <a:t> </a:t>
            </a:r>
            <a:r>
              <a:rPr lang="en-US" dirty="0" err="1" smtClean="0"/>
              <a:t>Sheregar</a:t>
            </a:r>
            <a:r>
              <a:rPr lang="en-US" dirty="0" smtClean="0"/>
              <a:t>, “Online Book Recommendation System using Association Rule Mining and Collaborative Filtering” International Journal of Computer Science and Mobile Computing vol.8, April 2019.</a:t>
            </a:r>
          </a:p>
          <a:p>
            <a:pPr lvl="0">
              <a:lnSpc>
                <a:spcPct val="170000"/>
              </a:lnSpc>
            </a:pPr>
            <a:r>
              <a:rPr lang="en-US" dirty="0" err="1" smtClean="0"/>
              <a:t>Suhas</a:t>
            </a:r>
            <a:r>
              <a:rPr lang="en-US" dirty="0" smtClean="0"/>
              <a:t> </a:t>
            </a:r>
            <a:r>
              <a:rPr lang="en-US" dirty="0" err="1" smtClean="0"/>
              <a:t>Patil</a:t>
            </a:r>
            <a:r>
              <a:rPr lang="en-US" dirty="0" smtClean="0"/>
              <a:t> and Dr. </a:t>
            </a:r>
            <a:r>
              <a:rPr lang="en-US" dirty="0" err="1" smtClean="0"/>
              <a:t>Varsha</a:t>
            </a:r>
            <a:r>
              <a:rPr lang="en-US" dirty="0" smtClean="0"/>
              <a:t> </a:t>
            </a:r>
            <a:r>
              <a:rPr lang="en-US" dirty="0" err="1" smtClean="0"/>
              <a:t>Nandeo</a:t>
            </a:r>
            <a:r>
              <a:rPr lang="en-US" dirty="0" smtClean="0"/>
              <a:t>, “A Proposed Hybrid Book Recommender System” International Journal of Computer Applications vol.6 – No.6,Nov – Dec 2016.</a:t>
            </a:r>
          </a:p>
          <a:p>
            <a:pPr lvl="0">
              <a:lnSpc>
                <a:spcPct val="170000"/>
              </a:lnSpc>
            </a:pPr>
            <a:r>
              <a:rPr lang="en-US" dirty="0" err="1" smtClean="0"/>
              <a:t>Ankit</a:t>
            </a:r>
            <a:r>
              <a:rPr lang="en-US" dirty="0" smtClean="0"/>
              <a:t> </a:t>
            </a:r>
            <a:r>
              <a:rPr lang="en-US" dirty="0" err="1" smtClean="0"/>
              <a:t>Khera</a:t>
            </a:r>
            <a:r>
              <a:rPr lang="en-US" dirty="0" smtClean="0"/>
              <a:t>, “Online Recommendation System” SJSU </a:t>
            </a:r>
            <a:r>
              <a:rPr lang="en-US" dirty="0" err="1" smtClean="0"/>
              <a:t>ScholarWorks</a:t>
            </a:r>
            <a:r>
              <a:rPr lang="en-US" dirty="0" smtClean="0"/>
              <a:t>, Masters Theorem and Graduate Research, Master’s Projects, 2008. 58</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81400" y="-60325"/>
            <a:ext cx="8692660" cy="6781800"/>
          </a:xfrm>
        </p:spPr>
        <p:txBody>
          <a:bodyPr>
            <a:normAutofit/>
          </a:bodyPr>
          <a:lstStyle/>
          <a:p>
            <a:r>
              <a:rPr lang="en-US" sz="7200" dirty="0">
                <a:solidFill>
                  <a:srgbClr val="C00000"/>
                </a:solidFill>
              </a:rPr>
              <a:t>THANK</a:t>
            </a:r>
            <a:r>
              <a:rPr lang="en-US" sz="7200" dirty="0"/>
              <a:t> </a:t>
            </a:r>
            <a:r>
              <a:rPr lang="en-US" sz="7200" dirty="0">
                <a:solidFill>
                  <a:srgbClr val="C00000"/>
                </a:solidFill>
              </a:rPr>
              <a:t>YOU</a:t>
            </a:r>
            <a:endParaRPr lang="en-IN" sz="7200" dirty="0">
              <a:solidFill>
                <a:srgbClr val="C00000"/>
              </a:solidFill>
            </a:endParaRPr>
          </a:p>
        </p:txBody>
      </p:sp>
      <p:sp>
        <p:nvSpPr>
          <p:cNvPr id="2" name="Date Placeholder 1"/>
          <p:cNvSpPr>
            <a:spLocks noGrp="1"/>
          </p:cNvSpPr>
          <p:nvPr>
            <p:ph type="dt" sz="half" idx="10"/>
          </p:nvPr>
        </p:nvSpPr>
        <p:spPr/>
        <p:txBody>
          <a:bodyPr/>
          <a:lstStyle/>
          <a:p>
            <a:fld id="{9828E112-8377-45A9-BD19-18629BBD0547}" type="datetime3">
              <a:rPr lang="en-US" smtClean="0"/>
              <a:pPr/>
              <a:t>26 April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23</a:t>
            </a:fld>
            <a:endParaRPr lang="en-US"/>
          </a:p>
        </p:txBody>
      </p:sp>
    </p:spTree>
    <p:extLst>
      <p:ext uri="{BB962C8B-B14F-4D97-AF65-F5344CB8AC3E}">
        <p14:creationId xmlns:p14="http://schemas.microsoft.com/office/powerpoint/2010/main" xmlns="" val="388785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AB783729-38DE-4FE4-BDA3-D0EC00A599AF}"/>
              </a:ext>
            </a:extLst>
          </p:cNvPr>
          <p:cNvSpPr txBox="1"/>
          <p:nvPr/>
        </p:nvSpPr>
        <p:spPr>
          <a:xfrm>
            <a:off x="1084729" y="384593"/>
            <a:ext cx="7449671" cy="584775"/>
          </a:xfrm>
          <a:prstGeom prst="rect">
            <a:avLst/>
          </a:prstGeom>
          <a:noFill/>
        </p:spPr>
        <p:txBody>
          <a:bodyPr wrap="square">
            <a:spAutoFit/>
          </a:bodyPr>
          <a:lstStyle/>
          <a:p>
            <a:pPr algn="l"/>
            <a:r>
              <a:rPr lang="en-US" sz="3200" dirty="0">
                <a:solidFill>
                  <a:srgbClr val="C00000"/>
                </a:solidFill>
                <a:latin typeface="Arial" pitchFamily="34" charset="0"/>
                <a:cs typeface="Arial" pitchFamily="34" charset="0"/>
              </a:rPr>
              <a:t>Course Certificate</a:t>
            </a:r>
          </a:p>
        </p:txBody>
      </p:sp>
    </p:spTree>
    <p:extLst>
      <p:ext uri="{BB962C8B-B14F-4D97-AF65-F5344CB8AC3E}">
        <p14:creationId xmlns:p14="http://schemas.microsoft.com/office/powerpoint/2010/main" xmlns=""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2079"/>
            <a:ext cx="8229600" cy="1828800"/>
          </a:xfrm>
        </p:spPr>
        <p:txBody>
          <a:bodyPr>
            <a:normAutofit/>
          </a:bodyPr>
          <a:lstStyle/>
          <a:p>
            <a:pPr algn="l"/>
            <a:r>
              <a:rPr lang="en-US" dirty="0">
                <a:solidFill>
                  <a:srgbClr val="C00000"/>
                </a:solidFill>
                <a:latin typeface="Arial" pitchFamily="34" charset="0"/>
                <a:cs typeface="Arial" pitchFamily="34" charset="0"/>
              </a:rPr>
              <a:t>Introduction</a:t>
            </a:r>
            <a:br>
              <a:rPr lang="en-US" dirty="0">
                <a:solidFill>
                  <a:srgbClr val="C00000"/>
                </a:solidFill>
                <a:latin typeface="Arial" pitchFamily="34" charset="0"/>
                <a:cs typeface="Arial" pitchFamily="34" charset="0"/>
              </a:rPr>
            </a:br>
            <a:endParaRPr lang="en-IN" dirty="0"/>
          </a:p>
        </p:txBody>
      </p:sp>
      <p:sp>
        <p:nvSpPr>
          <p:cNvPr id="3" name="Content Placeholder 2"/>
          <p:cNvSpPr>
            <a:spLocks noGrp="1"/>
          </p:cNvSpPr>
          <p:nvPr>
            <p:ph idx="1"/>
          </p:nvPr>
        </p:nvSpPr>
        <p:spPr>
          <a:xfrm>
            <a:off x="497840" y="1310640"/>
            <a:ext cx="6292850" cy="5289460"/>
          </a:xfrm>
        </p:spPr>
        <p:txBody>
          <a:bodyPr>
            <a:normAutofit fontScale="62500" lnSpcReduction="20000"/>
          </a:bodyPr>
          <a:lstStyle/>
          <a:p>
            <a:pPr marL="0" indent="0"/>
            <a:r>
              <a:rPr lang="en-US" dirty="0" smtClean="0"/>
              <a:t>The objective of this project is to build a recommendation system for books based on user ratings and book attributes.</a:t>
            </a:r>
          </a:p>
          <a:p>
            <a:pPr marL="0" indent="0"/>
            <a:r>
              <a:rPr lang="en-US" dirty="0" smtClean="0"/>
              <a:t>The data used in this project consists of three datasets: books, users, and ratings.</a:t>
            </a:r>
          </a:p>
          <a:p>
            <a:pPr marL="0" indent="0"/>
            <a:r>
              <a:rPr lang="en-US" dirty="0" smtClean="0"/>
              <a:t>The popularity-based recommender system is built using the count and average ratings of books, and is suitable for users who prefer popular books.</a:t>
            </a:r>
          </a:p>
          <a:p>
            <a:pPr marL="0" indent="0"/>
            <a:r>
              <a:rPr lang="en-US" dirty="0" smtClean="0"/>
              <a:t>The collaborative filtering-based recommender system is built using user-book ratings, and is suitable for users who prefer personalized recommendations.</a:t>
            </a:r>
          </a:p>
          <a:p>
            <a:pPr marL="0" indent="0"/>
            <a:r>
              <a:rPr lang="en-US" dirty="0" smtClean="0"/>
              <a:t>The cosine similarity algorithm is used to compute the similarity between books in the collaborative filtering system.</a:t>
            </a:r>
          </a:p>
          <a:p>
            <a:pPr marL="0" indent="0"/>
            <a:r>
              <a:rPr lang="en-US" dirty="0" smtClean="0"/>
              <a:t>Both the systems are evaluated using a sample of users and books, and are found to be effective in recommending books.</a:t>
            </a:r>
          </a:p>
          <a:p>
            <a:pPr marL="0" indent="0"/>
            <a:r>
              <a:rPr lang="en-US" dirty="0" smtClean="0"/>
              <a:t>The future work for this project includes scaling up the systems to handle larger datasets, and incorporating other features such as genre, language, and author information to improve the recommendations.</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26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a:t>
            </a:fld>
            <a:endParaRPr lang="en-US" dirty="0"/>
          </a:p>
        </p:txBody>
      </p:sp>
      <p:pic>
        <p:nvPicPr>
          <p:cNvPr id="10" name="Picture 9" descr="reco.png"/>
          <p:cNvPicPr>
            <a:picLocks noChangeAspect="1"/>
          </p:cNvPicPr>
          <p:nvPr/>
        </p:nvPicPr>
        <p:blipFill>
          <a:blip r:embed="rId2"/>
          <a:stretch>
            <a:fillRect/>
          </a:stretch>
        </p:blipFill>
        <p:spPr>
          <a:xfrm>
            <a:off x="6764219" y="1617854"/>
            <a:ext cx="4762529" cy="262902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xmlns="" val="51308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767443" y="419100"/>
            <a:ext cx="8229600" cy="655638"/>
          </a:xfrm>
        </p:spPr>
        <p:txBody>
          <a:bodyPr>
            <a:normAutofit fontScale="90000"/>
          </a:bodyPr>
          <a:lstStyle/>
          <a:p>
            <a:pPr algn="l"/>
            <a:r>
              <a:rPr lang="en-US" dirty="0">
                <a:solidFill>
                  <a:srgbClr val="C00000"/>
                </a:solidFill>
                <a:latin typeface="Arial" pitchFamily="34" charset="0"/>
                <a:cs typeface="Arial" pitchFamily="34" charset="0"/>
              </a:rPr>
              <a:t>Objectives</a:t>
            </a:r>
            <a:endParaRPr lang="en-US" dirty="0">
              <a:solidFill>
                <a:srgbClr val="D74027"/>
              </a:solidFill>
              <a:latin typeface="Arial" pitchFamily="34" charset="0"/>
              <a:cs typeface="Arial" pitchFamily="34" charset="0"/>
            </a:endParaRPr>
          </a:p>
        </p:txBody>
      </p:sp>
      <p:sp>
        <p:nvSpPr>
          <p:cNvPr id="11" name="Content Placeholder 2"/>
          <p:cNvSpPr>
            <a:spLocks noGrp="1"/>
          </p:cNvSpPr>
          <p:nvPr>
            <p:ph idx="1"/>
          </p:nvPr>
        </p:nvSpPr>
        <p:spPr>
          <a:xfrm>
            <a:off x="1493520" y="1280160"/>
            <a:ext cx="8981440" cy="5161280"/>
          </a:xfrm>
        </p:spPr>
        <p:txBody>
          <a:bodyPr>
            <a:normAutofit/>
          </a:bodyPr>
          <a:lstStyle/>
          <a:p>
            <a:r>
              <a:rPr lang="en-US" sz="2400" dirty="0" smtClean="0"/>
              <a:t>The objective of this project is to build a recommendation system to suggest books to users based on two different methods. </a:t>
            </a:r>
            <a:endParaRPr lang="en-US" sz="2400" dirty="0" smtClean="0"/>
          </a:p>
          <a:p>
            <a:r>
              <a:rPr lang="en-US" sz="2400" dirty="0" smtClean="0"/>
              <a:t>The </a:t>
            </a:r>
            <a:r>
              <a:rPr lang="en-US" sz="2400" dirty="0" smtClean="0"/>
              <a:t>first method is a popularity-based recommender system which recommends books based on their popularity and average rating. </a:t>
            </a:r>
            <a:endParaRPr lang="en-US" sz="2400" dirty="0" smtClean="0"/>
          </a:p>
          <a:p>
            <a:r>
              <a:rPr lang="en-US" sz="2400" dirty="0" smtClean="0"/>
              <a:t>The </a:t>
            </a:r>
            <a:r>
              <a:rPr lang="en-US" sz="2400" dirty="0" smtClean="0"/>
              <a:t>second method is a collaborative filtering-based recommender system which recommends books based on the similarity of users' ratings. </a:t>
            </a:r>
            <a:endParaRPr lang="en-US" sz="2400" dirty="0" smtClean="0"/>
          </a:p>
          <a:p>
            <a:r>
              <a:rPr lang="en-US" sz="2400" dirty="0" smtClean="0"/>
              <a:t>The </a:t>
            </a:r>
            <a:r>
              <a:rPr lang="en-US" sz="2400" dirty="0" smtClean="0"/>
              <a:t>recommendation system will assist users in discovering new books they may be interested in reading, based on their past preferences and behavior. </a:t>
            </a:r>
            <a:endParaRPr lang="en-US" sz="2400" dirty="0" smtClean="0"/>
          </a:p>
          <a:p>
            <a:r>
              <a:rPr lang="en-US" sz="2400" dirty="0" smtClean="0"/>
              <a:t>The </a:t>
            </a:r>
            <a:r>
              <a:rPr lang="en-US" sz="2400" dirty="0" smtClean="0"/>
              <a:t>project aims to improve the user experience on the book website, increase user engagement, and drive sales by suggesting books that match user interests and preferences.</a:t>
            </a:r>
            <a:endParaRPr lang="en-US" sz="2400" dirty="0"/>
          </a:p>
        </p:txBody>
      </p:sp>
      <p:sp>
        <p:nvSpPr>
          <p:cNvPr id="7" name="Date Placeholder 6"/>
          <p:cNvSpPr>
            <a:spLocks noGrp="1"/>
          </p:cNvSpPr>
          <p:nvPr>
            <p:ph type="dt" sz="half" idx="10"/>
          </p:nvPr>
        </p:nvSpPr>
        <p:spPr/>
        <p:txBody>
          <a:bodyPr/>
          <a:lstStyle/>
          <a:p>
            <a:fld id="{A75E2FCA-C2E1-4F18-8725-C39FF27009E9}" type="datetime3">
              <a:rPr lang="en-US" smtClean="0"/>
              <a:pPr/>
              <a:t>26 April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Tree>
    <p:extLst>
      <p:ext uri="{BB962C8B-B14F-4D97-AF65-F5344CB8AC3E}">
        <p14:creationId xmlns:p14="http://schemas.microsoft.com/office/powerpoint/2010/main" xmlns=""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WhatsApp Image 2023-04-25 at 8.34.20 AM.jpeg"/>
          <p:cNvPicPr>
            <a:picLocks noChangeAspect="1"/>
          </p:cNvPicPr>
          <p:nvPr/>
        </p:nvPicPr>
        <p:blipFill>
          <a:blip r:embed="rId2"/>
          <a:stretch>
            <a:fillRect/>
          </a:stretch>
        </p:blipFill>
        <p:spPr>
          <a:xfrm>
            <a:off x="3674268" y="0"/>
            <a:ext cx="4843463" cy="6858000"/>
          </a:xfrm>
          <a:prstGeom prst="rect">
            <a:avLst/>
          </a:prstGeom>
        </p:spPr>
      </p:pic>
      <p:sp>
        <p:nvSpPr>
          <p:cNvPr id="2" name="Title 1">
            <a:extLst>
              <a:ext uri="{FF2B5EF4-FFF2-40B4-BE49-F238E27FC236}">
                <a16:creationId xmlns:a16="http://schemas.microsoft.com/office/drawing/2014/main" xmlns="" id="{D6D51B17-1547-466A-AF55-27AD20A3E6D7}"/>
              </a:ext>
            </a:extLst>
          </p:cNvPr>
          <p:cNvSpPr>
            <a:spLocks noGrp="1"/>
          </p:cNvSpPr>
          <p:nvPr>
            <p:ph type="title"/>
          </p:nvPr>
        </p:nvSpPr>
        <p:spPr>
          <a:xfrm>
            <a:off x="2026919" y="288457"/>
            <a:ext cx="7886700" cy="1546880"/>
          </a:xfrm>
        </p:spPr>
        <p:txBody>
          <a:bodyPr>
            <a:normAutofit/>
          </a:bodyPr>
          <a:lstStyle/>
          <a:p>
            <a:pPr algn="l"/>
            <a:r>
              <a:rPr lang="en-US" sz="4000" dirty="0">
                <a:solidFill>
                  <a:srgbClr val="C00000"/>
                </a:solidFill>
                <a:latin typeface="+mn-lt"/>
                <a:cs typeface="Arial" panose="020B0604020202020204" pitchFamily="34" charset="0"/>
              </a:rPr>
              <a:t>System Architecture/ Ideation Map</a:t>
            </a:r>
            <a:r>
              <a:rPr lang="en-US" dirty="0"/>
              <a:t/>
            </a:r>
            <a:br>
              <a:rPr lang="en-US" dirty="0"/>
            </a:br>
            <a:endParaRPr lang="en-IN" dirty="0"/>
          </a:p>
        </p:txBody>
      </p:sp>
      <p:sp>
        <p:nvSpPr>
          <p:cNvPr id="4" name="Date Placeholder 3">
            <a:extLst>
              <a:ext uri="{FF2B5EF4-FFF2-40B4-BE49-F238E27FC236}">
                <a16:creationId xmlns:a16="http://schemas.microsoft.com/office/drawing/2014/main" xmlns="" id="{2FF5702B-C066-449A-A2E2-319540402B8D}"/>
              </a:ext>
            </a:extLst>
          </p:cNvPr>
          <p:cNvSpPr>
            <a:spLocks noGrp="1"/>
          </p:cNvSpPr>
          <p:nvPr>
            <p:ph type="dt" sz="half" idx="10"/>
          </p:nvPr>
        </p:nvSpPr>
        <p:spPr/>
        <p:txBody>
          <a:bodyPr/>
          <a:lstStyle/>
          <a:p>
            <a:fld id="{A2414E9F-A237-4082-B37B-D926ADB268EE}" type="datetime3">
              <a:rPr lang="en-US" smtClean="0"/>
              <a:pPr/>
              <a:t>26 April 2023</a:t>
            </a:fld>
            <a:endParaRPr lang="en-US"/>
          </a:p>
        </p:txBody>
      </p:sp>
      <p:sp>
        <p:nvSpPr>
          <p:cNvPr id="5" name="Footer Placeholder 4">
            <a:extLst>
              <a:ext uri="{FF2B5EF4-FFF2-40B4-BE49-F238E27FC236}">
                <a16:creationId xmlns:a16="http://schemas.microsoft.com/office/drawing/2014/main" xmlns="" id="{C60CF103-9117-419E-9C48-6DBA6C5721F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xmlns="" id="{55C376F6-CA8A-42BB-9178-52529FD96770}"/>
              </a:ext>
            </a:extLst>
          </p:cNvPr>
          <p:cNvSpPr>
            <a:spLocks noGrp="1"/>
          </p:cNvSpPr>
          <p:nvPr>
            <p:ph type="sldNum" sz="quarter" idx="12"/>
          </p:nvPr>
        </p:nvSpPr>
        <p:spPr/>
        <p:txBody>
          <a:bodyPr/>
          <a:lstStyle/>
          <a:p>
            <a:fld id="{7B28076C-CE04-4A00-BFAA-A90EA8355859}" type="slidenum">
              <a:rPr lang="en-US" smtClean="0"/>
              <a:pPr/>
              <a:t>6</a:t>
            </a:fld>
            <a:endParaRPr lang="en-US"/>
          </a:p>
        </p:txBody>
      </p:sp>
      <p:sp>
        <p:nvSpPr>
          <p:cNvPr id="9" name="Footer Placeholder 4">
            <a:extLst>
              <a:ext uri="{FF2B5EF4-FFF2-40B4-BE49-F238E27FC236}">
                <a16:creationId xmlns:a16="http://schemas.microsoft.com/office/drawing/2014/main" xmlns="" id="{F6694106-DC02-4509-B62C-5EFEFB52A185}"/>
              </a:ext>
            </a:extLst>
          </p:cNvPr>
          <p:cNvSpPr txBox="1"/>
          <p:nvPr/>
        </p:nvSpPr>
        <p:spPr>
          <a:xfrm>
            <a:off x="4693921" y="6400414"/>
            <a:ext cx="280416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Department of CSE</a:t>
            </a:r>
          </a:p>
        </p:txBody>
      </p:sp>
      <p:sp>
        <p:nvSpPr>
          <p:cNvPr id="10" name="Slide Number Placeholder 5">
            <a:extLst>
              <a:ext uri="{FF2B5EF4-FFF2-40B4-BE49-F238E27FC236}">
                <a16:creationId xmlns:a16="http://schemas.microsoft.com/office/drawing/2014/main" xmlns="" id="{7CECA8B7-6403-4762-AEA7-FC003D1BF13E}"/>
              </a:ext>
            </a:extLst>
          </p:cNvPr>
          <p:cNvSpPr txBox="1">
            <a:spLocks/>
          </p:cNvSpPr>
          <p:nvPr/>
        </p:nvSpPr>
        <p:spPr>
          <a:xfrm flipV="1">
            <a:off x="10165080" y="6663066"/>
            <a:ext cx="45719" cy="99503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CB4B4D-7CA3-9044-876B-883B54F8677D}" type="slidenum">
              <a:rPr lang="en-IN"/>
              <a:pPr/>
              <a:t>6</a:t>
            </a:fld>
            <a:endParaRPr lang="en-IN" dirty="0"/>
          </a:p>
        </p:txBody>
      </p:sp>
      <p:sp>
        <p:nvSpPr>
          <p:cNvPr id="38" name="Date Placeholder 3">
            <a:extLst>
              <a:ext uri="{FF2B5EF4-FFF2-40B4-BE49-F238E27FC236}">
                <a16:creationId xmlns:a16="http://schemas.microsoft.com/office/drawing/2014/main" xmlns="" id="{F96EEE91-27E0-4520-A861-166E990FD5A3}"/>
              </a:ext>
            </a:extLst>
          </p:cNvPr>
          <p:cNvSpPr txBox="1"/>
          <p:nvPr/>
        </p:nvSpPr>
        <p:spPr>
          <a:xfrm>
            <a:off x="2026919" y="6400414"/>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88888"/>
                </a:solidFill>
              </a:defRPr>
            </a:lvl1pPr>
          </a:lstStyle>
          <a:p>
            <a:r>
              <a:rPr lang="en-US" dirty="0"/>
              <a:t>11</a:t>
            </a:r>
            <a:r>
              <a:rPr dirty="0"/>
              <a:t> November 2021</a:t>
            </a:r>
          </a:p>
        </p:txBody>
      </p:sp>
      <p:sp>
        <p:nvSpPr>
          <p:cNvPr id="39" name="Title 1">
            <a:extLst>
              <a:ext uri="{FF2B5EF4-FFF2-40B4-BE49-F238E27FC236}">
                <a16:creationId xmlns:a16="http://schemas.microsoft.com/office/drawing/2014/main" xmlns="" id="{49D028D8-9020-4673-AD87-6F141FE54C0E}"/>
              </a:ext>
            </a:extLst>
          </p:cNvPr>
          <p:cNvSpPr txBox="1"/>
          <p:nvPr/>
        </p:nvSpPr>
        <p:spPr>
          <a:xfrm>
            <a:off x="2185170" y="348923"/>
            <a:ext cx="8531258" cy="1061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nSpc>
                <a:spcPct val="90000"/>
              </a:lnSpc>
              <a:defRPr sz="4000">
                <a:solidFill>
                  <a:srgbClr val="C00000"/>
                </a:solidFill>
                <a:latin typeface="Arial"/>
                <a:ea typeface="Arial"/>
                <a:cs typeface="Arial"/>
                <a:sym typeface="Arial"/>
              </a:defRPr>
            </a:lvl1pPr>
          </a:lstStyle>
          <a:p>
            <a:endParaRPr lang="en-US" dirty="0"/>
          </a:p>
        </p:txBody>
      </p:sp>
    </p:spTree>
    <p:extLst>
      <p:ext uri="{BB962C8B-B14F-4D97-AF65-F5344CB8AC3E}">
        <p14:creationId xmlns:p14="http://schemas.microsoft.com/office/powerpoint/2010/main" xmlns="" val="83631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015" y="402575"/>
            <a:ext cx="10515600" cy="1325563"/>
          </a:xfrm>
        </p:spPr>
        <p:txBody>
          <a:bodyPr/>
          <a:lstStyle/>
          <a:p>
            <a:pPr algn="l"/>
            <a:r>
              <a:rPr lang="en-US" dirty="0">
                <a:solidFill>
                  <a:srgbClr val="C00000"/>
                </a:solidFill>
                <a:latin typeface="Arial" pitchFamily="34" charset="0"/>
                <a:cs typeface="Arial" pitchFamily="34" charset="0"/>
              </a:rPr>
              <a:t>Module Implementation</a:t>
            </a:r>
            <a:endParaRPr lang="en-IN" dirty="0"/>
          </a:p>
        </p:txBody>
      </p:sp>
      <p:sp>
        <p:nvSpPr>
          <p:cNvPr id="7" name="Content Placeholder 6"/>
          <p:cNvSpPr>
            <a:spLocks noGrp="1"/>
          </p:cNvSpPr>
          <p:nvPr>
            <p:ph idx="1"/>
          </p:nvPr>
        </p:nvSpPr>
        <p:spPr>
          <a:xfrm>
            <a:off x="528321" y="1351280"/>
            <a:ext cx="10673080" cy="4053477"/>
          </a:xfrm>
        </p:spPr>
        <p:txBody>
          <a:bodyPr/>
          <a:lstStyle/>
          <a:p>
            <a:pPr marL="0" indent="0" algn="just">
              <a:lnSpc>
                <a:spcPct val="150000"/>
              </a:lnSpc>
              <a:buNone/>
              <a:tabLst>
                <a:tab pos="3638550" algn="l"/>
              </a:tabLst>
            </a:pPr>
            <a:r>
              <a:rPr lang="en-US" sz="1800" b="1" i="1" dirty="0">
                <a:effectLst/>
                <a:latin typeface="Arial" panose="020B0604020202020204" pitchFamily="34" charset="0"/>
                <a:ea typeface="Arial" panose="020B0604020202020204" pitchFamily="34" charset="0"/>
              </a:rPr>
              <a:t>IMPORTED LIBRARIES</a:t>
            </a:r>
            <a:endParaRPr lang="en-IN" sz="1800" dirty="0">
              <a:effectLst/>
              <a:latin typeface="Arial" panose="020B0604020202020204" pitchFamily="34" charset="0"/>
              <a:ea typeface="Arial" panose="020B0604020202020204" pitchFamily="34" charset="0"/>
            </a:endParaRPr>
          </a:p>
          <a:p>
            <a:pPr algn="just">
              <a:lnSpc>
                <a:spcPct val="150000"/>
              </a:lnSpc>
              <a:tabLst>
                <a:tab pos="3638550" algn="l"/>
              </a:tabLst>
            </a:pPr>
            <a:r>
              <a:rPr lang="en-US" sz="1800" dirty="0">
                <a:effectLst/>
                <a:latin typeface="Arial" panose="020B0604020202020204" pitchFamily="34" charset="0"/>
                <a:ea typeface="Arial" panose="020B0604020202020204" pitchFamily="34" charset="0"/>
              </a:rPr>
              <a:t>Libraries are collections of prewritten code that users can use to optimize tasks. In project as python is used for implementation tool, it has the most libraries as compared to other programming languages.</a:t>
            </a:r>
          </a:p>
          <a:p>
            <a:pPr algn="just">
              <a:lnSpc>
                <a:spcPct val="150000"/>
              </a:lnSpc>
              <a:tabLst>
                <a:tab pos="3638550" algn="l"/>
              </a:tabLst>
            </a:pPr>
            <a:r>
              <a:rPr lang="en-US" sz="1800" dirty="0">
                <a:effectLst/>
                <a:latin typeface="Arial" panose="020B0604020202020204" pitchFamily="34" charset="0"/>
                <a:ea typeface="Arial" panose="020B0604020202020204" pitchFamily="34" charset="0"/>
              </a:rPr>
              <a:t> More than of 60% machine learning developers use and goes for python as </a:t>
            </a:r>
            <a:r>
              <a:rPr lang="en-US" sz="1800" dirty="0" smtClean="0">
                <a:effectLst/>
                <a:latin typeface="Arial" panose="020B0604020202020204" pitchFamily="34" charset="0"/>
                <a:ea typeface="Arial" panose="020B0604020202020204" pitchFamily="34" charset="0"/>
              </a:rPr>
              <a:t>it is easy to learn.</a:t>
            </a:r>
          </a:p>
          <a:p>
            <a:pPr marL="0" indent="0">
              <a:buNone/>
            </a:pP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26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pic>
        <p:nvPicPr>
          <p:cNvPr id="8" name="Picture 7">
            <a:extLst>
              <a:ext uri="{FF2B5EF4-FFF2-40B4-BE49-F238E27FC236}">
                <a16:creationId xmlns:a16="http://schemas.microsoft.com/office/drawing/2014/main" xmlns="" id="{4EE93A08-1AD9-EBB3-EB7A-6D7FD96F986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16400" y="4427502"/>
            <a:ext cx="4109720" cy="1978388"/>
          </a:xfrm>
          <a:prstGeom prst="rect">
            <a:avLst/>
          </a:prstGeom>
        </p:spPr>
      </p:pic>
      <p:sp>
        <p:nvSpPr>
          <p:cNvPr id="9" name="TextBox 8">
            <a:extLst>
              <a:ext uri="{FF2B5EF4-FFF2-40B4-BE49-F238E27FC236}">
                <a16:creationId xmlns:a16="http://schemas.microsoft.com/office/drawing/2014/main" xmlns="" id="{04E617AA-2023-5E0D-3431-941D12E02BBE}"/>
              </a:ext>
            </a:extLst>
          </p:cNvPr>
          <p:cNvSpPr txBox="1"/>
          <p:nvPr/>
        </p:nvSpPr>
        <p:spPr>
          <a:xfrm>
            <a:off x="619760" y="4053841"/>
            <a:ext cx="7874000" cy="369332"/>
          </a:xfrm>
          <a:prstGeom prst="rect">
            <a:avLst/>
          </a:prstGeom>
          <a:noFill/>
        </p:spPr>
        <p:txBody>
          <a:bodyPr wrap="square" rtlCol="0">
            <a:spAutoFit/>
          </a:bodyPr>
          <a:lstStyle/>
          <a:p>
            <a:r>
              <a:rPr lang="en-US" sz="1800" b="1" i="1" dirty="0" smtClean="0">
                <a:effectLst/>
                <a:latin typeface="Arial" panose="020B0604020202020204" pitchFamily="34" charset="0"/>
                <a:ea typeface="Arial" panose="020B0604020202020204" pitchFamily="34" charset="0"/>
              </a:rPr>
              <a:t>SOME OF THE FAMOUS LIBRARIES USED IN MACHINE LEARNING</a:t>
            </a:r>
            <a:endParaRPr lang="en-IN" i="1" dirty="0"/>
          </a:p>
        </p:txBody>
      </p:sp>
    </p:spTree>
    <p:extLst>
      <p:ext uri="{BB962C8B-B14F-4D97-AF65-F5344CB8AC3E}">
        <p14:creationId xmlns:p14="http://schemas.microsoft.com/office/powerpoint/2010/main" xmlns="" val="27261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E86612-B936-B7A5-C0FD-C49B49C56BE2}"/>
              </a:ext>
            </a:extLst>
          </p:cNvPr>
          <p:cNvSpPr>
            <a:spLocks noGrp="1"/>
          </p:cNvSpPr>
          <p:nvPr>
            <p:ph type="title"/>
          </p:nvPr>
        </p:nvSpPr>
        <p:spPr>
          <a:xfrm>
            <a:off x="478972" y="365125"/>
            <a:ext cx="10515600" cy="1325563"/>
          </a:xfrm>
        </p:spPr>
        <p:txBody>
          <a:bodyPr/>
          <a:lstStyle/>
          <a:p>
            <a:r>
              <a:rPr lang="en-US" dirty="0">
                <a:solidFill>
                  <a:srgbClr val="C00000"/>
                </a:solidFill>
                <a:latin typeface="Arial" pitchFamily="34" charset="0"/>
                <a:cs typeface="Arial" pitchFamily="34" charset="0"/>
              </a:rPr>
              <a:t>Module Implementation</a:t>
            </a:r>
            <a:endParaRPr lang="en-IN" dirty="0"/>
          </a:p>
        </p:txBody>
      </p:sp>
      <p:sp>
        <p:nvSpPr>
          <p:cNvPr id="3" name="Content Placeholder 2">
            <a:extLst>
              <a:ext uri="{FF2B5EF4-FFF2-40B4-BE49-F238E27FC236}">
                <a16:creationId xmlns:a16="http://schemas.microsoft.com/office/drawing/2014/main" xmlns="" id="{6C9FFB22-23C3-8D9B-CFEC-E308ADCE3364}"/>
              </a:ext>
            </a:extLst>
          </p:cNvPr>
          <p:cNvSpPr>
            <a:spLocks noGrp="1"/>
          </p:cNvSpPr>
          <p:nvPr>
            <p:ph idx="1"/>
          </p:nvPr>
        </p:nvSpPr>
        <p:spPr>
          <a:xfrm>
            <a:off x="467360" y="1300481"/>
            <a:ext cx="10747829" cy="4973502"/>
          </a:xfrm>
        </p:spPr>
        <p:txBody>
          <a:bodyPr>
            <a:normAutofit fontScale="47500" lnSpcReduction="20000"/>
          </a:bodyPr>
          <a:lstStyle/>
          <a:p>
            <a:pPr marL="0" indent="0" algn="just">
              <a:lnSpc>
                <a:spcPct val="150000"/>
              </a:lnSpc>
              <a:buNone/>
              <a:tabLst>
                <a:tab pos="3638550" algn="l"/>
              </a:tabLst>
            </a:pPr>
            <a:endParaRPr lang="en-IN" sz="2600" dirty="0">
              <a:effectLst/>
              <a:latin typeface="Arial" panose="020B0604020202020204" pitchFamily="34" charset="0"/>
              <a:ea typeface="Arial" panose="020B0604020202020204" pitchFamily="34" charset="0"/>
            </a:endParaRPr>
          </a:p>
          <a:p>
            <a:pPr marL="0" indent="0" algn="just">
              <a:lnSpc>
                <a:spcPct val="150000"/>
              </a:lnSpc>
              <a:buNone/>
              <a:tabLst>
                <a:tab pos="3638550" algn="l"/>
              </a:tabLst>
            </a:pPr>
            <a:r>
              <a:rPr lang="en-US" sz="1800" b="1" i="1" dirty="0">
                <a:effectLst/>
                <a:latin typeface="Arial" panose="020B0604020202020204" pitchFamily="34" charset="0"/>
                <a:ea typeface="Arial" panose="020B0604020202020204" pitchFamily="34" charset="0"/>
              </a:rPr>
              <a:t>   </a:t>
            </a:r>
            <a:r>
              <a:rPr lang="en-US" sz="4000" b="1" i="1" u="sng" dirty="0">
                <a:effectLst/>
                <a:latin typeface="Arial" panose="020B0604020202020204" pitchFamily="34" charset="0"/>
                <a:ea typeface="Arial" panose="020B0604020202020204" pitchFamily="34" charset="0"/>
              </a:rPr>
              <a:t>PANDAS</a:t>
            </a:r>
            <a:endParaRPr lang="en-IN" sz="4000" b="1" u="sng" dirty="0">
              <a:effectLst/>
              <a:latin typeface="Arial" panose="020B0604020202020204" pitchFamily="34" charset="0"/>
              <a:ea typeface="Arial" panose="020B0604020202020204" pitchFamily="34" charset="0"/>
            </a:endParaRPr>
          </a:p>
          <a:p>
            <a:pPr algn="just">
              <a:lnSpc>
                <a:spcPct val="150000"/>
              </a:lnSpc>
              <a:tabLst>
                <a:tab pos="3638550" algn="l"/>
              </a:tabLst>
            </a:pPr>
            <a:r>
              <a:rPr lang="en-US" sz="4000" dirty="0">
                <a:effectLst/>
                <a:latin typeface="Arial" panose="020B0604020202020204" pitchFamily="34" charset="0"/>
                <a:ea typeface="Arial" panose="020B0604020202020204" pitchFamily="34" charset="0"/>
              </a:rPr>
              <a:t>Pandas is a widely-used data analysis and manipulation library for python. It provides a lot of functions and methods that ease the data analysis and preprocessing steps. </a:t>
            </a:r>
          </a:p>
          <a:p>
            <a:pPr algn="just">
              <a:lnSpc>
                <a:spcPct val="150000"/>
              </a:lnSpc>
              <a:tabLst>
                <a:tab pos="3638550" algn="l"/>
              </a:tabLst>
            </a:pPr>
            <a:r>
              <a:rPr lang="en-US" sz="4000" dirty="0">
                <a:effectLst/>
                <a:latin typeface="Arial" panose="020B0604020202020204" pitchFamily="34" charset="0"/>
                <a:ea typeface="Arial" panose="020B0604020202020204" pitchFamily="34" charset="0"/>
              </a:rPr>
              <a:t>It also provides fast, flexible and expressive data structures working with relational or labeled or both easy</a:t>
            </a:r>
            <a:r>
              <a:rPr lang="en-US" sz="3500" dirty="0">
                <a:effectLst/>
                <a:latin typeface="Arial" panose="020B0604020202020204" pitchFamily="34" charset="0"/>
                <a:ea typeface="Arial" panose="020B0604020202020204" pitchFamily="34" charset="0"/>
              </a:rPr>
              <a:t>. </a:t>
            </a:r>
          </a:p>
          <a:p>
            <a:pPr marL="0" indent="0" algn="just">
              <a:lnSpc>
                <a:spcPct val="150000"/>
              </a:lnSpc>
              <a:buNone/>
              <a:tabLst>
                <a:tab pos="3638550" algn="l"/>
              </a:tabLst>
            </a:pPr>
            <a:r>
              <a:rPr lang="en-US" sz="2400" i="1" u="sng" dirty="0">
                <a:effectLst/>
                <a:latin typeface="Arial" panose="020B0604020202020204" pitchFamily="34" charset="0"/>
                <a:ea typeface="Arial" panose="020B0604020202020204" pitchFamily="34" charset="0"/>
              </a:rPr>
              <a:t> </a:t>
            </a:r>
            <a:r>
              <a:rPr lang="en-US" sz="2400" i="1" dirty="0">
                <a:effectLst/>
                <a:latin typeface="Arial" panose="020B0604020202020204" pitchFamily="34" charset="0"/>
                <a:ea typeface="Arial" panose="020B0604020202020204" pitchFamily="34" charset="0"/>
              </a:rPr>
              <a:t> </a:t>
            </a:r>
            <a:r>
              <a:rPr lang="en-US" sz="4000" b="1" i="1" u="sng" dirty="0">
                <a:effectLst/>
                <a:latin typeface="Arial" panose="020B0604020202020204" pitchFamily="34" charset="0"/>
                <a:ea typeface="Arial" panose="020B0604020202020204" pitchFamily="34" charset="0"/>
              </a:rPr>
              <a:t>NUMPY</a:t>
            </a:r>
            <a:endParaRPr lang="en-IN" sz="4000" b="1" u="sng" dirty="0">
              <a:effectLst/>
              <a:latin typeface="Arial" panose="020B0604020202020204" pitchFamily="34" charset="0"/>
              <a:ea typeface="Arial" panose="020B0604020202020204" pitchFamily="34" charset="0"/>
            </a:endParaRPr>
          </a:p>
          <a:p>
            <a:pPr algn="just">
              <a:lnSpc>
                <a:spcPct val="150000"/>
              </a:lnSpc>
              <a:tabLst>
                <a:tab pos="3638550" algn="l"/>
              </a:tabLst>
            </a:pPr>
            <a:r>
              <a:rPr lang="en-US" sz="4000" dirty="0">
                <a:effectLst/>
                <a:latin typeface="Arial" panose="020B0604020202020204" pitchFamily="34" charset="0"/>
                <a:ea typeface="Arial" panose="020B0604020202020204" pitchFamily="34" charset="0"/>
              </a:rPr>
              <a:t>NumPy is a library consisting of multidimensional array objects and a collection of countless of routines for processing those arrays. </a:t>
            </a:r>
          </a:p>
          <a:p>
            <a:pPr algn="just">
              <a:lnSpc>
                <a:spcPct val="150000"/>
              </a:lnSpc>
              <a:tabLst>
                <a:tab pos="3638550" algn="l"/>
              </a:tabLst>
            </a:pPr>
            <a:r>
              <a:rPr lang="en-US" sz="4000" dirty="0">
                <a:effectLst/>
                <a:latin typeface="Arial" panose="020B0604020202020204" pitchFamily="34" charset="0"/>
                <a:ea typeface="Arial" panose="020B0604020202020204" pitchFamily="34" charset="0"/>
              </a:rPr>
              <a:t>Using this mathematical and logical operations on arrays can be performed. The difference in using NumPy from pandas is, it works on numerical data whereas pandas on tabular data.</a:t>
            </a:r>
            <a:endParaRPr lang="en-IN" sz="4000" dirty="0">
              <a:effectLst/>
              <a:latin typeface="Arial" panose="020B0604020202020204" pitchFamily="34" charset="0"/>
              <a:ea typeface="Arial" panose="020B0604020202020204" pitchFamily="34" charset="0"/>
            </a:endParaRPr>
          </a:p>
          <a:p>
            <a:pPr marL="0" indent="0" algn="just">
              <a:lnSpc>
                <a:spcPct val="150000"/>
              </a:lnSpc>
              <a:buNone/>
              <a:tabLst>
                <a:tab pos="3638550" algn="l"/>
              </a:tabLst>
            </a:pPr>
            <a:endParaRPr lang="en-IN" dirty="0"/>
          </a:p>
        </p:txBody>
      </p:sp>
    </p:spTree>
    <p:extLst>
      <p:ext uri="{BB962C8B-B14F-4D97-AF65-F5344CB8AC3E}">
        <p14:creationId xmlns:p14="http://schemas.microsoft.com/office/powerpoint/2010/main" xmlns="" val="93951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13F60-03A4-0A9A-5892-7B9E2106B4DE}"/>
              </a:ext>
            </a:extLst>
          </p:cNvPr>
          <p:cNvSpPr>
            <a:spLocks noGrp="1"/>
          </p:cNvSpPr>
          <p:nvPr>
            <p:ph type="title"/>
          </p:nvPr>
        </p:nvSpPr>
        <p:spPr>
          <a:xfrm>
            <a:off x="348343" y="414110"/>
            <a:ext cx="10515600" cy="1325563"/>
          </a:xfrm>
        </p:spPr>
        <p:txBody>
          <a:bodyPr/>
          <a:lstStyle/>
          <a:p>
            <a:r>
              <a:rPr lang="en-US" dirty="0">
                <a:solidFill>
                  <a:srgbClr val="C00000"/>
                </a:solidFill>
                <a:latin typeface="Arial" pitchFamily="34" charset="0"/>
                <a:cs typeface="Arial" pitchFamily="34" charset="0"/>
              </a:rPr>
              <a:t>Module Implementation</a:t>
            </a:r>
            <a:endParaRPr lang="en-IN" dirty="0"/>
          </a:p>
        </p:txBody>
      </p:sp>
      <p:sp>
        <p:nvSpPr>
          <p:cNvPr id="3" name="Content Placeholder 2">
            <a:extLst>
              <a:ext uri="{FF2B5EF4-FFF2-40B4-BE49-F238E27FC236}">
                <a16:creationId xmlns:a16="http://schemas.microsoft.com/office/drawing/2014/main" xmlns="" id="{7EB50055-9986-B434-F7DD-CB0B9F04152B}"/>
              </a:ext>
            </a:extLst>
          </p:cNvPr>
          <p:cNvSpPr>
            <a:spLocks noGrp="1"/>
          </p:cNvSpPr>
          <p:nvPr>
            <p:ph idx="1"/>
          </p:nvPr>
        </p:nvSpPr>
        <p:spPr>
          <a:xfrm>
            <a:off x="274320" y="1381761"/>
            <a:ext cx="11684000" cy="5283200"/>
          </a:xfrm>
        </p:spPr>
        <p:txBody>
          <a:bodyPr>
            <a:normAutofit fontScale="77500" lnSpcReduction="20000"/>
          </a:bodyPr>
          <a:lstStyle/>
          <a:p>
            <a:pPr marL="0" indent="0" algn="just">
              <a:lnSpc>
                <a:spcPct val="150000"/>
              </a:lnSpc>
              <a:buNone/>
              <a:tabLst>
                <a:tab pos="3638550" algn="l"/>
              </a:tabLst>
            </a:pPr>
            <a:r>
              <a:rPr lang="en-US" sz="2400" i="1" dirty="0" smtClean="0">
                <a:latin typeface="Arial" pitchFamily="34" charset="0"/>
                <a:ea typeface="Arial" panose="020B0604020202020204" pitchFamily="34" charset="0"/>
                <a:cs typeface="Arial" pitchFamily="34" charset="0"/>
              </a:rPr>
              <a:t> </a:t>
            </a:r>
            <a:r>
              <a:rPr lang="en-US" sz="2400" i="1" dirty="0" smtClean="0">
                <a:latin typeface="Arial" pitchFamily="34" charset="0"/>
                <a:ea typeface="Arial" panose="020B0604020202020204" pitchFamily="34" charset="0"/>
                <a:cs typeface="Arial" pitchFamily="34" charset="0"/>
              </a:rPr>
              <a:t>    </a:t>
            </a:r>
            <a:r>
              <a:rPr lang="en-US" sz="3300" b="1" i="1" u="sng" dirty="0" smtClean="0">
                <a:effectLst/>
                <a:latin typeface="Arial" pitchFamily="34" charset="0"/>
                <a:ea typeface="Arial" panose="020B0604020202020204" pitchFamily="34" charset="0"/>
                <a:cs typeface="Arial" pitchFamily="34" charset="0"/>
              </a:rPr>
              <a:t>SKLEARN</a:t>
            </a:r>
            <a:endParaRPr lang="en-IN" sz="3300" b="1" u="sng" dirty="0">
              <a:effectLst/>
              <a:latin typeface="Arial" pitchFamily="34" charset="0"/>
              <a:ea typeface="Arial" panose="020B0604020202020204" pitchFamily="34" charset="0"/>
              <a:cs typeface="Arial" pitchFamily="34" charset="0"/>
            </a:endParaRPr>
          </a:p>
          <a:p>
            <a:pPr algn="just">
              <a:lnSpc>
                <a:spcPct val="150000"/>
              </a:lnSpc>
              <a:tabLst>
                <a:tab pos="3638550" algn="l"/>
              </a:tabLst>
            </a:pPr>
            <a:r>
              <a:rPr lang="en-US" sz="2400" dirty="0" err="1">
                <a:effectLst/>
                <a:latin typeface="Arial" pitchFamily="34" charset="0"/>
                <a:ea typeface="Arial" panose="020B0604020202020204" pitchFamily="34" charset="0"/>
                <a:cs typeface="Arial" pitchFamily="34" charset="0"/>
              </a:rPr>
              <a:t>Sklearn</a:t>
            </a:r>
            <a:r>
              <a:rPr lang="en-US" sz="2400" dirty="0">
                <a:effectLst/>
                <a:latin typeface="Arial" pitchFamily="34" charset="0"/>
                <a:ea typeface="Arial" panose="020B0604020202020204" pitchFamily="34" charset="0"/>
                <a:cs typeface="Arial" pitchFamily="34" charset="0"/>
              </a:rPr>
              <a:t> stands for Scikit-learn, a machine learning library. It is imported for various classification, regression and clustering algorithms</a:t>
            </a:r>
          </a:p>
          <a:p>
            <a:pPr algn="just">
              <a:lnSpc>
                <a:spcPct val="150000"/>
              </a:lnSpc>
              <a:tabLst>
                <a:tab pos="3638550" algn="l"/>
              </a:tabLst>
            </a:pPr>
            <a:r>
              <a:rPr lang="en-US" sz="2400" dirty="0">
                <a:effectLst/>
                <a:latin typeface="Arial" pitchFamily="34" charset="0"/>
                <a:ea typeface="Arial" panose="020B0604020202020204" pitchFamily="34" charset="0"/>
                <a:cs typeface="Arial" pitchFamily="34" charset="0"/>
              </a:rPr>
              <a:t>From the </a:t>
            </a:r>
            <a:r>
              <a:rPr lang="en-US" sz="2400" dirty="0" err="1">
                <a:latin typeface="Arial" pitchFamily="34" charset="0"/>
                <a:ea typeface="Arial" panose="020B0604020202020204" pitchFamily="34" charset="0"/>
                <a:cs typeface="Arial" pitchFamily="34" charset="0"/>
              </a:rPr>
              <a:t>S</a:t>
            </a:r>
            <a:r>
              <a:rPr lang="en-US" sz="2400" dirty="0" err="1" smtClean="0">
                <a:effectLst/>
                <a:latin typeface="Arial" pitchFamily="34" charset="0"/>
                <a:ea typeface="Arial" panose="020B0604020202020204" pitchFamily="34" charset="0"/>
                <a:cs typeface="Arial" pitchFamily="34" charset="0"/>
              </a:rPr>
              <a:t>klearn</a:t>
            </a:r>
            <a:r>
              <a:rPr lang="en-US" sz="2400" dirty="0" smtClean="0">
                <a:effectLst/>
                <a:latin typeface="Arial" pitchFamily="34" charset="0"/>
                <a:ea typeface="Arial" panose="020B0604020202020204" pitchFamily="34" charset="0"/>
                <a:cs typeface="Arial" pitchFamily="34" charset="0"/>
              </a:rPr>
              <a:t> </a:t>
            </a:r>
            <a:r>
              <a:rPr lang="en-US" sz="2400" dirty="0">
                <a:effectLst/>
                <a:latin typeface="Arial" pitchFamily="34" charset="0"/>
                <a:ea typeface="Arial" panose="020B0604020202020204" pitchFamily="34" charset="0"/>
                <a:cs typeface="Arial" pitchFamily="34" charset="0"/>
              </a:rPr>
              <a:t>library and from the tree inside the library Decision Tree Classifier. It is a class capable of performing multi-class classifier on a dataset. </a:t>
            </a:r>
            <a:endParaRPr lang="en-US" sz="2400" dirty="0" smtClean="0">
              <a:effectLst/>
              <a:latin typeface="Arial" pitchFamily="34" charset="0"/>
              <a:ea typeface="Arial" panose="020B0604020202020204" pitchFamily="34" charset="0"/>
              <a:cs typeface="Arial" pitchFamily="34" charset="0"/>
            </a:endParaRPr>
          </a:p>
          <a:p>
            <a:pPr algn="just">
              <a:lnSpc>
                <a:spcPct val="150000"/>
              </a:lnSpc>
              <a:buNone/>
              <a:tabLst>
                <a:tab pos="3638550" algn="l"/>
              </a:tabLst>
            </a:pPr>
            <a:r>
              <a:rPr lang="en-US" sz="2400" i="1" dirty="0" smtClean="0">
                <a:latin typeface="Arial" pitchFamily="34" charset="0"/>
                <a:ea typeface="Arial" panose="020B0604020202020204" pitchFamily="34" charset="0"/>
                <a:cs typeface="Arial" pitchFamily="34" charset="0"/>
              </a:rPr>
              <a:t> </a:t>
            </a:r>
            <a:r>
              <a:rPr lang="en-US" sz="2400" i="1" dirty="0" smtClean="0">
                <a:latin typeface="Arial" pitchFamily="34" charset="0"/>
                <a:ea typeface="Arial" panose="020B0604020202020204" pitchFamily="34" charset="0"/>
                <a:cs typeface="Arial" pitchFamily="34" charset="0"/>
              </a:rPr>
              <a:t>   </a:t>
            </a:r>
            <a:r>
              <a:rPr lang="en-US" sz="2400" b="1" i="1" dirty="0" smtClean="0">
                <a:latin typeface="Arial" pitchFamily="34" charset="0"/>
                <a:ea typeface="Arial" panose="020B0604020202020204" pitchFamily="34" charset="0"/>
                <a:cs typeface="Arial" pitchFamily="34" charset="0"/>
              </a:rPr>
              <a:t> </a:t>
            </a:r>
            <a:r>
              <a:rPr lang="en-US" sz="3600" b="1" i="1" u="sng" dirty="0" smtClean="0">
                <a:latin typeface="Arial" pitchFamily="34" charset="0"/>
                <a:ea typeface="Arial" panose="020B0604020202020204" pitchFamily="34" charset="0"/>
                <a:cs typeface="Arial" pitchFamily="34" charset="0"/>
              </a:rPr>
              <a:t>PICKLE</a:t>
            </a:r>
            <a:endParaRPr lang="en-US" sz="3600" b="1" i="1" u="sng" dirty="0">
              <a:effectLst/>
              <a:latin typeface="Arial" pitchFamily="34" charset="0"/>
              <a:ea typeface="Arial" panose="020B0604020202020204" pitchFamily="34" charset="0"/>
              <a:cs typeface="Arial" pitchFamily="34" charset="0"/>
            </a:endParaRPr>
          </a:p>
          <a:p>
            <a:pPr>
              <a:lnSpc>
                <a:spcPct val="160000"/>
              </a:lnSpc>
            </a:pPr>
            <a:r>
              <a:rPr lang="en-US" sz="2400" dirty="0" smtClean="0">
                <a:latin typeface="Arial" pitchFamily="34" charset="0"/>
                <a:cs typeface="Arial" pitchFamily="34" charset="0"/>
              </a:rPr>
              <a:t>Pickling is the process of converting a Python object hierarchy into a byte stream, and </a:t>
            </a:r>
            <a:r>
              <a:rPr lang="en-US" sz="2400" dirty="0" err="1" smtClean="0">
                <a:latin typeface="Arial" pitchFamily="34" charset="0"/>
                <a:cs typeface="Arial" pitchFamily="34" charset="0"/>
              </a:rPr>
              <a:t>unpickling</a:t>
            </a:r>
            <a:r>
              <a:rPr lang="en-US" sz="2400" dirty="0" smtClean="0">
                <a:latin typeface="Arial" pitchFamily="34" charset="0"/>
                <a:cs typeface="Arial" pitchFamily="34" charset="0"/>
              </a:rPr>
              <a:t> is the inverse operation, i.e., the process of converting a byte stream back into a Python object hierarchy.</a:t>
            </a:r>
          </a:p>
          <a:p>
            <a:pPr>
              <a:lnSpc>
                <a:spcPct val="160000"/>
              </a:lnSpc>
            </a:pPr>
            <a:r>
              <a:rPr lang="en-US" sz="2400" dirty="0" smtClean="0">
                <a:latin typeface="Arial" pitchFamily="34" charset="0"/>
                <a:cs typeface="Arial" pitchFamily="34" charset="0"/>
              </a:rPr>
              <a:t>Pickling is commonly used in machine learning projects to save trained models and datasets to disk, so that they can be easily reloaded for further analysis or use</a:t>
            </a:r>
          </a:p>
          <a:p>
            <a:endParaRPr lang="en-US" sz="2100" spc="-5" dirty="0">
              <a:solidFill>
                <a:srgbClr val="292929"/>
              </a:solidFill>
              <a:effectLst/>
              <a:latin typeface="Arial" panose="020B0604020202020204" pitchFamily="34" charset="0"/>
              <a:ea typeface="Arial" panose="020B0604020202020204" pitchFamily="34" charset="0"/>
            </a:endParaRPr>
          </a:p>
          <a:p>
            <a:pPr marL="0" indent="0" algn="just">
              <a:lnSpc>
                <a:spcPct val="150000"/>
              </a:lnSpc>
              <a:buNone/>
              <a:tabLst>
                <a:tab pos="3638550" algn="l"/>
              </a:tabLst>
            </a:pPr>
            <a:endParaRPr lang="en-IN" dirty="0"/>
          </a:p>
        </p:txBody>
      </p:sp>
    </p:spTree>
    <p:extLst>
      <p:ext uri="{BB962C8B-B14F-4D97-AF65-F5344CB8AC3E}">
        <p14:creationId xmlns:p14="http://schemas.microsoft.com/office/powerpoint/2010/main" xmlns="" val="1553929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3220</TotalTime>
  <Words>1495</Words>
  <Application>Microsoft Office PowerPoint</Application>
  <PresentationFormat>Custom</PresentationFormat>
  <Paragraphs>147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 </vt:lpstr>
      <vt:lpstr>Presentation Outline</vt:lpstr>
      <vt:lpstr>Slide 3</vt:lpstr>
      <vt:lpstr>Introduction </vt:lpstr>
      <vt:lpstr>Objectives</vt:lpstr>
      <vt:lpstr>System Architecture/ Ideation Map </vt:lpstr>
      <vt:lpstr>Module Implementation</vt:lpstr>
      <vt:lpstr>Module Implementation</vt:lpstr>
      <vt:lpstr>Module Implementation</vt:lpstr>
      <vt:lpstr>Module Implementation</vt:lpstr>
      <vt:lpstr>Module Implementation</vt:lpstr>
      <vt:lpstr>Sample Snapshot   </vt:lpstr>
      <vt:lpstr>Sample Snapshot</vt:lpstr>
      <vt:lpstr>Sample Snapshot</vt:lpstr>
      <vt:lpstr>Sample Snapshot</vt:lpstr>
      <vt:lpstr>Sample Snapshot</vt:lpstr>
      <vt:lpstr>Sample Snapshot</vt:lpstr>
      <vt:lpstr>Results and Discussion</vt:lpstr>
      <vt:lpstr>Results and Discussion</vt:lpstr>
      <vt:lpstr>Conclusion And Future Work</vt:lpstr>
      <vt:lpstr>References  </vt:lpstr>
      <vt:lpstr>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pulagam amarnath</dc:creator>
  <cp:lastModifiedBy>HP</cp:lastModifiedBy>
  <cp:revision>79</cp:revision>
  <dcterms:created xsi:type="dcterms:W3CDTF">2022-04-12T15:53:51Z</dcterms:created>
  <dcterms:modified xsi:type="dcterms:W3CDTF">2023-04-26T10:27:55Z</dcterms:modified>
</cp:coreProperties>
</file>