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infoscience.epfl.ch/record/135217/files/1708.pdf"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Grayscal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ipol.im/pub/art/2011/llmps-scb/" TargetMode="External"/><Relationship Id="rId2" Type="http://schemas.openxmlformats.org/officeDocument/2006/relationships/hyperlink" Target="https://en.wikipedia.org/wiki/Lp_space#The_p-norm_in_finite_dimension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15" y="1247687"/>
            <a:ext cx="9383282" cy="1093860"/>
          </a:xfrm>
        </p:spPr>
        <p:txBody>
          <a:bodyPr/>
          <a:lstStyle/>
          <a:p>
            <a:pPr algn="l"/>
            <a:r>
              <a:rPr lang="en-IN" sz="3200" dirty="0" smtClean="0"/>
              <a:t>UNDERWATER IMAGE ENHANCEMENT USING FUSION</a:t>
            </a:r>
            <a:endParaRPr lang="en-IN" sz="3200" dirty="0"/>
          </a:p>
        </p:txBody>
      </p:sp>
      <p:sp>
        <p:nvSpPr>
          <p:cNvPr id="3" name="Subtitle 2"/>
          <p:cNvSpPr>
            <a:spLocks noGrp="1"/>
          </p:cNvSpPr>
          <p:nvPr>
            <p:ph type="subTitle" idx="1"/>
          </p:nvPr>
        </p:nvSpPr>
        <p:spPr>
          <a:xfrm>
            <a:off x="581115" y="2230579"/>
            <a:ext cx="9007266" cy="4238587"/>
          </a:xfrm>
        </p:spPr>
        <p:txBody>
          <a:bodyPr>
            <a:normAutofit/>
          </a:bodyPr>
          <a:lstStyle/>
          <a:p>
            <a:pPr algn="ctr"/>
            <a:r>
              <a:rPr lang="en-IN" dirty="0" smtClean="0"/>
              <a:t>COURSE WORK PROJECT: PARALLEL COMPUTING</a:t>
            </a:r>
          </a:p>
          <a:p>
            <a:pPr algn="ctr"/>
            <a:r>
              <a:rPr lang="en-IN" dirty="0" smtClean="0"/>
              <a:t>                                    </a:t>
            </a:r>
          </a:p>
          <a:p>
            <a:pPr algn="ctr"/>
            <a:r>
              <a:rPr lang="en-IN" dirty="0" smtClean="0"/>
              <a:t>Under the guidance of </a:t>
            </a:r>
            <a:r>
              <a:rPr lang="en-IN" dirty="0" err="1" smtClean="0"/>
              <a:t>Prof.</a:t>
            </a:r>
            <a:r>
              <a:rPr lang="en-IN" dirty="0" smtClean="0"/>
              <a:t> </a:t>
            </a:r>
            <a:r>
              <a:rPr lang="en-IN" dirty="0" err="1" smtClean="0"/>
              <a:t>R.N.Chaudhary</a:t>
            </a:r>
            <a:endParaRPr lang="en-IN" dirty="0" smtClean="0"/>
          </a:p>
          <a:p>
            <a:pPr algn="ctr"/>
            <a:endParaRPr lang="en-IN" dirty="0" smtClean="0"/>
          </a:p>
          <a:p>
            <a:pPr algn="ctr"/>
            <a:r>
              <a:rPr lang="en-IN" dirty="0" smtClean="0"/>
              <a:t>Presented By</a:t>
            </a:r>
          </a:p>
          <a:p>
            <a:pPr algn="ctr"/>
            <a:r>
              <a:rPr lang="en-IN" dirty="0" smtClean="0"/>
              <a:t>SHAILENDRA UPADHYAY    15154013</a:t>
            </a:r>
          </a:p>
          <a:p>
            <a:pPr algn="ctr"/>
            <a:r>
              <a:rPr lang="en-IN" dirty="0" smtClean="0"/>
              <a:t>MAHESH PALIWAL</a:t>
            </a:r>
          </a:p>
          <a:p>
            <a:pPr algn="ctr"/>
            <a:r>
              <a:rPr lang="en-IN" dirty="0" smtClean="0"/>
              <a:t>SHIVASHISH JENA</a:t>
            </a:r>
          </a:p>
          <a:p>
            <a:pPr algn="ctr"/>
            <a:r>
              <a:rPr lang="en-IN" dirty="0" smtClean="0"/>
              <a:t>NIMBARAM BUGALIYA</a:t>
            </a:r>
          </a:p>
          <a:p>
            <a:pPr algn="ctr"/>
            <a:r>
              <a:rPr lang="en-IN" dirty="0" smtClean="0"/>
              <a:t>RAHUL AGARWAL</a:t>
            </a:r>
            <a:endParaRPr lang="en-IN" dirty="0"/>
          </a:p>
        </p:txBody>
      </p:sp>
    </p:spTree>
    <p:extLst>
      <p:ext uri="{BB962C8B-B14F-4D97-AF65-F5344CB8AC3E}">
        <p14:creationId xmlns:p14="http://schemas.microsoft.com/office/powerpoint/2010/main" val="225204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327" y="170917"/>
            <a:ext cx="7766936" cy="1375873"/>
          </a:xfrm>
        </p:spPr>
        <p:txBody>
          <a:bodyPr/>
          <a:lstStyle/>
          <a:p>
            <a:pPr algn="ctr"/>
            <a:r>
              <a:rPr lang="en-IN" sz="4400" dirty="0"/>
              <a:t>Weights of Fusion Process</a:t>
            </a:r>
            <a:br>
              <a:rPr lang="en-IN" sz="4400" dirty="0"/>
            </a:br>
            <a:endParaRPr lang="en-IN" sz="4400" dirty="0"/>
          </a:p>
        </p:txBody>
      </p:sp>
      <p:sp>
        <p:nvSpPr>
          <p:cNvPr id="3" name="Subtitle 2"/>
          <p:cNvSpPr>
            <a:spLocks noGrp="1"/>
          </p:cNvSpPr>
          <p:nvPr>
            <p:ph type="subTitle" idx="1"/>
          </p:nvPr>
        </p:nvSpPr>
        <p:spPr>
          <a:xfrm>
            <a:off x="1008404" y="1427148"/>
            <a:ext cx="8359603" cy="3028375"/>
          </a:xfrm>
        </p:spPr>
        <p:txBody>
          <a:bodyPr>
            <a:noAutofit/>
          </a:bodyPr>
          <a:lstStyle/>
          <a:p>
            <a:pPr algn="just"/>
            <a:r>
              <a:rPr lang="en-IN" sz="2800" dirty="0"/>
              <a:t>The author mentioned that the design of the weight measures needs to consider the desired appearance of the restored output. Image restoration is tightly correlated with the </a:t>
            </a:r>
            <a:r>
              <a:rPr lang="en-IN" sz="2800" dirty="0" err="1"/>
              <a:t>color</a:t>
            </a:r>
            <a:r>
              <a:rPr lang="en-IN" sz="2800" dirty="0"/>
              <a:t> appearance, and as a result the measurable values such as salient features, local and global contrast or exposedness are difficult to integrate by naive per pixel blending, without risking to introduce </a:t>
            </a:r>
            <a:r>
              <a:rPr lang="en-IN" sz="2800" dirty="0" err="1"/>
              <a:t>artifacts</a:t>
            </a:r>
            <a:r>
              <a:rPr lang="en-IN" sz="2800" dirty="0"/>
              <a:t>, thus, the fusion technique is used, which </a:t>
            </a:r>
            <a:r>
              <a:rPr lang="en-IN" sz="2800" dirty="0" smtClean="0"/>
              <a:t>will be taken in later slides.</a:t>
            </a:r>
            <a:endParaRPr lang="en-IN" sz="2800" dirty="0"/>
          </a:p>
        </p:txBody>
      </p:sp>
    </p:spTree>
    <p:extLst>
      <p:ext uri="{BB962C8B-B14F-4D97-AF65-F5344CB8AC3E}">
        <p14:creationId xmlns:p14="http://schemas.microsoft.com/office/powerpoint/2010/main" val="3257207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047" y="521294"/>
            <a:ext cx="7957951" cy="1478422"/>
          </a:xfrm>
        </p:spPr>
        <p:txBody>
          <a:bodyPr/>
          <a:lstStyle/>
          <a:p>
            <a:pPr algn="ctr"/>
            <a:r>
              <a:rPr lang="en-IN" sz="4400" dirty="0" smtClean="0"/>
              <a:t>LAPLACIAN CONTRAST WEIGHT</a:t>
            </a:r>
            <a:r>
              <a:rPr lang="en-IN" sz="4400" dirty="0"/>
              <a:t/>
            </a:r>
            <a:br>
              <a:rPr lang="en-IN" sz="4400" dirty="0"/>
            </a:br>
            <a:endParaRPr lang="en-IN" sz="4400" dirty="0"/>
          </a:p>
        </p:txBody>
      </p:sp>
      <p:sp>
        <p:nvSpPr>
          <p:cNvPr id="3" name="Subtitle 2"/>
          <p:cNvSpPr>
            <a:spLocks noGrp="1"/>
          </p:cNvSpPr>
          <p:nvPr>
            <p:ph type="subTitle" idx="1"/>
          </p:nvPr>
        </p:nvSpPr>
        <p:spPr>
          <a:xfrm>
            <a:off x="658027" y="2068083"/>
            <a:ext cx="8955992" cy="3985504"/>
          </a:xfrm>
        </p:spPr>
        <p:txBody>
          <a:bodyPr>
            <a:normAutofit/>
          </a:bodyPr>
          <a:lstStyle/>
          <a:p>
            <a:pPr algn="just"/>
            <a:r>
              <a:rPr lang="en-IN" sz="2400" dirty="0" err="1"/>
              <a:t>Laplacian</a:t>
            </a:r>
            <a:r>
              <a:rPr lang="en-IN" sz="2400" dirty="0"/>
              <a:t> </a:t>
            </a:r>
            <a:r>
              <a:rPr lang="en-IN" sz="2400" dirty="0" err="1"/>
              <a:t>contrst</a:t>
            </a:r>
            <a:r>
              <a:rPr lang="en-IN" sz="2400" dirty="0"/>
              <a:t> weight deals with global contrast by applying a </a:t>
            </a:r>
            <a:r>
              <a:rPr lang="en-IN" sz="2400" dirty="0" err="1"/>
              <a:t>Laplacian</a:t>
            </a:r>
            <a:r>
              <a:rPr lang="en-IN" sz="2400" dirty="0"/>
              <a:t> filter on each input luminance channel and computing the absolute value of the filter result</a:t>
            </a:r>
            <a:r>
              <a:rPr lang="en-IN" sz="2400" dirty="0" smtClean="0"/>
              <a:t>.</a:t>
            </a:r>
          </a:p>
          <a:p>
            <a:pPr algn="just"/>
            <a:r>
              <a:rPr lang="en-IN" sz="2400" dirty="0"/>
              <a:t>It assigns high values to edges and texture. For the underwater restoration task, however, this weight is not sufficient to recover the contrast, mainly because it can not distinguish between a ramp and flat regions. To handle this problem, we searched for an additional contrast measurement that independently assess the local distribution.</a:t>
            </a:r>
            <a:endParaRPr lang="en-IN" sz="2400" dirty="0"/>
          </a:p>
        </p:txBody>
      </p:sp>
    </p:spTree>
    <p:extLst>
      <p:ext uri="{BB962C8B-B14F-4D97-AF65-F5344CB8AC3E}">
        <p14:creationId xmlns:p14="http://schemas.microsoft.com/office/powerpoint/2010/main" val="3532666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3602" y="182627"/>
            <a:ext cx="7766936" cy="714681"/>
          </a:xfrm>
        </p:spPr>
        <p:txBody>
          <a:bodyPr/>
          <a:lstStyle/>
          <a:p>
            <a:pPr algn="ctr"/>
            <a:r>
              <a:rPr lang="en-IN" sz="3200" dirty="0" smtClean="0"/>
              <a:t>LOCAL CONTRAST WEIGHT</a:t>
            </a:r>
            <a:endParaRPr lang="en-IN" sz="3200" dirty="0"/>
          </a:p>
        </p:txBody>
      </p:sp>
      <p:sp>
        <p:nvSpPr>
          <p:cNvPr id="3" name="Subtitle 2"/>
          <p:cNvSpPr>
            <a:spLocks noGrp="1"/>
          </p:cNvSpPr>
          <p:nvPr>
            <p:ph type="subTitle" idx="1"/>
          </p:nvPr>
        </p:nvSpPr>
        <p:spPr>
          <a:xfrm>
            <a:off x="709301" y="1093861"/>
            <a:ext cx="9109817" cy="5674407"/>
          </a:xfrm>
        </p:spPr>
        <p:txBody>
          <a:bodyPr>
            <a:noAutofit/>
          </a:bodyPr>
          <a:lstStyle/>
          <a:p>
            <a:pPr algn="ctr"/>
            <a:r>
              <a:rPr lang="en-IN" sz="2400" dirty="0"/>
              <a:t>Local contrast weight comprises the relation between each pixel and its </a:t>
            </a:r>
            <a:r>
              <a:rPr lang="en-IN" sz="2400" dirty="0" err="1"/>
              <a:t>neighborhoods</a:t>
            </a:r>
            <a:r>
              <a:rPr lang="en-IN" sz="2400" dirty="0"/>
              <a:t> average. It is computed as the standard deviation between pixel luminance level and the local average of its surrounding </a:t>
            </a:r>
            <a:r>
              <a:rPr lang="en-IN" sz="2400" dirty="0" smtClean="0"/>
              <a:t>region: WLC(</a:t>
            </a:r>
            <a:r>
              <a:rPr lang="en-IN" sz="2400" dirty="0" err="1" smtClean="0"/>
              <a:t>x,y</a:t>
            </a:r>
            <a:r>
              <a:rPr lang="en-IN" sz="2400" dirty="0"/>
              <a:t>)=∥</a:t>
            </a:r>
            <a:r>
              <a:rPr lang="en-IN" sz="2400" dirty="0" err="1"/>
              <a:t>Ik−Ik</a:t>
            </a:r>
            <a:r>
              <a:rPr lang="el-GR" sz="2400" dirty="0"/>
              <a:t>ω</a:t>
            </a:r>
            <a:r>
              <a:rPr lang="en-IN" sz="2400" dirty="0" err="1"/>
              <a:t>hc</a:t>
            </a:r>
            <a:r>
              <a:rPr lang="en-IN" sz="2400" dirty="0" smtClean="0"/>
              <a:t>∥</a:t>
            </a:r>
          </a:p>
          <a:p>
            <a:pPr algn="just"/>
            <a:r>
              <a:rPr lang="en-IN" sz="2400" dirty="0"/>
              <a:t>where </a:t>
            </a:r>
            <a:r>
              <a:rPr lang="en-IN" sz="2400" dirty="0" err="1"/>
              <a:t>IkIk</a:t>
            </a:r>
            <a:r>
              <a:rPr lang="en-IN" sz="2400" dirty="0"/>
              <a:t> represents the luminance channel of the input and </a:t>
            </a:r>
            <a:r>
              <a:rPr lang="en-IN" sz="2400" dirty="0" err="1"/>
              <a:t>IkωhcIωhck</a:t>
            </a:r>
            <a:r>
              <a:rPr lang="en-IN" sz="2400" dirty="0"/>
              <a:t> denotes the low-passed version of it. This filtered version is obtained by employing a small </a:t>
            </a:r>
            <a:r>
              <a:rPr lang="en-IN" sz="2400" dirty="0" smtClean="0"/>
              <a:t>5×5</a:t>
            </a:r>
            <a:r>
              <a:rPr lang="en-IN" sz="2400" dirty="0"/>
              <a:t> </a:t>
            </a:r>
            <a:r>
              <a:rPr lang="en-IN" sz="2400" dirty="0" smtClean="0"/>
              <a:t>(116[1,4,6,4,1</a:t>
            </a:r>
            <a:r>
              <a:rPr lang="en-IN" sz="2400" dirty="0"/>
              <a:t>]) separable binomial kernel with the high frequency cut-off value </a:t>
            </a:r>
            <a:r>
              <a:rPr lang="en-IN" sz="2400" dirty="0" err="1" smtClean="0"/>
              <a:t>ωhc</a:t>
            </a:r>
            <a:r>
              <a:rPr lang="en-IN" sz="2400" dirty="0" smtClean="0"/>
              <a:t>=π2.75</a:t>
            </a:r>
            <a:r>
              <a:rPr lang="en-IN" sz="2400" dirty="0"/>
              <a:t>. For small kernels the binomial kernel is a good approximation of its Gaussian counterpart, and it can be computed more </a:t>
            </a:r>
            <a:r>
              <a:rPr lang="en-IN" sz="2400" dirty="0" err="1" smtClean="0"/>
              <a:t>effectively.The</a:t>
            </a:r>
            <a:r>
              <a:rPr lang="en-IN" sz="2400" dirty="0" smtClean="0"/>
              <a:t> </a:t>
            </a:r>
            <a:r>
              <a:rPr lang="en-IN" sz="2400" dirty="0"/>
              <a:t>impact of this measure is to strengthen the local contrast appearance since it advantages the transitions mainly in the highlighted and shadowed parts of the second input.</a:t>
            </a:r>
            <a:endParaRPr lang="en-IN" sz="2400" dirty="0"/>
          </a:p>
        </p:txBody>
      </p:sp>
    </p:spTree>
    <p:extLst>
      <p:ext uri="{BB962C8B-B14F-4D97-AF65-F5344CB8AC3E}">
        <p14:creationId xmlns:p14="http://schemas.microsoft.com/office/powerpoint/2010/main" val="196286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803" y="128187"/>
            <a:ext cx="7766936" cy="880217"/>
          </a:xfrm>
        </p:spPr>
        <p:txBody>
          <a:bodyPr/>
          <a:lstStyle/>
          <a:p>
            <a:pPr algn="l"/>
            <a:r>
              <a:rPr lang="en-IN" dirty="0" smtClean="0"/>
              <a:t>SALIENCY WEIGHT</a:t>
            </a:r>
            <a:endParaRPr lang="en-IN" dirty="0"/>
          </a:p>
        </p:txBody>
      </p:sp>
      <p:sp>
        <p:nvSpPr>
          <p:cNvPr id="3" name="Subtitle 2"/>
          <p:cNvSpPr>
            <a:spLocks noGrp="1"/>
          </p:cNvSpPr>
          <p:nvPr>
            <p:ph type="subTitle" idx="1"/>
          </p:nvPr>
        </p:nvSpPr>
        <p:spPr>
          <a:xfrm>
            <a:off x="846034" y="1516879"/>
            <a:ext cx="8385240" cy="5341121"/>
          </a:xfrm>
        </p:spPr>
        <p:txBody>
          <a:bodyPr>
            <a:normAutofit/>
          </a:bodyPr>
          <a:lstStyle/>
          <a:p>
            <a:pPr algn="just"/>
            <a:r>
              <a:rPr lang="en-IN" sz="2800" dirty="0"/>
              <a:t>Saliency weight aims to emphasize the discriminating objects that lose their prominence in the underwater scene. The saliency detection method used in this paper is </a:t>
            </a:r>
            <a:r>
              <a:rPr lang="en-IN" sz="2800" dirty="0">
                <a:hlinkClick r:id="rId2"/>
              </a:rPr>
              <a:t>Frequency-tuned Salient Region Detection</a:t>
            </a:r>
            <a:r>
              <a:rPr lang="en-IN" sz="2800" dirty="0"/>
              <a:t> proposed by </a:t>
            </a:r>
            <a:r>
              <a:rPr lang="en-IN" sz="2800" i="1" dirty="0" err="1"/>
              <a:t>Achanta</a:t>
            </a:r>
            <a:r>
              <a:rPr lang="en-IN" sz="2800" i="1" dirty="0"/>
              <a:t> et al.</a:t>
            </a:r>
            <a:r>
              <a:rPr lang="en-IN" sz="2800" dirty="0"/>
              <a:t>, which is a computationally efficient saliency </a:t>
            </a:r>
            <a:r>
              <a:rPr lang="en-IN" sz="2800" dirty="0" smtClean="0"/>
              <a:t>algorithm.</a:t>
            </a:r>
            <a:r>
              <a:rPr lang="en-IN" sz="2800" dirty="0"/>
              <a:t> However, the saliency map tends to </a:t>
            </a:r>
            <a:r>
              <a:rPr lang="en-IN" sz="2800" dirty="0" err="1"/>
              <a:t>favor</a:t>
            </a:r>
            <a:r>
              <a:rPr lang="en-IN" sz="2800" dirty="0"/>
              <a:t> highlighted areas. To increase the accuracy of results, the author introduces the exposedness map to protect the mid tones that might be altered in some specific cases.</a:t>
            </a:r>
            <a:endParaRPr lang="en-IN" sz="2800" dirty="0"/>
          </a:p>
        </p:txBody>
      </p:sp>
    </p:spTree>
    <p:extLst>
      <p:ext uri="{BB962C8B-B14F-4D97-AF65-F5344CB8AC3E}">
        <p14:creationId xmlns:p14="http://schemas.microsoft.com/office/powerpoint/2010/main" val="361754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6907" y="156990"/>
            <a:ext cx="7766936" cy="663406"/>
          </a:xfrm>
        </p:spPr>
        <p:txBody>
          <a:bodyPr/>
          <a:lstStyle/>
          <a:p>
            <a:pPr algn="l"/>
            <a:r>
              <a:rPr lang="en-IN" sz="3600" dirty="0" smtClean="0"/>
              <a:t>EXPOSEDNESS WEIGHT</a:t>
            </a:r>
            <a:endParaRPr lang="en-IN" sz="3600" dirty="0"/>
          </a:p>
        </p:txBody>
      </p:sp>
      <p:sp>
        <p:nvSpPr>
          <p:cNvPr id="3" name="Subtitle 2"/>
          <p:cNvSpPr>
            <a:spLocks noGrp="1"/>
          </p:cNvSpPr>
          <p:nvPr>
            <p:ph type="subTitle" idx="1"/>
          </p:nvPr>
        </p:nvSpPr>
        <p:spPr>
          <a:xfrm>
            <a:off x="777667" y="820396"/>
            <a:ext cx="8904718" cy="5828232"/>
          </a:xfrm>
        </p:spPr>
        <p:txBody>
          <a:bodyPr/>
          <a:lstStyle/>
          <a:p>
            <a:pPr algn="just"/>
            <a:r>
              <a:rPr lang="en-IN" dirty="0"/>
              <a:t>Exposedness weight evaluates how well a pixel is exposed. This assessed quality provides an estimator to preserve a constant appearance of the local contrast, that ideally is neither exaggerated nor understated. Commonly, the pixels tend to have a higher exposed appearance when their normalized values are close to the average value of 0.5. This weight map is expressed as a Gaussian-</a:t>
            </a:r>
            <a:r>
              <a:rPr lang="en-IN" dirty="0" err="1"/>
              <a:t>modeled</a:t>
            </a:r>
            <a:r>
              <a:rPr lang="en-IN" dirty="0"/>
              <a:t> distance to the average normalized range value (0.5</a:t>
            </a:r>
            <a:r>
              <a:rPr lang="en-IN" dirty="0" smtClean="0"/>
              <a:t>):</a:t>
            </a:r>
          </a:p>
          <a:p>
            <a:pPr algn="just"/>
            <a:r>
              <a:rPr lang="en-IN" dirty="0"/>
              <a:t> </a:t>
            </a:r>
            <a:r>
              <a:rPr lang="en-IN" dirty="0"/>
              <a:t>WE(</a:t>
            </a:r>
            <a:r>
              <a:rPr lang="en-IN" dirty="0" err="1"/>
              <a:t>x,y</a:t>
            </a:r>
            <a:r>
              <a:rPr lang="en-IN" dirty="0"/>
              <a:t>)=</a:t>
            </a:r>
            <a:r>
              <a:rPr lang="en-IN" dirty="0" err="1"/>
              <a:t>exp</a:t>
            </a:r>
            <a:r>
              <a:rPr lang="en-IN" dirty="0"/>
              <a:t>(−(</a:t>
            </a:r>
            <a:r>
              <a:rPr lang="en-IN" dirty="0" err="1"/>
              <a:t>Ik</a:t>
            </a:r>
            <a:r>
              <a:rPr lang="en-IN" dirty="0"/>
              <a:t>(</a:t>
            </a:r>
            <a:r>
              <a:rPr lang="en-IN" dirty="0" err="1"/>
              <a:t>x,y</a:t>
            </a:r>
            <a:r>
              <a:rPr lang="en-IN" dirty="0"/>
              <a:t>)−0.5</a:t>
            </a:r>
            <a:r>
              <a:rPr lang="en-IN" dirty="0" smtClean="0"/>
              <a:t>)/22</a:t>
            </a:r>
            <a:r>
              <a:rPr lang="el-GR" dirty="0"/>
              <a:t>σ2</a:t>
            </a:r>
            <a:r>
              <a:rPr lang="el-GR" dirty="0" smtClean="0"/>
              <a:t>)</a:t>
            </a:r>
            <a:endParaRPr lang="en-IN" dirty="0" smtClean="0"/>
          </a:p>
          <a:p>
            <a:pPr algn="just"/>
            <a:r>
              <a:rPr lang="en-IN" dirty="0"/>
              <a:t>where </a:t>
            </a:r>
            <a:r>
              <a:rPr lang="en-IN" dirty="0" err="1" smtClean="0"/>
              <a:t>Ik</a:t>
            </a:r>
            <a:r>
              <a:rPr lang="en-IN" dirty="0" smtClean="0"/>
              <a:t>(</a:t>
            </a:r>
            <a:r>
              <a:rPr lang="en-IN" dirty="0" err="1" smtClean="0"/>
              <a:t>x,y</a:t>
            </a:r>
            <a:r>
              <a:rPr lang="en-IN" dirty="0"/>
              <a:t>) represents the value of the pixel location </a:t>
            </a:r>
            <a:r>
              <a:rPr lang="en-IN" dirty="0" smtClean="0"/>
              <a:t>(</a:t>
            </a:r>
            <a:r>
              <a:rPr lang="en-IN" dirty="0" err="1" smtClean="0"/>
              <a:t>x,y</a:t>
            </a:r>
            <a:r>
              <a:rPr lang="en-IN" dirty="0"/>
              <a:t>) of input </a:t>
            </a:r>
            <a:r>
              <a:rPr lang="en-IN" dirty="0" smtClean="0"/>
              <a:t>image</a:t>
            </a:r>
            <a:r>
              <a:rPr lang="en-IN" dirty="0"/>
              <a:t> </a:t>
            </a:r>
            <a:r>
              <a:rPr lang="en-IN" dirty="0" err="1" smtClean="0"/>
              <a:t>Ik</a:t>
            </a:r>
            <a:r>
              <a:rPr lang="en-IN" dirty="0"/>
              <a:t>, while the standard deviation is set to </a:t>
            </a:r>
            <a:r>
              <a:rPr lang="en-IN" dirty="0" smtClean="0"/>
              <a:t>σ=0.25.</a:t>
            </a:r>
          </a:p>
          <a:p>
            <a:pPr algn="just"/>
            <a:endParaRPr lang="en-IN" dirty="0"/>
          </a:p>
          <a:p>
            <a:pPr algn="just"/>
            <a:r>
              <a:rPr lang="en-IN" dirty="0"/>
              <a:t>This weight map will assign higher values to those tones with a distance close to zero, while pixels that are characterized by larger distances, are associated with the over-exposed and under-exposed regions. In consequence, this weight tempers the result of the saliency map and produces a well preserved appearance of the fused image.</a:t>
            </a:r>
            <a:endParaRPr lang="en-IN" dirty="0" smtClean="0"/>
          </a:p>
          <a:p>
            <a:pPr algn="just"/>
            <a:r>
              <a:rPr lang="en-IN" dirty="0"/>
              <a:t/>
            </a:r>
            <a:br>
              <a:rPr lang="en-IN" dirty="0"/>
            </a:br>
            <a:endParaRPr lang="en-IN" dirty="0"/>
          </a:p>
        </p:txBody>
      </p:sp>
    </p:spTree>
    <p:extLst>
      <p:ext uri="{BB962C8B-B14F-4D97-AF65-F5344CB8AC3E}">
        <p14:creationId xmlns:p14="http://schemas.microsoft.com/office/powerpoint/2010/main" val="1258437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502" y="111095"/>
            <a:ext cx="7766936" cy="863125"/>
          </a:xfrm>
        </p:spPr>
        <p:txBody>
          <a:bodyPr/>
          <a:lstStyle/>
          <a:p>
            <a:pPr algn="ctr"/>
            <a:r>
              <a:rPr lang="en-IN" dirty="0" smtClean="0"/>
              <a:t>MULTI SCALE FUSION</a:t>
            </a:r>
            <a:endParaRPr lang="en-IN" dirty="0"/>
          </a:p>
        </p:txBody>
      </p:sp>
      <p:sp>
        <p:nvSpPr>
          <p:cNvPr id="3" name="Subtitle 2"/>
          <p:cNvSpPr>
            <a:spLocks noGrp="1"/>
          </p:cNvSpPr>
          <p:nvPr>
            <p:ph type="subTitle" idx="1"/>
          </p:nvPr>
        </p:nvSpPr>
        <p:spPr>
          <a:xfrm>
            <a:off x="846034" y="1153683"/>
            <a:ext cx="8682527" cy="2657741"/>
          </a:xfrm>
        </p:spPr>
        <p:txBody>
          <a:bodyPr>
            <a:noAutofit/>
          </a:bodyPr>
          <a:lstStyle/>
          <a:p>
            <a:pPr algn="just"/>
            <a:r>
              <a:rPr lang="en-IN" sz="2000" dirty="0"/>
              <a:t>To yield consistent results, the author employs the normalized weight values </a:t>
            </a:r>
            <a:r>
              <a:rPr lang="en-IN" sz="2000" dirty="0" smtClean="0"/>
              <a:t>W</a:t>
            </a:r>
            <a:r>
              <a:rPr lang="en-IN" sz="2000" dirty="0"/>
              <a:t> by constraining </a:t>
            </a:r>
            <a:r>
              <a:rPr lang="en-IN" sz="2000" dirty="0" err="1"/>
              <a:t>taht</a:t>
            </a:r>
            <a:r>
              <a:rPr lang="en-IN" sz="2000" dirty="0"/>
              <a:t> the sum at </a:t>
            </a:r>
            <a:r>
              <a:rPr lang="en-IN" sz="2000" dirty="0" err="1"/>
              <a:t>ecach</a:t>
            </a:r>
            <a:r>
              <a:rPr lang="en-IN" sz="2000" dirty="0"/>
              <a:t> pixel location of weight maps WW equals to one</a:t>
            </a:r>
            <a:r>
              <a:rPr lang="en-IN" sz="2000" dirty="0" smtClean="0"/>
              <a:t>:                   </a:t>
            </a:r>
            <a:r>
              <a:rPr lang="en-IN" sz="2000" dirty="0" err="1" smtClean="0"/>
              <a:t>Wk</a:t>
            </a:r>
            <a:r>
              <a:rPr lang="en-IN" sz="2000" dirty="0" smtClean="0"/>
              <a:t>(bar)=</a:t>
            </a:r>
            <a:r>
              <a:rPr lang="en-IN" sz="2000" dirty="0" err="1" smtClean="0"/>
              <a:t>Wk</a:t>
            </a:r>
            <a:r>
              <a:rPr lang="en-IN" sz="2000" dirty="0" smtClean="0"/>
              <a:t>/(∑</a:t>
            </a:r>
            <a:r>
              <a:rPr lang="en-IN" sz="2000" dirty="0" err="1" smtClean="0"/>
              <a:t>Kk</a:t>
            </a:r>
            <a:r>
              <a:rPr lang="en-IN" sz="2000" dirty="0" smtClean="0"/>
              <a:t>=1Wk)</a:t>
            </a:r>
          </a:p>
          <a:p>
            <a:pPr algn="just"/>
            <a:endParaRPr lang="en-IN" sz="2000" dirty="0"/>
          </a:p>
          <a:p>
            <a:pPr algn="just"/>
            <a:r>
              <a:rPr lang="en-IN" sz="2000" dirty="0"/>
              <a:t>Then, generally, the enhanced image version </a:t>
            </a:r>
            <a:r>
              <a:rPr lang="en-IN" sz="2000" dirty="0" smtClean="0"/>
              <a:t>R(</a:t>
            </a:r>
            <a:r>
              <a:rPr lang="en-IN" sz="2000" dirty="0" err="1" smtClean="0"/>
              <a:t>x,y</a:t>
            </a:r>
            <a:r>
              <a:rPr lang="en-IN" sz="2000" dirty="0"/>
              <a:t>) is computed by fusing the defined inputs with the weight measures at every pixel location (</a:t>
            </a:r>
            <a:r>
              <a:rPr lang="en-IN" sz="2000" dirty="0" err="1"/>
              <a:t>x,y</a:t>
            </a:r>
            <a:r>
              <a:rPr lang="en-IN" sz="2000" dirty="0" smtClean="0"/>
              <a:t>):</a:t>
            </a:r>
          </a:p>
          <a:p>
            <a:pPr algn="just"/>
            <a:r>
              <a:rPr lang="en-IN" sz="2000" dirty="0"/>
              <a:t> </a:t>
            </a:r>
            <a:r>
              <a:rPr lang="en-IN" sz="2000" dirty="0" smtClean="0"/>
              <a:t>                                 </a:t>
            </a:r>
            <a:r>
              <a:rPr lang="en-IN" sz="2000" dirty="0"/>
              <a:t>R(</a:t>
            </a:r>
            <a:r>
              <a:rPr lang="en-IN" sz="2000" dirty="0" err="1"/>
              <a:t>x,y</a:t>
            </a:r>
            <a:r>
              <a:rPr lang="en-IN" sz="2000" dirty="0"/>
              <a:t>)=</a:t>
            </a:r>
            <a:r>
              <a:rPr lang="en-IN" sz="2000" dirty="0" err="1"/>
              <a:t>K∑k</a:t>
            </a:r>
            <a:r>
              <a:rPr lang="en-IN" sz="2000" dirty="0"/>
              <a:t>=1¯Wk(</a:t>
            </a:r>
            <a:r>
              <a:rPr lang="en-IN" sz="2000" dirty="0" err="1"/>
              <a:t>x,y</a:t>
            </a:r>
            <a:r>
              <a:rPr lang="en-IN" sz="2000" dirty="0"/>
              <a:t>)⋅</a:t>
            </a:r>
            <a:r>
              <a:rPr lang="en-IN" sz="2000" dirty="0" err="1"/>
              <a:t>Ik</a:t>
            </a:r>
            <a:r>
              <a:rPr lang="en-IN" sz="2000" dirty="0"/>
              <a:t>(</a:t>
            </a:r>
            <a:r>
              <a:rPr lang="en-IN" sz="2000" dirty="0" err="1"/>
              <a:t>x,y</a:t>
            </a:r>
            <a:r>
              <a:rPr lang="en-IN" sz="2000" dirty="0" smtClean="0"/>
              <a:t>)</a:t>
            </a:r>
          </a:p>
          <a:p>
            <a:pPr algn="just"/>
            <a:endParaRPr lang="en-IN" sz="2000" dirty="0" smtClean="0"/>
          </a:p>
          <a:p>
            <a:pPr algn="just"/>
            <a:endParaRPr lang="en-IN" sz="2000" dirty="0"/>
          </a:p>
          <a:p>
            <a:pPr algn="just"/>
            <a:r>
              <a:rPr lang="en-IN" sz="2000" dirty="0"/>
              <a:t>where </a:t>
            </a:r>
            <a:r>
              <a:rPr lang="en-IN" sz="2000" dirty="0" err="1"/>
              <a:t>kk</a:t>
            </a:r>
            <a:r>
              <a:rPr lang="en-IN" sz="2000" dirty="0"/>
              <a:t> is the index of the inputs, and K=2K=2 in this paper. However, the naive approach to directly fuse the inputs and the weights introduces undesirable halos. To deal with this issue, the author introduces the Gaussian pyramid decomposition for weight maps and </a:t>
            </a:r>
            <a:r>
              <a:rPr lang="en-IN" sz="2000" dirty="0" err="1"/>
              <a:t>Laplacian</a:t>
            </a:r>
            <a:r>
              <a:rPr lang="en-IN" sz="2000" dirty="0"/>
              <a:t> pyramid decomposition for inputs. Considering that both Gaussian and </a:t>
            </a:r>
            <a:r>
              <a:rPr lang="en-IN" sz="2000" dirty="0" err="1"/>
              <a:t>Laplacian</a:t>
            </a:r>
            <a:r>
              <a:rPr lang="en-IN" sz="2000" dirty="0"/>
              <a:t> pyramids have same levels, the mixing process is performed at each level independently yielding the fused pyramid:</a:t>
            </a:r>
            <a:endParaRPr lang="en-IN" sz="2000" dirty="0" smtClean="0"/>
          </a:p>
          <a:p>
            <a:pPr algn="just"/>
            <a:endParaRPr lang="en-IN" sz="2000" dirty="0"/>
          </a:p>
          <a:p>
            <a:pPr algn="just"/>
            <a:r>
              <a:rPr lang="en-IN" sz="2000" dirty="0"/>
              <a:t/>
            </a:r>
            <a:br>
              <a:rPr lang="en-IN" sz="2000" dirty="0"/>
            </a:br>
            <a:endParaRPr lang="en-IN" sz="2000" dirty="0"/>
          </a:p>
        </p:txBody>
      </p:sp>
    </p:spTree>
    <p:extLst>
      <p:ext uri="{BB962C8B-B14F-4D97-AF65-F5344CB8AC3E}">
        <p14:creationId xmlns:p14="http://schemas.microsoft.com/office/powerpoint/2010/main" val="3354796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6213" y="222191"/>
            <a:ext cx="8359603" cy="683664"/>
          </a:xfrm>
        </p:spPr>
        <p:txBody>
          <a:bodyPr/>
          <a:lstStyle/>
          <a:p>
            <a:pPr algn="just"/>
            <a:r>
              <a:rPr lang="en-IN" sz="2800" dirty="0" smtClean="0"/>
              <a:t>                     MULTI SCALE FUSION(Cont.)</a:t>
            </a:r>
            <a:endParaRPr lang="en-IN" sz="2800" dirty="0"/>
          </a:p>
        </p:txBody>
      </p:sp>
      <p:sp>
        <p:nvSpPr>
          <p:cNvPr id="3" name="Subtitle 2"/>
          <p:cNvSpPr>
            <a:spLocks noGrp="1"/>
          </p:cNvSpPr>
          <p:nvPr>
            <p:ph type="subTitle" idx="1"/>
          </p:nvPr>
        </p:nvSpPr>
        <p:spPr>
          <a:xfrm>
            <a:off x="846034" y="1982625"/>
            <a:ext cx="8427969" cy="3165108"/>
          </a:xfrm>
        </p:spPr>
        <p:txBody>
          <a:bodyPr>
            <a:normAutofit/>
          </a:bodyPr>
          <a:lstStyle/>
          <a:p>
            <a:pPr algn="just"/>
            <a:r>
              <a:rPr lang="es-ES" sz="2800" dirty="0" err="1"/>
              <a:t>Rl</a:t>
            </a:r>
            <a:r>
              <a:rPr lang="es-ES" sz="2800" dirty="0"/>
              <a:t>(</a:t>
            </a:r>
            <a:r>
              <a:rPr lang="es-ES" sz="2800" dirty="0" err="1"/>
              <a:t>x,y</a:t>
            </a:r>
            <a:r>
              <a:rPr lang="es-ES" sz="2800" dirty="0"/>
              <a:t>)=</a:t>
            </a:r>
            <a:r>
              <a:rPr lang="es-ES" sz="2800" dirty="0" err="1"/>
              <a:t>K∑k</a:t>
            </a:r>
            <a:r>
              <a:rPr lang="es-ES" sz="2800" dirty="0"/>
              <a:t>=1Gl{¯</a:t>
            </a:r>
            <a:r>
              <a:rPr lang="es-ES" sz="2800" dirty="0" err="1"/>
              <a:t>Wk</a:t>
            </a:r>
            <a:r>
              <a:rPr lang="es-ES" sz="2800" dirty="0"/>
              <a:t>(</a:t>
            </a:r>
            <a:r>
              <a:rPr lang="es-ES" sz="2800" dirty="0" err="1"/>
              <a:t>x,y</a:t>
            </a:r>
            <a:r>
              <a:rPr lang="es-ES" sz="2800" dirty="0"/>
              <a:t>)}⋅Ll{</a:t>
            </a:r>
            <a:r>
              <a:rPr lang="es-ES" sz="2800" dirty="0" err="1"/>
              <a:t>Ik</a:t>
            </a:r>
            <a:r>
              <a:rPr lang="es-ES" sz="2800" dirty="0"/>
              <a:t>(</a:t>
            </a:r>
            <a:r>
              <a:rPr lang="es-ES" sz="2800" dirty="0" err="1"/>
              <a:t>x,y</a:t>
            </a:r>
            <a:r>
              <a:rPr lang="es-ES" sz="2800" dirty="0" smtClean="0"/>
              <a:t>)}</a:t>
            </a:r>
          </a:p>
          <a:p>
            <a:pPr algn="just"/>
            <a:endParaRPr lang="es-ES" sz="2800" dirty="0"/>
          </a:p>
          <a:p>
            <a:pPr algn="just"/>
            <a:r>
              <a:rPr lang="en-IN" sz="2800" dirty="0"/>
              <a:t>where </a:t>
            </a:r>
            <a:r>
              <a:rPr lang="en-IN" sz="2800" dirty="0" err="1"/>
              <a:t>ll</a:t>
            </a:r>
            <a:r>
              <a:rPr lang="en-IN" sz="2800" dirty="0"/>
              <a:t> denotes the number of the pyramid levels (l=5l=5 in this paper), </a:t>
            </a:r>
            <a:r>
              <a:rPr lang="en-IN" sz="2800" dirty="0" err="1"/>
              <a:t>LlLl</a:t>
            </a:r>
            <a:r>
              <a:rPr lang="en-IN" sz="2800" dirty="0"/>
              <a:t> is the </a:t>
            </a:r>
            <a:r>
              <a:rPr lang="en-IN" sz="2800" dirty="0" err="1"/>
              <a:t>Laplacian</a:t>
            </a:r>
            <a:r>
              <a:rPr lang="en-IN" sz="2800" dirty="0"/>
              <a:t> version while </a:t>
            </a:r>
            <a:r>
              <a:rPr lang="en-IN" sz="2800" dirty="0" err="1"/>
              <a:t>GlGl</a:t>
            </a:r>
            <a:r>
              <a:rPr lang="en-IN" sz="2800" dirty="0"/>
              <a:t> is the Gaussian version. </a:t>
            </a:r>
            <a:endParaRPr lang="en-IN" sz="2800" dirty="0"/>
          </a:p>
        </p:txBody>
      </p:sp>
    </p:spTree>
    <p:extLst>
      <p:ext uri="{BB962C8B-B14F-4D97-AF65-F5344CB8AC3E}">
        <p14:creationId xmlns:p14="http://schemas.microsoft.com/office/powerpoint/2010/main" val="3983544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24459"/>
            <a:ext cx="7766936" cy="765956"/>
          </a:xfrm>
        </p:spPr>
        <p:txBody>
          <a:bodyPr/>
          <a:lstStyle/>
          <a:p>
            <a:pPr algn="ctr"/>
            <a:r>
              <a:rPr lang="en-IN" dirty="0" smtClean="0"/>
              <a:t>EXPERIMENTAL RESULT</a:t>
            </a:r>
            <a:endParaRPr lang="en-IN" dirty="0"/>
          </a:p>
        </p:txBody>
      </p:sp>
      <p:sp>
        <p:nvSpPr>
          <p:cNvPr id="3" name="Subtitle 2"/>
          <p:cNvSpPr>
            <a:spLocks noGrp="1"/>
          </p:cNvSpPr>
          <p:nvPr>
            <p:ph type="subTitle" idx="1"/>
          </p:nvPr>
        </p:nvSpPr>
        <p:spPr>
          <a:xfrm>
            <a:off x="1187865" y="1529697"/>
            <a:ext cx="8656890" cy="4477996"/>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38" y="1589518"/>
            <a:ext cx="9106730" cy="3725966"/>
          </a:xfrm>
          <a:prstGeom prst="rect">
            <a:avLst/>
          </a:prstGeom>
        </p:spPr>
      </p:pic>
    </p:spTree>
    <p:extLst>
      <p:ext uri="{BB962C8B-B14F-4D97-AF65-F5344CB8AC3E}">
        <p14:creationId xmlns:p14="http://schemas.microsoft.com/office/powerpoint/2010/main" val="3149836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6397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61" y="772287"/>
            <a:ext cx="7766936" cy="928326"/>
          </a:xfrm>
        </p:spPr>
        <p:txBody>
          <a:bodyPr/>
          <a:lstStyle/>
          <a:p>
            <a:pPr algn="ctr"/>
            <a:r>
              <a:rPr lang="en-IN" dirty="0" smtClean="0"/>
              <a:t>GENERAL SCHEMA</a:t>
            </a:r>
            <a:endParaRPr lang="en-IN" dirty="0"/>
          </a:p>
        </p:txBody>
      </p:sp>
      <p:sp>
        <p:nvSpPr>
          <p:cNvPr id="3" name="Subtitle 2"/>
          <p:cNvSpPr>
            <a:spLocks noGrp="1"/>
          </p:cNvSpPr>
          <p:nvPr>
            <p:ph type="subTitle" idx="1"/>
          </p:nvPr>
        </p:nvSpPr>
        <p:spPr>
          <a:xfrm>
            <a:off x="677530" y="2247545"/>
            <a:ext cx="9135454" cy="2589375"/>
          </a:xfrm>
        </p:spPr>
        <p:txBody>
          <a:bodyPr>
            <a:noAutofit/>
          </a:bodyPr>
          <a:lstStyle/>
          <a:p>
            <a:pPr algn="just"/>
            <a:r>
              <a:rPr lang="en-IN" sz="2000" dirty="0"/>
              <a:t>The enhancing approach starts from a single distorted underwater image, first of all, applying white balance to this image to generate the first input of fusion process, denotes as </a:t>
            </a:r>
            <a:r>
              <a:rPr lang="en-IN" sz="2000" dirty="0" smtClean="0"/>
              <a:t>img1, </a:t>
            </a:r>
            <a:r>
              <a:rPr lang="en-IN" sz="2000" dirty="0"/>
              <a:t>and applying a temporal coherent noise reduction method to this img1img1 to derive another input of fusion process, denotes as </a:t>
            </a:r>
            <a:r>
              <a:rPr lang="en-IN" sz="2000" dirty="0" smtClean="0"/>
              <a:t>img2; </a:t>
            </a:r>
            <a:r>
              <a:rPr lang="en-IN" sz="2000" dirty="0"/>
              <a:t>then, obtaining the weights of these two inputs, where </a:t>
            </a:r>
            <a:r>
              <a:rPr lang="en-IN" sz="2000" dirty="0" err="1"/>
              <a:t>Laplacian</a:t>
            </a:r>
            <a:r>
              <a:rPr lang="en-IN" sz="2000" dirty="0"/>
              <a:t> contrast weight (</a:t>
            </a:r>
            <a:r>
              <a:rPr lang="en-IN" sz="2000" dirty="0" smtClean="0"/>
              <a:t>WL), </a:t>
            </a:r>
            <a:r>
              <a:rPr lang="en-IN" sz="2000" dirty="0"/>
              <a:t>local contrast weight (</a:t>
            </a:r>
            <a:r>
              <a:rPr lang="en-IN" sz="2000" dirty="0" smtClean="0"/>
              <a:t>WLC), </a:t>
            </a:r>
            <a:r>
              <a:rPr lang="en-IN" sz="2000" dirty="0"/>
              <a:t>Saliency weight (</a:t>
            </a:r>
            <a:r>
              <a:rPr lang="en-IN" sz="2000" dirty="0" smtClean="0"/>
              <a:t>WS) </a:t>
            </a:r>
            <a:r>
              <a:rPr lang="en-IN" sz="2000" dirty="0"/>
              <a:t>and exposedness weight (</a:t>
            </a:r>
            <a:r>
              <a:rPr lang="en-IN" sz="2000" dirty="0" smtClean="0"/>
              <a:t>WE) </a:t>
            </a:r>
            <a:r>
              <a:rPr lang="en-IN" sz="2000" dirty="0"/>
              <a:t>are used in this process; finally, the multi-scale fusion process is applied to generate the restored image.</a:t>
            </a:r>
            <a:endParaRPr lang="en-IN" sz="2000" dirty="0"/>
          </a:p>
        </p:txBody>
      </p:sp>
    </p:spTree>
    <p:extLst>
      <p:ext uri="{BB962C8B-B14F-4D97-AF65-F5344CB8AC3E}">
        <p14:creationId xmlns:p14="http://schemas.microsoft.com/office/powerpoint/2010/main" val="2423748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509" y="358925"/>
            <a:ext cx="7766936" cy="982766"/>
          </a:xfrm>
        </p:spPr>
        <p:txBody>
          <a:bodyPr/>
          <a:lstStyle/>
          <a:p>
            <a:pPr algn="ctr"/>
            <a:r>
              <a:rPr lang="en-IN" dirty="0" smtClean="0"/>
              <a:t>GENERAL SCHEMA</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4" y="1726250"/>
            <a:ext cx="10362660" cy="4854011"/>
          </a:xfrm>
          <a:prstGeom prst="rect">
            <a:avLst/>
          </a:prstGeom>
        </p:spPr>
      </p:pic>
    </p:spTree>
    <p:extLst>
      <p:ext uri="{BB962C8B-B14F-4D97-AF65-F5344CB8AC3E}">
        <p14:creationId xmlns:p14="http://schemas.microsoft.com/office/powerpoint/2010/main" val="340484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014" y="1350236"/>
            <a:ext cx="9767843" cy="1820254"/>
          </a:xfrm>
        </p:spPr>
        <p:txBody>
          <a:bodyPr/>
          <a:lstStyle/>
          <a:p>
            <a:pPr algn="ctr"/>
            <a:r>
              <a:rPr lang="en-IN" dirty="0" smtClean="0"/>
              <a:t>FUSION MATERIAL GENERATION</a:t>
            </a:r>
            <a:br>
              <a:rPr lang="en-IN" dirty="0" smtClean="0"/>
            </a:br>
            <a:r>
              <a:rPr lang="en-IN" dirty="0" smtClean="0"/>
              <a:t>(Input)</a:t>
            </a:r>
            <a:endParaRPr lang="en-IN" dirty="0"/>
          </a:p>
        </p:txBody>
      </p:sp>
      <p:sp>
        <p:nvSpPr>
          <p:cNvPr id="3" name="Subtitle 2"/>
          <p:cNvSpPr>
            <a:spLocks noGrp="1"/>
          </p:cNvSpPr>
          <p:nvPr>
            <p:ph type="subTitle" idx="1"/>
          </p:nvPr>
        </p:nvSpPr>
        <p:spPr>
          <a:xfrm>
            <a:off x="487110" y="3580688"/>
            <a:ext cx="9220912" cy="3016665"/>
          </a:xfrm>
        </p:spPr>
        <p:txBody>
          <a:bodyPr>
            <a:noAutofit/>
          </a:bodyPr>
          <a:lstStyle/>
          <a:p>
            <a:pPr algn="just"/>
            <a:r>
              <a:rPr lang="en-IN" sz="2800" dirty="0"/>
              <a:t>The first derived input is represented by the </a:t>
            </a:r>
            <a:r>
              <a:rPr lang="en-IN" sz="2800" dirty="0" err="1"/>
              <a:t>color</a:t>
            </a:r>
            <a:r>
              <a:rPr lang="en-IN" sz="2800" dirty="0"/>
              <a:t> corrected version of the image while the second is computed as a contrast enhanced version of the underwater image after a noise reduction operation is performed.</a:t>
            </a:r>
            <a:endParaRPr lang="en-IN" sz="2800" dirty="0"/>
          </a:p>
        </p:txBody>
      </p:sp>
    </p:spTree>
    <p:extLst>
      <p:ext uri="{BB962C8B-B14F-4D97-AF65-F5344CB8AC3E}">
        <p14:creationId xmlns:p14="http://schemas.microsoft.com/office/powerpoint/2010/main" val="79636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689" y="145279"/>
            <a:ext cx="7766936" cy="880217"/>
          </a:xfrm>
        </p:spPr>
        <p:txBody>
          <a:bodyPr/>
          <a:lstStyle/>
          <a:p>
            <a:pPr algn="ctr"/>
            <a:r>
              <a:rPr lang="en-IN" dirty="0" smtClean="0"/>
              <a:t>WHITE BALANCE</a:t>
            </a:r>
            <a:endParaRPr lang="en-IN" dirty="0"/>
          </a:p>
        </p:txBody>
      </p:sp>
      <p:sp>
        <p:nvSpPr>
          <p:cNvPr id="3" name="Subtitle 2"/>
          <p:cNvSpPr>
            <a:spLocks noGrp="1"/>
          </p:cNvSpPr>
          <p:nvPr>
            <p:ph type="subTitle" idx="1"/>
          </p:nvPr>
        </p:nvSpPr>
        <p:spPr>
          <a:xfrm>
            <a:off x="521293" y="1794615"/>
            <a:ext cx="9887484" cy="3700329"/>
          </a:xfrm>
        </p:spPr>
        <p:txBody>
          <a:bodyPr>
            <a:normAutofit/>
          </a:bodyPr>
          <a:lstStyle/>
          <a:p>
            <a:pPr algn="just"/>
            <a:r>
              <a:rPr lang="en-IN" sz="2000" dirty="0"/>
              <a:t>White balancing aims to enhance the image appearance by discarding unwanted </a:t>
            </a:r>
            <a:r>
              <a:rPr lang="en-IN" sz="2000" dirty="0" err="1"/>
              <a:t>color</a:t>
            </a:r>
            <a:r>
              <a:rPr lang="en-IN" sz="2000" dirty="0"/>
              <a:t> casts, due to various </a:t>
            </a:r>
            <a:r>
              <a:rPr lang="en-IN" sz="2000" dirty="0" err="1"/>
              <a:t>illuminants</a:t>
            </a:r>
            <a:r>
              <a:rPr lang="en-IN" sz="2000" dirty="0"/>
              <a:t>. Since, for underwater images, different components of light suffer from different degree of attenuation. In water deeper than 30ft30ft, white balancing suffers from noticeable effects since the absorbed </a:t>
            </a:r>
            <a:r>
              <a:rPr lang="en-IN" sz="2000" dirty="0" err="1"/>
              <a:t>colors</a:t>
            </a:r>
            <a:r>
              <a:rPr lang="en-IN" sz="2000" dirty="0"/>
              <a:t> are difficult to be restored. Additionally, underwater scenes present significant lack of contrast due to the poor light propagation in this type of medium. To deal with this problem, the author </a:t>
            </a:r>
            <a:r>
              <a:rPr lang="en-IN" sz="2000" dirty="0" err="1"/>
              <a:t>intorduces</a:t>
            </a:r>
            <a:r>
              <a:rPr lang="en-IN" sz="2000" dirty="0"/>
              <a:t> a modified balancing method according to </a:t>
            </a:r>
            <a:r>
              <a:rPr lang="en-IN" sz="2000" dirty="0">
                <a:hlinkClick r:id="rId2"/>
              </a:rPr>
              <a:t>Shades-of-Grey</a:t>
            </a:r>
            <a:r>
              <a:rPr lang="en-IN" sz="2000" dirty="0"/>
              <a:t> hypothesis, where the illumination is estimated by the value </a:t>
            </a:r>
            <a:r>
              <a:rPr lang="en-IN" sz="2000" dirty="0" err="1" smtClean="0"/>
              <a:t>μI</a:t>
            </a:r>
            <a:r>
              <a:rPr lang="en-IN" sz="2000" dirty="0"/>
              <a:t> that is computed from the average of the scene </a:t>
            </a:r>
            <a:r>
              <a:rPr lang="en-IN" sz="2000" dirty="0" err="1" smtClean="0"/>
              <a:t>μref</a:t>
            </a:r>
            <a:r>
              <a:rPr lang="en-IN" sz="2000" dirty="0"/>
              <a:t> and adjusted by the parameter </a:t>
            </a:r>
            <a:r>
              <a:rPr lang="en-IN" sz="2000" dirty="0" smtClean="0"/>
              <a:t>λ:</a:t>
            </a:r>
          </a:p>
          <a:p>
            <a:pPr algn="l"/>
            <a:r>
              <a:rPr lang="en-IN" sz="2000" dirty="0"/>
              <a:t> </a:t>
            </a:r>
            <a:r>
              <a:rPr lang="en-IN" sz="2000" dirty="0" smtClean="0"/>
              <a:t>                                               </a:t>
            </a:r>
            <a:r>
              <a:rPr lang="el-GR" sz="2000" dirty="0" smtClean="0"/>
              <a:t>μ</a:t>
            </a:r>
            <a:r>
              <a:rPr lang="en-IN" sz="2000" dirty="0"/>
              <a:t>I=0.5+</a:t>
            </a:r>
            <a:r>
              <a:rPr lang="el-GR" sz="2000" dirty="0"/>
              <a:t>λ⋅μ</a:t>
            </a:r>
            <a:r>
              <a:rPr lang="en-IN" sz="2000" dirty="0"/>
              <a:t>ref</a:t>
            </a:r>
            <a:endParaRPr lang="en-IN" sz="2000" dirty="0"/>
          </a:p>
        </p:txBody>
      </p:sp>
    </p:spTree>
    <p:extLst>
      <p:ext uri="{BB962C8B-B14F-4D97-AF65-F5344CB8AC3E}">
        <p14:creationId xmlns:p14="http://schemas.microsoft.com/office/powerpoint/2010/main" val="1739083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063" y="222191"/>
            <a:ext cx="7766936" cy="1076770"/>
          </a:xfrm>
        </p:spPr>
        <p:txBody>
          <a:bodyPr/>
          <a:lstStyle/>
          <a:p>
            <a:pPr algn="ctr"/>
            <a:r>
              <a:rPr lang="en-IN" dirty="0" smtClean="0"/>
              <a:t>WHITE BALANCE(Cont.)</a:t>
            </a:r>
            <a:endParaRPr lang="en-IN" dirty="0"/>
          </a:p>
        </p:txBody>
      </p:sp>
      <p:sp>
        <p:nvSpPr>
          <p:cNvPr id="3" name="Subtitle 2"/>
          <p:cNvSpPr>
            <a:spLocks noGrp="1"/>
          </p:cNvSpPr>
          <p:nvPr>
            <p:ph type="subTitle" idx="1"/>
          </p:nvPr>
        </p:nvSpPr>
        <p:spPr>
          <a:xfrm>
            <a:off x="632389" y="1555335"/>
            <a:ext cx="9494377" cy="4238714"/>
          </a:xfrm>
        </p:spPr>
        <p:txBody>
          <a:bodyPr>
            <a:noAutofit/>
          </a:bodyPr>
          <a:lstStyle/>
          <a:p>
            <a:pPr algn="just"/>
            <a:r>
              <a:rPr lang="en-IN" sz="2000" dirty="0"/>
              <a:t>The average </a:t>
            </a:r>
            <a:r>
              <a:rPr lang="en-IN" sz="2000" dirty="0" err="1"/>
              <a:t>color</a:t>
            </a:r>
            <a:r>
              <a:rPr lang="en-IN" sz="2000" dirty="0"/>
              <a:t> </a:t>
            </a:r>
            <a:r>
              <a:rPr lang="en-IN" sz="2000" dirty="0" err="1"/>
              <a:t>μrefμref</a:t>
            </a:r>
            <a:r>
              <a:rPr lang="en-IN" sz="2000" dirty="0"/>
              <a:t> is used to estimate the </a:t>
            </a:r>
            <a:r>
              <a:rPr lang="en-IN" sz="2000" dirty="0" err="1"/>
              <a:t>illuminant</a:t>
            </a:r>
            <a:r>
              <a:rPr lang="en-IN" sz="2000" dirty="0"/>
              <a:t> </a:t>
            </a:r>
            <a:r>
              <a:rPr lang="en-IN" sz="2000" dirty="0" err="1"/>
              <a:t>color</a:t>
            </a:r>
            <a:r>
              <a:rPr lang="en-IN" sz="2000" dirty="0"/>
              <a:t> and can be obtained based on </a:t>
            </a:r>
            <a:r>
              <a:rPr lang="en-IN" sz="2000" dirty="0" err="1">
                <a:hlinkClick r:id="rId2"/>
              </a:rPr>
              <a:t>Minkowski</a:t>
            </a:r>
            <a:r>
              <a:rPr lang="en-IN" sz="2000" dirty="0">
                <a:hlinkClick r:id="rId2"/>
              </a:rPr>
              <a:t> norm</a:t>
            </a:r>
            <a:r>
              <a:rPr lang="en-IN" sz="2000" dirty="0"/>
              <a:t> when </a:t>
            </a:r>
            <a:r>
              <a:rPr lang="en-IN" sz="2000" dirty="0" smtClean="0"/>
              <a:t>p=1</a:t>
            </a:r>
            <a:r>
              <a:rPr lang="en-IN" sz="2000" dirty="0"/>
              <a:t>. Practically, the first input is computed by this straightforward white balancing operation. Since the white balancing solely is not able to solve the problem of visibility, thus, an additional input is required in order to enhance the contrast of the degraded image</a:t>
            </a:r>
            <a:r>
              <a:rPr lang="en-IN" sz="2000" dirty="0" smtClean="0"/>
              <a:t>.</a:t>
            </a:r>
          </a:p>
          <a:p>
            <a:pPr algn="l"/>
            <a:r>
              <a:rPr lang="en-IN" sz="2000" dirty="0"/>
              <a:t>To implement the </a:t>
            </a:r>
            <a:r>
              <a:rPr lang="en-IN" sz="2000" dirty="0" err="1"/>
              <a:t>color</a:t>
            </a:r>
            <a:r>
              <a:rPr lang="en-IN" sz="2000" dirty="0"/>
              <a:t> balance, I found that among different methods (including the method provided by the author), the </a:t>
            </a:r>
            <a:r>
              <a:rPr lang="en-IN" sz="2000" dirty="0">
                <a:hlinkClick r:id="rId3"/>
              </a:rPr>
              <a:t>Simplest </a:t>
            </a:r>
            <a:r>
              <a:rPr lang="en-IN" sz="2000" dirty="0" err="1">
                <a:hlinkClick r:id="rId3"/>
              </a:rPr>
              <a:t>Color</a:t>
            </a:r>
            <a:r>
              <a:rPr lang="en-IN" sz="2000" dirty="0">
                <a:hlinkClick r:id="rId3"/>
              </a:rPr>
              <a:t> Balance</a:t>
            </a:r>
            <a:r>
              <a:rPr lang="en-IN" sz="2000" dirty="0"/>
              <a:t>, which performs </a:t>
            </a:r>
            <a:r>
              <a:rPr lang="en-IN" sz="2000" dirty="0" err="1"/>
              <a:t>color</a:t>
            </a:r>
            <a:r>
              <a:rPr lang="en-IN" sz="2000" dirty="0"/>
              <a:t> balancing via histogram </a:t>
            </a:r>
            <a:r>
              <a:rPr lang="en-IN" sz="2000" dirty="0" err="1"/>
              <a:t>bormalization</a:t>
            </a:r>
            <a:r>
              <a:rPr lang="en-IN" sz="2000" dirty="0"/>
              <a:t>, is a better way to handle such process, since it is fast and the restoring performance is better</a:t>
            </a:r>
            <a:r>
              <a:rPr lang="en-IN" sz="2000" dirty="0" smtClean="0"/>
              <a:t>.</a:t>
            </a:r>
            <a:endParaRPr lang="en-IN" sz="2000" dirty="0"/>
          </a:p>
        </p:txBody>
      </p:sp>
    </p:spTree>
    <p:extLst>
      <p:ext uri="{BB962C8B-B14F-4D97-AF65-F5344CB8AC3E}">
        <p14:creationId xmlns:p14="http://schemas.microsoft.com/office/powerpoint/2010/main" val="1510476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61" y="76912"/>
            <a:ext cx="7766936" cy="1615155"/>
          </a:xfrm>
        </p:spPr>
        <p:txBody>
          <a:bodyPr/>
          <a:lstStyle/>
          <a:p>
            <a:pPr algn="ctr"/>
            <a:r>
              <a:rPr lang="en-IN" dirty="0" smtClean="0"/>
              <a:t>WHITE BALANCE</a:t>
            </a:r>
            <a:br>
              <a:rPr lang="en-IN" dirty="0" smtClean="0"/>
            </a:br>
            <a:r>
              <a:rPr lang="en-IN" dirty="0" smtClean="0"/>
              <a:t>(Input-Output)</a:t>
            </a:r>
            <a:endParaRPr lang="en-IN" dirty="0"/>
          </a:p>
        </p:txBody>
      </p:sp>
      <p:sp>
        <p:nvSpPr>
          <p:cNvPr id="3" name="Subtitle 2"/>
          <p:cNvSpPr>
            <a:spLocks noGrp="1"/>
          </p:cNvSpPr>
          <p:nvPr>
            <p:ph type="subTitle" idx="1"/>
          </p:nvPr>
        </p:nvSpPr>
        <p:spPr>
          <a:xfrm>
            <a:off x="606752" y="1803163"/>
            <a:ext cx="9366190" cy="4597637"/>
          </a:xfrm>
        </p:spPr>
        <p:txBody>
          <a:bodyPr/>
          <a:lstStyle/>
          <a:p>
            <a:pPr algn="ct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52" y="1803164"/>
            <a:ext cx="4375446" cy="45976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2198" y="1803162"/>
            <a:ext cx="4990744" cy="4597638"/>
          </a:xfrm>
          <a:prstGeom prst="rect">
            <a:avLst/>
          </a:prstGeom>
        </p:spPr>
      </p:pic>
    </p:spTree>
    <p:extLst>
      <p:ext uri="{BB962C8B-B14F-4D97-AF65-F5344CB8AC3E}">
        <p14:creationId xmlns:p14="http://schemas.microsoft.com/office/powerpoint/2010/main" val="3020850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2146" y="233903"/>
            <a:ext cx="8132589" cy="953963"/>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a:t/>
            </a:r>
            <a:br>
              <a:rPr lang="en-IN" dirty="0"/>
            </a:br>
            <a:r>
              <a:rPr lang="en-IN" sz="3200" dirty="0" smtClean="0"/>
              <a:t>TEMPORAL COHERENT NOISE REDUCTION</a:t>
            </a:r>
            <a:endParaRPr lang="en-IN" sz="3200" dirty="0"/>
          </a:p>
        </p:txBody>
      </p:sp>
      <p:sp>
        <p:nvSpPr>
          <p:cNvPr id="3" name="Subtitle 2"/>
          <p:cNvSpPr>
            <a:spLocks noGrp="1"/>
          </p:cNvSpPr>
          <p:nvPr>
            <p:ph type="subTitle" idx="1"/>
          </p:nvPr>
        </p:nvSpPr>
        <p:spPr>
          <a:xfrm>
            <a:off x="1242147" y="1734922"/>
            <a:ext cx="7766936" cy="3520742"/>
          </a:xfrm>
        </p:spPr>
        <p:txBody>
          <a:bodyPr>
            <a:noAutofit/>
          </a:bodyPr>
          <a:lstStyle/>
          <a:p>
            <a:pPr algn="just"/>
            <a:r>
              <a:rPr lang="en-IN" sz="2400" dirty="0"/>
              <a:t>The temporal coherent noise reduction process is introduced, since underwater images are noisy due to the impurities and the special illumination conditions. To remove noise while preserve edges (for videos, also need to take both spatial and temporal coherence into consideration), The bilateral filter is commonly used, by considering the domain </a:t>
            </a:r>
            <a:r>
              <a:rPr lang="en-IN" sz="2400" dirty="0" err="1" smtClean="0"/>
              <a:t>Ωof</a:t>
            </a:r>
            <a:r>
              <a:rPr lang="en-IN" sz="2400" dirty="0" smtClean="0"/>
              <a:t> </a:t>
            </a:r>
            <a:r>
              <a:rPr lang="en-IN" sz="2400" dirty="0"/>
              <a:t>the spatial filter kernel </a:t>
            </a:r>
            <a:r>
              <a:rPr lang="en-IN" sz="2400" dirty="0" smtClean="0"/>
              <a:t>f</a:t>
            </a:r>
            <a:r>
              <a:rPr lang="en-IN" sz="2400" dirty="0"/>
              <a:t> (Gaussian with standard deviation </a:t>
            </a:r>
            <a:r>
              <a:rPr lang="en-IN" sz="2400" dirty="0" err="1" smtClean="0"/>
              <a:t>σf</a:t>
            </a:r>
            <a:r>
              <a:rPr lang="en-IN" sz="2400" dirty="0"/>
              <a:t>), the bilateral filter blends the </a:t>
            </a:r>
            <a:r>
              <a:rPr lang="en-IN" sz="2400" dirty="0" err="1"/>
              <a:t>center</a:t>
            </a:r>
            <a:r>
              <a:rPr lang="en-IN" sz="2400" dirty="0"/>
              <a:t> pixel </a:t>
            </a:r>
            <a:r>
              <a:rPr lang="en-IN" sz="2400" dirty="0" smtClean="0"/>
              <a:t>s</a:t>
            </a:r>
            <a:r>
              <a:rPr lang="en-IN" sz="2400" dirty="0"/>
              <a:t> of the kernel with the </a:t>
            </a:r>
            <a:r>
              <a:rPr lang="en-IN" sz="2400" dirty="0" err="1"/>
              <a:t>neighboring</a:t>
            </a:r>
            <a:r>
              <a:rPr lang="en-IN" sz="2400" dirty="0"/>
              <a:t> pixels </a:t>
            </a:r>
            <a:r>
              <a:rPr lang="en-IN" sz="2400" dirty="0" smtClean="0"/>
              <a:t>p</a:t>
            </a:r>
            <a:r>
              <a:rPr lang="en-IN" sz="2400" dirty="0"/>
              <a:t> that are similar to </a:t>
            </a:r>
            <a:r>
              <a:rPr lang="en-IN" sz="2400" dirty="0" smtClean="0"/>
              <a:t>s:</a:t>
            </a:r>
          </a:p>
          <a:p>
            <a:pPr algn="just"/>
            <a:r>
              <a:rPr lang="en-IN" sz="2400" dirty="0"/>
              <a:t> </a:t>
            </a:r>
            <a:r>
              <a:rPr lang="en-IN" sz="2400" dirty="0" smtClean="0"/>
              <a:t>                      </a:t>
            </a:r>
            <a:r>
              <a:rPr lang="en-IN" sz="2400" dirty="0" err="1" smtClean="0"/>
              <a:t>Js</a:t>
            </a:r>
            <a:r>
              <a:rPr lang="en-IN" sz="2400" dirty="0" smtClean="0"/>
              <a:t>=1k(s</a:t>
            </a:r>
            <a:r>
              <a:rPr lang="en-IN" sz="2400" dirty="0"/>
              <a:t>)∑p∈</a:t>
            </a:r>
            <a:r>
              <a:rPr lang="el-GR" sz="2400" dirty="0"/>
              <a:t>Ω</a:t>
            </a:r>
            <a:r>
              <a:rPr lang="en-IN" sz="2400" dirty="0"/>
              <a:t>f(p−s,</a:t>
            </a:r>
            <a:r>
              <a:rPr lang="el-GR" sz="2400" dirty="0"/>
              <a:t>σ</a:t>
            </a:r>
            <a:r>
              <a:rPr lang="en-IN" sz="2400" dirty="0"/>
              <a:t>f)⋅g(D(</a:t>
            </a:r>
            <a:r>
              <a:rPr lang="en-IN" sz="2400" dirty="0" err="1"/>
              <a:t>p,s</a:t>
            </a:r>
            <a:r>
              <a:rPr lang="en-IN" sz="2400" dirty="0"/>
              <a:t>),</a:t>
            </a:r>
            <a:r>
              <a:rPr lang="el-GR" sz="2400" dirty="0"/>
              <a:t>σ</a:t>
            </a:r>
            <a:r>
              <a:rPr lang="en-IN" sz="2400" dirty="0"/>
              <a:t>g)⋅</a:t>
            </a:r>
            <a:r>
              <a:rPr lang="en-IN" sz="2400" dirty="0" err="1"/>
              <a:t>Ip</a:t>
            </a:r>
            <a:endParaRPr lang="en-IN" sz="2400" dirty="0"/>
          </a:p>
        </p:txBody>
      </p:sp>
    </p:spTree>
    <p:extLst>
      <p:ext uri="{BB962C8B-B14F-4D97-AF65-F5344CB8AC3E}">
        <p14:creationId xmlns:p14="http://schemas.microsoft.com/office/powerpoint/2010/main" val="132429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0693" y="1068224"/>
            <a:ext cx="8166771" cy="974221"/>
          </a:xfrm>
        </p:spPr>
        <p:txBody>
          <a:bodyPr/>
          <a:lstStyle/>
          <a:p>
            <a:pPr algn="ctr"/>
            <a:r>
              <a:rPr lang="en-IN" dirty="0" smtClean="0"/>
              <a:t>NOISE REDUCTION(Cont.)</a:t>
            </a:r>
            <a:endParaRPr lang="en-IN" dirty="0"/>
          </a:p>
        </p:txBody>
      </p:sp>
      <p:sp>
        <p:nvSpPr>
          <p:cNvPr id="3" name="Subtitle 2"/>
          <p:cNvSpPr>
            <a:spLocks noGrp="1"/>
          </p:cNvSpPr>
          <p:nvPr>
            <p:ph type="subTitle" idx="1"/>
          </p:nvPr>
        </p:nvSpPr>
        <p:spPr>
          <a:xfrm>
            <a:off x="549343" y="2555193"/>
            <a:ext cx="9169637" cy="4477995"/>
          </a:xfrm>
        </p:spPr>
        <p:txBody>
          <a:bodyPr>
            <a:noAutofit/>
          </a:bodyPr>
          <a:lstStyle/>
          <a:p>
            <a:pPr algn="just"/>
            <a:r>
              <a:rPr lang="en-IN" sz="2800" dirty="0"/>
              <a:t>Typically, the size of </a:t>
            </a:r>
            <a:r>
              <a:rPr lang="en-IN" sz="2800" dirty="0" err="1"/>
              <a:t>neighborhood</a:t>
            </a:r>
            <a:r>
              <a:rPr lang="en-IN" sz="2800" dirty="0"/>
              <a:t> ΨΨ is </a:t>
            </a:r>
            <a:r>
              <a:rPr lang="en-IN" sz="2800" dirty="0" smtClean="0"/>
              <a:t>3×3</a:t>
            </a:r>
            <a:r>
              <a:rPr lang="en-IN" sz="2800" dirty="0"/>
              <a:t> or </a:t>
            </a:r>
            <a:r>
              <a:rPr lang="en-IN" sz="2800" dirty="0" smtClean="0"/>
              <a:t>5×5</a:t>
            </a:r>
            <a:r>
              <a:rPr lang="en-IN" sz="2800" dirty="0"/>
              <a:t>. Practically, the second input is computed from the noise-free and </a:t>
            </a:r>
            <a:r>
              <a:rPr lang="en-IN" sz="2800" dirty="0" err="1"/>
              <a:t>color</a:t>
            </a:r>
            <a:r>
              <a:rPr lang="en-IN" sz="2800" dirty="0"/>
              <a:t> corrected version of the original image. This input is designed in order to reduce the degradation due to volume scattering. To achieve an optimal contrast level of the image, the second input is obtained by applying the </a:t>
            </a:r>
            <a:r>
              <a:rPr lang="en-IN" sz="2800" dirty="0" err="1" smtClean="0"/>
              <a:t>classicalcontrast</a:t>
            </a:r>
            <a:r>
              <a:rPr lang="en-IN" sz="2800" dirty="0" smtClean="0"/>
              <a:t> </a:t>
            </a:r>
            <a:r>
              <a:rPr lang="en-IN" sz="2800" dirty="0"/>
              <a:t>local adaptive histogram equalization.</a:t>
            </a:r>
            <a:endParaRPr lang="en-IN" sz="2800" dirty="0"/>
          </a:p>
        </p:txBody>
      </p:sp>
    </p:spTree>
    <p:extLst>
      <p:ext uri="{BB962C8B-B14F-4D97-AF65-F5344CB8AC3E}">
        <p14:creationId xmlns:p14="http://schemas.microsoft.com/office/powerpoint/2010/main" val="3948793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797</TotalTime>
  <Words>600</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UNDERWATER IMAGE ENHANCEMENT USING FUSION</vt:lpstr>
      <vt:lpstr>GENERAL SCHEMA</vt:lpstr>
      <vt:lpstr>GENERAL SCHEMA</vt:lpstr>
      <vt:lpstr>FUSION MATERIAL GENERATION (Input)</vt:lpstr>
      <vt:lpstr>WHITE BALANCE</vt:lpstr>
      <vt:lpstr>WHITE BALANCE(Cont.)</vt:lpstr>
      <vt:lpstr>WHITE BALANCE (Input-Output)</vt:lpstr>
      <vt:lpstr>         TEMPORAL COHERENT NOISE REDUCTION</vt:lpstr>
      <vt:lpstr>NOISE REDUCTION(Cont.)</vt:lpstr>
      <vt:lpstr>Weights of Fusion Process </vt:lpstr>
      <vt:lpstr>LAPLACIAN CONTRAST WEIGHT </vt:lpstr>
      <vt:lpstr>LOCAL CONTRAST WEIGHT</vt:lpstr>
      <vt:lpstr>SALIENCY WEIGHT</vt:lpstr>
      <vt:lpstr>EXPOSEDNESS WEIGHT</vt:lpstr>
      <vt:lpstr>MULTI SCALE FUSION</vt:lpstr>
      <vt:lpstr>                     MULTI SCALE FUSION(Cont.)</vt:lpstr>
      <vt:lpstr>EXPERIMENTAL RESULT</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UNDERWATER IMAGE ENHANCEMENT USING FUSION</dc:title>
  <dc:creator>SHAILENDRA UPADHYAY</dc:creator>
  <cp:lastModifiedBy>SHAILENDRA UPADHYAY</cp:lastModifiedBy>
  <cp:revision>14</cp:revision>
  <dcterms:created xsi:type="dcterms:W3CDTF">2019-05-12T05:24:04Z</dcterms:created>
  <dcterms:modified xsi:type="dcterms:W3CDTF">2019-05-12T18:41:08Z</dcterms:modified>
</cp:coreProperties>
</file>