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9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209B31-9591-4B75-9401-347590AC159B}" v="19" dt="2025-07-11T04:09:35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3E1-A180-4A68-BF6B-783DA066E9D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A59D-5392-43B7-AF42-1900773D7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89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3E1-A180-4A68-BF6B-783DA066E9D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A59D-5392-43B7-AF42-1900773D7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75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3E1-A180-4A68-BF6B-783DA066E9D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A59D-5392-43B7-AF42-1900773D7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513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3E1-A180-4A68-BF6B-783DA066E9D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A59D-5392-43B7-AF42-1900773D7D1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768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3E1-A180-4A68-BF6B-783DA066E9D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A59D-5392-43B7-AF42-1900773D7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073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3E1-A180-4A68-BF6B-783DA066E9D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A59D-5392-43B7-AF42-1900773D7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087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3E1-A180-4A68-BF6B-783DA066E9D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A59D-5392-43B7-AF42-1900773D7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537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3E1-A180-4A68-BF6B-783DA066E9D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A59D-5392-43B7-AF42-1900773D7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698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3E1-A180-4A68-BF6B-783DA066E9D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A59D-5392-43B7-AF42-1900773D7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8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3E1-A180-4A68-BF6B-783DA066E9D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A59D-5392-43B7-AF42-1900773D7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886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3E1-A180-4A68-BF6B-783DA066E9D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A59D-5392-43B7-AF42-1900773D7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21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3E1-A180-4A68-BF6B-783DA066E9D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A59D-5392-43B7-AF42-1900773D7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88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3E1-A180-4A68-BF6B-783DA066E9D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A59D-5392-43B7-AF42-1900773D7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94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3E1-A180-4A68-BF6B-783DA066E9D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A59D-5392-43B7-AF42-1900773D7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92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3E1-A180-4A68-BF6B-783DA066E9D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A59D-5392-43B7-AF42-1900773D7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3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3E1-A180-4A68-BF6B-783DA066E9D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A59D-5392-43B7-AF42-1900773D7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1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323E1-A180-4A68-BF6B-783DA066E9D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6A59D-5392-43B7-AF42-1900773D7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78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BC323E1-A180-4A68-BF6B-783DA066E9D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6A59D-5392-43B7-AF42-1900773D7D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031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1A96-6F39-80ED-FFBB-0B9FDCDFFF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Smart Home Automation System Using Arduino.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19CE2-9942-4021-31FB-9AF978C25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6625" y="6152561"/>
            <a:ext cx="8637072" cy="492080"/>
          </a:xfrm>
        </p:spPr>
        <p:txBody>
          <a:bodyPr>
            <a:normAutofit fontScale="62500" lnSpcReduction="20000"/>
          </a:bodyPr>
          <a:lstStyle/>
          <a:p>
            <a:r>
              <a:rPr lang="en-US" sz="5100" dirty="0"/>
              <a:t>Presented by :</a:t>
            </a:r>
            <a:r>
              <a:rPr lang="en-US" sz="5100" dirty="0" err="1"/>
              <a:t>mohd</a:t>
            </a:r>
            <a:r>
              <a:rPr lang="en-US" sz="5100" dirty="0"/>
              <a:t> </a:t>
            </a:r>
            <a:r>
              <a:rPr lang="en-US" sz="5100" dirty="0" err="1"/>
              <a:t>adnan</a:t>
            </a:r>
            <a:endParaRPr lang="en-US" sz="5100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3184F-7ED9-E575-FF00-58D1523C8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5" y="3940405"/>
            <a:ext cx="8544560" cy="187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3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54C6-F407-E1CB-A130-2AAF3399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FE52-8581-9599-57DF-D869C04A4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Smart Lighting</a:t>
            </a:r>
            <a:r>
              <a:rPr lang="en-US" dirty="0"/>
              <a:t> – Lights turn ON in dark</a:t>
            </a:r>
          </a:p>
          <a:p>
            <a:r>
              <a:rPr lang="en-US" b="1" dirty="0"/>
              <a:t>Security</a:t>
            </a:r>
            <a:r>
              <a:rPr lang="en-US" dirty="0"/>
              <a:t> – Motion detection with buzzer alert</a:t>
            </a:r>
          </a:p>
          <a:p>
            <a:r>
              <a:rPr lang="en-US" b="1" dirty="0"/>
              <a:t>Fire/Gas Safety</a:t>
            </a:r>
            <a:r>
              <a:rPr lang="en-US" dirty="0"/>
              <a:t> – Detect leaks and warn users</a:t>
            </a:r>
          </a:p>
          <a:p>
            <a:r>
              <a:rPr lang="en-US" b="1" dirty="0"/>
              <a:t>Home Automation</a:t>
            </a:r>
            <a:r>
              <a:rPr lang="en-US" dirty="0"/>
              <a:t> – Automatically control appliances</a:t>
            </a:r>
          </a:p>
          <a:p>
            <a:r>
              <a:rPr lang="en-US" b="1" dirty="0"/>
              <a:t>Energy Saving</a:t>
            </a:r>
            <a:r>
              <a:rPr lang="en-US" dirty="0"/>
              <a:t> – Devices run only when needed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11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E58B-78E7-1B20-3F91-F50247F1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&amp; Future Scope: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73B49-4ECB-56F3-22FD-9D7ECA4A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Advantages:</a:t>
            </a:r>
            <a:endParaRPr lang="en-US" dirty="0"/>
          </a:p>
          <a:p>
            <a:r>
              <a:rPr lang="en-US" dirty="0"/>
              <a:t>Cost-effective</a:t>
            </a:r>
          </a:p>
          <a:p>
            <a:r>
              <a:rPr lang="en-US" dirty="0"/>
              <a:t>Easy to build</a:t>
            </a:r>
          </a:p>
          <a:p>
            <a:r>
              <a:rPr lang="en-US" dirty="0"/>
              <a:t>Real-time monitoring</a:t>
            </a:r>
          </a:p>
          <a:p>
            <a:r>
              <a:rPr lang="en-US" dirty="0"/>
              <a:t>Good beginner project for IoT</a:t>
            </a:r>
          </a:p>
          <a:p>
            <a:r>
              <a:rPr lang="en-US" b="1" dirty="0"/>
              <a:t>Future Improvements:</a:t>
            </a:r>
            <a:endParaRPr lang="en-US" dirty="0"/>
          </a:p>
          <a:p>
            <a:r>
              <a:rPr lang="en-US" dirty="0"/>
              <a:t>Add Wi-Fi/Bluetooth module for mobile control</a:t>
            </a:r>
          </a:p>
          <a:p>
            <a:r>
              <a:rPr lang="en-US" dirty="0"/>
              <a:t>Connect to IoT cloud for data logging</a:t>
            </a:r>
          </a:p>
          <a:p>
            <a:r>
              <a:rPr lang="en-US" dirty="0"/>
              <a:t>Use voice commands with Google Assistant/Alexa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86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5351-90F2-F7E1-2748-8BE5BE43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43BD-3720-5B6D-F548-954AF017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automated various devices using sensors</a:t>
            </a:r>
          </a:p>
          <a:p>
            <a:r>
              <a:rPr lang="en-US" dirty="0"/>
              <a:t>Shows potential of Arduino in smart home systems</a:t>
            </a:r>
          </a:p>
          <a:p>
            <a:r>
              <a:rPr lang="en-US" dirty="0"/>
              <a:t>Project is scalable and can integrate with IoT for advanced control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1127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1421-6EF5-6EE5-586D-F5A0C507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8779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   </a:t>
            </a:r>
            <a:br>
              <a:rPr lang="en-US" sz="6000" dirty="0"/>
            </a:br>
            <a:endParaRPr lang="en-US" sz="6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8AABE-8784-1EC1-E5BF-F0DE31546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313" y="2456041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IN" sz="9600" dirty="0"/>
              <a:t>Thank</a:t>
            </a:r>
            <a:r>
              <a:rPr lang="en-IN" dirty="0"/>
              <a:t> </a:t>
            </a:r>
            <a:r>
              <a:rPr lang="en-IN" sz="96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83141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7F27E4-B3FF-320F-B891-8D762A2E6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4049-D433-1666-AA36-57913905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Introtuction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2A206-4A69-E944-161B-0F41067C2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Home Automation</a:t>
            </a:r>
            <a:r>
              <a:rPr lang="en-US" dirty="0"/>
              <a:t> refers to automatic control of home appliances using electronic systems and sensors.</a:t>
            </a:r>
          </a:p>
          <a:p>
            <a:r>
              <a:rPr lang="en-US" dirty="0"/>
              <a:t>This project makes a basic </a:t>
            </a:r>
            <a:r>
              <a:rPr lang="en-US" b="1" dirty="0"/>
              <a:t>smart home system</a:t>
            </a:r>
            <a:r>
              <a:rPr lang="en-US" dirty="0"/>
              <a:t> using Arduino UNO and multiple sensors.</a:t>
            </a:r>
          </a:p>
          <a:p>
            <a:r>
              <a:rPr lang="en-US" b="1" dirty="0"/>
              <a:t>Objective:</a:t>
            </a:r>
            <a:r>
              <a:rPr lang="en-US" dirty="0"/>
              <a:t> Control a bulb, buzzer, motor, and LED automatically based on sensor input.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956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F2D3-A30C-550F-ABD8-CFFDA5BF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used: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17BFFE-A5A1-B947-B16B-3EBA476C14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800788"/>
              </p:ext>
            </p:extLst>
          </p:nvPr>
        </p:nvGraphicFramePr>
        <p:xfrm>
          <a:off x="1572768" y="1920248"/>
          <a:ext cx="8454684" cy="4133232"/>
        </p:xfrm>
        <a:graphic>
          <a:graphicData uri="http://schemas.openxmlformats.org/drawingml/2006/table">
            <a:tbl>
              <a:tblPr/>
              <a:tblGrid>
                <a:gridCol w="4227342">
                  <a:extLst>
                    <a:ext uri="{9D8B030D-6E8A-4147-A177-3AD203B41FA5}">
                      <a16:colId xmlns:a16="http://schemas.microsoft.com/office/drawing/2014/main" val="3968450764"/>
                    </a:ext>
                  </a:extLst>
                </a:gridCol>
                <a:gridCol w="4227342">
                  <a:extLst>
                    <a:ext uri="{9D8B030D-6E8A-4147-A177-3AD203B41FA5}">
                      <a16:colId xmlns:a16="http://schemas.microsoft.com/office/drawing/2014/main" val="2236609704"/>
                    </a:ext>
                  </a:extLst>
                </a:gridCol>
              </a:tblGrid>
              <a:tr h="3444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Component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Description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506071"/>
                  </a:ext>
                </a:extLst>
              </a:tr>
              <a:tr h="3444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Arduino UNO</a:t>
                      </a:r>
                      <a:endParaRPr lang="en-IN" sz="1400"/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Main controller for sensors and outputs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00311"/>
                  </a:ext>
                </a:extLst>
              </a:tr>
              <a:tr h="3444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Ultrasonic Sensor (HC-SR04)</a:t>
                      </a:r>
                      <a:endParaRPr lang="en-IN" sz="1400"/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Measures distance to detect objects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652556"/>
                  </a:ext>
                </a:extLst>
              </a:tr>
              <a:tr h="3444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PIR Motion Sensor</a:t>
                      </a:r>
                      <a:endParaRPr lang="en-IN" sz="1400"/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Detects human movement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563086"/>
                  </a:ext>
                </a:extLst>
              </a:tr>
              <a:tr h="3444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LDR (Light Dependent Resistor)</a:t>
                      </a:r>
                      <a:endParaRPr lang="en-IN" sz="1400"/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Senses ambient light level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919968"/>
                  </a:ext>
                </a:extLst>
              </a:tr>
              <a:tr h="3444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Gas Sensor (MQ2)</a:t>
                      </a:r>
                      <a:endParaRPr lang="en-IN" sz="1400"/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Detects gas or smoke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224924"/>
                  </a:ext>
                </a:extLst>
              </a:tr>
              <a:tr h="3444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Push Button</a:t>
                      </a:r>
                      <a:endParaRPr lang="en-IN" sz="1400"/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Manually triggers the motor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765050"/>
                  </a:ext>
                </a:extLst>
              </a:tr>
              <a:tr h="3444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Bulb</a:t>
                      </a:r>
                      <a:endParaRPr lang="en-IN" sz="1400" dirty="0"/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Automates light based on LDR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435863"/>
                  </a:ext>
                </a:extLst>
              </a:tr>
              <a:tr h="3444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Buzzer</a:t>
                      </a:r>
                      <a:endParaRPr lang="en-IN" sz="1400"/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Sounds alarm when motion is detected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350559"/>
                  </a:ext>
                </a:extLst>
              </a:tr>
              <a:tr h="3444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DC Motor</a:t>
                      </a:r>
                      <a:endParaRPr lang="en-IN" sz="1400"/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Turns ON/OFF with button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3257611"/>
                  </a:ext>
                </a:extLst>
              </a:tr>
              <a:tr h="3444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LED</a:t>
                      </a:r>
                      <a:endParaRPr lang="en-IN" sz="1400"/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Indicates gas detection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55007"/>
                  </a:ext>
                </a:extLst>
              </a:tr>
              <a:tr h="3444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Breadboard, Resistors, Jumper Wires</a:t>
                      </a:r>
                      <a:endParaRPr lang="en-IN" sz="1400"/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For circuit connections</a:t>
                      </a:r>
                    </a:p>
                  </a:txBody>
                  <a:tcPr marL="71867" marR="71867" marT="35934" marB="35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71358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AF3A3D7-EE5D-7DE2-74CF-C3A0A49ED85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1463483" y="-1"/>
            <a:ext cx="1365548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26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FC73-57DD-3E62-2CD9-483A5B36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design: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CED7B4-AEFD-D895-E3EC-0CD6FF1D1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90" y="1853754"/>
            <a:ext cx="7379529" cy="3888285"/>
          </a:xfrm>
        </p:spPr>
      </p:pic>
    </p:spTree>
    <p:extLst>
      <p:ext uri="{BB962C8B-B14F-4D97-AF65-F5344CB8AC3E}">
        <p14:creationId xmlns:p14="http://schemas.microsoft.com/office/powerpoint/2010/main" val="274942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C420-7B3D-89E1-0572-CE875D05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working-overview: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F112-17BD-B9B8-91FD-6B64CFB7E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system automates control based on 5 sensors:</a:t>
            </a:r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3A0A87-7909-268C-6570-E39D74EAC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877500"/>
              </p:ext>
            </p:extLst>
          </p:nvPr>
        </p:nvGraphicFramePr>
        <p:xfrm>
          <a:off x="1342819" y="2370137"/>
          <a:ext cx="10004148" cy="3558346"/>
        </p:xfrm>
        <a:graphic>
          <a:graphicData uri="http://schemas.openxmlformats.org/drawingml/2006/table">
            <a:tbl>
              <a:tblPr/>
              <a:tblGrid>
                <a:gridCol w="3334716">
                  <a:extLst>
                    <a:ext uri="{9D8B030D-6E8A-4147-A177-3AD203B41FA5}">
                      <a16:colId xmlns:a16="http://schemas.microsoft.com/office/drawing/2014/main" val="1219957853"/>
                    </a:ext>
                  </a:extLst>
                </a:gridCol>
                <a:gridCol w="3334716">
                  <a:extLst>
                    <a:ext uri="{9D8B030D-6E8A-4147-A177-3AD203B41FA5}">
                      <a16:colId xmlns:a16="http://schemas.microsoft.com/office/drawing/2014/main" val="574949704"/>
                    </a:ext>
                  </a:extLst>
                </a:gridCol>
                <a:gridCol w="3334716">
                  <a:extLst>
                    <a:ext uri="{9D8B030D-6E8A-4147-A177-3AD203B41FA5}">
                      <a16:colId xmlns:a16="http://schemas.microsoft.com/office/drawing/2014/main" val="242112212"/>
                    </a:ext>
                  </a:extLst>
                </a:gridCol>
              </a:tblGrid>
              <a:tr h="507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Sensor: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Input: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Output Action: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875378"/>
                  </a:ext>
                </a:extLst>
              </a:tr>
              <a:tr h="507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Ultrasonic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Object distance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Door Open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503333"/>
                  </a:ext>
                </a:extLst>
              </a:tr>
              <a:tr h="507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LDR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Light level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Bulb turns ON in darkness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5921482"/>
                  </a:ext>
                </a:extLst>
              </a:tr>
              <a:tr h="8881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PIR Sensor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Motion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Fan 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244089"/>
                  </a:ext>
                </a:extLst>
              </a:tr>
              <a:tr h="507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Gas Sensor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Gas/smoke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BUZZER 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573611"/>
                  </a:ext>
                </a:extLst>
              </a:tr>
              <a:tr h="3407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Push Button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Manual press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Motor turns ON when pressed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05919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8FBD0BAE-D96A-69C5-AC7D-65656FA02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975" y="2370137"/>
            <a:ext cx="12516692" cy="65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86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810F-D313-C8AD-6E3A-EA520A0D0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         Source code</a:t>
            </a:r>
            <a:endParaRPr lang="en-IN" sz="6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B3F43F-5F3C-9071-970C-DE7A48DB54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1216" y="1656291"/>
            <a:ext cx="9135453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#include &lt;</a:t>
            </a:r>
            <a:r>
              <a:rPr lang="en-US" altLang="en-US" sz="800" dirty="0" err="1"/>
              <a:t>Servo.h</a:t>
            </a:r>
            <a:r>
              <a:rPr lang="en-US" altLang="en-US" sz="800" dirty="0"/>
              <a:t>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8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// Sensor and device pins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int const </a:t>
            </a:r>
            <a:r>
              <a:rPr lang="en-US" altLang="en-US" sz="800" dirty="0" err="1"/>
              <a:t>gas_sensor</a:t>
            </a:r>
            <a:r>
              <a:rPr lang="en-US" altLang="en-US" sz="800" dirty="0"/>
              <a:t> = A1;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int const LDR = A0;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int limit = 400;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8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// Variables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int output1Value = 0;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int sen1Value = 0;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int sen2Value = 0;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8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Servo servo_7;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8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// Function to read ultrasonic distance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long </a:t>
            </a:r>
            <a:r>
              <a:rPr lang="en-US" altLang="en-US" sz="800" dirty="0" err="1"/>
              <a:t>readUltrasonicDistance</a:t>
            </a:r>
            <a:r>
              <a:rPr lang="en-US" altLang="en-US" sz="800" dirty="0"/>
              <a:t>(int </a:t>
            </a:r>
            <a:r>
              <a:rPr lang="en-US" altLang="en-US" sz="800" dirty="0" err="1"/>
              <a:t>triggerPin</a:t>
            </a:r>
            <a:r>
              <a:rPr lang="en-US" altLang="en-US" sz="800" dirty="0"/>
              <a:t>, int </a:t>
            </a:r>
            <a:r>
              <a:rPr lang="en-US" altLang="en-US" sz="800" dirty="0" err="1"/>
              <a:t>echoPin</a:t>
            </a:r>
            <a:r>
              <a:rPr lang="en-US" altLang="en-US" sz="800" dirty="0"/>
              <a:t>)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</a:t>
            </a:r>
            <a:r>
              <a:rPr lang="en-US" altLang="en-US" sz="800" dirty="0" err="1"/>
              <a:t>pinMode</a:t>
            </a:r>
            <a:r>
              <a:rPr lang="en-US" altLang="en-US" sz="800" dirty="0"/>
              <a:t>(</a:t>
            </a:r>
            <a:r>
              <a:rPr lang="en-US" altLang="en-US" sz="800" dirty="0" err="1"/>
              <a:t>triggerPin</a:t>
            </a:r>
            <a:r>
              <a:rPr lang="en-US" altLang="en-US" sz="800" dirty="0"/>
              <a:t>, OUTPUT);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</a:t>
            </a:r>
            <a:r>
              <a:rPr lang="en-US" altLang="en-US" sz="800" dirty="0" err="1"/>
              <a:t>digitalWrite</a:t>
            </a:r>
            <a:r>
              <a:rPr lang="en-US" altLang="en-US" sz="800" dirty="0"/>
              <a:t>(</a:t>
            </a:r>
            <a:r>
              <a:rPr lang="en-US" altLang="en-US" sz="800" dirty="0" err="1"/>
              <a:t>triggerPin</a:t>
            </a:r>
            <a:r>
              <a:rPr lang="en-US" altLang="en-US" sz="800" dirty="0"/>
              <a:t>, LOW);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</a:t>
            </a:r>
            <a:r>
              <a:rPr lang="en-US" altLang="en-US" sz="800" dirty="0" err="1"/>
              <a:t>delayMicroseconds</a:t>
            </a:r>
            <a:r>
              <a:rPr lang="en-US" altLang="en-US" sz="800" dirty="0"/>
              <a:t>(2);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</a:t>
            </a:r>
            <a:r>
              <a:rPr lang="en-US" altLang="en-US" sz="800" dirty="0" err="1"/>
              <a:t>digitalWrite</a:t>
            </a:r>
            <a:r>
              <a:rPr lang="en-US" altLang="en-US" sz="800" dirty="0"/>
              <a:t>(</a:t>
            </a:r>
            <a:r>
              <a:rPr lang="en-US" altLang="en-US" sz="800" dirty="0" err="1"/>
              <a:t>triggerPin</a:t>
            </a:r>
            <a:r>
              <a:rPr lang="en-US" altLang="en-US" sz="800" dirty="0"/>
              <a:t>, HIGH);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</a:t>
            </a:r>
            <a:r>
              <a:rPr lang="en-US" altLang="en-US" sz="800" dirty="0" err="1"/>
              <a:t>delayMicroseconds</a:t>
            </a:r>
            <a:r>
              <a:rPr lang="en-US" altLang="en-US" sz="800" dirty="0"/>
              <a:t>(10);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</a:t>
            </a:r>
            <a:r>
              <a:rPr lang="en-US" altLang="en-US" sz="800" dirty="0" err="1"/>
              <a:t>digitalWrite</a:t>
            </a:r>
            <a:r>
              <a:rPr lang="en-US" altLang="en-US" sz="800" dirty="0"/>
              <a:t>(</a:t>
            </a:r>
            <a:r>
              <a:rPr lang="en-US" altLang="en-US" sz="800" dirty="0" err="1"/>
              <a:t>triggerPin</a:t>
            </a:r>
            <a:r>
              <a:rPr lang="en-US" altLang="en-US" sz="800" dirty="0"/>
              <a:t>, LOW);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</a:t>
            </a:r>
            <a:r>
              <a:rPr lang="en-US" altLang="en-US" sz="800" dirty="0" err="1"/>
              <a:t>pinMode</a:t>
            </a:r>
            <a:r>
              <a:rPr lang="en-US" altLang="en-US" sz="800" dirty="0"/>
              <a:t>(</a:t>
            </a:r>
            <a:r>
              <a:rPr lang="en-US" altLang="en-US" sz="800" dirty="0" err="1"/>
              <a:t>echoPin</a:t>
            </a:r>
            <a:r>
              <a:rPr lang="en-US" altLang="en-US" sz="800" dirty="0"/>
              <a:t>, INPUT);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return </a:t>
            </a:r>
            <a:r>
              <a:rPr lang="en-US" altLang="en-US" sz="800" dirty="0" err="1"/>
              <a:t>pulseIn</a:t>
            </a:r>
            <a:r>
              <a:rPr lang="en-US" altLang="en-US" sz="800" dirty="0"/>
              <a:t>(</a:t>
            </a:r>
            <a:r>
              <a:rPr lang="en-US" altLang="en-US" sz="800" dirty="0" err="1"/>
              <a:t>echoPin</a:t>
            </a:r>
            <a:r>
              <a:rPr lang="en-US" altLang="en-US" sz="800" dirty="0"/>
              <a:t>, HIGH);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8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void setup()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</a:t>
            </a:r>
            <a:r>
              <a:rPr lang="en-US" altLang="en-US" sz="800" dirty="0" err="1"/>
              <a:t>Serial.begin</a:t>
            </a:r>
            <a:r>
              <a:rPr lang="en-US" altLang="en-US" sz="800" dirty="0"/>
              <a:t>(9600);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3350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F900AB-1057-A846-E0E3-C48C829D7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A5C3-0FCC-584C-8313-299C8D21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482" y="452718"/>
            <a:ext cx="3480352" cy="1400530"/>
          </a:xfrm>
        </p:spPr>
        <p:txBody>
          <a:bodyPr>
            <a:normAutofit/>
          </a:bodyPr>
          <a:lstStyle/>
          <a:p>
            <a:r>
              <a:rPr lang="en-US" sz="6000" dirty="0"/>
              <a:t>         </a:t>
            </a:r>
            <a:endParaRPr lang="en-IN" sz="6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A9869B-936E-70F8-5994-55223EBB61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1216" y="486740"/>
            <a:ext cx="9135453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</a:t>
            </a:r>
            <a:r>
              <a:rPr lang="en-US" altLang="en-US" sz="800" dirty="0" err="1"/>
              <a:t>pinMode</a:t>
            </a:r>
            <a:r>
              <a:rPr lang="en-US" altLang="en-US" sz="800" dirty="0"/>
              <a:t>(A0, INPUT);       // LDR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</a:t>
            </a:r>
            <a:r>
              <a:rPr lang="en-US" altLang="en-US" sz="800" dirty="0" err="1"/>
              <a:t>pinMode</a:t>
            </a:r>
            <a:r>
              <a:rPr lang="en-US" altLang="en-US" sz="800" dirty="0"/>
              <a:t>(A1, INPUT);       // Gas sensor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</a:t>
            </a:r>
            <a:r>
              <a:rPr lang="en-US" altLang="en-US" sz="800" dirty="0" err="1"/>
              <a:t>pinMode</a:t>
            </a:r>
            <a:r>
              <a:rPr lang="en-US" altLang="en-US" sz="800" dirty="0"/>
              <a:t>(13, OUTPUT);      // Relay (Bulb)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servo_7.attach(7, 500, 2500); // Servo motor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8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</a:t>
            </a:r>
            <a:r>
              <a:rPr lang="en-US" altLang="en-US" sz="800" dirty="0" err="1"/>
              <a:t>pinMode</a:t>
            </a:r>
            <a:r>
              <a:rPr lang="en-US" altLang="en-US" sz="800" dirty="0"/>
              <a:t>(8, OUTPUT);       // Buzzer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</a:t>
            </a:r>
            <a:r>
              <a:rPr lang="en-US" altLang="en-US" sz="800" dirty="0" err="1"/>
              <a:t>pinMode</a:t>
            </a:r>
            <a:r>
              <a:rPr lang="en-US" altLang="en-US" sz="800" dirty="0"/>
              <a:t>(9, INPUT);        // PIR sensor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</a:t>
            </a:r>
            <a:r>
              <a:rPr lang="en-US" altLang="en-US" sz="800" dirty="0" err="1"/>
              <a:t>pinMode</a:t>
            </a:r>
            <a:r>
              <a:rPr lang="en-US" altLang="en-US" sz="800" dirty="0"/>
              <a:t>(10, OUTPUT);      // Fan (NPN switch)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</a:t>
            </a:r>
            <a:r>
              <a:rPr lang="en-US" altLang="en-US" sz="800" dirty="0" err="1"/>
              <a:t>pinMode</a:t>
            </a:r>
            <a:r>
              <a:rPr lang="en-US" altLang="en-US" sz="800" dirty="0"/>
              <a:t>(4, OUTPUT);       // Red LED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</a:t>
            </a:r>
            <a:r>
              <a:rPr lang="en-US" altLang="en-US" sz="800" dirty="0" err="1"/>
              <a:t>pinMode</a:t>
            </a:r>
            <a:r>
              <a:rPr lang="en-US" altLang="en-US" sz="800" dirty="0"/>
              <a:t>(3, OUTPUT);       // Green LED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8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void loop()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// ---------- Light Control using LDR ----------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int val1 = </a:t>
            </a:r>
            <a:r>
              <a:rPr lang="en-US" altLang="en-US" sz="800" dirty="0" err="1"/>
              <a:t>analogRead</a:t>
            </a:r>
            <a:r>
              <a:rPr lang="en-US" altLang="en-US" sz="800" dirty="0"/>
              <a:t>(LDR);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if (val1 &gt; 500)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  </a:t>
            </a:r>
            <a:r>
              <a:rPr lang="en-US" altLang="en-US" sz="800" dirty="0" err="1"/>
              <a:t>digitalWrite</a:t>
            </a:r>
            <a:r>
              <a:rPr lang="en-US" altLang="en-US" sz="800" dirty="0"/>
              <a:t>(13, HIGH);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  </a:t>
            </a:r>
            <a:r>
              <a:rPr lang="en-US" altLang="en-US" sz="800" dirty="0" err="1"/>
              <a:t>Serial.print</a:t>
            </a:r>
            <a:r>
              <a:rPr lang="en-US" altLang="en-US" sz="800" dirty="0"/>
              <a:t>("Bulb ON = ");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  </a:t>
            </a:r>
            <a:r>
              <a:rPr lang="en-US" altLang="en-US" sz="800" dirty="0" err="1"/>
              <a:t>Serial.print</a:t>
            </a:r>
            <a:r>
              <a:rPr lang="en-US" altLang="en-US" sz="800" dirty="0"/>
              <a:t>(val1);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} else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  </a:t>
            </a:r>
            <a:r>
              <a:rPr lang="en-US" altLang="en-US" sz="800" dirty="0" err="1"/>
              <a:t>digitalWrite</a:t>
            </a:r>
            <a:r>
              <a:rPr lang="en-US" altLang="en-US" sz="800" dirty="0"/>
              <a:t>(13, LOW);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  </a:t>
            </a:r>
            <a:r>
              <a:rPr lang="en-US" altLang="en-US" sz="800" dirty="0" err="1"/>
              <a:t>Serial.print</a:t>
            </a:r>
            <a:r>
              <a:rPr lang="en-US" altLang="en-US" sz="800" dirty="0"/>
              <a:t>("Bulb OFF = ");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  </a:t>
            </a:r>
            <a:r>
              <a:rPr lang="en-US" altLang="en-US" sz="800" dirty="0" err="1"/>
              <a:t>Serial.print</a:t>
            </a:r>
            <a:r>
              <a:rPr lang="en-US" altLang="en-US" sz="800" dirty="0"/>
              <a:t>(val1);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8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// ---------- Motion Detection (PIR Sensor) ----------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sen2Value = </a:t>
            </a:r>
            <a:r>
              <a:rPr lang="en-US" altLang="en-US" sz="800" dirty="0" err="1"/>
              <a:t>digitalRead</a:t>
            </a:r>
            <a:r>
              <a:rPr lang="en-US" altLang="en-US" sz="800" dirty="0"/>
              <a:t>(9);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if (sen2Value == 0)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  </a:t>
            </a:r>
            <a:r>
              <a:rPr lang="en-US" altLang="en-US" sz="800" dirty="0" err="1"/>
              <a:t>digitalWrite</a:t>
            </a:r>
            <a:r>
              <a:rPr lang="en-US" altLang="en-US" sz="800" dirty="0"/>
              <a:t>(10, LOW);   // Fan OFF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  </a:t>
            </a:r>
            <a:r>
              <a:rPr lang="en-US" altLang="en-US" sz="800" dirty="0" err="1"/>
              <a:t>digitalWrite</a:t>
            </a:r>
            <a:r>
              <a:rPr lang="en-US" altLang="en-US" sz="800" dirty="0"/>
              <a:t>(4, HIGH);   // Red LED ON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  </a:t>
            </a:r>
            <a:r>
              <a:rPr lang="en-US" altLang="en-US" sz="800" dirty="0" err="1"/>
              <a:t>digitalWrite</a:t>
            </a:r>
            <a:r>
              <a:rPr lang="en-US" altLang="en-US" sz="800" dirty="0"/>
              <a:t>(3, LOW);    // Green LED OFF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  </a:t>
            </a:r>
            <a:r>
              <a:rPr lang="en-US" altLang="en-US" sz="800" dirty="0" err="1"/>
              <a:t>Serial.print</a:t>
            </a:r>
            <a:r>
              <a:rPr lang="en-US" altLang="en-US" sz="800" dirty="0"/>
              <a:t>("     || NO Motion Detected    ");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8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if (sen2Value == 1)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  </a:t>
            </a:r>
            <a:r>
              <a:rPr lang="en-US" altLang="en-US" sz="800" dirty="0" err="1"/>
              <a:t>digitalWrite</a:t>
            </a:r>
            <a:r>
              <a:rPr lang="en-US" altLang="en-US" sz="800" dirty="0"/>
              <a:t>(10, HIGH);  // Fan ON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  delay(5000);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  </a:t>
            </a:r>
            <a:r>
              <a:rPr lang="en-US" altLang="en-US" sz="800" dirty="0" err="1"/>
              <a:t>digitalWrite</a:t>
            </a:r>
            <a:r>
              <a:rPr lang="en-US" altLang="en-US" sz="800" dirty="0"/>
              <a:t>(4, LOW);    // Red LED OFF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  </a:t>
            </a:r>
            <a:r>
              <a:rPr lang="en-US" altLang="en-US" sz="800" dirty="0" err="1"/>
              <a:t>digitalWrite</a:t>
            </a:r>
            <a:r>
              <a:rPr lang="en-US" altLang="en-US" sz="800" dirty="0"/>
              <a:t>(3, HIGH);   // Green LED ON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  </a:t>
            </a:r>
            <a:r>
              <a:rPr lang="en-US" altLang="en-US" sz="800" dirty="0" err="1"/>
              <a:t>Serial.print</a:t>
            </a:r>
            <a:r>
              <a:rPr lang="en-US" altLang="en-US" sz="800" dirty="0"/>
              <a:t>("     || Motion Detected!      ");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8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// ---------- Gas Sensor ----------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int </a:t>
            </a:r>
            <a:r>
              <a:rPr lang="en-US" altLang="en-US" sz="800" dirty="0" err="1"/>
              <a:t>val</a:t>
            </a:r>
            <a:r>
              <a:rPr lang="en-US" altLang="en-US" sz="800" dirty="0"/>
              <a:t> = </a:t>
            </a:r>
            <a:r>
              <a:rPr lang="en-US" altLang="en-US" sz="800" dirty="0" err="1"/>
              <a:t>analogRead</a:t>
            </a:r>
            <a:r>
              <a:rPr lang="en-US" altLang="en-US" sz="800" dirty="0"/>
              <a:t>(</a:t>
            </a:r>
            <a:r>
              <a:rPr lang="en-US" altLang="en-US" sz="800" dirty="0" err="1"/>
              <a:t>gas_sensor</a:t>
            </a:r>
            <a:r>
              <a:rPr lang="en-US" altLang="en-US" sz="800" dirty="0"/>
              <a:t>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</a:t>
            </a:r>
            <a:r>
              <a:rPr lang="en-US" altLang="en-US" sz="800" dirty="0" err="1"/>
              <a:t>Serial.print</a:t>
            </a:r>
            <a:r>
              <a:rPr lang="en-US" altLang="en-US" sz="800" dirty="0"/>
              <a:t>("|| Gas Sensor Value = ");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</a:t>
            </a:r>
            <a:r>
              <a:rPr lang="en-US" altLang="en-US" sz="800" dirty="0" err="1"/>
              <a:t>Serial.print</a:t>
            </a:r>
            <a:r>
              <a:rPr lang="en-US" altLang="en-US" sz="800" dirty="0"/>
              <a:t>(</a:t>
            </a:r>
            <a:r>
              <a:rPr lang="en-US" altLang="en-US" sz="800" dirty="0" err="1"/>
              <a:t>val</a:t>
            </a:r>
            <a:r>
              <a:rPr lang="en-US" altLang="en-US" sz="800" dirty="0"/>
              <a:t>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8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8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103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2D61B6-0304-1116-4917-2636D49A2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1540-747F-7A63-C6AE-393AD7E8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0482" y="452718"/>
            <a:ext cx="3480352" cy="1400530"/>
          </a:xfrm>
        </p:spPr>
        <p:txBody>
          <a:bodyPr>
            <a:normAutofit/>
          </a:bodyPr>
          <a:lstStyle/>
          <a:p>
            <a:r>
              <a:rPr lang="en-US" sz="6000" dirty="0"/>
              <a:t>         </a:t>
            </a:r>
            <a:endParaRPr lang="en-IN" sz="6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FDCAD5-CFF5-9BD7-A4D7-4F58414CE8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1216" y="2148734"/>
            <a:ext cx="9135453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if (</a:t>
            </a:r>
            <a:r>
              <a:rPr lang="en-US" altLang="en-US" sz="800" dirty="0" err="1"/>
              <a:t>val</a:t>
            </a:r>
            <a:r>
              <a:rPr lang="en-US" altLang="en-US" sz="800" dirty="0"/>
              <a:t> &gt; limit)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  tone(8, 650);   // Buzzer ON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delay(300);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</a:t>
            </a:r>
            <a:r>
              <a:rPr lang="en-US" altLang="en-US" sz="800" dirty="0" err="1"/>
              <a:t>noTone</a:t>
            </a:r>
            <a:r>
              <a:rPr lang="en-US" altLang="en-US" sz="800" dirty="0"/>
              <a:t>(8);        // Buzzer OFF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8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// ---------- Servo Door using Ultrasonic ----------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sen1Value = 0.01723 * </a:t>
            </a:r>
            <a:r>
              <a:rPr lang="en-US" altLang="en-US" sz="800" dirty="0" err="1"/>
              <a:t>readUltrasonicDistance</a:t>
            </a:r>
            <a:r>
              <a:rPr lang="en-US" altLang="en-US" sz="800" dirty="0"/>
              <a:t>(6, 6);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8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if (sen1Value &lt; 100)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  servo_7.write(90);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  </a:t>
            </a:r>
            <a:r>
              <a:rPr lang="en-US" altLang="en-US" sz="800" dirty="0" err="1"/>
              <a:t>Serial.print</a:t>
            </a:r>
            <a:r>
              <a:rPr lang="en-US" altLang="en-US" sz="800" dirty="0"/>
              <a:t>("     || Door Open!  ; Distance = ");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  </a:t>
            </a:r>
            <a:r>
              <a:rPr lang="en-US" altLang="en-US" sz="800" dirty="0" err="1"/>
              <a:t>Serial.print</a:t>
            </a:r>
            <a:r>
              <a:rPr lang="en-US" altLang="en-US" sz="800" dirty="0"/>
              <a:t>(sen1Value);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  </a:t>
            </a:r>
            <a:r>
              <a:rPr lang="en-US" altLang="en-US" sz="800" dirty="0" err="1"/>
              <a:t>Serial.print</a:t>
            </a:r>
            <a:r>
              <a:rPr lang="en-US" altLang="en-US" sz="800" dirty="0"/>
              <a:t>("\n");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} else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  servo_7.write(0);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  </a:t>
            </a:r>
            <a:r>
              <a:rPr lang="en-US" altLang="en-US" sz="800" dirty="0" err="1"/>
              <a:t>Serial.print</a:t>
            </a:r>
            <a:r>
              <a:rPr lang="en-US" altLang="en-US" sz="800" dirty="0"/>
              <a:t>("     || Door Closed! ; Distance = ");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  </a:t>
            </a:r>
            <a:r>
              <a:rPr lang="en-US" altLang="en-US" sz="800" dirty="0" err="1"/>
              <a:t>Serial.print</a:t>
            </a:r>
            <a:r>
              <a:rPr lang="en-US" altLang="en-US" sz="800" dirty="0"/>
              <a:t>(sen1Value);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  </a:t>
            </a:r>
            <a:r>
              <a:rPr lang="en-US" altLang="en-US" sz="800" dirty="0" err="1"/>
              <a:t>Serial.print</a:t>
            </a:r>
            <a:r>
              <a:rPr lang="en-US" altLang="en-US" sz="800" dirty="0"/>
              <a:t>("\n");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}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8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  delay(10); // Small delay for stability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800" dirty="0"/>
              <a:t>}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785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tUp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D70C-3C4E-36D2-CE28-6D910D2F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&amp; Observations: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9859C0-1679-23DB-FE3E-0554528EB4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070167"/>
              </p:ext>
            </p:extLst>
          </p:nvPr>
        </p:nvGraphicFramePr>
        <p:xfrm>
          <a:off x="1451579" y="2616231"/>
          <a:ext cx="9603275" cy="2468880"/>
        </p:xfrm>
        <a:graphic>
          <a:graphicData uri="http://schemas.openxmlformats.org/drawingml/2006/table">
            <a:tbl>
              <a:tblPr/>
              <a:tblGrid>
                <a:gridCol w="4534686">
                  <a:extLst>
                    <a:ext uri="{9D8B030D-6E8A-4147-A177-3AD203B41FA5}">
                      <a16:colId xmlns:a16="http://schemas.microsoft.com/office/drawing/2014/main" val="1168902431"/>
                    </a:ext>
                  </a:extLst>
                </a:gridCol>
                <a:gridCol w="5068589">
                  <a:extLst>
                    <a:ext uri="{9D8B030D-6E8A-4147-A177-3AD203B41FA5}">
                      <a16:colId xmlns:a16="http://schemas.microsoft.com/office/drawing/2014/main" val="3637045205"/>
                    </a:ext>
                  </a:extLst>
                </a:gridCol>
              </a:tblGrid>
              <a:tr h="2872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Condition: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Output: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776308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44300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Room is dark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Bulb lights 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148886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Target object Distance </a:t>
                      </a: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Door Open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07658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Gas leak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Buzzer rings 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774856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Button pressed</a:t>
                      </a:r>
                    </a:p>
                    <a:p>
                      <a:pPr>
                        <a:buNone/>
                      </a:pP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Motor runs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521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523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95</TotalTime>
  <Words>981</Words>
  <Application>Microsoft Office PowerPoint</Application>
  <PresentationFormat>Widescreen</PresentationFormat>
  <Paragraphs>189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Ion</vt:lpstr>
      <vt:lpstr>Smart Home Automation System Using Arduino. </vt:lpstr>
      <vt:lpstr>Introtuction:</vt:lpstr>
      <vt:lpstr>Components used:</vt:lpstr>
      <vt:lpstr>Circuit design:</vt:lpstr>
      <vt:lpstr>System working-overview:</vt:lpstr>
      <vt:lpstr>         Source code</vt:lpstr>
      <vt:lpstr>         </vt:lpstr>
      <vt:lpstr>         </vt:lpstr>
      <vt:lpstr>Output &amp; Observations:</vt:lpstr>
      <vt:lpstr>Applications:</vt:lpstr>
      <vt:lpstr>Advantages &amp; Future Scope:</vt:lpstr>
      <vt:lpstr>Conclusion:</vt:lpstr>
      <vt:lpstr>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gaurav prajapati</dc:creator>
  <cp:lastModifiedBy>Mohd Adnan</cp:lastModifiedBy>
  <cp:revision>3</cp:revision>
  <dcterms:created xsi:type="dcterms:W3CDTF">2025-07-09T05:09:41Z</dcterms:created>
  <dcterms:modified xsi:type="dcterms:W3CDTF">2025-07-11T04:27:04Z</dcterms:modified>
</cp:coreProperties>
</file>