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1" r:id="rId5"/>
    <p:sldId id="262" r:id="rId6"/>
    <p:sldId id="275" r:id="rId7"/>
    <p:sldId id="266" r:id="rId8"/>
    <p:sldId id="274" r:id="rId9"/>
    <p:sldId id="270" r:id="rId10"/>
    <p:sldId id="271" r:id="rId11"/>
    <p:sldId id="273"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5AC1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4" autoAdjust="0"/>
    <p:restoredTop sz="94660"/>
  </p:normalViewPr>
  <p:slideViewPr>
    <p:cSldViewPr snapToGrid="0">
      <p:cViewPr>
        <p:scale>
          <a:sx n="66" d="100"/>
          <a:sy n="66" d="100"/>
        </p:scale>
        <p:origin x="-900" y="-3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A47AA6-A044-4CE9-A2D4-0711A0EF6133}" type="datetimeFigureOut">
              <a:rPr lang="en-IN" smtClean="0"/>
              <a:pPr/>
              <a:t>02-02-2020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D119A8-4DBF-4556-A8D3-274CCCC647B9}" type="slidenum">
              <a:rPr lang="en-IN" smtClean="0"/>
              <a:pPr/>
              <a:t>‹#›</a:t>
            </a:fld>
            <a:endParaRPr lang="en-IN"/>
          </a:p>
        </p:txBody>
      </p:sp>
    </p:spTree>
    <p:extLst>
      <p:ext uri="{BB962C8B-B14F-4D97-AF65-F5344CB8AC3E}">
        <p14:creationId xmlns:p14="http://schemas.microsoft.com/office/powerpoint/2010/main" xmlns="" val="2617651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396CAB-74E9-4DDA-8CAF-1E118F43F891}"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4207D-FD9A-43A8-96A8-D858FC46AEDA}"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Shape 86"/>
          <p:cNvPicPr/>
          <p:nvPr userDrawn="1"/>
        </p:nvPicPr>
        <p:blipFill rotWithShape="1">
          <a:blip r:embed="rId2">
            <a:alphaModFix/>
          </a:blip>
          <a:srcRect/>
          <a:stretch/>
        </p:blipFill>
        <p:spPr>
          <a:xfrm>
            <a:off x="10952252" y="65215"/>
            <a:ext cx="1070404" cy="294381"/>
          </a:xfrm>
          <a:prstGeom prst="rect">
            <a:avLst/>
          </a:prstGeom>
          <a:noFill/>
          <a:ln>
            <a:noFill/>
          </a:ln>
        </p:spPr>
      </p:pic>
    </p:spTree>
    <p:extLst>
      <p:ext uri="{BB962C8B-B14F-4D97-AF65-F5344CB8AC3E}">
        <p14:creationId xmlns:p14="http://schemas.microsoft.com/office/powerpoint/2010/main" xmlns="" val="419240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396CAB-74E9-4DDA-8CAF-1E118F43F891}"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4207D-FD9A-43A8-96A8-D858FC46AEDA}" type="slidenum">
              <a:rPr lang="en-US" smtClean="0"/>
              <a:pPr/>
              <a:t>‹#›</a:t>
            </a:fld>
            <a:endParaRPr lang="en-US"/>
          </a:p>
        </p:txBody>
      </p:sp>
    </p:spTree>
    <p:extLst>
      <p:ext uri="{BB962C8B-B14F-4D97-AF65-F5344CB8AC3E}">
        <p14:creationId xmlns:p14="http://schemas.microsoft.com/office/powerpoint/2010/main" xmlns="" val="208658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396CAB-74E9-4DDA-8CAF-1E118F43F891}"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4207D-FD9A-43A8-96A8-D858FC46AEDA}" type="slidenum">
              <a:rPr lang="en-US" smtClean="0"/>
              <a:pPr/>
              <a:t>‹#›</a:t>
            </a:fld>
            <a:endParaRPr lang="en-US"/>
          </a:p>
        </p:txBody>
      </p:sp>
    </p:spTree>
    <p:extLst>
      <p:ext uri="{BB962C8B-B14F-4D97-AF65-F5344CB8AC3E}">
        <p14:creationId xmlns:p14="http://schemas.microsoft.com/office/powerpoint/2010/main" xmlns="" val="62430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396CAB-74E9-4DDA-8CAF-1E118F43F891}"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4207D-FD9A-43A8-96A8-D858FC46AEDA}" type="slidenum">
              <a:rPr lang="en-US" smtClean="0"/>
              <a:pPr/>
              <a:t>‹#›</a:t>
            </a:fld>
            <a:endParaRPr lang="en-US"/>
          </a:p>
        </p:txBody>
      </p:sp>
    </p:spTree>
    <p:extLst>
      <p:ext uri="{BB962C8B-B14F-4D97-AF65-F5344CB8AC3E}">
        <p14:creationId xmlns:p14="http://schemas.microsoft.com/office/powerpoint/2010/main" xmlns="" val="1599871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396CAB-74E9-4DDA-8CAF-1E118F43F891}"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4207D-FD9A-43A8-96A8-D858FC46AEDA}"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0138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396CAB-74E9-4DDA-8CAF-1E118F43F891}" type="datetimeFigureOut">
              <a:rPr lang="en-US" smtClean="0"/>
              <a:pPr/>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4207D-FD9A-43A8-96A8-D858FC46AEDA}" type="slidenum">
              <a:rPr lang="en-US" smtClean="0"/>
              <a:pPr/>
              <a:t>‹#›</a:t>
            </a:fld>
            <a:endParaRPr lang="en-US"/>
          </a:p>
        </p:txBody>
      </p:sp>
    </p:spTree>
    <p:extLst>
      <p:ext uri="{BB962C8B-B14F-4D97-AF65-F5344CB8AC3E}">
        <p14:creationId xmlns:p14="http://schemas.microsoft.com/office/powerpoint/2010/main" xmlns="" val="111926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396CAB-74E9-4DDA-8CAF-1E118F43F891}" type="datetimeFigureOut">
              <a:rPr lang="en-US" smtClean="0"/>
              <a:pPr/>
              <a:t>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04207D-FD9A-43A8-96A8-D858FC46AEDA}" type="slidenum">
              <a:rPr lang="en-US" smtClean="0"/>
              <a:pPr/>
              <a:t>‹#›</a:t>
            </a:fld>
            <a:endParaRPr lang="en-US"/>
          </a:p>
        </p:txBody>
      </p:sp>
    </p:spTree>
    <p:extLst>
      <p:ext uri="{BB962C8B-B14F-4D97-AF65-F5344CB8AC3E}">
        <p14:creationId xmlns:p14="http://schemas.microsoft.com/office/powerpoint/2010/main" xmlns="" val="3550665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396CAB-74E9-4DDA-8CAF-1E118F43F891}" type="datetimeFigureOut">
              <a:rPr lang="en-US" smtClean="0"/>
              <a:pPr/>
              <a:t>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04207D-FD9A-43A8-96A8-D858FC46AEDA}" type="slidenum">
              <a:rPr lang="en-US" smtClean="0"/>
              <a:pPr/>
              <a:t>‹#›</a:t>
            </a:fld>
            <a:endParaRPr lang="en-US"/>
          </a:p>
        </p:txBody>
      </p:sp>
    </p:spTree>
    <p:extLst>
      <p:ext uri="{BB962C8B-B14F-4D97-AF65-F5344CB8AC3E}">
        <p14:creationId xmlns:p14="http://schemas.microsoft.com/office/powerpoint/2010/main" xmlns="" val="142786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396CAB-74E9-4DDA-8CAF-1E118F43F891}" type="datetimeFigureOut">
              <a:rPr lang="en-US" smtClean="0"/>
              <a:pPr/>
              <a:t>2/2/2020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004207D-FD9A-43A8-96A8-D858FC46AEDA}" type="slidenum">
              <a:rPr lang="en-US" smtClean="0"/>
              <a:pPr/>
              <a:t>‹#›</a:t>
            </a:fld>
            <a:endParaRPr lang="en-US"/>
          </a:p>
        </p:txBody>
      </p:sp>
      <p:pic>
        <p:nvPicPr>
          <p:cNvPr id="10" name="Shape 86"/>
          <p:cNvPicPr/>
          <p:nvPr userDrawn="1"/>
        </p:nvPicPr>
        <p:blipFill rotWithShape="1">
          <a:blip r:embed="rId2">
            <a:alphaModFix/>
          </a:blip>
          <a:srcRect/>
          <a:stretch/>
        </p:blipFill>
        <p:spPr>
          <a:xfrm>
            <a:off x="10952252" y="65215"/>
            <a:ext cx="1070404" cy="294381"/>
          </a:xfrm>
          <a:prstGeom prst="rect">
            <a:avLst/>
          </a:prstGeom>
          <a:noFill/>
          <a:ln>
            <a:noFill/>
          </a:ln>
        </p:spPr>
      </p:pic>
    </p:spTree>
    <p:extLst>
      <p:ext uri="{BB962C8B-B14F-4D97-AF65-F5344CB8AC3E}">
        <p14:creationId xmlns:p14="http://schemas.microsoft.com/office/powerpoint/2010/main" xmlns="" val="519982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396CAB-74E9-4DDA-8CAF-1E118F43F891}" type="datetimeFigureOut">
              <a:rPr lang="en-US" smtClean="0"/>
              <a:pPr/>
              <a:t>2/2/2020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004207D-FD9A-43A8-96A8-D858FC46AEDA}" type="slidenum">
              <a:rPr lang="en-US" smtClean="0"/>
              <a:pPr/>
              <a:t>‹#›</a:t>
            </a:fld>
            <a:endParaRPr lang="en-US"/>
          </a:p>
        </p:txBody>
      </p:sp>
    </p:spTree>
    <p:extLst>
      <p:ext uri="{BB962C8B-B14F-4D97-AF65-F5344CB8AC3E}">
        <p14:creationId xmlns:p14="http://schemas.microsoft.com/office/powerpoint/2010/main" xmlns="" val="362784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96CAB-74E9-4DDA-8CAF-1E118F43F891}" type="datetimeFigureOut">
              <a:rPr lang="en-US" smtClean="0"/>
              <a:pPr/>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4207D-FD9A-43A8-96A8-D858FC46AEDA}" type="slidenum">
              <a:rPr lang="en-US" smtClean="0"/>
              <a:pPr/>
              <a:t>‹#›</a:t>
            </a:fld>
            <a:endParaRPr lang="en-US"/>
          </a:p>
        </p:txBody>
      </p:sp>
    </p:spTree>
    <p:extLst>
      <p:ext uri="{BB962C8B-B14F-4D97-AF65-F5344CB8AC3E}">
        <p14:creationId xmlns:p14="http://schemas.microsoft.com/office/powerpoint/2010/main" xmlns="" val="249956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396CAB-74E9-4DDA-8CAF-1E118F43F891}" type="datetimeFigureOut">
              <a:rPr lang="en-US" smtClean="0"/>
              <a:pPr/>
              <a:t>2/2/2020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004207D-FD9A-43A8-96A8-D858FC46AEDA}"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Shape 86"/>
          <p:cNvPicPr/>
          <p:nvPr userDrawn="1"/>
        </p:nvPicPr>
        <p:blipFill rotWithShape="1">
          <a:blip r:embed="rId13">
            <a:alphaModFix/>
          </a:blip>
          <a:srcRect/>
          <a:stretch/>
        </p:blipFill>
        <p:spPr>
          <a:xfrm>
            <a:off x="10952252" y="65215"/>
            <a:ext cx="1070404" cy="294381"/>
          </a:xfrm>
          <a:prstGeom prst="rect">
            <a:avLst/>
          </a:prstGeom>
          <a:noFill/>
          <a:ln>
            <a:noFill/>
          </a:ln>
        </p:spPr>
      </p:pic>
    </p:spTree>
    <p:extLst>
      <p:ext uri="{BB962C8B-B14F-4D97-AF65-F5344CB8AC3E}">
        <p14:creationId xmlns:p14="http://schemas.microsoft.com/office/powerpoint/2010/main" xmlns="" val="1588567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4925" y="1407887"/>
            <a:ext cx="10058400" cy="2597912"/>
          </a:xfrm>
        </p:spPr>
        <p:txBody>
          <a:bodyPr>
            <a:normAutofit/>
          </a:bodyPr>
          <a:lstStyle/>
          <a:p>
            <a:pPr lvl="0">
              <a:lnSpc>
                <a:spcPct val="100000"/>
              </a:lnSpc>
              <a:spcBef>
                <a:spcPts val="0"/>
              </a:spcBef>
            </a:pPr>
            <a:r>
              <a:rPr lang="fr-FR" sz="8800" dirty="0">
                <a:solidFill>
                  <a:srgbClr val="FF9900"/>
                </a:solidFill>
              </a:rPr>
              <a:t>DEVELOPTHON 2020</a:t>
            </a:r>
            <a:br>
              <a:rPr lang="fr-FR" sz="8800" dirty="0">
                <a:solidFill>
                  <a:srgbClr val="FF9900"/>
                </a:solidFill>
              </a:rPr>
            </a:br>
            <a:r>
              <a:rPr lang="fr-FR" sz="5400" dirty="0">
                <a:solidFill>
                  <a:srgbClr val="FF9900"/>
                </a:solidFill>
              </a:rPr>
              <a:t>Code for Social Impact</a:t>
            </a:r>
            <a:endParaRPr lang="en-US" sz="5400" dirty="0"/>
          </a:p>
        </p:txBody>
      </p:sp>
      <p:sp>
        <p:nvSpPr>
          <p:cNvPr id="4" name="Subtitle 2"/>
          <p:cNvSpPr>
            <a:spLocks noGrp="1"/>
          </p:cNvSpPr>
          <p:nvPr>
            <p:ph type="subTitle" idx="1"/>
          </p:nvPr>
        </p:nvSpPr>
        <p:spPr>
          <a:xfrm>
            <a:off x="1262742" y="4179849"/>
            <a:ext cx="9550400" cy="2090322"/>
          </a:xfrm>
        </p:spPr>
        <p:txBody>
          <a:bodyPr>
            <a:noAutofit/>
          </a:bodyPr>
          <a:lstStyle/>
          <a:p>
            <a:pPr lvl="0">
              <a:lnSpc>
                <a:spcPct val="100000"/>
              </a:lnSpc>
              <a:spcBef>
                <a:spcPts val="0"/>
              </a:spcBef>
              <a:spcAft>
                <a:spcPts val="0"/>
              </a:spcAft>
              <a:buClr>
                <a:srgbClr val="4BB5D9"/>
              </a:buClr>
              <a:buSzPts val="3600"/>
            </a:pPr>
            <a:r>
              <a:rPr lang="en-IN" sz="4000" b="1" cap="none" dirty="0" smtClean="0">
                <a:solidFill>
                  <a:srgbClr val="3796BF"/>
                </a:solidFill>
                <a:latin typeface="+mn-lt"/>
                <a:ea typeface="Roboto Condensed"/>
                <a:cs typeface="Roboto Condensed"/>
                <a:sym typeface="Roboto Condensed"/>
              </a:rPr>
              <a:t>Paid Lancers</a:t>
            </a:r>
            <a:endParaRPr lang="en-IN" sz="4000" b="1" cap="none" dirty="0">
              <a:solidFill>
                <a:srgbClr val="3796BF"/>
              </a:solidFill>
              <a:latin typeface="+mn-lt"/>
              <a:ea typeface="Roboto Condensed"/>
              <a:cs typeface="Roboto Condensed"/>
              <a:sym typeface="Roboto Condensed"/>
            </a:endParaRPr>
          </a:p>
          <a:p>
            <a:pPr marL="342900" lvl="0" indent="-342900">
              <a:lnSpc>
                <a:spcPct val="100000"/>
              </a:lnSpc>
              <a:spcBef>
                <a:spcPts val="0"/>
              </a:spcBef>
              <a:spcAft>
                <a:spcPts val="0"/>
              </a:spcAft>
              <a:buClr>
                <a:schemeClr val="dk1"/>
              </a:buClr>
              <a:buSzPts val="1100"/>
              <a:buFont typeface="Roboto Condensed"/>
              <a:buChar char="»"/>
            </a:pPr>
            <a:r>
              <a:rPr lang="en-IN" cap="none" dirty="0" smtClean="0">
                <a:solidFill>
                  <a:srgbClr val="607896"/>
                </a:solidFill>
                <a:latin typeface="+mn-lt"/>
                <a:ea typeface="Roboto Condensed"/>
                <a:cs typeface="Roboto Condensed"/>
                <a:sym typeface="Roboto Condensed"/>
              </a:rPr>
              <a:t>Suraj Mahendrakar</a:t>
            </a:r>
            <a:endParaRPr lang="en-IN" dirty="0">
              <a:latin typeface="+mn-lt"/>
            </a:endParaRPr>
          </a:p>
          <a:p>
            <a:pPr marL="342900" lvl="0" indent="-342900">
              <a:lnSpc>
                <a:spcPct val="100000"/>
              </a:lnSpc>
              <a:spcBef>
                <a:spcPts val="0"/>
              </a:spcBef>
              <a:spcAft>
                <a:spcPts val="0"/>
              </a:spcAft>
              <a:buClr>
                <a:schemeClr val="dk1"/>
              </a:buClr>
              <a:buSzPts val="1100"/>
              <a:buFont typeface="Roboto Condensed"/>
              <a:buChar char="»"/>
            </a:pPr>
            <a:r>
              <a:rPr lang="en-IN" cap="none" dirty="0" err="1" smtClean="0">
                <a:solidFill>
                  <a:srgbClr val="607896"/>
                </a:solidFill>
                <a:latin typeface="+mn-lt"/>
                <a:ea typeface="Roboto Condensed"/>
                <a:cs typeface="Roboto Condensed"/>
                <a:sym typeface="Roboto Condensed"/>
              </a:rPr>
              <a:t>Akashgouda</a:t>
            </a:r>
            <a:r>
              <a:rPr lang="en-IN" cap="none" dirty="0" smtClean="0">
                <a:solidFill>
                  <a:srgbClr val="607896"/>
                </a:solidFill>
                <a:latin typeface="+mn-lt"/>
                <a:ea typeface="Roboto Condensed"/>
                <a:cs typeface="Roboto Condensed"/>
                <a:sym typeface="Roboto Condensed"/>
              </a:rPr>
              <a:t> </a:t>
            </a:r>
            <a:r>
              <a:rPr lang="en-IN" cap="none" dirty="0" err="1" smtClean="0">
                <a:solidFill>
                  <a:srgbClr val="607896"/>
                </a:solidFill>
                <a:latin typeface="+mn-lt"/>
                <a:ea typeface="Roboto Condensed"/>
                <a:cs typeface="Roboto Condensed"/>
                <a:sym typeface="Roboto Condensed"/>
              </a:rPr>
              <a:t>Hiregoudar</a:t>
            </a:r>
            <a:endParaRPr lang="en-IN" dirty="0">
              <a:latin typeface="+mn-lt"/>
            </a:endParaRPr>
          </a:p>
          <a:p>
            <a:pPr marL="342900" lvl="0" indent="-342900">
              <a:lnSpc>
                <a:spcPct val="100000"/>
              </a:lnSpc>
              <a:spcBef>
                <a:spcPts val="0"/>
              </a:spcBef>
              <a:spcAft>
                <a:spcPts val="0"/>
              </a:spcAft>
              <a:buClr>
                <a:schemeClr val="dk1"/>
              </a:buClr>
              <a:buSzPts val="1100"/>
              <a:buFont typeface="Roboto Condensed"/>
              <a:buChar char="»"/>
            </a:pPr>
            <a:r>
              <a:rPr lang="en-IN" cap="none" dirty="0" err="1" smtClean="0">
                <a:solidFill>
                  <a:srgbClr val="607896"/>
                </a:solidFill>
                <a:latin typeface="+mn-lt"/>
                <a:ea typeface="Roboto Condensed"/>
                <a:cs typeface="Roboto Condensed"/>
                <a:sym typeface="Roboto Condensed"/>
              </a:rPr>
              <a:t>Shubhashini</a:t>
            </a:r>
            <a:r>
              <a:rPr lang="en-IN" cap="none" dirty="0" smtClean="0">
                <a:solidFill>
                  <a:srgbClr val="607896"/>
                </a:solidFill>
                <a:latin typeface="+mn-lt"/>
                <a:ea typeface="Roboto Condensed"/>
                <a:cs typeface="Roboto Condensed"/>
                <a:sym typeface="Roboto Condensed"/>
              </a:rPr>
              <a:t> S </a:t>
            </a:r>
            <a:r>
              <a:rPr lang="en-IN" cap="none" dirty="0" err="1" smtClean="0">
                <a:solidFill>
                  <a:srgbClr val="607896"/>
                </a:solidFill>
                <a:latin typeface="+mn-lt"/>
                <a:ea typeface="Roboto Condensed"/>
                <a:cs typeface="Roboto Condensed"/>
                <a:sym typeface="Roboto Condensed"/>
              </a:rPr>
              <a:t>Patil</a:t>
            </a:r>
            <a:endParaRPr lang="en-IN" dirty="0">
              <a:latin typeface="+mn-lt"/>
            </a:endParaRPr>
          </a:p>
          <a:p>
            <a:pPr marL="342900" lvl="0" indent="-342900">
              <a:lnSpc>
                <a:spcPct val="100000"/>
              </a:lnSpc>
              <a:spcBef>
                <a:spcPts val="0"/>
              </a:spcBef>
              <a:spcAft>
                <a:spcPts val="0"/>
              </a:spcAft>
              <a:buClr>
                <a:schemeClr val="dk1"/>
              </a:buClr>
              <a:buSzPts val="1100"/>
              <a:buFont typeface="Roboto Condensed"/>
              <a:buChar char="»"/>
            </a:pPr>
            <a:r>
              <a:rPr lang="en-IN" cap="none" dirty="0" err="1" smtClean="0">
                <a:solidFill>
                  <a:srgbClr val="607896"/>
                </a:solidFill>
                <a:latin typeface="+mn-lt"/>
                <a:sym typeface="Roboto Condensed"/>
              </a:rPr>
              <a:t>RohanKumar</a:t>
            </a:r>
            <a:r>
              <a:rPr lang="en-IN" cap="none" dirty="0" smtClean="0">
                <a:solidFill>
                  <a:srgbClr val="607896"/>
                </a:solidFill>
                <a:latin typeface="+mn-lt"/>
                <a:sym typeface="Roboto Condensed"/>
              </a:rPr>
              <a:t> B </a:t>
            </a:r>
            <a:r>
              <a:rPr lang="en-IN" cap="none" dirty="0" err="1" smtClean="0">
                <a:solidFill>
                  <a:srgbClr val="607896"/>
                </a:solidFill>
                <a:latin typeface="+mn-lt"/>
                <a:sym typeface="Roboto Condensed"/>
              </a:rPr>
              <a:t>Kappenavar</a:t>
            </a:r>
            <a:endParaRPr lang="en-IN" dirty="0">
              <a:latin typeface="+mn-lt"/>
            </a:endParaRPr>
          </a:p>
          <a:p>
            <a:endParaRPr lang="en-US" dirty="0">
              <a:latin typeface="+mn-lt"/>
            </a:endParaRPr>
          </a:p>
        </p:txBody>
      </p:sp>
      <p:pic>
        <p:nvPicPr>
          <p:cNvPr id="5" name="Picture 4"/>
          <p:cNvPicPr/>
          <p:nvPr/>
        </p:nvPicPr>
        <p:blipFill>
          <a:blip r:embed="rId2">
            <a:extLst>
              <a:ext uri="{28A0092B-C50C-407E-A947-70E740481C1C}">
                <a14:useLocalDpi xmlns:a14="http://schemas.microsoft.com/office/drawing/2010/main" xmlns="" val="0"/>
              </a:ext>
            </a:extLst>
          </a:blip>
          <a:srcRect/>
          <a:stretch>
            <a:fillRect/>
          </a:stretch>
        </p:blipFill>
        <p:spPr bwMode="auto">
          <a:xfrm>
            <a:off x="10534650" y="0"/>
            <a:ext cx="1657350" cy="460375"/>
          </a:xfrm>
          <a:prstGeom prst="rect">
            <a:avLst/>
          </a:prstGeom>
          <a:noFill/>
          <a:ln>
            <a:noFill/>
          </a:ln>
        </p:spPr>
      </p:pic>
    </p:spTree>
    <p:extLst>
      <p:ext uri="{BB962C8B-B14F-4D97-AF65-F5344CB8AC3E}">
        <p14:creationId xmlns:p14="http://schemas.microsoft.com/office/powerpoint/2010/main" xmlns="" val="161209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ELL\Desktop\4.JPG"/>
          <p:cNvPicPr>
            <a:picLocks noChangeAspect="1" noChangeArrowheads="1"/>
          </p:cNvPicPr>
          <p:nvPr/>
        </p:nvPicPr>
        <p:blipFill>
          <a:blip r:embed="rId2"/>
          <a:srcRect/>
          <a:stretch>
            <a:fillRect/>
          </a:stretch>
        </p:blipFill>
        <p:spPr bwMode="auto">
          <a:xfrm>
            <a:off x="870177" y="747259"/>
            <a:ext cx="10247765" cy="51530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DELL\Desktop\5.JPG"/>
          <p:cNvPicPr>
            <a:picLocks noChangeAspect="1" noChangeArrowheads="1"/>
          </p:cNvPicPr>
          <p:nvPr/>
        </p:nvPicPr>
        <p:blipFill>
          <a:blip r:embed="rId2"/>
          <a:srcRect/>
          <a:stretch>
            <a:fillRect/>
          </a:stretch>
        </p:blipFill>
        <p:spPr bwMode="auto">
          <a:xfrm>
            <a:off x="560709" y="638628"/>
            <a:ext cx="10499177" cy="535577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6350" y="2149065"/>
            <a:ext cx="8297721" cy="1569660"/>
          </a:xfrm>
          <a:prstGeom prst="rect">
            <a:avLst/>
          </a:prstGeom>
        </p:spPr>
        <p:txBody>
          <a:bodyPr wrap="none">
            <a:spAutoFit/>
          </a:bodyPr>
          <a:lstStyle/>
          <a:p>
            <a:r>
              <a:rPr lang="en" sz="9600" b="1" dirty="0" smtClean="0">
                <a:solidFill>
                  <a:srgbClr val="FF9900"/>
                </a:solidFill>
                <a:latin typeface="Oswald"/>
                <a:ea typeface="Oswald"/>
                <a:cs typeface="Oswald"/>
                <a:sym typeface="Oswald"/>
              </a:rPr>
              <a:t>THANK YOU!!</a:t>
            </a:r>
            <a:endParaRPr lang="en-IN" sz="9600" dirty="0"/>
          </a:p>
        </p:txBody>
      </p:sp>
      <p:pic>
        <p:nvPicPr>
          <p:cNvPr id="5" name="Picture 4"/>
          <p:cNvPicPr/>
          <p:nvPr/>
        </p:nvPicPr>
        <p:blipFill>
          <a:blip r:embed="rId2">
            <a:extLst>
              <a:ext uri="{28A0092B-C50C-407E-A947-70E740481C1C}">
                <a14:useLocalDpi xmlns:a14="http://schemas.microsoft.com/office/drawing/2010/main" xmlns="" val="0"/>
              </a:ext>
            </a:extLst>
          </a:blip>
          <a:srcRect/>
          <a:stretch>
            <a:fillRect/>
          </a:stretch>
        </p:blipFill>
        <p:spPr bwMode="auto">
          <a:xfrm>
            <a:off x="10534650" y="0"/>
            <a:ext cx="1657350" cy="460375"/>
          </a:xfrm>
          <a:prstGeom prst="rect">
            <a:avLst/>
          </a:prstGeom>
          <a:noFill/>
          <a:ln>
            <a:noFill/>
          </a:ln>
        </p:spPr>
      </p:pic>
    </p:spTree>
    <p:extLst>
      <p:ext uri="{BB962C8B-B14F-4D97-AF65-F5344CB8AC3E}">
        <p14:creationId xmlns:p14="http://schemas.microsoft.com/office/powerpoint/2010/main" xmlns="" val="2723759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229" y="286603"/>
            <a:ext cx="10043886" cy="1450757"/>
          </a:xfrm>
        </p:spPr>
        <p:txBody>
          <a:bodyPr>
            <a:normAutofit fontScale="90000"/>
          </a:bodyPr>
          <a:lstStyle/>
          <a:p>
            <a:pPr>
              <a:lnSpc>
                <a:spcPct val="100000"/>
              </a:lnSpc>
              <a:spcBef>
                <a:spcPts val="0"/>
              </a:spcBef>
            </a:pP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fr-FR" dirty="0" smtClean="0">
                <a:solidFill>
                  <a:srgbClr val="FF9900"/>
                </a:solidFill>
              </a:rPr>
              <a:t>1. Problem Statement Assigned</a:t>
            </a:r>
            <a:r>
              <a:rPr lang="en-IN" dirty="0"/>
              <a:t/>
            </a:r>
            <a:br>
              <a:rPr lang="en-IN" dirty="0"/>
            </a:br>
            <a:endParaRPr lang="en-IN" sz="4400" dirty="0"/>
          </a:p>
        </p:txBody>
      </p:sp>
      <p:sp>
        <p:nvSpPr>
          <p:cNvPr id="3" name="Content Placeholder 2"/>
          <p:cNvSpPr>
            <a:spLocks noGrp="1"/>
          </p:cNvSpPr>
          <p:nvPr>
            <p:ph idx="1"/>
          </p:nvPr>
        </p:nvSpPr>
        <p:spPr/>
        <p:txBody>
          <a:bodyPr/>
          <a:lstStyle/>
          <a:p>
            <a:pPr algn="just"/>
            <a:endParaRPr lang="en-GB" sz="2800" dirty="0" smtClean="0"/>
          </a:p>
          <a:p>
            <a:pPr algn="just"/>
            <a:r>
              <a:rPr lang="en-GB" sz="2800" dirty="0" smtClean="0"/>
              <a:t>Accurate </a:t>
            </a:r>
            <a:r>
              <a:rPr lang="en-GB" sz="2800" dirty="0" smtClean="0"/>
              <a:t>OCR Data extracting from Tiff Images in the following conditions: 1. Extract accurate OCR data from the images which are having Water Marks on it. 2. Handwritten Text to be extracted with accurate OCR data. 3. Poor quality images giving lower accuracy in the final output. 4. Data to be extracted in chronological order.</a:t>
            </a:r>
          </a:p>
          <a:p>
            <a:endParaRPr lang="en-IN" dirty="0"/>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10534650" y="0"/>
            <a:ext cx="1657350" cy="460375"/>
          </a:xfrm>
          <a:prstGeom prst="rect">
            <a:avLst/>
          </a:prstGeom>
          <a:noFill/>
          <a:ln>
            <a:noFill/>
          </a:ln>
        </p:spPr>
      </p:pic>
    </p:spTree>
    <p:extLst>
      <p:ext uri="{BB962C8B-B14F-4D97-AF65-F5344CB8AC3E}">
        <p14:creationId xmlns:p14="http://schemas.microsoft.com/office/powerpoint/2010/main" xmlns="" val="2863356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314" y="1436454"/>
            <a:ext cx="10435772" cy="7109639"/>
          </a:xfrm>
          <a:prstGeom prst="rect">
            <a:avLst/>
          </a:prstGeom>
        </p:spPr>
        <p:txBody>
          <a:bodyPr wrap="square">
            <a:spAutoFit/>
          </a:bodyPr>
          <a:lstStyle/>
          <a:p>
            <a:pPr lvl="0" algn="just">
              <a:buSzPts val="2400"/>
              <a:buFont typeface="Wingdings" pitchFamily="2" charset="2"/>
              <a:buChar char="v"/>
            </a:pPr>
            <a:r>
              <a:rPr lang="en-IN" sz="3600" dirty="0" smtClean="0">
                <a:ea typeface="Adobe Heiti Std R" pitchFamily="34" charset="-128"/>
              </a:rPr>
              <a:t> 	</a:t>
            </a:r>
            <a:r>
              <a:rPr lang="en-IN" sz="2800" dirty="0" smtClean="0">
                <a:ea typeface="Adobe Heiti Std R" pitchFamily="34" charset="-128"/>
              </a:rPr>
              <a:t>The given problem statement is solved using Python 	platform.</a:t>
            </a:r>
          </a:p>
          <a:p>
            <a:pPr lvl="0" algn="just">
              <a:buSzPts val="2400"/>
            </a:pPr>
            <a:endParaRPr lang="en-IN" sz="2800" dirty="0" smtClean="0">
              <a:ea typeface="Adobe Heiti Std R" pitchFamily="34" charset="-128"/>
            </a:endParaRPr>
          </a:p>
          <a:p>
            <a:pPr lvl="0" algn="just">
              <a:buSzPts val="2400"/>
              <a:buFont typeface="Wingdings" pitchFamily="2" charset="2"/>
              <a:buChar char="v"/>
            </a:pPr>
            <a:r>
              <a:rPr lang="en-IN" sz="2800" dirty="0" smtClean="0">
                <a:ea typeface="Adobe Heiti Std R" pitchFamily="34" charset="-128"/>
              </a:rPr>
              <a:t> </a:t>
            </a:r>
            <a:r>
              <a:rPr lang="en-IN" sz="2800" dirty="0" smtClean="0">
                <a:ea typeface="Adobe Heiti Std R" pitchFamily="34" charset="-128"/>
              </a:rPr>
              <a:t>	</a:t>
            </a:r>
            <a:r>
              <a:rPr lang="en-IN" sz="2800" dirty="0" smtClean="0">
                <a:ea typeface="Adobe Heiti Std R" pitchFamily="34" charset="-128"/>
              </a:rPr>
              <a:t>Python GUI is used for user interface.</a:t>
            </a:r>
          </a:p>
          <a:p>
            <a:pPr lvl="0" algn="just">
              <a:buSzPts val="2400"/>
            </a:pPr>
            <a:endParaRPr lang="en-IN" sz="2800" dirty="0" smtClean="0">
              <a:ea typeface="Adobe Heiti Std R" pitchFamily="34" charset="-128"/>
            </a:endParaRPr>
          </a:p>
          <a:p>
            <a:pPr lvl="0" algn="just">
              <a:buSzPts val="2400"/>
              <a:buFont typeface="Wingdings" pitchFamily="2" charset="2"/>
              <a:buChar char="v"/>
            </a:pPr>
            <a:r>
              <a:rPr lang="en-IN" sz="2800" dirty="0" smtClean="0">
                <a:ea typeface="Adobe Heiti Std R" pitchFamily="34" charset="-128"/>
              </a:rPr>
              <a:t> </a:t>
            </a:r>
            <a:r>
              <a:rPr lang="en-IN" sz="2800" dirty="0" smtClean="0">
                <a:ea typeface="Adobe Heiti Std R" pitchFamily="34" charset="-128"/>
              </a:rPr>
              <a:t>	User can upload any formatted images.</a:t>
            </a:r>
          </a:p>
          <a:p>
            <a:pPr lvl="0" algn="just">
              <a:buSzPts val="2400"/>
            </a:pPr>
            <a:endParaRPr lang="en-IN" sz="2800" dirty="0" smtClean="0">
              <a:ea typeface="Adobe Heiti Std R" pitchFamily="34" charset="-128"/>
            </a:endParaRPr>
          </a:p>
          <a:p>
            <a:pPr lvl="0" algn="just">
              <a:buSzPts val="2400"/>
              <a:buFont typeface="Wingdings" pitchFamily="2" charset="2"/>
              <a:buChar char="v"/>
            </a:pPr>
            <a:r>
              <a:rPr lang="en-IN" sz="2800" dirty="0" smtClean="0">
                <a:ea typeface="Adobe Heiti Std R" pitchFamily="34" charset="-128"/>
              </a:rPr>
              <a:t> </a:t>
            </a:r>
            <a:r>
              <a:rPr lang="en-IN" sz="2800" dirty="0" smtClean="0">
                <a:ea typeface="Adobe Heiti Std R" pitchFamily="34" charset="-128"/>
              </a:rPr>
              <a:t>	User can </a:t>
            </a:r>
            <a:r>
              <a:rPr lang="en-GB" sz="2800" dirty="0" smtClean="0">
                <a:ea typeface="Adobe Heiti Std R" pitchFamily="34" charset="-128"/>
              </a:rPr>
              <a:t>e</a:t>
            </a:r>
            <a:r>
              <a:rPr lang="en-GB" sz="2800" dirty="0" smtClean="0"/>
              <a:t>xtract </a:t>
            </a:r>
            <a:r>
              <a:rPr lang="en-GB" sz="2800" dirty="0" smtClean="0"/>
              <a:t>accurate OCR data from the </a:t>
            </a:r>
            <a:r>
              <a:rPr lang="en-GB" sz="2800" dirty="0" smtClean="0"/>
              <a:t>images </a:t>
            </a:r>
            <a:r>
              <a:rPr lang="en-GB" sz="2800" dirty="0" smtClean="0"/>
              <a:t>which are </a:t>
            </a:r>
            <a:r>
              <a:rPr lang="en-GB" sz="2800" dirty="0" smtClean="0"/>
              <a:t>	having </a:t>
            </a:r>
            <a:r>
              <a:rPr lang="en-GB" sz="2800" dirty="0" smtClean="0"/>
              <a:t>Water </a:t>
            </a:r>
            <a:r>
              <a:rPr lang="en-GB" sz="2800" dirty="0" smtClean="0"/>
              <a:t>Marks,  Handwritten Text, </a:t>
            </a:r>
            <a:r>
              <a:rPr lang="en-GB" sz="2800" dirty="0" smtClean="0"/>
              <a:t>Poor quality </a:t>
            </a:r>
            <a:r>
              <a:rPr lang="en-GB" sz="2800" dirty="0" smtClean="0"/>
              <a:t>images</a:t>
            </a:r>
            <a:r>
              <a:rPr lang="en-GB" sz="4000" dirty="0" smtClean="0"/>
              <a:t>.</a:t>
            </a:r>
          </a:p>
          <a:p>
            <a:pPr lvl="0" algn="just">
              <a:buSzPts val="2400"/>
            </a:pPr>
            <a:endParaRPr lang="en-GB" sz="4000" dirty="0" smtClean="0"/>
          </a:p>
          <a:p>
            <a:pPr lvl="0">
              <a:buSzPts val="2400"/>
              <a:buFont typeface="Wingdings" pitchFamily="2" charset="2"/>
              <a:buChar char="v"/>
            </a:pPr>
            <a:endParaRPr lang="en-IN" sz="4800" dirty="0" smtClean="0">
              <a:ea typeface="Adobe Heiti Std R" pitchFamily="34" charset="-128"/>
            </a:endParaRPr>
          </a:p>
          <a:p>
            <a:pPr lvl="0">
              <a:buSzPts val="2400"/>
              <a:buFont typeface="Wingdings" pitchFamily="2" charset="2"/>
              <a:buChar char="v"/>
            </a:pPr>
            <a:endParaRPr lang="en-IN" sz="4800" dirty="0" smtClean="0">
              <a:ea typeface="Adobe Heiti Std R" pitchFamily="34" charset="-128"/>
            </a:endParaRPr>
          </a:p>
          <a:p>
            <a:pPr lvl="0">
              <a:buSzPts val="2400"/>
              <a:buFont typeface="Wingdings" pitchFamily="2" charset="2"/>
              <a:buChar char="v"/>
            </a:pPr>
            <a:endParaRPr lang="en-IN" sz="4800" dirty="0">
              <a:ea typeface="Adobe Heiti Std R" pitchFamily="34" charset="-128"/>
            </a:endParaRPr>
          </a:p>
        </p:txBody>
      </p:sp>
      <p:pic>
        <p:nvPicPr>
          <p:cNvPr id="3" name="Picture 2"/>
          <p:cNvPicPr/>
          <p:nvPr/>
        </p:nvPicPr>
        <p:blipFill>
          <a:blip r:embed="rId2">
            <a:extLst>
              <a:ext uri="{28A0092B-C50C-407E-A947-70E740481C1C}">
                <a14:useLocalDpi xmlns:a14="http://schemas.microsoft.com/office/drawing/2010/main" xmlns="" val="0"/>
              </a:ext>
            </a:extLst>
          </a:blip>
          <a:srcRect/>
          <a:stretch>
            <a:fillRect/>
          </a:stretch>
        </p:blipFill>
        <p:spPr bwMode="auto">
          <a:xfrm>
            <a:off x="10534650" y="0"/>
            <a:ext cx="1657350" cy="460375"/>
          </a:xfrm>
          <a:prstGeom prst="rect">
            <a:avLst/>
          </a:prstGeom>
          <a:noFill/>
          <a:ln>
            <a:noFill/>
          </a:ln>
        </p:spPr>
      </p:pic>
    </p:spTree>
    <p:extLst>
      <p:ext uri="{BB962C8B-B14F-4D97-AF65-F5344CB8AC3E}">
        <p14:creationId xmlns:p14="http://schemas.microsoft.com/office/powerpoint/2010/main" xmlns="" val="284395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mn-lt"/>
              </a:rPr>
              <a:t>Cover Up The 4 Major Points as Listed Below </a:t>
            </a:r>
            <a:endParaRPr lang="en-IN" dirty="0">
              <a:latin typeface="+mn-lt"/>
            </a:endParaRPr>
          </a:p>
        </p:txBody>
      </p:sp>
      <p:sp>
        <p:nvSpPr>
          <p:cNvPr id="3" name="Content Placeholder 2"/>
          <p:cNvSpPr>
            <a:spLocks noGrp="1"/>
          </p:cNvSpPr>
          <p:nvPr>
            <p:ph idx="1"/>
          </p:nvPr>
        </p:nvSpPr>
        <p:spPr/>
        <p:txBody>
          <a:bodyPr>
            <a:normAutofit/>
          </a:bodyPr>
          <a:lstStyle/>
          <a:p>
            <a:pPr marL="457200" lvl="0" indent="-228600">
              <a:lnSpc>
                <a:spcPct val="100000"/>
              </a:lnSpc>
              <a:spcBef>
                <a:spcPts val="0"/>
              </a:spcBef>
              <a:spcAft>
                <a:spcPts val="0"/>
              </a:spcAft>
              <a:buSzPts val="2000"/>
              <a:buChar char="»"/>
            </a:pPr>
            <a:r>
              <a:rPr lang="en-IN" sz="3200" dirty="0" smtClean="0"/>
              <a:t>Converting .</a:t>
            </a:r>
            <a:r>
              <a:rPr lang="en-IN" sz="3200" dirty="0" smtClean="0"/>
              <a:t>ti</a:t>
            </a:r>
            <a:r>
              <a:rPr lang="en-IN" sz="3200" dirty="0" smtClean="0"/>
              <a:t>ff images into .jpg format and extracting data present in images using python built-in packages.</a:t>
            </a:r>
          </a:p>
          <a:p>
            <a:pPr marL="457200" lvl="0" indent="-228600">
              <a:lnSpc>
                <a:spcPct val="100000"/>
              </a:lnSpc>
              <a:spcBef>
                <a:spcPts val="0"/>
              </a:spcBef>
              <a:spcAft>
                <a:spcPts val="0"/>
              </a:spcAft>
              <a:buSzPts val="2000"/>
              <a:buNone/>
            </a:pPr>
            <a:r>
              <a:rPr lang="en-IN" sz="3200" dirty="0" smtClean="0"/>
              <a:t> </a:t>
            </a:r>
            <a:endParaRPr lang="en-IN" sz="3200" dirty="0"/>
          </a:p>
          <a:p>
            <a:pPr marL="457200" lvl="0" indent="-228600">
              <a:lnSpc>
                <a:spcPct val="100000"/>
              </a:lnSpc>
              <a:spcBef>
                <a:spcPts val="0"/>
              </a:spcBef>
              <a:spcAft>
                <a:spcPts val="0"/>
              </a:spcAft>
              <a:buSzPts val="2000"/>
              <a:buChar char="»"/>
            </a:pPr>
            <a:r>
              <a:rPr lang="en-IN" sz="3200" dirty="0" smtClean="0"/>
              <a:t>Python, Machine Learning.</a:t>
            </a:r>
          </a:p>
          <a:p>
            <a:pPr marL="457200" lvl="0" indent="-228600">
              <a:lnSpc>
                <a:spcPct val="100000"/>
              </a:lnSpc>
              <a:spcBef>
                <a:spcPts val="0"/>
              </a:spcBef>
              <a:spcAft>
                <a:spcPts val="0"/>
              </a:spcAft>
              <a:buSzPts val="2000"/>
              <a:buNone/>
            </a:pPr>
            <a:endParaRPr lang="en-IN" sz="3200" dirty="0"/>
          </a:p>
          <a:p>
            <a:pPr marL="457200" lvl="0" indent="-228600">
              <a:lnSpc>
                <a:spcPct val="100000"/>
              </a:lnSpc>
              <a:spcBef>
                <a:spcPts val="0"/>
              </a:spcBef>
              <a:spcAft>
                <a:spcPts val="0"/>
              </a:spcAft>
              <a:buSzPts val="2000"/>
              <a:buChar char="»"/>
            </a:pPr>
            <a:r>
              <a:rPr lang="en-IN" sz="3200" dirty="0" smtClean="0"/>
              <a:t>Easy to read tiff images containing watermark, handwritten and poor quality images.</a:t>
            </a:r>
            <a:endParaRPr lang="en-IN" sz="3200" dirty="0"/>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10534650" y="0"/>
            <a:ext cx="1657350" cy="460375"/>
          </a:xfrm>
          <a:prstGeom prst="rect">
            <a:avLst/>
          </a:prstGeom>
          <a:noFill/>
          <a:ln>
            <a:noFill/>
          </a:ln>
        </p:spPr>
      </p:pic>
    </p:spTree>
    <p:extLst>
      <p:ext uri="{BB962C8B-B14F-4D97-AF65-F5344CB8AC3E}">
        <p14:creationId xmlns:p14="http://schemas.microsoft.com/office/powerpoint/2010/main" xmlns="" val="168397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03085" y="1512435"/>
            <a:ext cx="10058400" cy="4022725"/>
          </a:xfrm>
        </p:spPr>
        <p:txBody>
          <a:bodyPr>
            <a:noAutofit/>
          </a:bodyPr>
          <a:lstStyle/>
          <a:p>
            <a:pPr marL="0" lvl="0" indent="0">
              <a:lnSpc>
                <a:spcPct val="100000"/>
              </a:lnSpc>
              <a:spcBef>
                <a:spcPts val="0"/>
              </a:spcBef>
              <a:spcAft>
                <a:spcPts val="0"/>
              </a:spcAft>
              <a:buClr>
                <a:srgbClr val="3796BF"/>
              </a:buClr>
              <a:buSzPts val="8000"/>
              <a:buNone/>
            </a:pPr>
            <a:r>
              <a:rPr lang="en-IN" sz="11500" b="1" dirty="0">
                <a:solidFill>
                  <a:srgbClr val="81D1EC"/>
                </a:solidFill>
                <a:latin typeface="Oswald"/>
                <a:ea typeface="Oswald"/>
                <a:cs typeface="Oswald"/>
                <a:sym typeface="Oswald"/>
              </a:rPr>
              <a:t>Your</a:t>
            </a:r>
          </a:p>
          <a:p>
            <a:pPr marL="0" lvl="0" indent="0">
              <a:lnSpc>
                <a:spcPct val="100000"/>
              </a:lnSpc>
              <a:spcBef>
                <a:spcPts val="0"/>
              </a:spcBef>
              <a:spcAft>
                <a:spcPts val="0"/>
              </a:spcAft>
              <a:buClr>
                <a:srgbClr val="3796BF"/>
              </a:buClr>
              <a:buSzPts val="8000"/>
              <a:buNone/>
            </a:pPr>
            <a:r>
              <a:rPr lang="en-IN" sz="11500" b="1" dirty="0">
                <a:solidFill>
                  <a:srgbClr val="81D1EC"/>
                </a:solidFill>
                <a:latin typeface="Oswald"/>
                <a:ea typeface="Oswald"/>
                <a:cs typeface="Oswald"/>
                <a:sym typeface="Oswald"/>
              </a:rPr>
              <a:t>Impact</a:t>
            </a:r>
            <a:endParaRPr lang="en-IN" sz="11500" dirty="0"/>
          </a:p>
        </p:txBody>
      </p:sp>
      <p:grpSp>
        <p:nvGrpSpPr>
          <p:cNvPr id="4" name="Google Shape;108;p5"/>
          <p:cNvGrpSpPr/>
          <p:nvPr/>
        </p:nvGrpSpPr>
        <p:grpSpPr>
          <a:xfrm>
            <a:off x="7859950" y="1707439"/>
            <a:ext cx="1208685" cy="1209005"/>
            <a:chOff x="6654650" y="3665275"/>
            <a:chExt cx="409100" cy="409125"/>
          </a:xfrm>
        </p:grpSpPr>
        <p:sp>
          <p:nvSpPr>
            <p:cNvPr id="5" name="Google Shape;109;p5"/>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BB5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110;p5"/>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BB5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 name="Google Shape;111;p5"/>
          <p:cNvGrpSpPr/>
          <p:nvPr/>
        </p:nvGrpSpPr>
        <p:grpSpPr>
          <a:xfrm rot="359495">
            <a:off x="6595202" y="2719225"/>
            <a:ext cx="804218" cy="829971"/>
            <a:chOff x="570875" y="4322250"/>
            <a:chExt cx="443300" cy="443325"/>
          </a:xfrm>
        </p:grpSpPr>
        <p:sp>
          <p:nvSpPr>
            <p:cNvPr id="8" name="Google Shape;112;p5"/>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796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13;p5"/>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796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14;p5"/>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796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5;p5"/>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796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 name="Google Shape;107;p5"/>
          <p:cNvSpPr/>
          <p:nvPr/>
        </p:nvSpPr>
        <p:spPr>
          <a:xfrm>
            <a:off x="7945447" y="3393808"/>
            <a:ext cx="460775" cy="3901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16;p5"/>
          <p:cNvSpPr/>
          <p:nvPr/>
        </p:nvSpPr>
        <p:spPr>
          <a:xfrm rot="2466689">
            <a:off x="6429832" y="1239357"/>
            <a:ext cx="567785" cy="61129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17;p5"/>
          <p:cNvSpPr/>
          <p:nvPr/>
        </p:nvSpPr>
        <p:spPr>
          <a:xfrm rot="-1609379">
            <a:off x="7737336" y="1198854"/>
            <a:ext cx="460692" cy="39012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18;p5"/>
          <p:cNvSpPr/>
          <p:nvPr/>
        </p:nvSpPr>
        <p:spPr>
          <a:xfrm rot="2925831">
            <a:off x="9589019" y="1997440"/>
            <a:ext cx="305981" cy="3294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19;p5"/>
          <p:cNvSpPr/>
          <p:nvPr/>
        </p:nvSpPr>
        <p:spPr>
          <a:xfrm rot="-1609195">
            <a:off x="7790039" y="455378"/>
            <a:ext cx="310816" cy="263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 name="Picture 17"/>
          <p:cNvPicPr/>
          <p:nvPr/>
        </p:nvPicPr>
        <p:blipFill>
          <a:blip r:embed="rId2">
            <a:extLst>
              <a:ext uri="{28A0092B-C50C-407E-A947-70E740481C1C}">
                <a14:useLocalDpi xmlns:a14="http://schemas.microsoft.com/office/drawing/2010/main" xmlns="" val="0"/>
              </a:ext>
            </a:extLst>
          </a:blip>
          <a:srcRect/>
          <a:stretch>
            <a:fillRect/>
          </a:stretch>
        </p:blipFill>
        <p:spPr bwMode="auto">
          <a:xfrm>
            <a:off x="10534650" y="0"/>
            <a:ext cx="1657350" cy="460375"/>
          </a:xfrm>
          <a:prstGeom prst="rect">
            <a:avLst/>
          </a:prstGeom>
          <a:noFill/>
          <a:ln>
            <a:noFill/>
          </a:ln>
        </p:spPr>
      </p:pic>
    </p:spTree>
    <p:extLst>
      <p:ext uri="{BB962C8B-B14F-4D97-AF65-F5344CB8AC3E}">
        <p14:creationId xmlns:p14="http://schemas.microsoft.com/office/powerpoint/2010/main" xmlns="" val="206943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0857" y="1277257"/>
            <a:ext cx="10348686" cy="2308324"/>
          </a:xfrm>
          <a:prstGeom prst="rect">
            <a:avLst/>
          </a:prstGeom>
          <a:noFill/>
        </p:spPr>
        <p:txBody>
          <a:bodyPr wrap="square" rtlCol="0">
            <a:spAutoFit/>
          </a:bodyPr>
          <a:lstStyle/>
          <a:p>
            <a:pPr>
              <a:lnSpc>
                <a:spcPct val="150000"/>
              </a:lnSpc>
              <a:buFont typeface="Wingdings" pitchFamily="2" charset="2"/>
              <a:buChar char="v"/>
            </a:pPr>
            <a:r>
              <a:rPr lang="en-IN" sz="2400" dirty="0" smtClean="0"/>
              <a:t> 	As everything is being digitalized nowadays, our project will help society to 	convert their hardcopy to softcopy of data.</a:t>
            </a:r>
          </a:p>
          <a:p>
            <a:pPr>
              <a:lnSpc>
                <a:spcPct val="150000"/>
              </a:lnSpc>
            </a:pPr>
            <a:endParaRPr lang="en-IN" sz="2400" dirty="0" smtClean="0"/>
          </a:p>
          <a:p>
            <a:pPr>
              <a:lnSpc>
                <a:spcPct val="150000"/>
              </a:lnSpc>
              <a:buFont typeface="Wingdings" pitchFamily="2" charset="2"/>
              <a:buChar char="v"/>
            </a:pPr>
            <a:r>
              <a:rPr lang="en-IN" sz="2400" dirty="0" smtClean="0"/>
              <a:t> </a:t>
            </a:r>
            <a:r>
              <a:rPr lang="en-IN" sz="2400" dirty="0" smtClean="0"/>
              <a:t>	We can use this project in different fields like hit and run case.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6915" y="2060922"/>
            <a:ext cx="4557486" cy="1569660"/>
          </a:xfrm>
          <a:prstGeom prst="rect">
            <a:avLst/>
          </a:prstGeom>
        </p:spPr>
        <p:txBody>
          <a:bodyPr wrap="square">
            <a:spAutoFit/>
          </a:bodyPr>
          <a:lstStyle/>
          <a:p>
            <a:pPr lvl="0">
              <a:buSzPts val="4800"/>
            </a:pPr>
            <a:r>
              <a:rPr lang="en-IN" sz="4800" dirty="0">
                <a:latin typeface="Oswald"/>
                <a:ea typeface="Oswald"/>
                <a:cs typeface="Oswald"/>
                <a:sym typeface="Oswald"/>
              </a:rPr>
              <a:t>DESKTOP </a:t>
            </a:r>
            <a:r>
              <a:rPr lang="en-IN" sz="4800" dirty="0" smtClean="0">
                <a:latin typeface="Oswald"/>
                <a:ea typeface="Oswald"/>
                <a:cs typeface="Oswald"/>
                <a:sym typeface="Oswald"/>
              </a:rPr>
              <a:t>PROJECT</a:t>
            </a:r>
            <a:endParaRPr lang="en-IN" dirty="0"/>
          </a:p>
        </p:txBody>
      </p:sp>
      <p:sp>
        <p:nvSpPr>
          <p:cNvPr id="3" name="Google Shape;145;p9"/>
          <p:cNvSpPr/>
          <p:nvPr/>
        </p:nvSpPr>
        <p:spPr>
          <a:xfrm>
            <a:off x="6066970" y="994617"/>
            <a:ext cx="5428344" cy="466595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81D1EC"/>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10534650" y="0"/>
            <a:ext cx="1657350" cy="460375"/>
          </a:xfrm>
          <a:prstGeom prst="rect">
            <a:avLst/>
          </a:prstGeom>
          <a:noFill/>
          <a:ln>
            <a:noFill/>
          </a:ln>
        </p:spPr>
      </p:pic>
    </p:spTree>
    <p:extLst>
      <p:ext uri="{BB962C8B-B14F-4D97-AF65-F5344CB8AC3E}">
        <p14:creationId xmlns:p14="http://schemas.microsoft.com/office/powerpoint/2010/main" xmlns="" val="2852852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esktop\1.JPG"/>
          <p:cNvPicPr>
            <a:picLocks noChangeAspect="1" noChangeArrowheads="1"/>
          </p:cNvPicPr>
          <p:nvPr/>
        </p:nvPicPr>
        <p:blipFill>
          <a:blip r:embed="rId2"/>
          <a:srcRect/>
          <a:stretch>
            <a:fillRect/>
          </a:stretch>
        </p:blipFill>
        <p:spPr bwMode="auto">
          <a:xfrm>
            <a:off x="1111931" y="428398"/>
            <a:ext cx="9599612" cy="540634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DELL\Desktop\3.JPG"/>
          <p:cNvPicPr>
            <a:picLocks noChangeAspect="1" noChangeArrowheads="1"/>
          </p:cNvPicPr>
          <p:nvPr/>
        </p:nvPicPr>
        <p:blipFill>
          <a:blip r:embed="rId2"/>
          <a:srcRect/>
          <a:stretch>
            <a:fillRect/>
          </a:stretch>
        </p:blipFill>
        <p:spPr bwMode="auto">
          <a:xfrm>
            <a:off x="943883" y="533400"/>
            <a:ext cx="9999887" cy="5431971"/>
          </a:xfrm>
          <a:prstGeom prst="rect">
            <a:avLst/>
          </a:prstGeom>
          <a:noFill/>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1039</TotalTime>
  <Words>135</Words>
  <Application>Microsoft Office PowerPoint</Application>
  <PresentationFormat>Custom</PresentationFormat>
  <Paragraphs>31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lpstr>
      <vt:lpstr>DEVELOPTHON 2020 Code for Social Impact</vt:lpstr>
      <vt:lpstr>       1. Problem Statement Assigned </vt:lpstr>
      <vt:lpstr>Slide 3</vt:lpstr>
      <vt:lpstr>Cover Up The 4 Major Points as Listed Below </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Incubation Program</dc:title>
  <dc:creator>admin</dc:creator>
  <cp:lastModifiedBy>Windows User</cp:lastModifiedBy>
  <cp:revision>54</cp:revision>
  <dcterms:created xsi:type="dcterms:W3CDTF">2019-08-15T07:02:03Z</dcterms:created>
  <dcterms:modified xsi:type="dcterms:W3CDTF">2020-02-02T06:37:41Z</dcterms:modified>
</cp:coreProperties>
</file>