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FF6D-5002-DD3E-BC2C-EF9EA85D3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81E74-91F8-85B3-A853-FD5B8CBEA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5269-5F4B-7FAC-86A7-99549D44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625D-A904-356A-6822-43D75E24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B3CE-0692-8C22-1B3A-EAF26C0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7D8C-358E-8B4C-BA38-B1BED578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8454D-356D-0259-1869-A1AEBB92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1D1A-74D7-435A-3EEF-5AC89DCA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6F9F-53BA-9D4F-65DF-A95B0680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7B39-0664-2F9E-6D77-AB6D101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30F70-0E4A-87CB-5FEC-A331D1F47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26FE5-F1A0-6622-D52D-C385FEEE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2656-8D82-8054-8743-8BFC1CAB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9121-8338-6B38-7D95-C655B953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8F54-087C-1E55-C617-18663009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3CC5-7DAB-AEBA-6663-9285194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C9C8-6319-6A4C-6ECF-FF408ABB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136D-59B2-40F6-FFD9-60243EB2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49BD-4915-7440-1A54-A0AB5828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CBC2-CDB9-6D14-C52A-C8073212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2C04-FAF1-9ECD-E9A1-E9C6003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44E58-BC5A-C7A6-716B-F2841C4F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8E36-77C8-2244-A40C-BB29334B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0797-A44F-05D6-496A-3B06FC60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D18F-01CC-1C72-7C6C-648752B9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0F3A-5D84-4F39-C49C-0AB698A4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7AF5-4878-828A-C2CC-24C8A5768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36C68-5027-399A-37FC-095506112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276C-A004-9116-BA92-693334F6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9714-DE3E-F7B9-2E3D-2DCE6A55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E4FFC-D028-37F1-106A-618CAD63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CBC4-D976-25BE-79C6-247CD7F8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A08A-C65A-5EA1-A6BC-E90F615A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89543-FC42-B9DD-6A86-4D2FB088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4EBB4-7B7E-8519-6F74-5A9D2B3CF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59237-D488-F0CC-5903-5AB379DE6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E97C4-D068-D935-80BC-382DFC94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489F3-1531-2B5F-2540-884D5363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D684F-BECD-8EDC-1968-197C9CC5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CBE9-18C2-EFDF-BCA9-FF533694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80C7D-0173-679F-095C-74D12093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9839E-7DF1-307C-1EA5-448BE772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C901B-9313-3F6E-E29F-7BC04D6A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881E7-572E-48C5-B478-84FF218D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653A4-4260-2AC6-551D-E48B8158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0C9F-0B10-4384-E5AC-C7ED9FC2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E768-ACB5-9D4D-3D38-5C0D047B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8ABE-1122-84F5-EAFE-79AA2CA3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010E-6E68-5FEF-750B-971A7936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795C6-937A-24C7-9213-8049885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36A6-7930-B7BD-B113-31890008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4BDF-6914-1C63-4E51-5E6B14CA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706B-54D6-201F-4AC5-8171B331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F76EB-A5B8-7A74-1EEA-5CEE310BB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E107-7DB8-B361-0888-1E9C7DD9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31062-05A0-1E27-4E97-8ABDFB95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320E-70B0-EE74-D042-78CD6D96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80AF-D9B6-40B4-12F9-7FEC1E10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CF827-F065-6CB0-FAF1-62537090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E55D8-5D74-79B8-D8AF-8DBE6D8C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492A-61E0-F1B9-054B-8E582955D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58D5-DD79-734D-A6EE-7DA9FF4E9BCF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5EAA-C772-DD68-2AE2-4232DF18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895D-02B6-2471-66AC-F5519C38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3268-716D-8E46-8BF1-B075495CF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KZxZwUgL3Y&amp;t=1992s" TargetMode="External"/><Relationship Id="rId2" Type="http://schemas.openxmlformats.org/officeDocument/2006/relationships/hyperlink" Target="https://www.youtube.com/watch?v=0LTXCcVRQi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eGtqouT8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FB53-7C4C-C53C-A860-C9FE01563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09CB-8BB8-04A5-0AA1-5A7C1F190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8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B1B6-90CD-A987-7139-F448AFEA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048"/>
            <a:ext cx="10515600" cy="561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Comic Sans MS" panose="030F0902030302020204" pitchFamily="66" charset="0"/>
              </a:rPr>
              <a:t>Functional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mic Sans MS" panose="030F0902030302020204" pitchFamily="66" charset="0"/>
              </a:rPr>
              <a:t>Search engine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mic Sans MS" panose="030F0902030302020204" pitchFamily="66" charset="0"/>
              </a:rPr>
              <a:t>Web Crawling</a:t>
            </a:r>
          </a:p>
          <a:p>
            <a:pPr marL="0" indent="0">
              <a:buNone/>
            </a:pPr>
            <a:r>
              <a:rPr lang="en-US" sz="2000" u="sng" dirty="0">
                <a:latin typeface="Comic Sans MS" panose="030F0902030302020204" pitchFamily="66" charset="0"/>
              </a:rPr>
              <a:t>Non-functional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mic Sans MS" panose="030F0902030302020204" pitchFamily="66" charset="0"/>
              </a:rPr>
              <a:t>Latency : </a:t>
            </a:r>
            <a:r>
              <a:rPr lang="en-US" sz="1400" dirty="0">
                <a:latin typeface="Comic Sans MS" panose="030F0902030302020204" pitchFamily="66" charset="0"/>
              </a:rPr>
              <a:t>300ms – 1sec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mic Sans MS" panose="030F0902030302020204" pitchFamily="66" charset="0"/>
              </a:rPr>
              <a:t>Storage: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latin typeface="Comic Sans MS" panose="030F0902030302020204" pitchFamily="66" charset="0"/>
              </a:rPr>
              <a:t>100B unique pages on internet. Each page is 1MB on avg. 100B*1 = 1PB storage daily for Web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latin typeface="Comic Sans MS" panose="030F0902030302020204" pitchFamily="66" charset="0"/>
              </a:rPr>
              <a:t>1B users their metadata and search history = 1B*10*500Bytes = 57 MB per 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omic Sans MS" panose="030F0902030302020204" pitchFamily="66" charset="0"/>
              </a:rPr>
              <a:t>Scalability: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latin typeface="Comic Sans MS" panose="030F0902030302020204" pitchFamily="66" charset="0"/>
              </a:rPr>
              <a:t>Users: 1B users use Google daily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latin typeface="Comic Sans MS" panose="030F0902030302020204" pitchFamily="66" charset="0"/>
              </a:rPr>
              <a:t>Reads: Each user on avg does 10 searches a day. 1B*10 = 10B requests daily. 1.1 K TPS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latin typeface="Comic Sans MS" panose="030F0902030302020204" pitchFamily="66" charset="0"/>
              </a:rPr>
              <a:t>Write: 100B unique pages on internet. </a:t>
            </a:r>
          </a:p>
          <a:p>
            <a:pPr marL="457200" lvl="1" indent="0">
              <a:buNone/>
            </a:pPr>
            <a:endParaRPr lang="en-US" sz="1200" dirty="0">
              <a:latin typeface="Comic Sans MS" panose="030F0902030302020204" pitchFamily="66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1200" dirty="0">
              <a:latin typeface="Comic Sans MS" panose="030F09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9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8186A82-3922-1F7B-C4DC-5AB60993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3237186"/>
            <a:ext cx="5475910" cy="335893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u="sng" dirty="0" err="1">
                <a:latin typeface="Comic Sans MS" panose="030F0902030302020204" pitchFamily="66" charset="0"/>
              </a:rPr>
              <a:t>Url</a:t>
            </a:r>
            <a:r>
              <a:rPr lang="en-US" sz="1600" u="sng" dirty="0">
                <a:latin typeface="Comic Sans MS" panose="030F0902030302020204" pitchFamily="66" charset="0"/>
              </a:rPr>
              <a:t> Frontier:</a:t>
            </a:r>
            <a:r>
              <a:rPr lang="en-US" sz="1600" dirty="0">
                <a:latin typeface="Comic Sans MS" panose="030F0902030302020204" pitchFamily="66" charset="0"/>
              </a:rPr>
              <a:t> Takes URL as Input. Maintains </a:t>
            </a:r>
            <a:r>
              <a:rPr lang="en-US" sz="1600" dirty="0" err="1">
                <a:latin typeface="Comic Sans MS" panose="030F0902030302020204" pitchFamily="66" charset="0"/>
              </a:rPr>
              <a:t>ParentUrL</a:t>
            </a:r>
            <a:r>
              <a:rPr lang="en-US" sz="1600" dirty="0">
                <a:latin typeface="Comic Sans MS" panose="030F0902030302020204" pitchFamily="66" charset="0"/>
              </a:rPr>
              <a:t> last queried and to not send the subdomain URL to </a:t>
            </a:r>
            <a:r>
              <a:rPr lang="en-US" sz="1600" u="sng" dirty="0">
                <a:latin typeface="Comic Sans MS" panose="030F0902030302020204" pitchFamily="66" charset="0"/>
              </a:rPr>
              <a:t>URL Queue </a:t>
            </a:r>
            <a:r>
              <a:rPr lang="en-US" sz="1600" dirty="0">
                <a:latin typeface="Comic Sans MS" panose="030F0902030302020204" pitchFamily="66" charset="0"/>
              </a:rPr>
              <a:t>till politeness time is obeyed. The URLs that go to URL Frontier are sticky.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latin typeface="Comic Sans MS" panose="030F0902030302020204" pitchFamily="66" charset="0"/>
              </a:rPr>
              <a:t>URL Queue:</a:t>
            </a:r>
            <a:r>
              <a:rPr lang="en-US" sz="1600" dirty="0">
                <a:latin typeface="Comic Sans MS" panose="030F0902030302020204" pitchFamily="66" charset="0"/>
              </a:rPr>
              <a:t> The URL is sticky to the Queue it has to go. URL which will have frequent update will go to a different queue. URL which has less update will go to a different queue. The stickiness can be determined by hash of the parent URL.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latin typeface="Comic Sans MS" panose="030F0902030302020204" pitchFamily="66" charset="0"/>
              </a:rPr>
              <a:t>Page Download &amp; URL Extractor</a:t>
            </a:r>
            <a:r>
              <a:rPr lang="en-US" sz="1600" dirty="0">
                <a:latin typeface="Comic Sans MS" panose="030F0902030302020204" pitchFamily="66" charset="0"/>
              </a:rPr>
              <a:t>: Downloads page from internet. Parses the page and sends content to </a:t>
            </a:r>
            <a:r>
              <a:rPr lang="en-US" sz="1600" u="sng" dirty="0" err="1">
                <a:latin typeface="Comic Sans MS" panose="030F0902030302020204" pitchFamily="66" charset="0"/>
              </a:rPr>
              <a:t>ContentDedup</a:t>
            </a:r>
            <a:r>
              <a:rPr lang="en-US" sz="1600" dirty="0">
                <a:latin typeface="Comic Sans MS" panose="030F0902030302020204" pitchFamily="66" charset="0"/>
              </a:rPr>
              <a:t>. Extracts URLs from Downloaded page and sends to  </a:t>
            </a:r>
            <a:r>
              <a:rPr lang="en-US" sz="1600" u="sng" dirty="0">
                <a:latin typeface="Comic Sans MS" panose="030F0902030302020204" pitchFamily="66" charset="0"/>
              </a:rPr>
              <a:t>URL Frontier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8DA91F-09CF-5801-5E26-EB5978D4B34C}"/>
              </a:ext>
            </a:extLst>
          </p:cNvPr>
          <p:cNvSpPr txBox="1">
            <a:spLocks/>
          </p:cNvSpPr>
          <p:nvPr/>
        </p:nvSpPr>
        <p:spPr>
          <a:xfrm>
            <a:off x="6096000" y="3237185"/>
            <a:ext cx="5654566" cy="335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latin typeface="Comic Sans MS" panose="030F0902030302020204" pitchFamily="66" charset="0"/>
              </a:rPr>
              <a:t>CRON Job</a:t>
            </a:r>
            <a:r>
              <a:rPr lang="en-US" sz="1600" dirty="0">
                <a:latin typeface="Comic Sans MS" panose="030F0902030302020204" pitchFamily="66" charset="0"/>
              </a:rPr>
              <a:t>: Loads the Seed URLs and Politeness file into URL Frontier.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latin typeface="Comic Sans MS" panose="030F0902030302020204" pitchFamily="66" charset="0"/>
              </a:rPr>
              <a:t>Content </a:t>
            </a:r>
            <a:r>
              <a:rPr lang="en-US" sz="1600" u="sng" dirty="0" err="1">
                <a:latin typeface="Comic Sans MS" panose="030F0902030302020204" pitchFamily="66" charset="0"/>
              </a:rPr>
              <a:t>Dedup</a:t>
            </a:r>
            <a:r>
              <a:rPr lang="en-US" sz="1600" u="sng" dirty="0">
                <a:latin typeface="Comic Sans MS" panose="030F0902030302020204" pitchFamily="66" charset="0"/>
              </a:rPr>
              <a:t>:</a:t>
            </a:r>
            <a:r>
              <a:rPr lang="en-US" sz="1600" dirty="0">
                <a:latin typeface="Comic Sans MS" panose="030F0902030302020204" pitchFamily="66" charset="0"/>
              </a:rPr>
              <a:t> </a:t>
            </a:r>
            <a:r>
              <a:rPr lang="en-US" sz="1600" dirty="0" err="1">
                <a:latin typeface="Comic Sans MS" panose="030F0902030302020204" pitchFamily="66" charset="0"/>
              </a:rPr>
              <a:t>Dedup</a:t>
            </a:r>
            <a:r>
              <a:rPr lang="en-US" sz="1600" dirty="0">
                <a:latin typeface="Comic Sans MS" panose="030F0902030302020204" pitchFamily="66" charset="0"/>
              </a:rPr>
              <a:t> the content of the page if it already exists. This can be done using bloom filter.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latin typeface="Comic Sans MS" panose="030F0902030302020204" pitchFamily="66" charset="0"/>
              </a:rPr>
              <a:t>URL Queue:</a:t>
            </a:r>
            <a:r>
              <a:rPr lang="en-US" sz="1600" dirty="0">
                <a:latin typeface="Comic Sans MS" panose="030F0902030302020204" pitchFamily="66" charset="0"/>
              </a:rPr>
              <a:t> The URL is sticky to the Queue it has to go to always same queue. Each URL will have a priority &lt;</a:t>
            </a:r>
            <a:r>
              <a:rPr lang="en-US" sz="1600" dirty="0" err="1">
                <a:latin typeface="Comic Sans MS" panose="030F0902030302020204" pitchFamily="66" charset="0"/>
              </a:rPr>
              <a:t>ReceivedAtTime+WaitTime</a:t>
            </a:r>
            <a:r>
              <a:rPr lang="en-US" sz="1600" dirty="0">
                <a:latin typeface="Comic Sans MS" panose="030F0902030302020204" pitchFamily="66" charset="0"/>
              </a:rPr>
              <a:t>&gt;.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>
                <a:latin typeface="Comic Sans MS" panose="030F0902030302020204" pitchFamily="66" charset="0"/>
              </a:rPr>
              <a:t>Page Download &amp; URL Extractor</a:t>
            </a:r>
            <a:r>
              <a:rPr lang="en-US" sz="1600" dirty="0">
                <a:latin typeface="Comic Sans MS" panose="030F0902030302020204" pitchFamily="66" charset="0"/>
              </a:rPr>
              <a:t>: Downloads page from internet. Parses the page and sends content to </a:t>
            </a:r>
            <a:r>
              <a:rPr lang="en-US" sz="1600" u="sng" dirty="0" err="1">
                <a:latin typeface="Comic Sans MS" panose="030F0902030302020204" pitchFamily="66" charset="0"/>
              </a:rPr>
              <a:t>ContentDedup</a:t>
            </a:r>
            <a:r>
              <a:rPr lang="en-US" sz="1600" dirty="0">
                <a:latin typeface="Comic Sans MS" panose="030F0902030302020204" pitchFamily="66" charset="0"/>
              </a:rPr>
              <a:t>. Extracts URLs from Downloaded page and sends to  </a:t>
            </a:r>
            <a:r>
              <a:rPr lang="en-US" sz="1600" u="sng" dirty="0">
                <a:latin typeface="Comic Sans MS" panose="030F0902030302020204" pitchFamily="66" charset="0"/>
              </a:rPr>
              <a:t>URL Frontier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5A4F01F-7651-5790-F50E-E077B31D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34" y="382498"/>
            <a:ext cx="7032277" cy="28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83ACE1-3EB3-D439-16D6-F806B55A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048"/>
            <a:ext cx="10515600" cy="561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Comic Sans MS" panose="030F0902030302020204" pitchFamily="66" charset="0"/>
              </a:rPr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Comic Sans MS" panose="030F0902030302020204" pitchFamily="66" charset="0"/>
              </a:rPr>
              <a:t>InterviewPen</a:t>
            </a:r>
            <a:r>
              <a:rPr lang="en-US" sz="1600" dirty="0">
                <a:latin typeface="Comic Sans MS" panose="030F0902030302020204" pitchFamily="66" charset="0"/>
              </a:rPr>
              <a:t>: </a:t>
            </a:r>
            <a:r>
              <a:rPr lang="en-US" sz="1600" dirty="0">
                <a:latin typeface="Comic Sans MS" panose="030F0902030302020204" pitchFamily="66" charset="0"/>
                <a:hlinkClick r:id="rId2"/>
              </a:rPr>
              <a:t>https://www.youtube.com/watch?v=0LTXCcVRQi0</a:t>
            </a:r>
            <a:endParaRPr lang="en-US" sz="1600" dirty="0">
              <a:latin typeface="Comic Sans MS" panose="030F09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Comic Sans MS" panose="030F0902030302020204" pitchFamily="66" charset="0"/>
              </a:rPr>
              <a:t>System Design distributed web crawler to crawl Billions of web pages: </a:t>
            </a:r>
            <a:r>
              <a:rPr lang="en-US" sz="1600" dirty="0">
                <a:latin typeface="Comic Sans MS" panose="030F0902030302020204" pitchFamily="66" charset="0"/>
                <a:hlinkClick r:id="rId3"/>
              </a:rPr>
              <a:t>https://www.youtube.com/watch?v=BKZxZwUgL3Y&amp;t=1992s</a:t>
            </a:r>
            <a:endParaRPr lang="en-US" sz="1600" dirty="0">
              <a:latin typeface="Comic Sans MS" panose="030F09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Comic Sans MS" panose="030F0902030302020204" pitchFamily="66" charset="0"/>
              </a:rPr>
              <a:t>How Google searches one document among Billions of documents quickly? : </a:t>
            </a:r>
            <a:r>
              <a:rPr lang="en-US" sz="1600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Comic Sans MS" panose="030F0902030302020204" pitchFamily="66" charset="0"/>
                <a:hlinkClick r:id="rId4"/>
              </a:rPr>
              <a:t>https://www.youtube.com/watch?v=CeGtqouT8eA</a:t>
            </a:r>
            <a:endParaRPr lang="en-US" sz="1600" i="0" dirty="0">
              <a:solidFill>
                <a:srgbClr val="0F0F0F"/>
              </a:solidFill>
              <a:effectLst/>
              <a:highlight>
                <a:srgbClr val="FFFFFF"/>
              </a:highlight>
              <a:latin typeface="Comic Sans MS" panose="030F09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Comic Sans MS" panose="030F09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Comic Sans MS" panose="030F09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200" dirty="0">
              <a:latin typeface="Comic Sans MS" panose="030F0902030302020204" pitchFamily="66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sz="1200" dirty="0">
              <a:latin typeface="Comic Sans MS" panose="030F09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0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386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Google Search Engine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Shah, Jay</dc:creator>
  <cp:lastModifiedBy>Shah, Jay</cp:lastModifiedBy>
  <cp:revision>4</cp:revision>
  <dcterms:created xsi:type="dcterms:W3CDTF">2024-09-22T16:30:29Z</dcterms:created>
  <dcterms:modified xsi:type="dcterms:W3CDTF">2024-09-23T05:39:19Z</dcterms:modified>
</cp:coreProperties>
</file>