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1A965-342F-41D4-8010-95D86D36EC98}">
  <a:tblStyle styleId="{A691A965-342F-41D4-8010-95D86D36E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9b31d5b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9b31d5b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9b31d5b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9b31d5b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8f1b6f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8f1b6f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8f1b6f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8f1b6f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7c078c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7c078c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7c078c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7c078c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98f1b6f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98f1b6f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9977a17c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9977a17c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b31d5b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9b31d5b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0ae36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90ae36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80601"/>
            <a:ext cx="5361300" cy="26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 on</a:t>
            </a:r>
            <a:br>
              <a:rPr lang="fr"/>
            </a:br>
            <a:r>
              <a:rPr b="1" lang="fr" sz="5700"/>
              <a:t>Apache Spark</a:t>
            </a:r>
            <a:endParaRPr b="1"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217325"/>
            <a:ext cx="75057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Monitoring performance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248625" y="869900"/>
            <a:ext cx="84849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Persist() / Cache()</a:t>
            </a:r>
            <a:b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L’une des fonctionnalités les plus importantes de Spark est la persistance (ou la mise en cache) d’un ensemble de données en mémoire à travers les opérations : réduction de la charge de calcul </a:t>
            </a:r>
            <a:b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 caching est un outil clé pour les algorithmes itératifs</a:t>
            </a:r>
            <a:b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fr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Spark surveille automatiquement l'utilisation du cache sur chaque noeud et supprime les anciennes partitions de données : </a:t>
            </a:r>
            <a:r>
              <a:rPr b="1" lang="fr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least-recently-used</a:t>
            </a:r>
            <a:r>
              <a:rPr lang="fr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(LRU)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217325"/>
            <a:ext cx="75057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PySpark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2251825"/>
            <a:ext cx="1996776" cy="10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425" y="2372025"/>
            <a:ext cx="1801950" cy="9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5">
            <a:alphaModFix/>
          </a:blip>
          <a:srcRect b="29350" l="0" r="0" t="32267"/>
          <a:stretch/>
        </p:blipFill>
        <p:spPr>
          <a:xfrm>
            <a:off x="5789750" y="2372025"/>
            <a:ext cx="2535101" cy="10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27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Spark : 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84" y="200225"/>
            <a:ext cx="2344965" cy="1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/>
          <p:nvPr/>
        </p:nvSpPr>
        <p:spPr>
          <a:xfrm>
            <a:off x="379725" y="2437100"/>
            <a:ext cx="3935400" cy="198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7575" y="2519950"/>
            <a:ext cx="39354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>
                <a:solidFill>
                  <a:srgbClr val="434343"/>
                </a:solidFill>
              </a:rPr>
              <a:t>Framework open source de traitement de données rapide dédié au Big Data</a:t>
            </a:r>
            <a:br>
              <a:rPr lang="fr" sz="2500">
                <a:solidFill>
                  <a:srgbClr val="434343"/>
                </a:solidFill>
              </a:rPr>
            </a:br>
            <a:endParaRPr b="1" sz="25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Conçu en 2009 et développé en Scala</a:t>
            </a:r>
            <a:br>
              <a:rPr lang="fr" sz="2500"/>
            </a:br>
            <a:endParaRPr sz="25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Extension du design pattern Map Reduce</a:t>
            </a:r>
            <a:br>
              <a:rPr lang="fr" sz="2500"/>
            </a:br>
            <a:endParaRPr sz="25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Exécution en mémoire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9"/>
          </a:p>
        </p:txBody>
      </p:sp>
      <p:sp>
        <p:nvSpPr>
          <p:cNvPr id="137" name="Google Shape;137;p14"/>
          <p:cNvSpPr/>
          <p:nvPr/>
        </p:nvSpPr>
        <p:spPr>
          <a:xfrm>
            <a:off x="1394600" y="2223075"/>
            <a:ext cx="1367100" cy="241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Apache Spark 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736050" y="2406350"/>
            <a:ext cx="4135500" cy="205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640050" y="2519950"/>
            <a:ext cx="42315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>
                <a:solidFill>
                  <a:srgbClr val="434343"/>
                </a:solidFill>
              </a:rPr>
              <a:t>Rapide</a:t>
            </a:r>
            <a:br>
              <a:rPr lang="fr" sz="2500">
                <a:solidFill>
                  <a:srgbClr val="434343"/>
                </a:solidFill>
              </a:rPr>
            </a:br>
            <a:r>
              <a:rPr lang="fr" sz="2500">
                <a:solidFill>
                  <a:srgbClr val="434343"/>
                </a:solidFill>
              </a:rPr>
              <a:t>   a.  100 fois plus rapide que Hadoop en mémoire</a:t>
            </a:r>
            <a:br>
              <a:rPr lang="fr" sz="2500">
                <a:solidFill>
                  <a:srgbClr val="434343"/>
                </a:solidFill>
              </a:rPr>
            </a:br>
            <a:r>
              <a:rPr lang="fr" sz="2500">
                <a:solidFill>
                  <a:srgbClr val="434343"/>
                </a:solidFill>
              </a:rPr>
              <a:t>   b.   10 fois plus rapide que Hadoop sur disque</a:t>
            </a:r>
            <a:br>
              <a:rPr lang="fr" sz="2500">
                <a:solidFill>
                  <a:srgbClr val="434343"/>
                </a:solidFill>
              </a:rPr>
            </a:br>
            <a:endParaRPr b="1" sz="25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Multi-langages : Scala, Python, Java, R, SQL</a:t>
            </a:r>
            <a:br>
              <a:rPr lang="fr" sz="2500"/>
            </a:br>
            <a:endParaRPr sz="25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99637"/>
              <a:buChar char="●"/>
            </a:pPr>
            <a:r>
              <a:rPr lang="fr" sz="2509"/>
              <a:t>Différents modes de traitement : batch, streaming, interactif</a:t>
            </a:r>
            <a:endParaRPr sz="340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9"/>
          </a:p>
        </p:txBody>
      </p:sp>
      <p:sp>
        <p:nvSpPr>
          <p:cNvPr id="140" name="Google Shape;140;p14"/>
          <p:cNvSpPr/>
          <p:nvPr/>
        </p:nvSpPr>
        <p:spPr>
          <a:xfrm>
            <a:off x="5543400" y="2223075"/>
            <a:ext cx="1187100" cy="241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Motivations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20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Ecosystème Spark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5" y="793950"/>
            <a:ext cx="3631500" cy="2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0675" y="3086100"/>
            <a:ext cx="8664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037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2960">
                <a:solidFill>
                  <a:srgbClr val="434343"/>
                </a:solidFill>
              </a:rPr>
              <a:t>Spark SQL : </a:t>
            </a:r>
            <a:r>
              <a:rPr lang="fr" sz="2960">
                <a:solidFill>
                  <a:srgbClr val="434343"/>
                </a:solidFill>
              </a:rPr>
              <a:t>traitement des données structurées avec une syntaxe similaire à SQL</a:t>
            </a:r>
            <a:br>
              <a:rPr lang="fr" sz="2960">
                <a:solidFill>
                  <a:srgbClr val="434343"/>
                </a:solidFill>
              </a:rPr>
            </a:br>
            <a:endParaRPr b="1" sz="2960"/>
          </a:p>
          <a:p>
            <a:pPr indent="-3037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2960"/>
              <a:t>Spark Streaming : </a:t>
            </a:r>
            <a:r>
              <a:rPr lang="fr" sz="2960"/>
              <a:t>traitement temps-réel des flux</a:t>
            </a:r>
            <a:br>
              <a:rPr lang="fr" sz="2960"/>
            </a:br>
            <a:endParaRPr sz="2960"/>
          </a:p>
          <a:p>
            <a:pPr indent="-3037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2960"/>
              <a:t>Spark MLlib : </a:t>
            </a:r>
            <a:r>
              <a:rPr lang="fr" sz="2960"/>
              <a:t>librairie dédiée aux méthodes d’apprentissage distribué (classification, régression, réduction de dimension …)</a:t>
            </a:r>
            <a:br>
              <a:rPr lang="fr" sz="2960"/>
            </a:br>
            <a:endParaRPr sz="2960"/>
          </a:p>
          <a:p>
            <a:pPr indent="-3037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2960"/>
              <a:t>Spark GraphX :</a:t>
            </a:r>
            <a:r>
              <a:rPr lang="fr" sz="2960"/>
              <a:t> traitement et parallélisation des graphes.</a:t>
            </a:r>
            <a:endParaRPr sz="296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0" y="696050"/>
            <a:ext cx="4881151" cy="22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2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Execution : Spark Jobs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27875" y="2885850"/>
            <a:ext cx="84849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Spark peut être exécuté en mode standalone scheduler (natif) ou sur un cluster manager (YARN, Mesos, K8s).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 driver (master) s’exécute dans une JVM qui héberge le SparkContext et pilote la construction de graphes DAG.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est le point d’accès à toutes les fonctionnalités.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est un noeud dans un cluster Spark dans lequel un exécuteur va exécuter des tâches. 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2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RDDs, DataFrames, Datasets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51950" y="3327750"/>
            <a:ext cx="84849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L’API </a:t>
            </a:r>
            <a:r>
              <a:rPr b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est une collection de données partitionnées sur le cluster : non structurées, pas de schéma.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collection de données organisée en colonnes (eq. à une table dans une BDD relationnelle)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25" y="890650"/>
            <a:ext cx="5108974" cy="26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791925" y="1549825"/>
            <a:ext cx="3935400" cy="170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31400" y="1567200"/>
            <a:ext cx="3935400" cy="166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24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RDD : création et opérations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69250" y="1594675"/>
            <a:ext cx="39354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8871" lvl="0" marL="457200" rtl="0" algn="l">
              <a:spcBef>
                <a:spcPts val="0"/>
              </a:spcBef>
              <a:spcAft>
                <a:spcPts val="0"/>
              </a:spcAft>
              <a:buSzPct val="103750"/>
              <a:buChar char="●"/>
            </a:pPr>
            <a:r>
              <a:rPr lang="fr" sz="2666"/>
              <a:t>RDD supporte deux types d’opérations :</a:t>
            </a:r>
            <a:br>
              <a:rPr lang="fr" sz="2666"/>
            </a:br>
            <a:r>
              <a:rPr lang="fr" sz="2666"/>
              <a:t>    1.   </a:t>
            </a:r>
            <a:r>
              <a:rPr b="1" lang="fr" sz="2666"/>
              <a:t>Transformation</a:t>
            </a:r>
            <a:br>
              <a:rPr lang="fr" sz="2666"/>
            </a:br>
            <a:r>
              <a:rPr lang="fr" sz="2666"/>
              <a:t>    2.    </a:t>
            </a:r>
            <a:r>
              <a:rPr b="1" lang="fr" sz="2666"/>
              <a:t>Action</a:t>
            </a:r>
            <a:br>
              <a:rPr b="1" lang="fr" sz="2666"/>
            </a:br>
            <a:endParaRPr sz="2666"/>
          </a:p>
          <a:p>
            <a:pPr indent="-298871" lvl="0" marL="457200" rtl="0" algn="l">
              <a:spcBef>
                <a:spcPts val="0"/>
              </a:spcBef>
              <a:spcAft>
                <a:spcPts val="0"/>
              </a:spcAft>
              <a:buSzPct val="103750"/>
              <a:buChar char="●"/>
            </a:pPr>
            <a:r>
              <a:rPr lang="fr" sz="2666"/>
              <a:t>Une</a:t>
            </a:r>
            <a:r>
              <a:rPr lang="fr" sz="2866"/>
              <a:t> </a:t>
            </a:r>
            <a:r>
              <a:rPr b="1" lang="fr" sz="2666"/>
              <a:t>transformation</a:t>
            </a:r>
            <a:r>
              <a:rPr lang="fr" sz="2666"/>
              <a:t> consiste à appliquer une fonction sur un RDD et à retourner un RDD</a:t>
            </a:r>
            <a:br>
              <a:rPr lang="fr" sz="2666"/>
            </a:br>
            <a:endParaRPr sz="2666"/>
          </a:p>
          <a:p>
            <a:pPr indent="-298871" lvl="0" marL="457200" rtl="0" algn="l">
              <a:spcBef>
                <a:spcPts val="0"/>
              </a:spcBef>
              <a:spcAft>
                <a:spcPts val="0"/>
              </a:spcAft>
              <a:buSzPct val="103067"/>
              <a:buChar char="●"/>
            </a:pPr>
            <a:r>
              <a:rPr lang="fr" sz="2684"/>
              <a:t>Une </a:t>
            </a:r>
            <a:r>
              <a:rPr b="1" lang="fr" sz="2684"/>
              <a:t>action</a:t>
            </a:r>
            <a:r>
              <a:rPr lang="fr" sz="2566"/>
              <a:t> </a:t>
            </a:r>
            <a:r>
              <a:rPr lang="fr" sz="2684"/>
              <a:t>consiste à appliquer une fonction et à retourner une valeur</a:t>
            </a:r>
            <a:br>
              <a:rPr lang="fr" sz="1400"/>
            </a:br>
            <a:br>
              <a:rPr lang="fr"/>
            </a:b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46275" y="1353175"/>
            <a:ext cx="1083900" cy="241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Opérations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750475" y="1684450"/>
            <a:ext cx="39354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98871" lvl="0" marL="457200" rtl="0" algn="l">
              <a:spcBef>
                <a:spcPts val="0"/>
              </a:spcBef>
              <a:spcAft>
                <a:spcPts val="0"/>
              </a:spcAft>
              <a:buSzPct val="103750"/>
              <a:buChar char="●"/>
            </a:pPr>
            <a:r>
              <a:rPr lang="fr" sz="2666"/>
              <a:t>Les transformations sont paresseuses, évitant les exécutions de code coûteuses et inutiles.</a:t>
            </a:r>
            <a:br>
              <a:rPr lang="fr" sz="2666"/>
            </a:br>
            <a:r>
              <a:rPr lang="fr" sz="2666"/>
              <a:t>Ceci favorise l’optimisation du traitement</a:t>
            </a:r>
            <a:br>
              <a:rPr lang="fr" sz="2666"/>
            </a:br>
            <a:endParaRPr sz="2666"/>
          </a:p>
          <a:p>
            <a:pPr indent="-298871" lvl="0" marL="457200" rtl="0" algn="l">
              <a:spcBef>
                <a:spcPts val="0"/>
              </a:spcBef>
              <a:spcAft>
                <a:spcPts val="0"/>
              </a:spcAft>
              <a:buSzPct val="100602"/>
              <a:buChar char="●"/>
            </a:pPr>
            <a:r>
              <a:rPr lang="fr" sz="2750"/>
              <a:t>L’ensemble des opérations (graphe DAG) est exécuté lorsqu’une fonction de type </a:t>
            </a:r>
            <a:r>
              <a:rPr b="1" lang="fr" sz="2750"/>
              <a:t>action </a:t>
            </a:r>
            <a:r>
              <a:rPr lang="fr" sz="2750"/>
              <a:t>est évoquée</a:t>
            </a:r>
            <a:br>
              <a:rPr lang="fr" sz="2666"/>
            </a:br>
            <a:endParaRPr sz="26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827500" y="1353175"/>
            <a:ext cx="1407900" cy="241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Lazy Evaluation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2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RDD : Transformations, actions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276200" y="913925"/>
            <a:ext cx="8484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 existe deux façons de créer un RDD : en chargeant les données à partir du SparkContext ou en appliquant des transformations sur des RDD existants.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73350" y="1910775"/>
            <a:ext cx="4148700" cy="73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0" y="2003975"/>
            <a:ext cx="4632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98"/>
              <a:t>Map :</a:t>
            </a:r>
            <a:r>
              <a:rPr lang="fr" sz="1398"/>
              <a:t> retourne une RDD en appliquant une fonction passée en argument à chaque item de la RDD source</a:t>
            </a:r>
            <a:br>
              <a:rPr lang="fr" sz="2666"/>
            </a:br>
            <a:endParaRPr sz="26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380800" y="1705300"/>
            <a:ext cx="573000" cy="241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50" y="2954521"/>
            <a:ext cx="5716526" cy="13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6179100" y="3320850"/>
            <a:ext cx="2416800" cy="124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// créer un RDD</a:t>
            </a:r>
            <a:br>
              <a:rPr lang="fr" sz="1100"/>
            </a:br>
            <a:br>
              <a:rPr lang="fr" sz="1100"/>
            </a:br>
            <a:br>
              <a:rPr lang="fr" sz="1100"/>
            </a:br>
            <a:r>
              <a:rPr lang="fr" sz="1100"/>
              <a:t>// définir une fonction f</a:t>
            </a:r>
            <a:br>
              <a:rPr lang="fr" sz="1100"/>
            </a:br>
            <a:br>
              <a:rPr lang="fr" sz="1100"/>
            </a:br>
            <a:br>
              <a:rPr lang="fr" sz="1100"/>
            </a:br>
            <a:r>
              <a:rPr lang="fr" sz="1100"/>
              <a:t>// appliquer map à f</a:t>
            </a:r>
            <a:br>
              <a:rPr lang="fr"/>
            </a:br>
            <a:br>
              <a:rPr lang="fr"/>
            </a:b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4515225" y="1377350"/>
            <a:ext cx="1056300" cy="2625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299050" y="1360100"/>
            <a:ext cx="1643100" cy="262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819150" y="2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RDD : </a:t>
            </a:r>
            <a:r>
              <a:rPr lang="fr"/>
              <a:t>Transformations, actions</a:t>
            </a:r>
            <a:endParaRPr/>
          </a:p>
        </p:txBody>
      </p:sp>
      <p:graphicFrame>
        <p:nvGraphicFramePr>
          <p:cNvPr id="191" name="Google Shape;191;p20"/>
          <p:cNvGraphicFramePr/>
          <p:nvPr/>
        </p:nvGraphicFramePr>
        <p:xfrm>
          <a:off x="2139975" y="12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{A691A965-342F-41D4-8010-95D86D36EC98}</a:tableStyleId>
              </a:tblPr>
              <a:tblGrid>
                <a:gridCol w="1893800"/>
                <a:gridCol w="1910450"/>
              </a:tblGrid>
              <a:tr h="4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Transformations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</a:t>
                      </a:r>
                      <a:r>
                        <a:rPr b="1" lang="fr">
                          <a:solidFill>
                            <a:srgbClr val="FFFFFF"/>
                          </a:solidFill>
                        </a:rPr>
                        <a:t>Actions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9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D85C6"/>
                          </a:solidFill>
                        </a:rPr>
                        <a:t>map(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func</a:t>
                      </a:r>
                      <a:r>
                        <a:rPr lang="fr">
                          <a:solidFill>
                            <a:srgbClr val="3D85C6"/>
                          </a:solidFill>
                        </a:rPr>
                        <a:t>)</a:t>
                      </a:r>
                      <a:br>
                        <a:rPr lang="fr">
                          <a:solidFill>
                            <a:srgbClr val="3D85C6"/>
                          </a:solidFill>
                        </a:rPr>
                      </a:br>
                      <a:endParaRPr>
                        <a:solidFill>
                          <a:srgbClr val="3D85C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D85C6"/>
                          </a:solidFill>
                        </a:rPr>
                        <a:t>flatMap(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func</a:t>
                      </a:r>
                      <a:r>
                        <a:rPr lang="fr">
                          <a:solidFill>
                            <a:srgbClr val="3D85C6"/>
                          </a:solidFill>
                        </a:rPr>
                        <a:t>)</a:t>
                      </a:r>
                      <a:br>
                        <a:rPr lang="fr">
                          <a:solidFill>
                            <a:srgbClr val="3D85C6"/>
                          </a:solidFill>
                        </a:rPr>
                      </a:br>
                      <a:endParaRPr>
                        <a:solidFill>
                          <a:srgbClr val="3D85C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D85C6"/>
                          </a:solidFill>
                        </a:rPr>
                        <a:t>filter(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func</a:t>
                      </a:r>
                      <a:r>
                        <a:rPr lang="fr">
                          <a:solidFill>
                            <a:srgbClr val="3D85C6"/>
                          </a:solidFill>
                        </a:rPr>
                        <a:t>)</a:t>
                      </a:r>
                      <a:br>
                        <a:rPr lang="fr">
                          <a:solidFill>
                            <a:srgbClr val="3D85C6"/>
                          </a:solidFill>
                        </a:rPr>
                      </a:br>
                      <a:endParaRPr>
                        <a:solidFill>
                          <a:srgbClr val="3D85C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3D85C6"/>
                          </a:solidFill>
                        </a:rPr>
                        <a:t>distinct()</a:t>
                      </a:r>
                      <a:br>
                        <a:rPr lang="fr">
                          <a:solidFill>
                            <a:srgbClr val="3D85C6"/>
                          </a:solidFill>
                        </a:rPr>
                      </a:br>
                      <a:br>
                        <a:rPr lang="fr">
                          <a:solidFill>
                            <a:srgbClr val="3D85C6"/>
                          </a:solidFill>
                        </a:rPr>
                      </a:br>
                      <a:r>
                        <a:rPr lang="fr">
                          <a:solidFill>
                            <a:srgbClr val="3D85C6"/>
                          </a:solidFill>
                        </a:rPr>
                        <a:t>reduceByKey(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func</a:t>
                      </a:r>
                      <a:r>
                        <a:rPr lang="fr">
                          <a:solidFill>
                            <a:srgbClr val="3D85C6"/>
                          </a:solidFill>
                        </a:rPr>
                        <a:t>)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CC0000"/>
                          </a:solidFill>
                        </a:rPr>
                        <a:t>reduce(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func</a:t>
                      </a:r>
                      <a:r>
                        <a:rPr lang="fr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CC0000"/>
                          </a:solidFill>
                        </a:rPr>
                        <a:t>count()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CC0000"/>
                          </a:solidFill>
                        </a:rPr>
                        <a:t>take(</a:t>
                      </a:r>
                      <a:r>
                        <a:rPr i="1" lang="fr">
                          <a:solidFill>
                            <a:srgbClr val="B7B7B7"/>
                          </a:solidFill>
                        </a:rPr>
                        <a:t>N</a:t>
                      </a:r>
                      <a:r>
                        <a:rPr lang="fr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CC0000"/>
                          </a:solidFill>
                        </a:rPr>
                        <a:t>collect()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CC0000"/>
                          </a:solidFill>
                        </a:rPr>
                        <a:t>first()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217325"/>
            <a:ext cx="75057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Monitoring performance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248625" y="869900"/>
            <a:ext cx="8484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opération qui consiste à redistribuer la donnée entre les workers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00" y="1322075"/>
            <a:ext cx="5039425" cy="22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276250" y="3604375"/>
            <a:ext cx="8484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Pendant l’exécution d’un map reduce,</a:t>
            </a: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l’opération shuffle intervient entre la phase map et reduce. </a:t>
            </a:r>
            <a:b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Shuffle est une opération coûteuse : création de partitions (tris), création de fichiers intermédiaires sur disque ...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