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71" r:id="rId2"/>
    <p:sldId id="474" r:id="rId3"/>
    <p:sldId id="540" r:id="rId4"/>
    <p:sldId id="530" r:id="rId5"/>
    <p:sldId id="476" r:id="rId6"/>
    <p:sldId id="532" r:id="rId7"/>
    <p:sldId id="480" r:id="rId8"/>
    <p:sldId id="519" r:id="rId9"/>
    <p:sldId id="521" r:id="rId10"/>
    <p:sldId id="533" r:id="rId11"/>
    <p:sldId id="520" r:id="rId12"/>
    <p:sldId id="534" r:id="rId13"/>
    <p:sldId id="535" r:id="rId14"/>
    <p:sldId id="486" r:id="rId15"/>
    <p:sldId id="503" r:id="rId16"/>
    <p:sldId id="522" r:id="rId17"/>
    <p:sldId id="504" r:id="rId18"/>
    <p:sldId id="505" r:id="rId19"/>
    <p:sldId id="538" r:id="rId20"/>
    <p:sldId id="506" r:id="rId21"/>
    <p:sldId id="509" r:id="rId22"/>
    <p:sldId id="539" r:id="rId23"/>
    <p:sldId id="510" r:id="rId24"/>
    <p:sldId id="513" r:id="rId25"/>
    <p:sldId id="528" r:id="rId26"/>
    <p:sldId id="514" r:id="rId27"/>
    <p:sldId id="516" r:id="rId28"/>
    <p:sldId id="517" r:id="rId29"/>
    <p:sldId id="456" r:id="rId30"/>
    <p:sldId id="457" r:id="rId31"/>
    <p:sldId id="529" r:id="rId32"/>
    <p:sldId id="458" r:id="rId33"/>
    <p:sldId id="459" r:id="rId34"/>
    <p:sldId id="466" r:id="rId35"/>
    <p:sldId id="462" r:id="rId36"/>
    <p:sldId id="542" r:id="rId37"/>
    <p:sldId id="543" r:id="rId38"/>
    <p:sldId id="541" r:id="rId39"/>
    <p:sldId id="544" r:id="rId40"/>
    <p:sldId id="546" r:id="rId41"/>
    <p:sldId id="548" r:id="rId42"/>
    <p:sldId id="549" r:id="rId43"/>
    <p:sldId id="547" r:id="rId44"/>
    <p:sldId id="550" r:id="rId45"/>
    <p:sldId id="467" r:id="rId46"/>
    <p:sldId id="468" r:id="rId47"/>
    <p:sldId id="469" r:id="rId48"/>
    <p:sldId id="470" r:id="rId49"/>
    <p:sldId id="472" r:id="rId50"/>
    <p:sldId id="478" r:id="rId51"/>
    <p:sldId id="536" r:id="rId52"/>
    <p:sldId id="473" r:id="rId53"/>
    <p:sldId id="537" r:id="rId54"/>
    <p:sldId id="477" r:id="rId55"/>
    <p:sldId id="475" r:id="rId56"/>
    <p:sldId id="52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khami, Mehrnaz" initials="AM" lastIdx="5" clrIdx="0">
    <p:extLst>
      <p:ext uri="{19B8F6BF-5375-455C-9EA6-DF929625EA0E}">
        <p15:presenceInfo xmlns:p15="http://schemas.microsoft.com/office/powerpoint/2012/main" userId="S::mehrnaz.afkhami-1@ou.edu::dcc12e54-5d86-41cd-8515-1db35f06dcff" providerId="AD"/>
      </p:ext>
    </p:extLst>
  </p:cmAuthor>
  <p:cmAuthor id="2" name="McKenna Burns" initials="MB" lastIdx="1" clrIdx="1">
    <p:extLst>
      <p:ext uri="{19B8F6BF-5375-455C-9EA6-DF929625EA0E}">
        <p15:presenceInfo xmlns:p15="http://schemas.microsoft.com/office/powerpoint/2012/main" userId="247ddfe63ab2af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353" autoAdjust="0"/>
  </p:normalViewPr>
  <p:slideViewPr>
    <p:cSldViewPr snapToGrid="0">
      <p:cViewPr varScale="1">
        <p:scale>
          <a:sx n="66" d="100"/>
          <a:sy n="66" d="100"/>
        </p:scale>
        <p:origin x="88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1B01-2FBD-417D-B51F-53936C0B999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79F51-5EBB-4D31-AA07-FAE7B5F7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1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55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7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5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27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0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58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9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0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4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2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4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1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5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92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0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6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8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6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4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7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9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5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0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C49AE-04DB-9042-BA05-B316935E2B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D55E-D14C-4D51-8A6C-98786E4E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5F3E6-8BAE-40C7-96F0-BD5A06C0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0F3C-7503-42AA-BC6D-637E7DEB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5A81-F54B-42AF-917A-E306BB9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DF1B-0D2C-4901-9758-1FED845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1D0F-1491-4738-A2F1-562A1D6E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06363-901E-44DA-A464-30915800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6751C-B052-47E3-9CB2-17585475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DE92A-CE96-42E9-B10A-369D81AC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5BC1-D3A3-4D93-BA9A-CB1879A9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C6C8A-6EB0-4CDD-8B61-E80491A28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52119-AB58-4DEF-9A0C-0EF83165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8998-E9D2-40FB-B87E-8693A6A7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CFC3-E829-471B-962D-D775AB80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71E9-9748-4BDA-A70E-0161C2EC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123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82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04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54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061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724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920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0596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34C2-7F13-421B-ACB3-B1936257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E471-C852-488A-BEB9-8C0C3E55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AE59-F88B-488D-91B0-93700E79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CD1F-5980-48BB-8530-1FCF7FF4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DA80-E66A-4452-89F0-A1DBB8A8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663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391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2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397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67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4357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7939617" cy="7874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4267" b="1" i="0">
                <a:solidFill>
                  <a:schemeClr val="tx2"/>
                </a:solidFill>
                <a:latin typeface="Helvetica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6899" y="1155700"/>
            <a:ext cx="6236199" cy="63711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200" baseline="0">
                <a:solidFill>
                  <a:schemeClr val="tx2"/>
                </a:solidFill>
                <a:latin typeface="Helvetica"/>
              </a:defRPr>
            </a:lvl1pPr>
            <a:lvl2pPr marL="609585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2pPr>
            <a:lvl3pPr marL="1219170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3pPr>
            <a:lvl4pPr marL="1828754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4pPr>
            <a:lvl5pPr marL="2438339" indent="0">
              <a:buFontTx/>
              <a:buNone/>
              <a:defRPr sz="2667" baseline="0">
                <a:solidFill>
                  <a:schemeClr val="tx2"/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092951" y="1473200"/>
            <a:ext cx="4701116" cy="38354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96901" y="2271184"/>
            <a:ext cx="5856817" cy="3445933"/>
          </a:xfrm>
          <a:prstGeom prst="rect">
            <a:avLst/>
          </a:prstGeom>
        </p:spPr>
        <p:txBody>
          <a:bodyPr vert="horz"/>
          <a:lstStyle>
            <a:lvl1pPr marL="457189" indent="-457189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1pPr>
            <a:lvl2pPr marL="990575" indent="-380990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2pPr>
            <a:lvl3pPr marL="1523962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3pPr>
            <a:lvl4pPr marL="2133547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4pPr>
            <a:lvl5pPr marL="2743131" indent="-304792">
              <a:buClr>
                <a:schemeClr val="tx2"/>
              </a:buClr>
              <a:buSzPct val="80000"/>
              <a:buFont typeface="Lucida Grande"/>
              <a:buChar char="»"/>
              <a:defRPr sz="2667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3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6CF7-6596-4B6B-8FBF-6B7DDBF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7D71E-DB1D-40B6-B319-E4F4CB15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078D-4240-4A5F-8212-B2983E59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A270-84C5-4C1C-B70C-58F2615D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970D-E38E-4F38-B71B-0CDAACA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5AA5-EC4C-4EC4-A628-DE008BAD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2F70-D742-453B-B2B0-81A6A285A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0AA5-F995-4A67-8757-7D7DFE43D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89CC6-492B-4D62-92E8-37A53FA2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829AB-C3A3-4588-B070-416B76A1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36196-22AF-4D2A-98BA-D2E5E63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A05E-14A5-4B69-9097-106E2C20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184B-0A05-4311-8F9C-D4A2475A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D3934-4F73-42AD-BC29-CDA06F89F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52C2C-FEAF-4FC0-A848-7B5EE735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39D1B-3B14-45AF-AE0C-3D06558A0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7BE38-34D5-4129-B500-BB118007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3F58C-F422-4186-B68C-892D56D5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6010-9CA5-42DE-AF2A-F6B73FC1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EE6F-69C7-4A5D-882A-9E1CEF0F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19727-82CB-43EB-B11E-0E260527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2588E-67C8-420D-AB88-6D304D2B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575C6-FD5B-4187-86DC-F1C8B23F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885F3-0C54-417A-AFED-D0FBBF36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263AC-6C6A-41C8-B245-ED4D0A38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A2786-6ADD-4E9F-A39D-9AD63729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F2F0-D8DE-432E-88BE-DFA690C8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21AD-6FB8-41CF-8A71-ED416F0C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2633E-E44D-4F7F-A4E4-4E760F0C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A6E0F-8198-44DC-8E89-19800ECC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2EE5-9E4F-4ECB-BAEE-8252790A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B5DF-1638-422F-8856-3284FC48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C20A-C6C1-4D3B-A5DF-016AF9EC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5527B-FACB-43D3-B7E6-241802EA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8EE50-5F05-44E1-AD70-2C737D41B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CAA1-61EC-4DD7-B0AE-66D9823C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F88E3-09D1-4551-95C5-24D2A8A5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8B44B-FCB3-4FBA-81E7-D6E3611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81DBA-B7D3-4767-9D35-93020001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8AF26-527C-4BAF-9F3F-0922A3794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D6D6-730E-4AE9-9976-CC8F1CDB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56C0-1451-4545-A1DC-326DD635080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7ACD-9D88-4FED-B57E-C1B4D515A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F570-7251-47DB-9871-618702EE8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8366-4B3D-4C17-93E2-4A54E1EDD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0828" y="399092"/>
            <a:ext cx="9572835" cy="1733197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Introduction to Python</a:t>
            </a:r>
            <a:br>
              <a:rPr lang="en-US" sz="4800" dirty="0">
                <a:solidFill>
                  <a:schemeClr val="accent3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</a:br>
            <a:r>
              <a:rPr lang="en-US" sz="4800" dirty="0">
                <a:solidFill>
                  <a:schemeClr val="accent3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(Part II)</a:t>
            </a:r>
            <a:endParaRPr lang="en-US" sz="4800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Green tree python isolated on white background - Burpee Museum of ...">
            <a:extLst>
              <a:ext uri="{FF2B5EF4-FFF2-40B4-BE49-F238E27FC236}">
                <a16:creationId xmlns:a16="http://schemas.microsoft.com/office/drawing/2014/main" id="{42C80138-D581-45C5-A327-530C011F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5859" r="98438">
                        <a14:foregroundMark x1="14258" y1="38867" x2="15430" y2="34570"/>
                        <a14:foregroundMark x1="84961" y1="31836" x2="94727" y2="28125"/>
                        <a14:foregroundMark x1="94727" y1="28125" x2="98438" y2="37305"/>
                        <a14:foregroundMark x1="98438" y1="37305" x2="89063" y2="34766"/>
                        <a14:foregroundMark x1="89063" y1="34766" x2="87109" y2="29883"/>
                        <a14:foregroundMark x1="55859" y1="60938" x2="67773" y2="58398"/>
                        <a14:foregroundMark x1="67773" y1="58398" x2="73633" y2="54688"/>
                        <a14:foregroundMark x1="10156" y1="38477" x2="10547" y2="34570"/>
                        <a14:foregroundMark x1="5859" y1="36328" x2="5859" y2="314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496" y="742883"/>
            <a:ext cx="7623504" cy="76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3CA8BB-60AC-4773-B5BC-0B5B8861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01" y="4089019"/>
            <a:ext cx="3657600" cy="636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82921-D1BD-7933-788E-2D6771CEA6C0}"/>
              </a:ext>
            </a:extLst>
          </p:cNvPr>
          <p:cNvSpPr txBox="1"/>
          <p:nvPr/>
        </p:nvSpPr>
        <p:spPr>
          <a:xfrm>
            <a:off x="8224064" y="6581001"/>
            <a:ext cx="407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Materials developed by McKenna Burns and </a:t>
            </a:r>
            <a:r>
              <a:rPr lang="en-US" sz="1200" dirty="0" err="1"/>
              <a:t>Mehrnaz</a:t>
            </a:r>
            <a:r>
              <a:rPr lang="en-US" sz="1200" dirty="0"/>
              <a:t> </a:t>
            </a:r>
            <a:r>
              <a:rPr lang="en-US" sz="1200" dirty="0" err="1"/>
              <a:t>Afkhami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120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A19C-6C0D-864E-97C0-8D1A5A00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List Functions and Methods</a:t>
            </a:r>
            <a:br>
              <a:rPr lang="en-US" b="1" dirty="0">
                <a:solidFill>
                  <a:schemeClr val="accent3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CACE-5A7E-C142-9D73-8E485E81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FF"/>
                </a:solidFill>
                <a:latin typeface="Helvetica"/>
              </a:rPr>
              <a:t>len</a:t>
            </a:r>
            <a:r>
              <a:rPr lang="en-US" dirty="0">
                <a:solidFill>
                  <a:srgbClr val="FF00FF"/>
                </a:solidFill>
                <a:latin typeface="Helvetica"/>
              </a:rPr>
              <a:t>() </a:t>
            </a: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is a function that returns the number of items in the list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85000"/>
                  <a:lumOff val="15000"/>
                </a:schemeClr>
              </a:solidFill>
              <a:latin typeface="Helvetica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Use the </a:t>
            </a:r>
            <a:r>
              <a:rPr lang="en-US" dirty="0" err="1">
                <a:solidFill>
                  <a:srgbClr val="FF00FF"/>
                </a:solidFill>
                <a:latin typeface="Helvetica"/>
              </a:rPr>
              <a:t>len</a:t>
            </a:r>
            <a:r>
              <a:rPr lang="en-US" dirty="0">
                <a:solidFill>
                  <a:srgbClr val="FF00FF"/>
                </a:solidFill>
                <a:latin typeface="Helvetica"/>
              </a:rPr>
              <a:t>() </a:t>
            </a: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function on you </a:t>
            </a:r>
            <a:r>
              <a:rPr lang="en-US" dirty="0" err="1">
                <a:solidFill>
                  <a:srgbClr val="000099"/>
                </a:solidFill>
                <a:latin typeface="Helvetica"/>
              </a:rPr>
              <a:t>favanimal</a:t>
            </a:r>
            <a:r>
              <a:rPr lang="en-US" dirty="0">
                <a:solidFill>
                  <a:srgbClr val="000099"/>
                </a:solidFill>
                <a:latin typeface="Helvetica"/>
              </a:rPr>
              <a:t> [] </a:t>
            </a: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list to make sure it works.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85E24-0921-9746-B65D-85E58A03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198" y="6044092"/>
            <a:ext cx="2438400" cy="8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6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555729-D1B2-F243-9BD4-BDAB50CD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List Functions and Methods</a:t>
            </a:r>
            <a:endParaRPr lang="en-US" sz="4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11A7A0-57AF-3F41-BDB5-EA86DCAB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496" y="852262"/>
            <a:ext cx="6172200" cy="4873625"/>
          </a:xfrm>
        </p:spPr>
        <p:txBody>
          <a:bodyPr>
            <a:normAutofit/>
          </a:bodyPr>
          <a:lstStyle/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ages = [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23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16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14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28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19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11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38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youngest =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en-US" dirty="0">
                <a:solidFill>
                  <a:srgbClr val="FF00FF"/>
                </a:solidFill>
                <a:latin typeface="Arial Unicode MS"/>
                <a:ea typeface="Monaco"/>
              </a:rPr>
              <a:t>min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(ages)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oldest =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en-US" dirty="0">
                <a:solidFill>
                  <a:srgbClr val="FF00FF"/>
                </a:solidFill>
                <a:latin typeface="Arial Unicode MS"/>
                <a:ea typeface="Monaco"/>
              </a:rPr>
              <a:t>max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(ages)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 err="1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total_years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=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en-US" dirty="0">
                <a:solidFill>
                  <a:srgbClr val="FF00FF"/>
                </a:solidFill>
                <a:latin typeface="Arial Unicode MS"/>
                <a:ea typeface="Monaco"/>
              </a:rPr>
              <a:t>sum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(ages)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4AA14DC-1315-934E-9F8B-7CF5F4F2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min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smallest number of items in the list</a:t>
            </a:r>
          </a:p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max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largest number of items in the list</a:t>
            </a:r>
          </a:p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sum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total of all numbers in the list</a:t>
            </a:r>
          </a:p>
          <a:p>
            <a:endParaRPr lang="en-US" dirty="0">
              <a:solidFill>
                <a:schemeClr val="accent3">
                  <a:lumMod val="85000"/>
                  <a:lumOff val="15000"/>
                </a:schemeClr>
              </a:solidFill>
              <a:latin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7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555729-D1B2-F243-9BD4-BDAB50CD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List Functions and Methods</a:t>
            </a:r>
            <a:endParaRPr lang="en-US" sz="4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11A7A0-57AF-3F41-BDB5-EA86DCAB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496" y="852262"/>
            <a:ext cx="6172200" cy="4873625"/>
          </a:xfrm>
        </p:spPr>
        <p:txBody>
          <a:bodyPr>
            <a:normAutofit lnSpcReduction="10000"/>
          </a:bodyPr>
          <a:lstStyle/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ages = [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23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16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14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28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19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11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38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youngest =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en-US" dirty="0">
                <a:solidFill>
                  <a:srgbClr val="FF00FF"/>
                </a:solidFill>
                <a:latin typeface="Arial Unicode MS"/>
                <a:ea typeface="Monaco"/>
              </a:rPr>
              <a:t>min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(ages)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oldest =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en-US" dirty="0">
                <a:solidFill>
                  <a:srgbClr val="FF00FF"/>
                </a:solidFill>
                <a:latin typeface="Arial Unicode MS"/>
                <a:ea typeface="Monaco"/>
              </a:rPr>
              <a:t>max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(ages)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 err="1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total_years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=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 </a:t>
            </a:r>
            <a:r>
              <a:rPr lang="en-US" altLang="en-US" dirty="0">
                <a:solidFill>
                  <a:srgbClr val="FF00FF"/>
                </a:solidFill>
                <a:latin typeface="Arial Unicode MS"/>
                <a:ea typeface="Monaco"/>
              </a:rPr>
              <a:t>sum</a:t>
            </a:r>
            <a:r>
              <a:rPr lang="en-US" altLang="en-US" dirty="0">
                <a:solidFill>
                  <a:srgbClr val="333333"/>
                </a:solidFill>
                <a:latin typeface="Arial Unicode MS"/>
                <a:ea typeface="Monaco"/>
              </a:rPr>
              <a:t>(ages)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youngest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accent3"/>
                </a:solidFill>
                <a:latin typeface="Helvetica" panose="020B0604020202020204" pitchFamily="34" charset="0"/>
                <a:ea typeface="Monaco"/>
                <a:cs typeface="Helvetica" panose="020B0604020202020204" pitchFamily="34" charset="0"/>
              </a:rPr>
              <a:t>11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oldest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accent3"/>
                </a:solidFill>
                <a:latin typeface="Helvetica" panose="020B0604020202020204" pitchFamily="34" charset="0"/>
                <a:ea typeface="Monaco"/>
                <a:cs typeface="Helvetica" panose="020B0604020202020204" pitchFamily="34" charset="0"/>
              </a:rPr>
              <a:t>38</a:t>
            </a: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 err="1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total_years</a:t>
            </a:r>
            <a:endParaRPr lang="en-US" altLang="en-US" dirty="0">
              <a:solidFill>
                <a:srgbClr val="333333"/>
              </a:solidFill>
              <a:latin typeface="Arial Unicode MS"/>
              <a:ea typeface="Monaco"/>
            </a:endParaRPr>
          </a:p>
          <a:p>
            <a:pPr marL="0" indent="0" defTabSz="1219170"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accent3"/>
                </a:solidFill>
                <a:latin typeface="Helvetica" panose="020B0604020202020204" pitchFamily="34" charset="0"/>
                <a:ea typeface="Monaco"/>
                <a:cs typeface="Helvetica" panose="020B0604020202020204" pitchFamily="34" charset="0"/>
              </a:rPr>
              <a:t>149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4AA14DC-1315-934E-9F8B-7CF5F4F2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min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smallest number of items in the list</a:t>
            </a:r>
          </a:p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max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largest number of items in the list</a:t>
            </a:r>
          </a:p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sum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total of all numbers in the list</a:t>
            </a:r>
          </a:p>
          <a:p>
            <a:endParaRPr lang="en-US" dirty="0">
              <a:solidFill>
                <a:schemeClr val="accent3">
                  <a:lumMod val="85000"/>
                  <a:lumOff val="15000"/>
                </a:schemeClr>
              </a:solidFill>
              <a:latin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555729-D1B2-F243-9BD4-BDAB50CD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</a:rPr>
              <a:t>List Functions and Methods</a:t>
            </a:r>
            <a:endParaRPr lang="en-US" sz="4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11A7A0-57AF-3F41-BDB5-EA86DCAB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496" y="852262"/>
            <a:ext cx="6172200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Now use these functions on the list we’ve typed into Zoom chat (it’s too big to do by hand!) </a:t>
            </a:r>
            <a:b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</a:br>
            <a:b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</a:b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First person to get all three correct in Zoom chat wins. </a:t>
            </a:r>
            <a:endParaRPr lang="en-US" sz="3200" dirty="0">
              <a:solidFill>
                <a:schemeClr val="accent3">
                  <a:lumMod val="85000"/>
                  <a:lumOff val="15000"/>
                </a:schemeClr>
              </a:solidFill>
              <a:latin typeface="Helvetic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4AA14DC-1315-934E-9F8B-7CF5F4F2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min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smallest number of items in the list</a:t>
            </a:r>
          </a:p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max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largest number of items in the list</a:t>
            </a:r>
          </a:p>
          <a:p>
            <a:r>
              <a:rPr lang="en-US" sz="2800" dirty="0">
                <a:solidFill>
                  <a:srgbClr val="FF00FF"/>
                </a:solidFill>
                <a:latin typeface="Helvetica"/>
              </a:rPr>
              <a:t>sum</a:t>
            </a:r>
            <a:r>
              <a:rPr lang="en-US" sz="2800" dirty="0">
                <a:solidFill>
                  <a:schemeClr val="accent3"/>
                </a:solidFill>
                <a:latin typeface="Helvetica"/>
              </a:rPr>
              <a:t>() </a:t>
            </a:r>
            <a:r>
              <a:rPr lang="en-US" sz="2800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returns the total of all numbers in the list</a:t>
            </a:r>
          </a:p>
          <a:p>
            <a:endParaRPr lang="en-US" dirty="0">
              <a:solidFill>
                <a:schemeClr val="accent3">
                  <a:lumMod val="85000"/>
                  <a:lumOff val="15000"/>
                </a:schemeClr>
              </a:solidFill>
              <a:latin typeface="Helvetic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5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02393" y="1640577"/>
            <a:ext cx="8235377" cy="1354185"/>
            <a:chOff x="420623" y="1653230"/>
            <a:chExt cx="6331080" cy="1015639"/>
          </a:xfrm>
        </p:grpSpPr>
        <p:sp>
          <p:nvSpPr>
            <p:cNvPr id="17" name="Rectangle 16"/>
            <p:cNvSpPr/>
            <p:nvPr/>
          </p:nvSpPr>
          <p:spPr>
            <a:xfrm>
              <a:off x="420623" y="1653230"/>
              <a:ext cx="6331080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tx2"/>
                </a:buClr>
                <a:buSzPct val="80000"/>
                <a:buFont typeface="Lucida Grande"/>
                <a:buChar char="»"/>
              </a:pPr>
              <a:endParaRPr lang="en-US" sz="2667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endParaRPr>
            </a:p>
          </p:txBody>
        </p:sp>
        <p:sp>
          <p:nvSpPr>
            <p:cNvPr id="18" name="Rectangle 1"/>
            <p:cNvSpPr>
              <a:spLocks noChangeArrowheads="1"/>
            </p:cNvSpPr>
            <p:nvPr/>
          </p:nvSpPr>
          <p:spPr bwMode="auto">
            <a:xfrm>
              <a:off x="839954" y="2422696"/>
              <a:ext cx="3749218" cy="246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219170" eaLnBrk="0" fontAlgn="base" hangingPunct="0">
                <a:spcAft>
                  <a:spcPct val="0"/>
                </a:spcAft>
              </a:pPr>
              <a:endParaRPr lang="en-US" altLang="en-US" sz="2133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7852" y="4386681"/>
            <a:ext cx="3497331" cy="3282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133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0B611A-4F6E-2E4A-A189-5A52C3FD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83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List Functions and Methods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525CF9-5B0E-7B45-970D-DB1080FA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1" y="1437469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3"/>
                </a:solidFill>
                <a:latin typeface="Helvetica"/>
              </a:rPr>
              <a:t>list</a:t>
            </a:r>
            <a:r>
              <a:rPr lang="en-US" dirty="0" err="1">
                <a:solidFill>
                  <a:srgbClr val="FF00FF"/>
                </a:solidFill>
                <a:latin typeface="Helvetica"/>
              </a:rPr>
              <a:t>.sort</a:t>
            </a:r>
            <a:r>
              <a:rPr lang="en-US" dirty="0">
                <a:solidFill>
                  <a:srgbClr val="FF00FF"/>
                </a:solidFill>
                <a:latin typeface="Helvetica"/>
              </a:rPr>
              <a:t>() </a:t>
            </a: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-- sort the list itself, in place.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Question for the students: What is the difference between </a:t>
            </a:r>
            <a:r>
              <a:rPr lang="en-US" dirty="0" err="1">
                <a:solidFill>
                  <a:schemeClr val="accent3"/>
                </a:solidFill>
                <a:latin typeface="Helvetica"/>
              </a:rPr>
              <a:t>list</a:t>
            </a:r>
            <a:r>
              <a:rPr lang="en-US" dirty="0" err="1">
                <a:solidFill>
                  <a:srgbClr val="FF00FF"/>
                </a:solidFill>
                <a:latin typeface="Helvetica"/>
              </a:rPr>
              <a:t>.sort</a:t>
            </a:r>
            <a:r>
              <a:rPr lang="en-US" dirty="0">
                <a:solidFill>
                  <a:srgbClr val="FF00FF"/>
                </a:solidFill>
                <a:latin typeface="Helvetica"/>
              </a:rPr>
              <a:t>() </a:t>
            </a: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and </a:t>
            </a:r>
            <a:r>
              <a:rPr lang="en-US" dirty="0">
                <a:solidFill>
                  <a:srgbClr val="FF00FF"/>
                </a:solidFill>
                <a:latin typeface="Helvetica"/>
              </a:rPr>
              <a:t>sort()?</a:t>
            </a:r>
            <a:endParaRPr lang="en-US" dirty="0">
              <a:solidFill>
                <a:schemeClr val="accent3">
                  <a:lumMod val="85000"/>
                  <a:lumOff val="15000"/>
                </a:schemeClr>
              </a:solidFill>
              <a:latin typeface="Helvetica"/>
            </a:endParaRPr>
          </a:p>
          <a:p>
            <a:pPr marL="0" indent="0" defTabSz="1219170" eaLnBrk="0" fontAlgn="base" hangingPunct="0"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'AAA'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'TTT'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'GGG'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</a:t>
            </a:r>
          </a:p>
          <a:p>
            <a:pPr marL="0" indent="0" defTabSz="1219170" eaLnBrk="0" fontAlgn="base" hangingPunct="0"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 err="1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dirty="0" err="1">
                <a:solidFill>
                  <a:srgbClr val="FF00FF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.sort</a:t>
            </a:r>
            <a:r>
              <a:rPr lang="en-US" altLang="en-US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()</a:t>
            </a:r>
          </a:p>
          <a:p>
            <a:pPr marL="0" indent="0" defTabSz="1219170" eaLnBrk="0" fontAlgn="base" hangingPunct="0"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</a:p>
          <a:p>
            <a:pPr marL="0" indent="0" defTabSz="1219170" eaLnBrk="0" fontAlgn="base" hangingPunct="0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[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'AAA'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'GGG'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'TTT'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</a:t>
            </a: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numbers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dirty="0">
                <a:solidFill>
                  <a:srgbClr val="FF66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dirty="0">
                <a:solidFill>
                  <a:srgbClr val="FF66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dirty="0">
                <a:solidFill>
                  <a:srgbClr val="FF66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4.0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dirty="0">
                <a:solidFill>
                  <a:srgbClr val="FF66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 err="1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numbers</a:t>
            </a:r>
            <a:r>
              <a:rPr lang="en-US" altLang="en-US" dirty="0" err="1">
                <a:solidFill>
                  <a:srgbClr val="FF00FF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.sort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() </a:t>
            </a: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numbers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</a:p>
          <a:p>
            <a:pPr marL="0" indent="0" defTabSz="12191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[1, 2, 3, 4.0]</a:t>
            </a: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680478"/>
            <a:ext cx="2443417" cy="637117"/>
          </a:xfrm>
        </p:spPr>
        <p:txBody>
          <a:bodyPr/>
          <a:lstStyle/>
          <a:p>
            <a:pPr fontAlgn="base"/>
            <a:r>
              <a:rPr lang="en-US" altLang="en-US" sz="2933" b="1" dirty="0">
                <a:solidFill>
                  <a:schemeClr val="accent3"/>
                </a:solidFill>
              </a:rPr>
              <a:t>Indentation</a:t>
            </a:r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601" y="1159022"/>
            <a:ext cx="10788732" cy="1380977"/>
          </a:xfrm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dirty="0"/>
              <a:t>Code blocks are defined by their indentation.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Leading whitespace (spaces and tabs) at the beginning of a logical line is used to compute the indentation level of the line.</a:t>
            </a:r>
          </a:p>
          <a:p>
            <a:pPr fontAlgn="base">
              <a:spcBef>
                <a:spcPts val="0"/>
              </a:spcBef>
            </a:pP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4" y="41501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16689" y="2754492"/>
            <a:ext cx="5458179" cy="3387740"/>
            <a:chOff x="888999" y="1981200"/>
            <a:chExt cx="4093634" cy="2540805"/>
          </a:xfrm>
        </p:grpSpPr>
        <p:sp>
          <p:nvSpPr>
            <p:cNvPr id="11" name="Rectangle 10"/>
            <p:cNvSpPr/>
            <p:nvPr/>
          </p:nvSpPr>
          <p:spPr>
            <a:xfrm>
              <a:off x="1778000" y="2990790"/>
              <a:ext cx="3204633" cy="503767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89000" y="1981200"/>
              <a:ext cx="3204633" cy="503767"/>
              <a:chOff x="889000" y="1981200"/>
              <a:chExt cx="3204633" cy="50376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89000" y="1981200"/>
                <a:ext cx="3204633" cy="503767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44033" y="2024045"/>
                <a:ext cx="91440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Block 1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333500" y="2487023"/>
              <a:ext cx="3204633" cy="503767"/>
              <a:chOff x="1333500" y="2487023"/>
              <a:chExt cx="3204633" cy="50376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33500" y="2487023"/>
                <a:ext cx="3204633" cy="503767"/>
              </a:xfrm>
              <a:prstGeom prst="rect">
                <a:avLst/>
              </a:prstGeom>
              <a:solidFill>
                <a:srgbClr val="FF8D03"/>
              </a:solidFill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01233" y="2545777"/>
                <a:ext cx="91440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Block 2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778000" y="3069053"/>
              <a:ext cx="9144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Block 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333500" y="3510238"/>
              <a:ext cx="3204633" cy="503767"/>
              <a:chOff x="1333500" y="2487023"/>
              <a:chExt cx="3204633" cy="50376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33500" y="2487023"/>
                <a:ext cx="3204633" cy="503767"/>
              </a:xfrm>
              <a:prstGeom prst="rect">
                <a:avLst/>
              </a:prstGeom>
              <a:solidFill>
                <a:srgbClr val="FF8D03"/>
              </a:solidFill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01232" y="2554243"/>
                <a:ext cx="2417235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Block 2, continuation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88999" y="4018238"/>
              <a:ext cx="3204633" cy="503767"/>
              <a:chOff x="889000" y="1981200"/>
              <a:chExt cx="3204633" cy="50376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89000" y="1981200"/>
                <a:ext cx="3204633" cy="503767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44032" y="2045210"/>
                <a:ext cx="2311402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Block 1, continuation</a:t>
                </a:r>
              </a:p>
            </p:txBody>
          </p:sp>
        </p:grp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220177" y="2792563"/>
            <a:ext cx="6096000" cy="2939997"/>
            <a:chOff x="6273476" y="3453654"/>
            <a:chExt cx="5069713" cy="244503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5C7FA1-0135-47CF-8F2F-46D498C39E49}"/>
                </a:ext>
              </a:extLst>
            </p:cNvPr>
            <p:cNvSpPr/>
            <p:nvPr/>
          </p:nvSpPr>
          <p:spPr>
            <a:xfrm>
              <a:off x="6279419" y="3453654"/>
              <a:ext cx="5063770" cy="2260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2133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attr</a:t>
              </a: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==-1: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while x&lt;5: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print("Waiting...")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#wait(1)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x = x + 1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print("Everything is OK")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else: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print("There is an error")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CAAE17-C1C7-4BD3-B4AD-3E22DBD35D1E}"/>
                </a:ext>
              </a:extLst>
            </p:cNvPr>
            <p:cNvSpPr/>
            <p:nvPr/>
          </p:nvSpPr>
          <p:spPr>
            <a:xfrm>
              <a:off x="7234177" y="3779134"/>
              <a:ext cx="3692323" cy="1382680"/>
            </a:xfrm>
            <a:prstGeom prst="rect">
              <a:avLst/>
            </a:prstGeom>
            <a:noFill/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2555E2-5056-4060-867E-F9BC4649D758}"/>
                </a:ext>
              </a:extLst>
            </p:cNvPr>
            <p:cNvSpPr/>
            <p:nvPr/>
          </p:nvSpPr>
          <p:spPr>
            <a:xfrm>
              <a:off x="7234176" y="5350035"/>
              <a:ext cx="3692323" cy="411943"/>
            </a:xfrm>
            <a:prstGeom prst="rect">
              <a:avLst/>
            </a:prstGeom>
            <a:noFill/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6A67F6-F0B6-40F0-9324-EBEE484A8B35}"/>
                </a:ext>
              </a:extLst>
            </p:cNvPr>
            <p:cNvSpPr/>
            <p:nvPr/>
          </p:nvSpPr>
          <p:spPr>
            <a:xfrm>
              <a:off x="8113853" y="4085500"/>
              <a:ext cx="2708476" cy="769947"/>
            </a:xfrm>
            <a:prstGeom prst="rect">
              <a:avLst/>
            </a:prstGeom>
            <a:noFill/>
            <a:ln w="55000" cap="flat" cmpd="thickThin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9AA9BD-8550-418B-9FA2-487DCE1D2795}"/>
                </a:ext>
              </a:extLst>
            </p:cNvPr>
            <p:cNvSpPr/>
            <p:nvPr/>
          </p:nvSpPr>
          <p:spPr>
            <a:xfrm>
              <a:off x="6273480" y="3476804"/>
              <a:ext cx="4699319" cy="1707613"/>
            </a:xfrm>
            <a:prstGeom prst="rect">
              <a:avLst/>
            </a:prstGeom>
            <a:noFill/>
            <a:ln w="55000" cap="flat" cmpd="thickThin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6988BE-194E-4CFA-9B70-8741AB6417A7}"/>
                </a:ext>
              </a:extLst>
            </p:cNvPr>
            <p:cNvSpPr/>
            <p:nvPr/>
          </p:nvSpPr>
          <p:spPr>
            <a:xfrm>
              <a:off x="6273476" y="5208109"/>
              <a:ext cx="4699319" cy="690582"/>
            </a:xfrm>
            <a:prstGeom prst="rect">
              <a:avLst/>
            </a:prstGeom>
            <a:noFill/>
            <a:ln w="55000" cap="flat" cmpd="thickThin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08942" y="204368"/>
            <a:ext cx="496186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Do not mix space and tab together!!!</a:t>
            </a:r>
          </a:p>
        </p:txBody>
      </p:sp>
    </p:spTree>
    <p:extLst>
      <p:ext uri="{BB962C8B-B14F-4D97-AF65-F5344CB8AC3E}">
        <p14:creationId xmlns:p14="http://schemas.microsoft.com/office/powerpoint/2010/main" val="414493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96BA-0FB5-0E4B-942D-1226CCB2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Indentation gives priority to a line of code, lets look at our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306497-541D-5F4B-876F-B3A4E5AA64A7}"/>
              </a:ext>
            </a:extLst>
          </p:cNvPr>
          <p:cNvGrpSpPr>
            <a:grpSpLocks noChangeAspect="1"/>
          </p:cNvGrpSpPr>
          <p:nvPr/>
        </p:nvGrpSpPr>
        <p:grpSpPr>
          <a:xfrm>
            <a:off x="5798146" y="2722224"/>
            <a:ext cx="6096000" cy="2939997"/>
            <a:chOff x="6273476" y="3453654"/>
            <a:chExt cx="5069713" cy="24450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4A2BFF-31E2-0146-AD25-33CC42B23CFA}"/>
                </a:ext>
              </a:extLst>
            </p:cNvPr>
            <p:cNvSpPr/>
            <p:nvPr/>
          </p:nvSpPr>
          <p:spPr>
            <a:xfrm>
              <a:off x="6279419" y="3453654"/>
              <a:ext cx="5063770" cy="2260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sz="2133" kern="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attr</a:t>
              </a: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==-1: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while x&lt;5: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print("Waiting...")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#wait(1)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x = x + 1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print("Everything is OK")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else:</a:t>
              </a:r>
            </a:p>
            <a:p>
              <a:pPr defTabSz="1219170">
                <a:defRPr/>
              </a:pPr>
              <a:r>
                <a:rPr lang="en-US" sz="2133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print("There is an error")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4F0BD2-EA57-4444-A405-E1D4AC69CC2F}"/>
                </a:ext>
              </a:extLst>
            </p:cNvPr>
            <p:cNvSpPr/>
            <p:nvPr/>
          </p:nvSpPr>
          <p:spPr>
            <a:xfrm>
              <a:off x="7234177" y="3779134"/>
              <a:ext cx="3692323" cy="1382680"/>
            </a:xfrm>
            <a:prstGeom prst="rect">
              <a:avLst/>
            </a:prstGeom>
            <a:noFill/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D67800-869C-B240-9DA3-683DB713B3AF}"/>
                </a:ext>
              </a:extLst>
            </p:cNvPr>
            <p:cNvSpPr/>
            <p:nvPr/>
          </p:nvSpPr>
          <p:spPr>
            <a:xfrm>
              <a:off x="7234176" y="5350035"/>
              <a:ext cx="3692323" cy="411943"/>
            </a:xfrm>
            <a:prstGeom prst="rect">
              <a:avLst/>
            </a:prstGeom>
            <a:noFill/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BFD3EA-DA58-AC44-8E73-4CEC5F519EDB}"/>
                </a:ext>
              </a:extLst>
            </p:cNvPr>
            <p:cNvSpPr/>
            <p:nvPr/>
          </p:nvSpPr>
          <p:spPr>
            <a:xfrm>
              <a:off x="8113853" y="4085500"/>
              <a:ext cx="2708476" cy="769947"/>
            </a:xfrm>
            <a:prstGeom prst="rect">
              <a:avLst/>
            </a:prstGeom>
            <a:noFill/>
            <a:ln w="55000" cap="flat" cmpd="thickThin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30F25-0B46-4846-922F-7359C098FC5D}"/>
                </a:ext>
              </a:extLst>
            </p:cNvPr>
            <p:cNvSpPr/>
            <p:nvPr/>
          </p:nvSpPr>
          <p:spPr>
            <a:xfrm>
              <a:off x="6273480" y="3476804"/>
              <a:ext cx="4699319" cy="1707613"/>
            </a:xfrm>
            <a:prstGeom prst="rect">
              <a:avLst/>
            </a:prstGeom>
            <a:noFill/>
            <a:ln w="55000" cap="flat" cmpd="thickThin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110199-F13D-2343-B4AB-C6465B3BFA1B}"/>
                </a:ext>
              </a:extLst>
            </p:cNvPr>
            <p:cNvSpPr/>
            <p:nvPr/>
          </p:nvSpPr>
          <p:spPr>
            <a:xfrm>
              <a:off x="6273476" y="5208109"/>
              <a:ext cx="4699319" cy="690582"/>
            </a:xfrm>
            <a:prstGeom prst="rect">
              <a:avLst/>
            </a:prstGeom>
            <a:noFill/>
            <a:ln w="55000" cap="flat" cmpd="thickThin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133" kern="0">
                <a:solidFill>
                  <a:prstClr val="white"/>
                </a:solidFill>
                <a:latin typeface="Lucida Sans Unicode"/>
              </a:endParaRP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DDA92E6-85E9-7545-9895-9568DDD5E658}"/>
              </a:ext>
            </a:extLst>
          </p:cNvPr>
          <p:cNvSpPr/>
          <p:nvPr/>
        </p:nvSpPr>
        <p:spPr>
          <a:xfrm>
            <a:off x="633046" y="2377440"/>
            <a:ext cx="5161532" cy="1051560"/>
          </a:xfrm>
          <a:prstGeom prst="rightArrow">
            <a:avLst>
              <a:gd name="adj1" fmla="val 721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machine will this check first. </a:t>
            </a:r>
          </a:p>
          <a:p>
            <a:pPr algn="ctr"/>
            <a:r>
              <a:rPr lang="en-US" dirty="0"/>
              <a:t>If the statement does not hold it will go directly to </a:t>
            </a:r>
            <a:r>
              <a:rPr lang="en-US" b="1" dirty="0"/>
              <a:t>else</a:t>
            </a:r>
            <a:r>
              <a:rPr lang="en-US" dirty="0"/>
              <a:t>.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E2D2423-CA19-264E-90E4-DA296B82CE66}"/>
              </a:ext>
            </a:extLst>
          </p:cNvPr>
          <p:cNvSpPr/>
          <p:nvPr/>
        </p:nvSpPr>
        <p:spPr>
          <a:xfrm>
            <a:off x="1689217" y="3429000"/>
            <a:ext cx="5161532" cy="1051560"/>
          </a:xfrm>
          <a:prstGeom prst="rightArrow">
            <a:avLst>
              <a:gd name="adj1" fmla="val 721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our statement is true the machine will run the code indented under it.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2B7C480-960B-4080-A916-218D9CB76674}"/>
              </a:ext>
            </a:extLst>
          </p:cNvPr>
          <p:cNvSpPr txBox="1">
            <a:spLocks/>
          </p:cNvSpPr>
          <p:nvPr/>
        </p:nvSpPr>
        <p:spPr>
          <a:xfrm>
            <a:off x="480406" y="680478"/>
            <a:ext cx="2443417" cy="637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en-US" sz="3600" b="1" dirty="0">
                <a:solidFill>
                  <a:schemeClr val="accent3"/>
                </a:solidFill>
              </a:rPr>
              <a:t>Indentation</a:t>
            </a:r>
            <a:endParaRPr lang="en-US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6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680478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Conditional</a:t>
            </a:r>
            <a:r>
              <a:rPr lang="en-US" altLang="en-US" sz="2933" b="1" dirty="0">
                <a:solidFill>
                  <a:schemeClr val="accent3"/>
                </a:solidFill>
              </a:rPr>
              <a:t> Statements: IF-ELSE</a:t>
            </a:r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601" y="1159022"/>
            <a:ext cx="10788732" cy="1380977"/>
          </a:xfrm>
        </p:spPr>
        <p:txBody>
          <a:bodyPr/>
          <a:lstStyle/>
          <a:p>
            <a:r>
              <a:rPr lang="en-US" dirty="0"/>
              <a:t>If statement evaluates an expression. If the expression is true, the block of code just after the if clause is executed. Otherwise, the block under else is executed.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4" y="41501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39406"/>
            <a:ext cx="2438400" cy="81390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4E75B-8B56-4511-840C-9D77E2B6B56D}"/>
              </a:ext>
            </a:extLst>
          </p:cNvPr>
          <p:cNvSpPr/>
          <p:nvPr/>
        </p:nvSpPr>
        <p:spPr>
          <a:xfrm>
            <a:off x="1042861" y="2768519"/>
            <a:ext cx="4908104" cy="337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0" defTabSz="1219170"/>
            <a:r>
              <a:rPr lang="en-US" sz="2667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EXPRESSION1:</a:t>
            </a:r>
          </a:p>
          <a:p>
            <a:pPr marL="146300" defTabSz="1219170"/>
            <a:r>
              <a:rPr lang="en-US" sz="2667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</a:p>
          <a:p>
            <a:pPr marL="146300" defTabSz="1219170"/>
            <a:r>
              <a:rPr lang="en-US" sz="2667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67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EXPRESSION2:</a:t>
            </a:r>
          </a:p>
          <a:p>
            <a:pPr marL="146300" defTabSz="1219170"/>
            <a:r>
              <a:rPr lang="en-US" sz="2667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</a:p>
          <a:p>
            <a:pPr marL="146300" defTabSz="1219170"/>
            <a:r>
              <a:rPr lang="en-US" sz="2667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67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EXPRESSION3:</a:t>
            </a:r>
          </a:p>
          <a:p>
            <a:pPr marL="146300" defTabSz="1219170"/>
            <a:r>
              <a:rPr lang="en-US" sz="2667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STATEMENT3</a:t>
            </a:r>
          </a:p>
          <a:p>
            <a:pPr marL="146300" defTabSz="1219170"/>
            <a:r>
              <a:rPr lang="en-US" sz="2667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46300" defTabSz="1219170"/>
            <a:r>
              <a:rPr lang="en-US" sz="2667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2862" y="2644171"/>
            <a:ext cx="9002240" cy="2605161"/>
            <a:chOff x="782146" y="1983129"/>
            <a:chExt cx="6751680" cy="1953871"/>
          </a:xfrm>
        </p:grpSpPr>
        <p:sp>
          <p:nvSpPr>
            <p:cNvPr id="12" name="Rounded Rectangle 11"/>
            <p:cNvSpPr/>
            <p:nvPr/>
          </p:nvSpPr>
          <p:spPr>
            <a:xfrm>
              <a:off x="782146" y="2683933"/>
              <a:ext cx="3137921" cy="1253067"/>
            </a:xfrm>
            <a:prstGeom prst="round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4093" y="1983129"/>
              <a:ext cx="3369733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 err="1"/>
                <a:t>elif</a:t>
              </a:r>
              <a:r>
                <a:rPr lang="en-US" sz="2667" dirty="0"/>
                <a:t> is optional, you can use as many </a:t>
              </a:r>
              <a:r>
                <a:rPr lang="en-US" sz="2667" dirty="0" err="1"/>
                <a:t>elif’s</a:t>
              </a:r>
              <a:r>
                <a:rPr lang="en-US" sz="2667" dirty="0"/>
                <a:t> as you want.</a:t>
              </a:r>
            </a:p>
          </p:txBody>
        </p:sp>
      </p:grp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6A374D-B7DF-404C-9068-31E4D86A7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34" y="3661542"/>
            <a:ext cx="48514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0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732144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Conditional</a:t>
            </a:r>
            <a:r>
              <a:rPr lang="en-US" altLang="en-US" sz="2933" b="1" dirty="0">
                <a:solidFill>
                  <a:schemeClr val="accent3"/>
                </a:solidFill>
              </a:rPr>
              <a:t> Statements: IF-ELSE</a:t>
            </a:r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601" y="1210689"/>
            <a:ext cx="10726644" cy="1031023"/>
          </a:xfrm>
        </p:spPr>
        <p:txBody>
          <a:bodyPr/>
          <a:lstStyle/>
          <a:p>
            <a:r>
              <a:rPr lang="en-US" dirty="0"/>
              <a:t>Take into account that once a condition is evaluated as true, the remaining conditions are not checked.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4" y="93168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5980277"/>
            <a:ext cx="2438400" cy="81390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4E75B-8B56-4511-840C-9D77E2B6B56D}"/>
              </a:ext>
            </a:extLst>
          </p:cNvPr>
          <p:cNvSpPr/>
          <p:nvPr/>
        </p:nvSpPr>
        <p:spPr>
          <a:xfrm>
            <a:off x="325060" y="2495690"/>
            <a:ext cx="3234384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EXPRESSION1: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</a:p>
          <a:p>
            <a:pPr marL="146300" defTabSz="1219170"/>
            <a:r>
              <a:rPr lang="en-US" sz="2133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EXPRESSION2: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</a:p>
          <a:p>
            <a:pPr marL="146300" defTabSz="1219170"/>
            <a:r>
              <a:rPr lang="en-US" sz="2133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EXPRESSION3: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STATEMENT3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4E75B-8B56-4511-840C-9D77E2B6B56D}"/>
              </a:ext>
            </a:extLst>
          </p:cNvPr>
          <p:cNvSpPr/>
          <p:nvPr/>
        </p:nvSpPr>
        <p:spPr>
          <a:xfrm>
            <a:off x="3893267" y="2487760"/>
            <a:ext cx="3162768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EXPRESSION1: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STATEMENT1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EXPRESSION2: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STATEMENT2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EXPRESSION3: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STATEMENT3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EXPRESSION4: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1303" y="3305309"/>
            <a:ext cx="106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717" y="5761951"/>
            <a:ext cx="635564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What’s the difference between these two?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 l="43750" t="20000" r="8750" b="14444"/>
          <a:stretch>
            <a:fillRect/>
          </a:stretch>
        </p:blipFill>
        <p:spPr bwMode="auto">
          <a:xfrm>
            <a:off x="6999205" y="1954269"/>
            <a:ext cx="5096256" cy="395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96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58D65D-3B96-4FA5-BBA7-9277667A2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10780848" cy="78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Fill in the bubbles with our Example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077137-516F-4A11-A565-2130BC7F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43750" t="20000" r="8750" b="14444"/>
          <a:stretch>
            <a:fillRect/>
          </a:stretch>
        </p:blipFill>
        <p:spPr bwMode="auto">
          <a:xfrm>
            <a:off x="1956943" y="1155700"/>
            <a:ext cx="7278498" cy="565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6601" y="1042472"/>
            <a:ext cx="3060931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What is a List?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88544" y="1652043"/>
            <a:ext cx="10993139" cy="943341"/>
          </a:xfrm>
        </p:spPr>
        <p:txBody>
          <a:bodyPr/>
          <a:lstStyle/>
          <a:p>
            <a:r>
              <a:rPr lang="en-US" dirty="0"/>
              <a:t>A list is a group of data that separated by commas, surrounded by square brackets, and has a list name.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1425" y="3011240"/>
            <a:ext cx="10025743" cy="828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ts val="667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weekdays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'Monday'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'Tuesday'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'Wednesday'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'Thursday'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'Friday'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defTabSz="1219170" eaLnBrk="0" fontAlgn="base" hangingPunct="0">
              <a:spcBef>
                <a:spcPts val="667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birds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'emu'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'ostrich'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'cassowary'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6" y="192556"/>
            <a:ext cx="3503765" cy="787400"/>
          </a:xfrm>
        </p:spPr>
        <p:txBody>
          <a:bodyPr>
            <a:normAutofit/>
          </a:bodyPr>
          <a:lstStyle/>
          <a:p>
            <a:r>
              <a:rPr lang="en-US" dirty="0"/>
              <a:t>Lists Review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9CE5D69-A817-40FA-8250-DEA318855E10}"/>
              </a:ext>
            </a:extLst>
          </p:cNvPr>
          <p:cNvSpPr txBox="1">
            <a:spLocks/>
          </p:cNvSpPr>
          <p:nvPr/>
        </p:nvSpPr>
        <p:spPr>
          <a:xfrm>
            <a:off x="480406" y="4395842"/>
            <a:ext cx="10993139" cy="94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990575" indent="-38099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523962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2133547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743131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a list of your 3 favorite animals in order of how much you like them with the name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favanimal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 [</a:t>
            </a:r>
            <a:r>
              <a:rPr lang="en-US" altLang="en-US" sz="2800" dirty="0">
                <a:solidFill>
                  <a:schemeClr val="bg2">
                    <a:lumMod val="75000"/>
                  </a:schemeClr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altLang="en-US" sz="2800" dirty="0">
                <a:solidFill>
                  <a:schemeClr val="bg2">
                    <a:lumMod val="75000"/>
                  </a:schemeClr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altLang="en-US" sz="2800" dirty="0">
                <a:solidFill>
                  <a:schemeClr val="bg2">
                    <a:lumMod val="75000"/>
                  </a:schemeClr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] and call </a:t>
            </a:r>
            <a:r>
              <a:rPr lang="en-US" dirty="0"/>
              <a:t>that list now. </a:t>
            </a:r>
          </a:p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74231" y="6013075"/>
            <a:ext cx="89182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19156" y="5803393"/>
            <a:ext cx="891821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sz="2667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680478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Conditional</a:t>
            </a:r>
            <a:r>
              <a:rPr lang="en-US" altLang="en-US" sz="2933" b="1" dirty="0">
                <a:solidFill>
                  <a:schemeClr val="accent3"/>
                </a:solidFill>
              </a:rPr>
              <a:t> Statements: IF-ELSE</a:t>
            </a:r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601" y="1159022"/>
            <a:ext cx="10726644" cy="1031023"/>
          </a:xfrm>
        </p:spPr>
        <p:txBody>
          <a:bodyPr/>
          <a:lstStyle/>
          <a:p>
            <a:r>
              <a:rPr lang="en-US" dirty="0"/>
              <a:t>Take into account that once a condition is evaluated as true, the remaining conditions are not checked.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4" y="41501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93354" y="3443112"/>
            <a:ext cx="106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VS.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6F091-3900-7041-8696-BC17CF8C1D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32"/>
          <a:stretch/>
        </p:blipFill>
        <p:spPr>
          <a:xfrm>
            <a:off x="2094221" y="2003000"/>
            <a:ext cx="2851842" cy="3800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0F9712-3F07-2942-8ECD-5EDADC763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75" y="1965347"/>
            <a:ext cx="3112357" cy="38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764931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Loops: for and while loops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5" y="75735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6329"/>
            <a:ext cx="2438400" cy="813908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 l="20000" t="21111" r="29375" b="14444"/>
          <a:stretch>
            <a:fillRect/>
          </a:stretch>
        </p:blipFill>
        <p:spPr bwMode="auto">
          <a:xfrm>
            <a:off x="2555353" y="2195687"/>
            <a:ext cx="6096000" cy="436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7269" y="1270756"/>
            <a:ext cx="11349932" cy="1561848"/>
          </a:xfrm>
        </p:spPr>
        <p:txBody>
          <a:bodyPr/>
          <a:lstStyle/>
          <a:p>
            <a:r>
              <a:rPr lang="en-US" dirty="0"/>
              <a:t>A loop is a block of statements that gets executed repeatedly as long as some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996564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BAEF08E-0DAD-4683-B9DF-BE88F99B2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368300"/>
            <a:ext cx="10780848" cy="78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Fill in the bubbles with our Example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ABB26E6-D27D-4E06-B6E7-DBAEB6DF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0000" t="21111" r="29375" b="14444"/>
          <a:stretch>
            <a:fillRect/>
          </a:stretch>
        </p:blipFill>
        <p:spPr bwMode="auto">
          <a:xfrm>
            <a:off x="2238103" y="986974"/>
            <a:ext cx="8199120" cy="587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8979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764931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Loops: for loops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600" y="1350685"/>
            <a:ext cx="10365401" cy="15618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FF"/>
                </a:solidFill>
              </a:rPr>
              <a:t>for</a:t>
            </a:r>
            <a:r>
              <a:rPr lang="en-US" dirty="0"/>
              <a:t> loop structure allows code to be repeatedly executed while keeping a variable with the value of an iterable object.</a:t>
            </a:r>
          </a:p>
          <a:p>
            <a:r>
              <a:rPr lang="en-US" sz="2400" dirty="0"/>
              <a:t>Iterable objects: lists, tuples, strings and dictionaries.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5" y="75735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6329"/>
            <a:ext cx="2438400" cy="813908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556598" y="2778404"/>
            <a:ext cx="10365401" cy="55181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A </a:t>
            </a:r>
            <a:r>
              <a:rPr lang="en-US" sz="2667" dirty="0">
                <a:solidFill>
                  <a:srgbClr val="FF00FF"/>
                </a:solidFill>
              </a:rPr>
              <a:t>for</a:t>
            </a:r>
            <a:r>
              <a:rPr lang="en-US" sz="2667" dirty="0"/>
              <a:t> loop structure: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9067" y="34000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VAR in ITERABLE:</a:t>
            </a:r>
          </a:p>
          <a:p>
            <a:pPr defTabSz="1219170"/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314" y="4504026"/>
            <a:ext cx="238629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bases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Arial Unicode MS"/>
                <a:ea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Arial Unicode MS"/>
                <a:ea typeface="Ubuntu Mono"/>
              </a:rPr>
              <a:t>'ATGCN'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FF"/>
                </a:solidFill>
                <a:latin typeface="Arial Unicode MS"/>
                <a:ea typeface="Ubuntu Mono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in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bases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: 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)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89955" y="4438299"/>
            <a:ext cx="506695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A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T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G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C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46231" y="5418961"/>
            <a:ext cx="12700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D2095D-AD3F-4643-BD19-C55C77BF9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44" y="2637126"/>
            <a:ext cx="2844800" cy="1866900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7509BFF-B029-5742-AC46-B1FC79DC0B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4"/>
          <a:stretch/>
        </p:blipFill>
        <p:spPr>
          <a:xfrm>
            <a:off x="6636630" y="4053465"/>
            <a:ext cx="5555370" cy="27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0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764931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Loops: while loops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599" y="1350686"/>
            <a:ext cx="11477357" cy="636159"/>
          </a:xfrm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while</a:t>
            </a:r>
            <a:r>
              <a:rPr lang="en-US" dirty="0"/>
              <a:t> loop executes a set of statements as long as a condition is true.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5" y="75735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6329"/>
            <a:ext cx="2438400" cy="813908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7518055" y="3367749"/>
            <a:ext cx="127000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 txBox="1">
            <a:spLocks/>
          </p:cNvSpPr>
          <p:nvPr/>
        </p:nvSpPr>
        <p:spPr>
          <a:xfrm>
            <a:off x="577619" y="1773027"/>
            <a:ext cx="4512112" cy="63615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rgbClr val="FF00FF"/>
                </a:solidFill>
              </a:rPr>
              <a:t> while</a:t>
            </a:r>
            <a:r>
              <a:rPr lang="en-US" sz="2667" dirty="0"/>
              <a:t> loop structure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74E75B-8B56-4511-840C-9D77E2B6B56D}"/>
              </a:ext>
            </a:extLst>
          </p:cNvPr>
          <p:cNvSpPr/>
          <p:nvPr/>
        </p:nvSpPr>
        <p:spPr>
          <a:xfrm>
            <a:off x="810481" y="2409185"/>
            <a:ext cx="371636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pPr marL="146300" defTabSz="1219170"/>
            <a:r>
              <a:rPr lang="en-US" sz="2133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STATEMENT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27739" y="3653291"/>
            <a:ext cx="457798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dnaseq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 'ATGCG'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x = 0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FF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while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&lt; </a:t>
            </a:r>
            <a:r>
              <a:rPr lang="en-US" altLang="en-US" sz="2400" dirty="0" err="1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len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dnaseq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):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(x, </a:t>
            </a:r>
            <a:r>
              <a:rPr lang="en-US" altLang="en-US" sz="2400" dirty="0" err="1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dnaseq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[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x]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)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x += 1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418768" y="4583984"/>
            <a:ext cx="1677232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0 A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1 T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2 G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3 C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4 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16733" y="5859381"/>
            <a:ext cx="845931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49929-9358-504C-B1B4-8D46DE0FA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19" y="1883873"/>
            <a:ext cx="3733800" cy="2286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C5F7EE-482B-7641-89FE-5E9353EE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19" y="4197636"/>
            <a:ext cx="5688342" cy="26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AD5B2E-EE8F-2B48-BB6C-68BF983C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56" y="1833308"/>
            <a:ext cx="238629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 1</a:t>
            </a:r>
            <a:endParaRPr lang="en-US" altLang="en-US" sz="2400" dirty="0">
              <a:solidFill>
                <a:srgbClr val="FF00FF"/>
              </a:solidFill>
              <a:latin typeface="Helvetica" panose="020B0604020202020204" pitchFamily="34" charset="0"/>
              <a:ea typeface="Ubuntu Mono"/>
              <a:cs typeface="Helvetica" panose="020B0604020202020204" pitchFamily="34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FF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while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&lt;= 5: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)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x +=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282918-C453-C24D-86F0-33F6B3DF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481" y="2360348"/>
            <a:ext cx="506695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1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2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3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4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DB2F9-DBD3-9E42-A28D-6E893A395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02" y="1566598"/>
            <a:ext cx="2425700" cy="15875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AA0D6-B572-B24A-A1E1-0B31B766F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18"/>
          <a:stretch/>
        </p:blipFill>
        <p:spPr>
          <a:xfrm>
            <a:off x="5270402" y="3289300"/>
            <a:ext cx="6921598" cy="35687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A656B0A-8278-40DC-B5FD-7CFC17D7AABD}"/>
              </a:ext>
            </a:extLst>
          </p:cNvPr>
          <p:cNvSpPr txBox="1">
            <a:spLocks/>
          </p:cNvSpPr>
          <p:nvPr/>
        </p:nvSpPr>
        <p:spPr>
          <a:xfrm>
            <a:off x="480406" y="764931"/>
            <a:ext cx="6614661" cy="637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933" b="1">
                <a:solidFill>
                  <a:schemeClr val="accent3"/>
                </a:solidFill>
              </a:rPr>
              <a:t>Loops: while loops</a:t>
            </a:r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CAB1B7-BE89-433A-BD22-DB697AC5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2658"/>
            <a:ext cx="5816088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764931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Break Statement: break the loop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5" y="75735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6329"/>
            <a:ext cx="2438400" cy="813908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9029" y="1350686"/>
            <a:ext cx="11822971" cy="636159"/>
          </a:xfrm>
        </p:spPr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>break</a:t>
            </a:r>
            <a:r>
              <a:rPr lang="en-US" dirty="0"/>
              <a:t> can be used to escape from a loop structure, either </a:t>
            </a:r>
            <a:r>
              <a:rPr lang="en-US" dirty="0">
                <a:solidFill>
                  <a:srgbClr val="FF00FF"/>
                </a:solidFill>
              </a:rPr>
              <a:t>for</a:t>
            </a:r>
            <a:r>
              <a:rPr lang="en-US" dirty="0"/>
              <a:t> or </a:t>
            </a:r>
            <a:r>
              <a:rPr lang="en-US" dirty="0">
                <a:solidFill>
                  <a:srgbClr val="FF00FF"/>
                </a:solidFill>
              </a:rPr>
              <a:t>while</a:t>
            </a:r>
            <a:r>
              <a:rPr lang="en-US" dirty="0"/>
              <a:t> loop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65" y="1889599"/>
            <a:ext cx="4809407" cy="487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13" y="1808716"/>
            <a:ext cx="394509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9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678799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Continue Statement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5" y="39969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6329"/>
            <a:ext cx="2438400" cy="813908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9029" y="1152213"/>
            <a:ext cx="11822971" cy="12918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FF"/>
                </a:solidFill>
              </a:rPr>
              <a:t>continue</a:t>
            </a:r>
            <a:r>
              <a:rPr lang="en-US" dirty="0"/>
              <a:t> statement is used to skip the rest of the code inside a loop for the current iteration only. Loop does not terminate but continues on with the next iteration.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42" y="2444072"/>
            <a:ext cx="3579865" cy="42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456" y="2338453"/>
            <a:ext cx="418011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29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6" y="678799"/>
            <a:ext cx="661466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Continue Statement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5" y="39969"/>
            <a:ext cx="5506739" cy="787400"/>
          </a:xfrm>
        </p:spPr>
        <p:txBody>
          <a:bodyPr/>
          <a:lstStyle/>
          <a:p>
            <a:r>
              <a:rPr lang="en-US" dirty="0"/>
              <a:t>Control Statements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6329"/>
            <a:ext cx="2438400" cy="813908"/>
          </a:xfrm>
          <a:prstGeom prst="rect">
            <a:avLst/>
          </a:prstGeom>
        </p:spPr>
      </p:pic>
      <p:sp>
        <p:nvSpPr>
          <p:cNvPr id="1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9029" y="1152213"/>
            <a:ext cx="11822971" cy="12918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FF"/>
                </a:solidFill>
              </a:rPr>
              <a:t>continue</a:t>
            </a:r>
            <a:r>
              <a:rPr lang="en-US" dirty="0"/>
              <a:t> statement is used to skip the rest of the code inside a loop for the current iteration only. Loop does not terminate but continues on with the next iteration.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41783" y="2444073"/>
            <a:ext cx="3844832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bases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Arial Unicode MS"/>
                <a:ea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Arial Unicode MS"/>
                <a:ea typeface="Ubuntu Mono"/>
              </a:rPr>
              <a:t>'ATGNC'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FF"/>
                </a:solidFill>
                <a:latin typeface="Arial Unicode MS"/>
                <a:ea typeface="Ubuntu Mono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in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bases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: 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6699"/>
                </a:solidFill>
                <a:latin typeface="Arial Unicode MS"/>
                <a:ea typeface="Ubuntu Mono"/>
              </a:rPr>
              <a:t>if x == </a:t>
            </a: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'</a:t>
            </a:r>
            <a:r>
              <a:rPr lang="en-US" altLang="zh-CN" sz="2400" dirty="0">
                <a:solidFill>
                  <a:srgbClr val="006699"/>
                </a:solidFill>
                <a:latin typeface="Arial Unicode MS"/>
                <a:ea typeface="Ubuntu Mono"/>
              </a:rPr>
              <a:t>N</a:t>
            </a: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':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	continue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)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print('The end')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6304" y="5046833"/>
            <a:ext cx="1825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  <a:p>
            <a:r>
              <a:rPr lang="en-US" sz="2400" dirty="0"/>
              <a:t>T</a:t>
            </a:r>
          </a:p>
          <a:p>
            <a:r>
              <a:rPr lang="en-US" sz="2400" dirty="0"/>
              <a:t>G</a:t>
            </a:r>
          </a:p>
          <a:p>
            <a:r>
              <a:rPr lang="en-US" sz="2400" dirty="0"/>
              <a:t>C</a:t>
            </a:r>
          </a:p>
          <a:p>
            <a:r>
              <a:rPr lang="en-US" sz="2400" dirty="0"/>
              <a:t>The end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25812" y="2450593"/>
            <a:ext cx="3844832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bases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Arial Unicode MS"/>
                <a:ea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latin typeface="Arial Unicode MS"/>
                <a:ea typeface="Ubuntu Mono"/>
              </a:rPr>
              <a:t>'ATGNC'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FF"/>
                </a:solidFill>
                <a:latin typeface="Arial Unicode MS"/>
                <a:ea typeface="Ubuntu Mono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in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bases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: 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6699"/>
                </a:solidFill>
                <a:latin typeface="Arial Unicode MS"/>
                <a:ea typeface="Ubuntu Mono"/>
              </a:rPr>
              <a:t>if x == </a:t>
            </a: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'</a:t>
            </a:r>
            <a:r>
              <a:rPr lang="en-US" altLang="zh-CN" sz="2400" dirty="0">
                <a:solidFill>
                  <a:srgbClr val="006699"/>
                </a:solidFill>
                <a:latin typeface="Arial Unicode MS"/>
                <a:ea typeface="Ubuntu Mono"/>
              </a:rPr>
              <a:t>N</a:t>
            </a: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':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	break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print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Arial Unicode MS"/>
                <a:ea typeface="Ubuntu Mono"/>
              </a:rPr>
              <a:t>x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"/>
              </a:rPr>
              <a:t>)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6699"/>
                </a:solidFill>
                <a:latin typeface="Arial Unicode MS"/>
                <a:ea typeface="Ubuntu Mono"/>
              </a:rPr>
              <a:t>print('The end')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2085" y="5231499"/>
            <a:ext cx="1825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  <a:p>
            <a:r>
              <a:rPr lang="en-US" sz="2400" dirty="0"/>
              <a:t>T</a:t>
            </a:r>
          </a:p>
          <a:p>
            <a:r>
              <a:rPr lang="en-US" sz="2400" dirty="0"/>
              <a:t>G</a:t>
            </a:r>
          </a:p>
          <a:p>
            <a:r>
              <a:rPr lang="en-US" sz="2400" dirty="0"/>
              <a:t>The end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2D2583-E0FC-9243-BB0F-A695B16DD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6" y="2356950"/>
            <a:ext cx="3073400" cy="27559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FD3C2F-6101-0F41-804F-F90F9D76B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615" y="2204501"/>
            <a:ext cx="3865756" cy="290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99293"/>
            <a:ext cx="305404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6614" y="833687"/>
            <a:ext cx="6697535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12428" y="2734991"/>
            <a:ext cx="11206681" cy="29739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Two important things with a function</a:t>
            </a: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Define it</a:t>
            </a:r>
          </a:p>
          <a:p>
            <a:pPr indent="457189">
              <a:spcBef>
                <a:spcPts val="0"/>
              </a:spcBef>
              <a:spcAft>
                <a:spcPts val="533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Call it 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Definition statements have the general form:</a:t>
            </a:r>
          </a:p>
          <a:p>
            <a:pPr marL="0" indent="0" defTabSz="1219170" eaLnBrk="0" fontAlgn="base" hangingPunct="0">
              <a:spcBef>
                <a:spcPts val="533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 Unicode MS"/>
                <a:ea typeface="Ubuntu Mono Bold"/>
              </a:rPr>
              <a:t>	</a:t>
            </a:r>
            <a:r>
              <a:rPr lang="en-US" altLang="en-US" i="1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def functionname(arg1, arg2, …, </a:t>
            </a:r>
            <a:r>
              <a:rPr lang="en-US" altLang="en-US" i="1" dirty="0" err="1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argN</a:t>
            </a:r>
            <a:r>
              <a:rPr lang="en-US" altLang="en-US" i="1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			statements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            		return values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57347" y="5795143"/>
            <a:ext cx="10445323" cy="913199"/>
            <a:chOff x="343010" y="4346357"/>
            <a:chExt cx="7833992" cy="684899"/>
          </a:xfrm>
        </p:grpSpPr>
        <p:sp>
          <p:nvSpPr>
            <p:cNvPr id="13" name="Rectangle 12"/>
            <p:cNvSpPr/>
            <p:nvPr/>
          </p:nvSpPr>
          <p:spPr>
            <a:xfrm>
              <a:off x="343010" y="4346357"/>
              <a:ext cx="7833992" cy="684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189" indent="-457189" fontAlgn="base">
                <a:buClr>
                  <a:schemeClr val="tx2"/>
                </a:buClr>
                <a:buSzPct val="80000"/>
                <a:buFont typeface="Lucida Grande"/>
                <a:buChar char="»"/>
              </a:pPr>
              <a:r>
                <a:rPr lang="en-US" sz="2667" dirty="0">
                  <a:solidFill>
                    <a:schemeClr val="accent3">
                      <a:lumMod val="85000"/>
                      <a:lumOff val="15000"/>
                    </a:schemeClr>
                  </a:solidFill>
                  <a:latin typeface="Helvetica"/>
                </a:rPr>
                <a:t>Call the function</a:t>
              </a:r>
            </a:p>
            <a:p>
              <a:pPr marL="457189" indent="-457189" fontAlgn="base">
                <a:buClr>
                  <a:schemeClr val="tx2"/>
                </a:buClr>
                <a:buSzPct val="80000"/>
                <a:buFont typeface="Lucida Grande"/>
                <a:buChar char="»"/>
              </a:pPr>
              <a:endParaRPr lang="en-US" sz="2667" i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5446" y="4633152"/>
              <a:ext cx="3165770" cy="3770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667" i="1" dirty="0">
                  <a:latin typeface="Helvetica" panose="020B0604020202020204" pitchFamily="34" charset="0"/>
                  <a:ea typeface="+mj-ea"/>
                  <a:cs typeface="Helvetica" panose="020B0604020202020204" pitchFamily="34" charset="0"/>
                </a:rPr>
                <a:t>functionname(expression) </a:t>
              </a:r>
              <a:endParaRPr lang="en-US" sz="2667" i="1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endParaRPr>
            </a:p>
          </p:txBody>
        </p:sp>
      </p:grpSp>
      <p:sp>
        <p:nvSpPr>
          <p:cNvPr id="15" name="Text Placeholder 5"/>
          <p:cNvSpPr txBox="1">
            <a:spLocks/>
          </p:cNvSpPr>
          <p:nvPr/>
        </p:nvSpPr>
        <p:spPr>
          <a:xfrm>
            <a:off x="412428" y="1392200"/>
            <a:ext cx="11206681" cy="131481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667" dirty="0">
                <a:latin typeface="Helvetica" panose="020B0604020202020204" pitchFamily="34" charset="0"/>
                <a:cs typeface="Helvetica" panose="020B0604020202020204" pitchFamily="34" charset="0"/>
              </a:rPr>
              <a:t>Code reuse or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DRY</a:t>
            </a:r>
            <a:r>
              <a:rPr lang="en-US" sz="2667" dirty="0">
                <a:latin typeface="Helvetica" panose="020B0604020202020204" pitchFamily="34" charset="0"/>
                <a:cs typeface="Helvetica" panose="020B0604020202020204" pitchFamily="34" charset="0"/>
              </a:rPr>
              <a:t> (Don’t Repeat Yourself)</a:t>
            </a:r>
          </a:p>
          <a:p>
            <a:pPr>
              <a:spcBef>
                <a:spcPts val="0"/>
              </a:spcBef>
            </a:pPr>
            <a:r>
              <a:rPr lang="en-US" sz="2667" dirty="0">
                <a:latin typeface="Helvetica" panose="020B0604020202020204" pitchFamily="34" charset="0"/>
                <a:cs typeface="Helvetica" panose="020B0604020202020204" pitchFamily="34" charset="0"/>
              </a:rPr>
              <a:t>A function is a piece of code written to carry out a specified task, and called by name. </a:t>
            </a:r>
          </a:p>
        </p:txBody>
      </p:sp>
      <p:pic>
        <p:nvPicPr>
          <p:cNvPr id="5" name="Graphic 4" descr="Speaker phone">
            <a:extLst>
              <a:ext uri="{FF2B5EF4-FFF2-40B4-BE49-F238E27FC236}">
                <a16:creationId xmlns:a16="http://schemas.microsoft.com/office/drawing/2014/main" id="{B557698B-F844-47DF-9BF2-83F32FB6B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4754" y="5645246"/>
            <a:ext cx="581253" cy="5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6601" y="1042472"/>
            <a:ext cx="3060931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What is a List?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88544" y="1652043"/>
            <a:ext cx="10993139" cy="943341"/>
          </a:xfrm>
        </p:spPr>
        <p:txBody>
          <a:bodyPr/>
          <a:lstStyle/>
          <a:p>
            <a:r>
              <a:rPr lang="en-US" dirty="0"/>
              <a:t>A list is a group of data that separated by commas, surrounded by square brackets, and has a list name.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1425" y="3011240"/>
            <a:ext cx="10025743" cy="828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ts val="667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weekdays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'Monday'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'Tuesday'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'Wednesday'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'Thursday'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'Friday'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defTabSz="1219170" eaLnBrk="0" fontAlgn="base" hangingPunct="0">
              <a:spcBef>
                <a:spcPts val="667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birds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'emu'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'ostrich'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'cassowary'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6" y="192556"/>
            <a:ext cx="4183034" cy="787400"/>
          </a:xfrm>
        </p:spPr>
        <p:txBody>
          <a:bodyPr>
            <a:normAutofit/>
          </a:bodyPr>
          <a:lstStyle/>
          <a:p>
            <a:r>
              <a:rPr lang="en-US" dirty="0"/>
              <a:t>Lists Review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9CE5D69-A817-40FA-8250-DEA318855E10}"/>
              </a:ext>
            </a:extLst>
          </p:cNvPr>
          <p:cNvSpPr txBox="1">
            <a:spLocks/>
          </p:cNvSpPr>
          <p:nvPr/>
        </p:nvSpPr>
        <p:spPr>
          <a:xfrm>
            <a:off x="480406" y="4395842"/>
            <a:ext cx="10993139" cy="94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990575" indent="-38099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523962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2133547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743131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a list of your 3 favorite animals in order of how much you like them with the name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favanimal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= [</a:t>
            </a:r>
            <a:r>
              <a:rPr lang="en-US" altLang="en-US" sz="2800" dirty="0">
                <a:solidFill>
                  <a:schemeClr val="bg2">
                    <a:lumMod val="75000"/>
                  </a:schemeClr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altLang="en-US" sz="2800" dirty="0">
                <a:solidFill>
                  <a:schemeClr val="bg2">
                    <a:lumMod val="75000"/>
                  </a:schemeClr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en-US" altLang="en-US" sz="2800" dirty="0">
                <a:solidFill>
                  <a:schemeClr val="bg2">
                    <a:lumMod val="75000"/>
                  </a:schemeClr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''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] and call </a:t>
            </a:r>
            <a:r>
              <a:rPr lang="en-US" dirty="0"/>
              <a:t>that list now. </a:t>
            </a:r>
          </a:p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3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400" y="9127"/>
            <a:ext cx="3003008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6615" y="734318"/>
            <a:ext cx="6638192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12428" y="1266158"/>
            <a:ext cx="5768633" cy="92751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>
                <a:latin typeface="Rasa"/>
              </a:rPr>
              <a:t>Creating a function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8544" y="2085486"/>
            <a:ext cx="39381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400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400" dirty="0">
                <a:solidFill>
                  <a:srgbClr val="006666"/>
                </a:solidFill>
                <a:latin typeface="Trebuchet MS" pitchFamily="34" charset="0"/>
              </a:rPr>
              <a:t> Hello():  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400" dirty="0">
                <a:solidFill>
                  <a:srgbClr val="006666"/>
                </a:solidFill>
                <a:latin typeface="Trebuchet MS" pitchFamily="34" charset="0"/>
              </a:rPr>
              <a:t>	print("Hello World!")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12221" y="1977887"/>
            <a:ext cx="318287" cy="21578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2836" y="1701233"/>
            <a:ext cx="210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name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61195" y="2135296"/>
            <a:ext cx="3571599" cy="860017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18795" y="2555186"/>
            <a:ext cx="475539" cy="1011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21495" y="2152523"/>
            <a:ext cx="671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a function named “Hello”.</a:t>
            </a:r>
          </a:p>
          <a:p>
            <a:r>
              <a:rPr lang="en-US" sz="2400" dirty="0"/>
              <a:t>Does not print anything until you call the function.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46381" y="3212528"/>
            <a:ext cx="4360289" cy="1042896"/>
            <a:chOff x="334785" y="2409395"/>
            <a:chExt cx="3270217" cy="782172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639785" y="3046241"/>
              <a:ext cx="356654" cy="75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334785" y="2409395"/>
              <a:ext cx="2727128" cy="695638"/>
            </a:xfrm>
            <a:prstGeom prst="rect">
              <a:avLst/>
            </a:prstGeom>
          </p:spPr>
          <p:txBody>
            <a:bodyPr vert="horz"/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80000"/>
                <a:buFont typeface="Lucida Grande"/>
                <a:buChar char="»"/>
                <a:defRPr sz="2000" kern="1200">
                  <a:solidFill>
                    <a:schemeClr val="accent3">
                      <a:lumMod val="85000"/>
                      <a:lumOff val="15000"/>
                    </a:schemeClr>
                  </a:solidFill>
                  <a:latin typeface="Helvetica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80000"/>
                <a:buFont typeface="Lucida Grande"/>
                <a:buChar char="»"/>
                <a:defRPr sz="2000" kern="1200">
                  <a:solidFill>
                    <a:schemeClr val="accent3">
                      <a:lumMod val="85000"/>
                      <a:lumOff val="15000"/>
                    </a:schemeClr>
                  </a:solidFill>
                  <a:latin typeface="Helvetica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80000"/>
                <a:buFont typeface="Lucida Grande"/>
                <a:buChar char="»"/>
                <a:defRPr sz="2000" kern="1200">
                  <a:solidFill>
                    <a:schemeClr val="accent3">
                      <a:lumMod val="85000"/>
                      <a:lumOff val="15000"/>
                    </a:schemeClr>
                  </a:solidFill>
                  <a:latin typeface="Helvetica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80000"/>
                <a:buFont typeface="Lucida Grande"/>
                <a:buChar char="»"/>
                <a:defRPr sz="2000" kern="1200">
                  <a:solidFill>
                    <a:schemeClr val="accent3">
                      <a:lumMod val="85000"/>
                      <a:lumOff val="15000"/>
                    </a:schemeClr>
                  </a:solidFill>
                  <a:latin typeface="Helvetica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80000"/>
                <a:buFont typeface="Lucida Grande"/>
                <a:buChar char="»"/>
                <a:defRPr sz="2000" kern="1200">
                  <a:solidFill>
                    <a:schemeClr val="accent3">
                      <a:lumMod val="85000"/>
                      <a:lumOff val="15000"/>
                    </a:schemeClr>
                  </a:solidFill>
                  <a:latin typeface="Helvetica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en-US" sz="2667" dirty="0">
                  <a:latin typeface="Rasa"/>
                </a:rPr>
                <a:t>Calling a function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2667" dirty="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4283" y="2845318"/>
              <a:ext cx="917559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3366"/>
                </a:buClr>
                <a:buSzPct val="60000"/>
                <a:defRPr/>
              </a:pPr>
              <a:r>
                <a:rPr lang="en-US" sz="2400" dirty="0">
                  <a:solidFill>
                    <a:srgbClr val="006666"/>
                  </a:solidFill>
                  <a:latin typeface="Trebuchet MS" pitchFamily="34" charset="0"/>
                </a:rPr>
                <a:t>Hello() </a:t>
              </a:r>
              <a:endParaRPr 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2698" y="2840070"/>
              <a:ext cx="15723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Hello World!</a:t>
              </a:r>
            </a:p>
          </p:txBody>
        </p:sp>
      </p:grpSp>
      <p:sp>
        <p:nvSpPr>
          <p:cNvPr id="29" name="Text Placeholder 5"/>
          <p:cNvSpPr txBox="1">
            <a:spLocks/>
          </p:cNvSpPr>
          <p:nvPr/>
        </p:nvSpPr>
        <p:spPr>
          <a:xfrm>
            <a:off x="466616" y="4455035"/>
            <a:ext cx="5768633" cy="92751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667" dirty="0">
                <a:latin typeface="Rasa"/>
              </a:rPr>
              <a:t>How function works</a:t>
            </a: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21495" y="3876531"/>
            <a:ext cx="3408559" cy="271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Hello():  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print("Hello </a:t>
            </a: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User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!")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Hello()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Hello()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Hello()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Hello()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1195" y="4979454"/>
            <a:ext cx="3938125" cy="1602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print("Hello </a:t>
            </a: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User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!")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print("Hello </a:t>
            </a: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User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!")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print("Hello </a:t>
            </a: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User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!")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print("Hello </a:t>
            </a: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User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73737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FBBB975-51BA-3E48-A23F-D3F80EC2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415" y="2105228"/>
            <a:ext cx="3657600" cy="10257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b="1" dirty="0">
                <a:solidFill>
                  <a:srgbClr val="006699"/>
                </a:solidFill>
                <a:latin typeface="Arial Unicode MS"/>
                <a:ea typeface="Ubuntu Mono"/>
              </a:rPr>
              <a:t>def</a:t>
            </a:r>
            <a:r>
              <a:rPr lang="en-US" altLang="en-US" sz="2133" dirty="0">
                <a:solidFill>
                  <a:srgbClr val="000000"/>
                </a:solidFill>
                <a:latin typeface="Arial Unicode MS"/>
                <a:ea typeface="Ubuntu Mono"/>
              </a:rPr>
              <a:t> </a:t>
            </a:r>
            <a:r>
              <a:rPr lang="en-US" altLang="en-US" sz="2133" dirty="0" err="1">
                <a:solidFill>
                  <a:srgbClr val="CC00FF"/>
                </a:solidFill>
                <a:latin typeface="Arial Unicode MS"/>
                <a:ea typeface="Ubuntu Mono"/>
              </a:rPr>
              <a:t>make_a_sound</a:t>
            </a:r>
            <a:r>
              <a:rPr lang="en-US" altLang="en-US" sz="2133" dirty="0">
                <a:solidFill>
                  <a:srgbClr val="000000"/>
                </a:solidFill>
                <a:latin typeface="Arial Unicode MS"/>
                <a:ea typeface="Ubuntu Mono"/>
              </a:rPr>
              <a:t>(): </a:t>
            </a:r>
          </a:p>
          <a:p>
            <a:pPr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b="1" dirty="0">
                <a:solidFill>
                  <a:srgbClr val="006699"/>
                </a:solidFill>
                <a:latin typeface="Arial Unicode MS"/>
                <a:ea typeface="Ubuntu Mono"/>
              </a:rPr>
              <a:t>print</a:t>
            </a:r>
            <a:r>
              <a:rPr lang="en-US" altLang="en-US" sz="2133" dirty="0">
                <a:solidFill>
                  <a:srgbClr val="000000"/>
                </a:solidFill>
                <a:latin typeface="Arial Unicode MS"/>
                <a:ea typeface="Ubuntu Mono"/>
              </a:rPr>
              <a:t>(</a:t>
            </a:r>
            <a:r>
              <a:rPr lang="en-US" altLang="en-US" sz="2133" dirty="0">
                <a:solidFill>
                  <a:srgbClr val="CC3300"/>
                </a:solidFill>
                <a:latin typeface="Arial Unicode MS"/>
                <a:ea typeface="Ubuntu Mono"/>
              </a:rPr>
              <a:t>'quack'</a:t>
            </a:r>
            <a:r>
              <a:rPr lang="en-US" altLang="en-US" sz="2133" dirty="0">
                <a:solidFill>
                  <a:srgbClr val="000000"/>
                </a:solidFill>
                <a:latin typeface="Arial Unicode MS"/>
                <a:ea typeface="Ubuntu Mono"/>
              </a:rPr>
              <a:t>) </a:t>
            </a:r>
          </a:p>
          <a:p>
            <a:pPr marL="0" lvl="1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133" dirty="0" err="1">
                <a:solidFill>
                  <a:srgbClr val="000088"/>
                </a:solidFill>
                <a:latin typeface="Arial Unicode MS"/>
                <a:ea typeface="Ubuntu Mono"/>
              </a:rPr>
              <a:t>make_a_sound</a:t>
            </a:r>
            <a:r>
              <a:rPr lang="en-US" altLang="en-US" sz="2133" dirty="0">
                <a:solidFill>
                  <a:srgbClr val="000000"/>
                </a:solidFill>
                <a:latin typeface="Arial Unicode MS"/>
                <a:ea typeface="Ubuntu Mono"/>
              </a:rPr>
              <a:t>()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D60DE4-0D7B-244E-A093-43565B21079D}"/>
              </a:ext>
            </a:extLst>
          </p:cNvPr>
          <p:cNvCxnSpPr/>
          <p:nvPr/>
        </p:nvCxnSpPr>
        <p:spPr>
          <a:xfrm flipV="1">
            <a:off x="3623881" y="3004099"/>
            <a:ext cx="475539" cy="1011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644FD9-8363-4045-B75C-0C1075191292}"/>
              </a:ext>
            </a:extLst>
          </p:cNvPr>
          <p:cNvSpPr txBox="1"/>
          <p:nvPr/>
        </p:nvSpPr>
        <p:spPr>
          <a:xfrm>
            <a:off x="4327555" y="2783386"/>
            <a:ext cx="107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CC3300"/>
                </a:solidFill>
                <a:latin typeface="Arial Unicode MS"/>
                <a:ea typeface="Ubuntu Mono"/>
              </a:rPr>
              <a:t>quack</a:t>
            </a:r>
            <a:endParaRPr lang="en-US" sz="2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93E4C-B6D8-E34B-AEE9-602736D75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9" y="356103"/>
            <a:ext cx="4970863" cy="3072897"/>
          </a:xfrm>
          <a:prstGeom prst="rect">
            <a:avLst/>
          </a:prstGeom>
        </p:spPr>
      </p:pic>
      <p:pic>
        <p:nvPicPr>
          <p:cNvPr id="1026" name="Picture 2" descr="Untitled Goose Game">
            <a:extLst>
              <a:ext uri="{FF2B5EF4-FFF2-40B4-BE49-F238E27FC236}">
                <a16:creationId xmlns:a16="http://schemas.microsoft.com/office/drawing/2014/main" id="{BA7D161C-A64B-6247-A290-188AF46E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70" y="315491"/>
            <a:ext cx="4654443" cy="390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024066-45FF-C449-97BA-0B2B8FE60C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91"/>
          <a:stretch/>
        </p:blipFill>
        <p:spPr>
          <a:xfrm>
            <a:off x="2427013" y="4143922"/>
            <a:ext cx="9764987" cy="26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400" y="102185"/>
            <a:ext cx="3065385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833687"/>
            <a:ext cx="7137800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5" name="Text Placeholder 5"/>
          <p:cNvSpPr txBox="1">
            <a:spLocks/>
          </p:cNvSpPr>
          <p:nvPr/>
        </p:nvSpPr>
        <p:spPr>
          <a:xfrm>
            <a:off x="466614" y="1328675"/>
            <a:ext cx="11203681" cy="306044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667" dirty="0">
                <a:latin typeface="Rasa"/>
              </a:rPr>
              <a:t>Arguments and Parameters</a:t>
            </a: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Information can be passed to functions as </a:t>
            </a:r>
            <a:r>
              <a:rPr lang="en-US" altLang="en-US" sz="2667" dirty="0">
                <a:latin typeface="Rasa"/>
              </a:rPr>
              <a:t>Arguments</a:t>
            </a: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667" dirty="0">
                <a:latin typeface="Rasa"/>
              </a:rPr>
              <a:t>The values of those arguments are copied to their corresponding </a:t>
            </a:r>
            <a:r>
              <a:rPr lang="en-US" altLang="en-US" sz="2667" i="1" dirty="0">
                <a:latin typeface="Rasa"/>
              </a:rPr>
              <a:t>parameters</a:t>
            </a:r>
            <a:r>
              <a:rPr lang="en-US" altLang="en-US" sz="2667" dirty="0">
                <a:latin typeface="Rasa"/>
              </a:rPr>
              <a:t> inside the function</a:t>
            </a: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Assigns the first parameter name to the first argument’s value, the second parameter name to the second value, and so on</a:t>
            </a:r>
            <a:endParaRPr lang="en-US" altLang="en-US" sz="2667" dirty="0">
              <a:latin typeface="Rasa"/>
            </a:endParaRP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altLang="en-US" sz="2667" dirty="0">
              <a:latin typeface="Rasa"/>
            </a:endParaRP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altLang="en-US" sz="2667" dirty="0">
              <a:latin typeface="Ras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6681" y="4178694"/>
            <a:ext cx="3408559" cy="1602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</a:t>
            </a:r>
            <a:r>
              <a:rPr lang="en-US" altLang="zh-CN" sz="2133" dirty="0" err="1">
                <a:solidFill>
                  <a:srgbClr val="006666"/>
                </a:solidFill>
                <a:latin typeface="Trebuchet MS" pitchFamily="34" charset="0"/>
              </a:rPr>
              <a:t>timestwo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(value):  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value *= 2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print(value)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 err="1">
                <a:solidFill>
                  <a:srgbClr val="006666"/>
                </a:solidFill>
                <a:latin typeface="Trebuchet MS" pitchFamily="34" charset="0"/>
              </a:rPr>
              <a:t>timestwo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2006" y="6132408"/>
            <a:ext cx="57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84918" y="4141455"/>
            <a:ext cx="3408559" cy="120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</a:t>
            </a:r>
            <a:r>
              <a:rPr lang="en-US" altLang="zh-CN" sz="2133" dirty="0">
                <a:solidFill>
                  <a:srgbClr val="006666"/>
                </a:solidFill>
                <a:latin typeface="Trebuchet MS" pitchFamily="34" charset="0"/>
              </a:rPr>
              <a:t>sum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(a, b):  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print(a + b)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sum(3, 4)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06794" y="6053170"/>
            <a:ext cx="57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C541CF-F2E2-4D4A-B3E7-3010B2888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55" y="3827213"/>
            <a:ext cx="3073400" cy="2159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B2185D-54F6-7049-AE3E-9A5C66202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7" y="3827213"/>
            <a:ext cx="3187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3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21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400" y="102185"/>
            <a:ext cx="3399957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833687"/>
            <a:ext cx="6555173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5" name="Text Placeholder 5"/>
          <p:cNvSpPr txBox="1">
            <a:spLocks/>
          </p:cNvSpPr>
          <p:nvPr/>
        </p:nvSpPr>
        <p:spPr>
          <a:xfrm>
            <a:off x="466614" y="1328675"/>
            <a:ext cx="11589289" cy="184691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667" dirty="0">
                <a:latin typeface="Rasa"/>
              </a:rPr>
              <a:t>Return value</a:t>
            </a: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The statement return [expression] exits a function, optionally passing back an expression to the caller. </a:t>
            </a: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A return statement with no arguments is the same as return None.</a:t>
            </a:r>
            <a:endParaRPr lang="en-US" altLang="en-US" sz="2667" dirty="0">
              <a:latin typeface="Rasa"/>
            </a:endParaRP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altLang="en-US" sz="2667" dirty="0">
              <a:latin typeface="Ras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17417" y="3077099"/>
            <a:ext cx="3408559" cy="199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</a:t>
            </a:r>
            <a:r>
              <a:rPr lang="en-US" altLang="zh-CN" sz="2133" dirty="0">
                <a:solidFill>
                  <a:srgbClr val="006666"/>
                </a:solidFill>
                <a:latin typeface="Trebuchet MS" pitchFamily="34" charset="0"/>
              </a:rPr>
              <a:t>sum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(a, b):  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return a + b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x = 3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y = 4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print(sum(x, y))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6681" y="3103608"/>
            <a:ext cx="3408559" cy="2783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</a:t>
            </a:r>
            <a:r>
              <a:rPr lang="en-US" altLang="zh-CN" sz="2133" dirty="0" err="1">
                <a:solidFill>
                  <a:srgbClr val="006666"/>
                </a:solidFill>
                <a:latin typeface="Trebuchet MS" pitchFamily="34" charset="0"/>
              </a:rPr>
              <a:t>timestwo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(value):  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value *= 2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return value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x = 3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y = </a:t>
            </a:r>
            <a:r>
              <a:rPr lang="en-US" sz="2133" dirty="0" err="1">
                <a:solidFill>
                  <a:srgbClr val="006666"/>
                </a:solidFill>
                <a:latin typeface="Trebuchet MS" pitchFamily="34" charset="0"/>
              </a:rPr>
              <a:t>timestwo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(x)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</a:t>
            </a:r>
            <a:r>
              <a:rPr lang="en-US" altLang="en-US" sz="2133" dirty="0">
                <a:solidFill>
                  <a:srgbClr val="006666"/>
                </a:solidFill>
                <a:latin typeface="Trebuchet MS" pitchFamily="34" charset="0"/>
              </a:rPr>
              <a:t>'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y</a:t>
            </a:r>
            <a:r>
              <a:rPr lang="en-US" altLang="en-US" sz="2133" dirty="0">
                <a:solidFill>
                  <a:srgbClr val="006666"/>
                </a:solidFill>
                <a:latin typeface="Trebuchet MS" pitchFamily="34" charset="0"/>
              </a:rPr>
              <a:t>'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, y)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</a:t>
            </a:r>
            <a:r>
              <a:rPr lang="en-US" altLang="en-US" sz="2133" dirty="0">
                <a:solidFill>
                  <a:srgbClr val="006666"/>
                </a:solidFill>
                <a:latin typeface="Trebuchet MS" pitchFamily="34" charset="0"/>
              </a:rPr>
              <a:t>'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x</a:t>
            </a:r>
            <a:r>
              <a:rPr lang="en-US" altLang="en-US" sz="2133" dirty="0">
                <a:solidFill>
                  <a:srgbClr val="006666"/>
                </a:solidFill>
                <a:latin typeface="Trebuchet MS" pitchFamily="34" charset="0"/>
              </a:rPr>
              <a:t>'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, 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2857" y="5967981"/>
            <a:ext cx="90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y </a:t>
            </a:r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x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7589" y="5921814"/>
            <a:ext cx="57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7A9C9B-1184-FE4B-9758-C0B974501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6" y="3017312"/>
            <a:ext cx="3403600" cy="28702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6D518-528A-DD44-BF82-5C957E9A5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85" y="3027224"/>
            <a:ext cx="4032074" cy="28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1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400" y="102185"/>
            <a:ext cx="3399957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833687"/>
            <a:ext cx="6447279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5" name="Text Placeholder 5"/>
          <p:cNvSpPr txBox="1">
            <a:spLocks/>
          </p:cNvSpPr>
          <p:nvPr/>
        </p:nvSpPr>
        <p:spPr>
          <a:xfrm>
            <a:off x="466615" y="1328676"/>
            <a:ext cx="11350248" cy="152505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667" dirty="0">
                <a:latin typeface="Rasa"/>
              </a:rPr>
              <a:t>Return value</a:t>
            </a: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Once you return a value from a function, it immediately stops being executed. Any code after the </a:t>
            </a:r>
            <a:r>
              <a:rPr lang="en-US" sz="2667" b="1" dirty="0"/>
              <a:t>return </a:t>
            </a:r>
            <a:r>
              <a:rPr lang="en-US" sz="2667" dirty="0"/>
              <a:t>statement will never happen.</a:t>
            </a:r>
            <a:endParaRPr lang="en-US" altLang="en-US" sz="2667" dirty="0">
              <a:latin typeface="Ras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6681" y="2853732"/>
            <a:ext cx="3408559" cy="317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</a:t>
            </a:r>
            <a:r>
              <a:rPr lang="en-US" altLang="zh-CN" sz="2133" dirty="0" err="1">
                <a:solidFill>
                  <a:srgbClr val="006666"/>
                </a:solidFill>
                <a:latin typeface="Trebuchet MS" pitchFamily="34" charset="0"/>
              </a:rPr>
              <a:t>timestwo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(value):  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value *= 2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return value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	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print (value)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x = 3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y = </a:t>
            </a:r>
            <a:r>
              <a:rPr lang="en-US" sz="2133" dirty="0" err="1">
                <a:solidFill>
                  <a:srgbClr val="006666"/>
                </a:solidFill>
                <a:latin typeface="Trebuchet MS" pitchFamily="34" charset="0"/>
              </a:rPr>
              <a:t>timestwo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(x)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print(</a:t>
            </a:r>
            <a:r>
              <a:rPr lang="en-US" altLang="en-US" sz="2133" dirty="0">
                <a:solidFill>
                  <a:srgbClr val="FF00FF"/>
                </a:solidFill>
                <a:latin typeface="Trebuchet MS" pitchFamily="34" charset="0"/>
              </a:rPr>
              <a:t>'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y</a:t>
            </a:r>
            <a:r>
              <a:rPr lang="en-US" altLang="en-US" sz="2133" dirty="0">
                <a:solidFill>
                  <a:srgbClr val="FF00FF"/>
                </a:solidFill>
                <a:latin typeface="Trebuchet MS" pitchFamily="34" charset="0"/>
              </a:rPr>
              <a:t>'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, y)</a:t>
            </a:r>
          </a:p>
          <a:p>
            <a:pPr>
              <a:spcBef>
                <a:spcPct val="20000"/>
              </a:spcBef>
              <a:buClr>
                <a:srgbClr val="003366"/>
              </a:buClr>
              <a:buSzPct val="60000"/>
              <a:defRPr/>
            </a:pP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print(</a:t>
            </a:r>
            <a:r>
              <a:rPr lang="en-US" altLang="en-US" sz="2133" dirty="0">
                <a:solidFill>
                  <a:srgbClr val="FF00FF"/>
                </a:solidFill>
                <a:latin typeface="Trebuchet MS" pitchFamily="34" charset="0"/>
              </a:rPr>
              <a:t>'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x</a:t>
            </a:r>
            <a:r>
              <a:rPr lang="en-US" altLang="en-US" sz="2133" dirty="0">
                <a:solidFill>
                  <a:srgbClr val="FF00FF"/>
                </a:solidFill>
                <a:latin typeface="Trebuchet MS" pitchFamily="34" charset="0"/>
              </a:rPr>
              <a:t>'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, x)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93308-B6B2-1549-8773-F6AC66B45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56" y="2716822"/>
            <a:ext cx="4972598" cy="361362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72154" y="4292802"/>
            <a:ext cx="3847692" cy="461666"/>
            <a:chOff x="2836768" y="2969288"/>
            <a:chExt cx="2885769" cy="34624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836768" y="3164953"/>
              <a:ext cx="5193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01368" y="2969288"/>
              <a:ext cx="232116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This won’t be printed!</a:t>
              </a:r>
            </a:p>
          </p:txBody>
        </p:sp>
      </p:grp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35DC1A-5CC3-5544-BFBB-3DAFE9667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678" y="4743316"/>
            <a:ext cx="5374484" cy="21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656056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1" name="Text Placeholder 5"/>
          <p:cNvSpPr txBox="1">
            <a:spLocks/>
          </p:cNvSpPr>
          <p:nvPr/>
        </p:nvSpPr>
        <p:spPr>
          <a:xfrm>
            <a:off x="426003" y="1276922"/>
            <a:ext cx="11654701" cy="103368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67" dirty="0"/>
              <a:t>Variable names inside methods are stored separately </a:t>
            </a:r>
            <a:r>
              <a:rPr lang="en-US" altLang="zh-CN" sz="2667" dirty="0"/>
              <a:t>-- </a:t>
            </a:r>
            <a:r>
              <a:rPr lang="en-US" sz="2667" b="1" dirty="0"/>
              <a:t>Local Variables</a:t>
            </a:r>
          </a:p>
          <a:p>
            <a:pPr>
              <a:spcBef>
                <a:spcPts val="0"/>
              </a:spcBef>
            </a:pPr>
            <a:r>
              <a:rPr lang="en-US" sz="2667" b="1" dirty="0"/>
              <a:t>Global variables </a:t>
            </a:r>
            <a:r>
              <a:rPr lang="en-US" sz="2667" dirty="0"/>
              <a:t>defined and declared outside a function</a:t>
            </a:r>
            <a:endParaRPr lang="en-US" sz="2667" b="1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2667" dirty="0">
              <a:latin typeface="Rasa"/>
            </a:endParaRP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altLang="en-US" sz="2667" dirty="0">
              <a:latin typeface="Ras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4520" y="2212900"/>
            <a:ext cx="3260188" cy="3374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</a:t>
            </a:r>
            <a:r>
              <a:rPr lang="en-US" sz="2133" dirty="0" err="1">
                <a:solidFill>
                  <a:srgbClr val="006666"/>
                </a:solidFill>
                <a:latin typeface="Trebuchet MS" pitchFamily="34" charset="0"/>
              </a:rPr>
              <a:t>timesTwoFour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):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   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*= 2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   four = 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* 4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   return 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, four</a:t>
            </a:r>
          </a:p>
          <a:p>
            <a:endParaRPr lang="en-US" sz="2133" dirty="0">
              <a:solidFill>
                <a:srgbClr val="006666"/>
              </a:solidFill>
              <a:latin typeface="Trebuchet MS" pitchFamily="34" charset="0"/>
            </a:endParaRPr>
          </a:p>
          <a:p>
            <a:r>
              <a:rPr lang="en-US" sz="2133" dirty="0">
                <a:solidFill>
                  <a:srgbClr val="C00000"/>
                </a:solidFill>
                <a:latin typeface="Trebuchet MS" pitchFamily="34" charset="0"/>
              </a:rPr>
              <a:t>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= 2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y, z = </a:t>
            </a:r>
            <a:r>
              <a:rPr lang="en-US" sz="2133" dirty="0" err="1">
                <a:solidFill>
                  <a:srgbClr val="006666"/>
                </a:solidFill>
                <a:latin typeface="Trebuchet MS" pitchFamily="34" charset="0"/>
              </a:rPr>
              <a:t>timesTwoFour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(</a:t>
            </a:r>
            <a:r>
              <a:rPr lang="en-US" sz="2133" dirty="0">
                <a:solidFill>
                  <a:srgbClr val="C00000"/>
                </a:solidFill>
                <a:latin typeface="Trebuchet MS" pitchFamily="34" charset="0"/>
              </a:rPr>
              <a:t>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)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print(y)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print(z)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</a:t>
            </a:r>
            <a:r>
              <a:rPr lang="en-US" sz="2133" dirty="0">
                <a:solidFill>
                  <a:srgbClr val="C00000"/>
                </a:solidFill>
                <a:latin typeface="Trebuchet MS" pitchFamily="34" charset="0"/>
              </a:rPr>
              <a:t>two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20247" y="5618960"/>
            <a:ext cx="666140" cy="1297561"/>
            <a:chOff x="4669352" y="4131820"/>
            <a:chExt cx="499605" cy="973171"/>
          </a:xfrm>
        </p:grpSpPr>
        <p:sp>
          <p:nvSpPr>
            <p:cNvPr id="24" name="TextBox 23"/>
            <p:cNvSpPr txBox="1"/>
            <p:nvPr/>
          </p:nvSpPr>
          <p:spPr>
            <a:xfrm>
              <a:off x="4674208" y="4131820"/>
              <a:ext cx="26834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69352" y="4411232"/>
              <a:ext cx="499605" cy="37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72584" y="4727916"/>
              <a:ext cx="26834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650150" y="3279859"/>
            <a:ext cx="3312980" cy="2389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FF8D03"/>
                </a:solidFill>
                <a:latin typeface="Trebuchet MS" pitchFamily="34" charset="0"/>
              </a:rPr>
              <a:t>def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function(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variable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):	 	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variable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+= 1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    	print(</a:t>
            </a:r>
            <a:r>
              <a:rPr lang="en-US" sz="2133" dirty="0">
                <a:solidFill>
                  <a:srgbClr val="FF00FF"/>
                </a:solidFill>
                <a:latin typeface="Trebuchet MS" pitchFamily="34" charset="0"/>
              </a:rPr>
              <a:t>variable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)</a:t>
            </a:r>
          </a:p>
          <a:p>
            <a:endParaRPr lang="en-US" sz="2133" dirty="0">
              <a:solidFill>
                <a:srgbClr val="006666"/>
              </a:solidFill>
              <a:latin typeface="Trebuchet MS" pitchFamily="34" charset="0"/>
            </a:endParaRP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function(7)</a:t>
            </a:r>
          </a:p>
          <a:p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print(</a:t>
            </a:r>
            <a:r>
              <a:rPr lang="en-US" sz="2133" dirty="0">
                <a:solidFill>
                  <a:srgbClr val="C00000"/>
                </a:solidFill>
                <a:latin typeface="Trebuchet MS" pitchFamily="34" charset="0"/>
              </a:rPr>
              <a:t>variable</a:t>
            </a:r>
            <a:r>
              <a:rPr lang="en-US" sz="2133" dirty="0">
                <a:solidFill>
                  <a:srgbClr val="006666"/>
                </a:solidFill>
                <a:latin typeface="Trebuchet MS" pitchFamily="34" charset="0"/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266445" y="4171672"/>
            <a:ext cx="890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57398" y="3915930"/>
            <a:ext cx="51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569760" y="5129615"/>
            <a:ext cx="522513" cy="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37189" y="5705485"/>
            <a:ext cx="425032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err="1">
                <a:solidFill>
                  <a:srgbClr val="FF0000"/>
                </a:solidFill>
              </a:rPr>
              <a:t>NameError</a:t>
            </a:r>
            <a:r>
              <a:rPr lang="en-US" sz="2667" dirty="0">
                <a:solidFill>
                  <a:srgbClr val="FF0000"/>
                </a:solidFill>
              </a:rPr>
              <a:t>: name ‘variable’ is not defined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909C02-4A8E-EE4D-916A-A2E1DA070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3" y="2223700"/>
            <a:ext cx="4728538" cy="3481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89EA8A-2760-714D-BE25-4A2F6C6C7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03" y="2228609"/>
            <a:ext cx="5502966" cy="3374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26B41B1A-9CD4-FF4E-8B3A-75256DFD04A1}"/>
              </a:ext>
            </a:extLst>
          </p:cNvPr>
          <p:cNvSpPr/>
          <p:nvPr/>
        </p:nvSpPr>
        <p:spPr>
          <a:xfrm rot="5228786">
            <a:off x="8757268" y="4358524"/>
            <a:ext cx="2677663" cy="6330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3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/>
      <p:bldP spid="36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656056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1" name="Text Placeholder 5"/>
          <p:cNvSpPr txBox="1">
            <a:spLocks/>
          </p:cNvSpPr>
          <p:nvPr/>
        </p:nvSpPr>
        <p:spPr>
          <a:xfrm>
            <a:off x="426003" y="1276922"/>
            <a:ext cx="11654701" cy="103368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67" dirty="0"/>
              <a:t>Variable names inside methods are stored separately </a:t>
            </a:r>
            <a:r>
              <a:rPr lang="en-US" altLang="zh-CN" sz="2667" dirty="0"/>
              <a:t>-- </a:t>
            </a:r>
            <a:r>
              <a:rPr lang="en-US" sz="2667" b="1" dirty="0"/>
              <a:t>Local Variables</a:t>
            </a:r>
          </a:p>
          <a:p>
            <a:pPr>
              <a:spcBef>
                <a:spcPts val="0"/>
              </a:spcBef>
            </a:pPr>
            <a:r>
              <a:rPr lang="en-US" sz="2667" b="1" dirty="0"/>
              <a:t>Global variables </a:t>
            </a:r>
            <a:r>
              <a:rPr lang="en-US" sz="2667" dirty="0"/>
              <a:t>defined and declared outside a function</a:t>
            </a:r>
            <a:endParaRPr lang="en-US" sz="2667" b="1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2667" dirty="0">
              <a:latin typeface="Rasa"/>
            </a:endParaRP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altLang="en-US" sz="2667" dirty="0">
              <a:latin typeface="Ras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43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656056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1" name="Text Placeholder 5"/>
          <p:cNvSpPr txBox="1">
            <a:spLocks/>
          </p:cNvSpPr>
          <p:nvPr/>
        </p:nvSpPr>
        <p:spPr>
          <a:xfrm>
            <a:off x="426003" y="1276922"/>
            <a:ext cx="11654701" cy="103368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67" dirty="0"/>
              <a:t>Variable names inside methods are stored separately </a:t>
            </a:r>
            <a:r>
              <a:rPr lang="en-US" altLang="zh-CN" sz="2667" dirty="0"/>
              <a:t>-- </a:t>
            </a:r>
            <a:r>
              <a:rPr lang="en-US" sz="2667" b="1" dirty="0"/>
              <a:t>Local Variables</a:t>
            </a:r>
          </a:p>
          <a:p>
            <a:pPr>
              <a:spcBef>
                <a:spcPts val="0"/>
              </a:spcBef>
            </a:pPr>
            <a:r>
              <a:rPr lang="en-US" sz="2667" b="1" dirty="0"/>
              <a:t>Global variables </a:t>
            </a:r>
            <a:r>
              <a:rPr lang="en-US" sz="2667" dirty="0"/>
              <a:t>defined and declared outside a function</a:t>
            </a:r>
            <a:endParaRPr lang="en-US" sz="2667" b="1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2667" dirty="0">
              <a:latin typeface="Rasa"/>
            </a:endParaRPr>
          </a:p>
          <a:p>
            <a:pPr indent="457189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altLang="en-US" sz="2667" dirty="0">
              <a:latin typeface="Rasa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F33B2-F221-4F92-8F4A-66564DF94CCE}"/>
              </a:ext>
            </a:extLst>
          </p:cNvPr>
          <p:cNvSpPr txBox="1"/>
          <p:nvPr/>
        </p:nvSpPr>
        <p:spPr>
          <a:xfrm>
            <a:off x="3516923" y="26979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def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my_func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x = 10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print("Value inside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function:",x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x = 20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my_func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print("Value outside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function:",x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07788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656056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Defining Functions of Your Own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1" name="Text Placeholder 5"/>
          <p:cNvSpPr txBox="1">
            <a:spLocks/>
          </p:cNvSpPr>
          <p:nvPr/>
        </p:nvSpPr>
        <p:spPr>
          <a:xfrm>
            <a:off x="426003" y="1276922"/>
            <a:ext cx="11654701" cy="4251042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def </a:t>
            </a:r>
            <a:r>
              <a:rPr lang="en-US" sz="1400" dirty="0" err="1"/>
              <a:t>absolute_value</a:t>
            </a:r>
            <a:r>
              <a:rPr lang="en-US" sz="1400" dirty="0"/>
              <a:t>(num):</a:t>
            </a:r>
          </a:p>
          <a:p>
            <a:r>
              <a:rPr lang="en-US" sz="1400" dirty="0"/>
              <a:t>    """This function returns the absolute</a:t>
            </a:r>
          </a:p>
          <a:p>
            <a:r>
              <a:rPr lang="en-US" sz="1400" dirty="0"/>
              <a:t>    value of the entered number"""</a:t>
            </a:r>
          </a:p>
          <a:p>
            <a:endParaRPr lang="en-US" sz="1400" dirty="0"/>
          </a:p>
          <a:p>
            <a:r>
              <a:rPr lang="en-US" sz="1400" dirty="0"/>
              <a:t>    if num &gt;= 0:</a:t>
            </a:r>
          </a:p>
          <a:p>
            <a:r>
              <a:rPr lang="en-US" sz="1400" dirty="0"/>
              <a:t>        return num</a:t>
            </a:r>
          </a:p>
          <a:p>
            <a:r>
              <a:rPr lang="en-US" sz="1400" dirty="0"/>
              <a:t>    else:</a:t>
            </a:r>
          </a:p>
          <a:p>
            <a:r>
              <a:rPr lang="en-US" sz="1400" dirty="0"/>
              <a:t>        return -num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print(</a:t>
            </a:r>
            <a:r>
              <a:rPr lang="en-US" sz="1400" dirty="0" err="1"/>
              <a:t>absolute_value</a:t>
            </a:r>
            <a:r>
              <a:rPr lang="en-US" sz="1400" dirty="0"/>
              <a:t>(2))</a:t>
            </a:r>
          </a:p>
          <a:p>
            <a:endParaRPr lang="en-US" sz="1400" dirty="0"/>
          </a:p>
          <a:p>
            <a:r>
              <a:rPr lang="en-US" sz="1400" dirty="0"/>
              <a:t>print(</a:t>
            </a:r>
            <a:r>
              <a:rPr lang="en-US" sz="1400" dirty="0" err="1"/>
              <a:t>absolute_value</a:t>
            </a:r>
            <a:r>
              <a:rPr lang="en-US" sz="1400" dirty="0"/>
              <a:t>(-4))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8292680" cy="637117"/>
          </a:xfrm>
        </p:spPr>
        <p:txBody>
          <a:bodyPr>
            <a:normAutofit/>
          </a:bodyPr>
          <a:lstStyle/>
          <a:p>
            <a:r>
              <a:rPr lang="en-US" sz="2933" b="1" dirty="0">
                <a:solidFill>
                  <a:schemeClr val="accent3"/>
                </a:solidFill>
              </a:rPr>
              <a:t>What happens when functions go wrong?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14AED-D16F-455C-8754-32F421995F44}"/>
              </a:ext>
            </a:extLst>
          </p:cNvPr>
          <p:cNvSpPr txBox="1"/>
          <p:nvPr/>
        </p:nvSpPr>
        <p:spPr>
          <a:xfrm>
            <a:off x="2994285" y="2203315"/>
            <a:ext cx="6198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def greet(name, msg):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"""This function greets to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the person with the provided message"""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print("Hello", name + ', ' + msg)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greet("Monica", "Good morning!")</a:t>
            </a:r>
          </a:p>
        </p:txBody>
      </p:sp>
    </p:spTree>
    <p:extLst>
      <p:ext uri="{BB962C8B-B14F-4D97-AF65-F5344CB8AC3E}">
        <p14:creationId xmlns:p14="http://schemas.microsoft.com/office/powerpoint/2010/main" val="18132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6601" y="1042472"/>
            <a:ext cx="3060931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What is a List?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88544" y="1652043"/>
            <a:ext cx="10993139" cy="943341"/>
          </a:xfrm>
        </p:spPr>
        <p:txBody>
          <a:bodyPr/>
          <a:lstStyle/>
          <a:p>
            <a:r>
              <a:rPr lang="en-US" dirty="0"/>
              <a:t>Lists can be ANY data type, even within the same list!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1425" y="2788639"/>
            <a:ext cx="10025743" cy="828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ts val="667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weekdays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‘John'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'123'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'1.23'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'Friday'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defTabSz="1219170" eaLnBrk="0" fontAlgn="base" hangingPunct="0">
              <a:spcBef>
                <a:spcPts val="667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birds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'emu'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'ostrich'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'cassowary'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6" y="192556"/>
            <a:ext cx="3856463" cy="787400"/>
          </a:xfrm>
        </p:spPr>
        <p:txBody>
          <a:bodyPr>
            <a:normAutofit/>
          </a:bodyPr>
          <a:lstStyle/>
          <a:p>
            <a:r>
              <a:rPr lang="en-US" dirty="0"/>
              <a:t>Lists Review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0C706B-6E0C-4C05-A429-0CCAA67DF588}"/>
              </a:ext>
            </a:extLst>
          </p:cNvPr>
          <p:cNvSpPr txBox="1">
            <a:spLocks/>
          </p:cNvSpPr>
          <p:nvPr/>
        </p:nvSpPr>
        <p:spPr>
          <a:xfrm>
            <a:off x="556601" y="4460458"/>
            <a:ext cx="10993139" cy="94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990575" indent="-38099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523962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2133547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743131" indent="-30479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80000"/>
              <a:buFont typeface="Lucida Grande"/>
              <a:buChar char="»"/>
              <a:defRPr sz="2667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they can be empty!</a:t>
            </a:r>
          </a:p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A311D-5D7A-49E6-A5C5-AE76B5F5B73D}"/>
              </a:ext>
            </a:extLst>
          </p:cNvPr>
          <p:cNvSpPr txBox="1"/>
          <p:nvPr/>
        </p:nvSpPr>
        <p:spPr>
          <a:xfrm>
            <a:off x="1181425" y="5092850"/>
            <a:ext cx="6093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ts val="667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 err="1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empty_list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 ] </a:t>
            </a:r>
          </a:p>
        </p:txBody>
      </p:sp>
    </p:spTree>
    <p:extLst>
      <p:ext uri="{BB962C8B-B14F-4D97-AF65-F5344CB8AC3E}">
        <p14:creationId xmlns:p14="http://schemas.microsoft.com/office/powerpoint/2010/main" val="2375381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8292680" cy="637117"/>
          </a:xfrm>
        </p:spPr>
        <p:txBody>
          <a:bodyPr>
            <a:normAutofit/>
          </a:bodyPr>
          <a:lstStyle/>
          <a:p>
            <a:r>
              <a:rPr lang="en-US" sz="2933" b="1" dirty="0">
                <a:solidFill>
                  <a:schemeClr val="accent3"/>
                </a:solidFill>
              </a:rPr>
              <a:t>Exercise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F5973-DE5E-4B10-992F-14FC082D5299}"/>
              </a:ext>
            </a:extLst>
          </p:cNvPr>
          <p:cNvSpPr txBox="1"/>
          <p:nvPr/>
        </p:nvSpPr>
        <p:spPr>
          <a:xfrm>
            <a:off x="2994285" y="1649317"/>
            <a:ext cx="6198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can combine a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loop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an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argument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a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tuple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(think back to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Meixia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to greet all of our students. We have six students,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Jeff, McKenna, Fatemeh, Frida, Jung, and Nils. </a:t>
            </a:r>
          </a:p>
        </p:txBody>
      </p:sp>
    </p:spTree>
    <p:extLst>
      <p:ext uri="{BB962C8B-B14F-4D97-AF65-F5344CB8AC3E}">
        <p14:creationId xmlns:p14="http://schemas.microsoft.com/office/powerpoint/2010/main" val="2768131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8292680" cy="637117"/>
          </a:xfrm>
        </p:spPr>
        <p:txBody>
          <a:bodyPr>
            <a:normAutofit/>
          </a:bodyPr>
          <a:lstStyle/>
          <a:p>
            <a:r>
              <a:rPr lang="en-US" sz="2933" b="1" dirty="0">
                <a:solidFill>
                  <a:schemeClr val="accent3"/>
                </a:solidFill>
              </a:rPr>
              <a:t>Exercise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F5973-DE5E-4B10-992F-14FC082D5299}"/>
              </a:ext>
            </a:extLst>
          </p:cNvPr>
          <p:cNvSpPr txBox="1"/>
          <p:nvPr/>
        </p:nvSpPr>
        <p:spPr>
          <a:xfrm>
            <a:off x="2994285" y="1649317"/>
            <a:ext cx="619843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can combine a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loop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an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argument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a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tuple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(think back to Day 1) to greet all of our students. We have six students,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Jeff, McKenna, Fatemeh, Frida, Jung, and Nils. </a:t>
            </a:r>
          </a:p>
          <a:p>
            <a:pPr algn="ctr"/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How would we have a printed  list that greets everyone and greets their names in alphabetical order?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0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8292680" cy="637117"/>
          </a:xfrm>
        </p:spPr>
        <p:txBody>
          <a:bodyPr>
            <a:normAutofit/>
          </a:bodyPr>
          <a:lstStyle/>
          <a:p>
            <a:r>
              <a:rPr lang="en-US" sz="2933" b="1" dirty="0">
                <a:solidFill>
                  <a:schemeClr val="accent3"/>
                </a:solidFill>
              </a:rPr>
              <a:t>Exercise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F5973-DE5E-4B10-992F-14FC082D5299}"/>
              </a:ext>
            </a:extLst>
          </p:cNvPr>
          <p:cNvSpPr txBox="1"/>
          <p:nvPr/>
        </p:nvSpPr>
        <p:spPr>
          <a:xfrm>
            <a:off x="2994285" y="1649317"/>
            <a:ext cx="619843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can combine a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loop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an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argument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a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tuple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(think back to Day 1) to greet all of our students. We have six students,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Jeff, McKenna, Fatemeh, Frida, Jung, and Nils. </a:t>
            </a:r>
          </a:p>
          <a:p>
            <a:pPr algn="ctr"/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How would we have a printed  list that greets everyone and greets their names in alphabetical order?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(hint, using a tuple, we can refer to multiple names as (*names) instead of name like how we used name earlier)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58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8292680" cy="637117"/>
          </a:xfrm>
        </p:spPr>
        <p:txBody>
          <a:bodyPr>
            <a:normAutofit/>
          </a:bodyPr>
          <a:lstStyle/>
          <a:p>
            <a:r>
              <a:rPr lang="en-US" sz="2933" b="1" dirty="0">
                <a:solidFill>
                  <a:schemeClr val="accent3"/>
                </a:solidFill>
              </a:rPr>
              <a:t>Exercise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F5973-DE5E-4B10-992F-14FC082D5299}"/>
              </a:ext>
            </a:extLst>
          </p:cNvPr>
          <p:cNvSpPr txBox="1"/>
          <p:nvPr/>
        </p:nvSpPr>
        <p:spPr>
          <a:xfrm>
            <a:off x="2994285" y="1649317"/>
            <a:ext cx="61984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given_list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=[‘Jeff’, ‘McKenna’, ‘Fatemeh’, ‘Frida’, ‘Jung’, ‘Nils’]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list.sort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(alphabetical)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print(alphabetical)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def greet(*names):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"""This function greets all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the person in the names tuple."""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# names is a tuple with arguments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for name in names: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print("Hello", name)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greet(“xxx")</a:t>
            </a:r>
          </a:p>
        </p:txBody>
      </p:sp>
    </p:spTree>
    <p:extLst>
      <p:ext uri="{BB962C8B-B14F-4D97-AF65-F5344CB8AC3E}">
        <p14:creationId xmlns:p14="http://schemas.microsoft.com/office/powerpoint/2010/main" val="113442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02185"/>
            <a:ext cx="3134524" cy="787400"/>
          </a:xfrm>
        </p:spPr>
        <p:txBody>
          <a:bodyPr/>
          <a:lstStyle/>
          <a:p>
            <a:r>
              <a:rPr lang="en-US" dirty="0"/>
              <a:t>Functions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781682"/>
            <a:ext cx="8292680" cy="637117"/>
          </a:xfrm>
        </p:spPr>
        <p:txBody>
          <a:bodyPr>
            <a:normAutofit/>
          </a:bodyPr>
          <a:lstStyle/>
          <a:p>
            <a:r>
              <a:rPr lang="en-US" sz="2933" b="1" dirty="0">
                <a:solidFill>
                  <a:schemeClr val="accent3"/>
                </a:solidFill>
              </a:rPr>
              <a:t>Exercise H1N1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F5973-DE5E-4B10-992F-14FC082D5299}"/>
              </a:ext>
            </a:extLst>
          </p:cNvPr>
          <p:cNvSpPr txBox="1"/>
          <p:nvPr/>
        </p:nvSpPr>
        <p:spPr>
          <a:xfrm>
            <a:off x="2994285" y="1649317"/>
            <a:ext cx="61984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def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GCTotal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(sequence):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GC_total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0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for item in sequence: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GC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item.count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("G") +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item.count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("C")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GC_total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+=GC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GC_total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51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25712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841506"/>
            <a:ext cx="2209111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Definition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466614" y="1291202"/>
            <a:ext cx="10874783" cy="240042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67" dirty="0"/>
              <a:t>Modular programming, enforces a logical structure on the program being written to make it more efficient and easier to understand and modify. </a:t>
            </a:r>
          </a:p>
          <a:p>
            <a:pPr>
              <a:spcBef>
                <a:spcPts val="0"/>
              </a:spcBef>
            </a:pPr>
            <a:r>
              <a:rPr lang="en-US" sz="2667" dirty="0"/>
              <a:t>In SP, control of program flow is restricted to three structures, sequence, IF THEN ELSE, and DO WHILE, or to a structure derivable from a combination of the basic three. </a:t>
            </a:r>
            <a:endParaRPr lang="en-US" sz="2667" dirty="0">
              <a:solidFill>
                <a:schemeClr val="tx1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1337" y="4174295"/>
            <a:ext cx="4241681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Helvetica" panose="020B0604020202020204" pitchFamily="34" charset="0"/>
                <a:cs typeface="Helvetica" panose="020B0604020202020204" pitchFamily="34" charset="0"/>
              </a:rPr>
              <a:t>Three main parts:</a:t>
            </a:r>
          </a:p>
          <a:p>
            <a:pPr marL="457189" indent="-457189">
              <a:buAutoNum type="arabicPeriod"/>
            </a:pPr>
            <a:r>
              <a:rPr lang="en-US" sz="2667" dirty="0">
                <a:latin typeface="Helvetica" panose="020B0604020202020204" pitchFamily="34" charset="0"/>
                <a:cs typeface="Helvetica" panose="020B0604020202020204" pitchFamily="34" charset="0"/>
              </a:rPr>
              <a:t>Loops (for and while)</a:t>
            </a:r>
          </a:p>
          <a:p>
            <a:pPr marL="457189" indent="-457189">
              <a:buAutoNum type="arabicPeriod"/>
            </a:pPr>
            <a:r>
              <a:rPr lang="en-US" sz="2667" dirty="0">
                <a:latin typeface="Helvetica" panose="020B0604020202020204" pitchFamily="34" charset="0"/>
                <a:cs typeface="Helvetica" panose="020B0604020202020204" pitchFamily="34" charset="0"/>
              </a:rPr>
              <a:t>Flow control (IF-ELSE)</a:t>
            </a:r>
          </a:p>
          <a:p>
            <a:pPr marL="457189" indent="-457189">
              <a:buAutoNum type="arabicPeriod"/>
            </a:pPr>
            <a:r>
              <a:rPr lang="en-US" sz="2667" dirty="0">
                <a:latin typeface="Helvetica" panose="020B0604020202020204" pitchFamily="34" charset="0"/>
                <a:cs typeface="Helvetica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780130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25712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841506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213870" y="1511353"/>
            <a:ext cx="11583620" cy="4906871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67" dirty="0"/>
              <a:t>Hangman is a slightly macabre children’s game </a:t>
            </a:r>
          </a:p>
          <a:p>
            <a:pPr lvl="1"/>
            <a:r>
              <a:rPr lang="en-US" sz="2667" dirty="0"/>
              <a:t>Player one thinks of a secret word, indicated by a number of dashes</a:t>
            </a:r>
          </a:p>
          <a:p>
            <a:pPr lvl="1"/>
            <a:r>
              <a:rPr lang="en-US" sz="2667" dirty="0"/>
              <a:t>On each turn, player two guesses one letter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if the letter occurs in the word, the blanks are filled in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if the letter does not occur, a “body part” is added to the man</a:t>
            </a:r>
          </a:p>
          <a:p>
            <a:pPr lvl="1"/>
            <a:r>
              <a:rPr lang="en-US" sz="2667" dirty="0"/>
              <a:t>Player one wins if the body is completed </a:t>
            </a:r>
            <a:br>
              <a:rPr lang="en-US" sz="2667" dirty="0"/>
            </a:br>
            <a:r>
              <a:rPr lang="en-US" sz="2667" dirty="0"/>
              <a:t>before the word is guessed</a:t>
            </a:r>
          </a:p>
          <a:p>
            <a:pPr lvl="1"/>
            <a:r>
              <a:rPr lang="en-US" sz="2667" dirty="0"/>
              <a:t>Player two wins is the word is guessed before</a:t>
            </a:r>
            <a:br>
              <a:rPr lang="en-US" sz="2667" dirty="0"/>
            </a:br>
            <a:r>
              <a:rPr lang="en-US" sz="2667" dirty="0"/>
              <a:t>the body is completed 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pic>
        <p:nvPicPr>
          <p:cNvPr id="7" name="Picture 2" descr="Image result for hangma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8" r="10692"/>
          <a:stretch/>
        </p:blipFill>
        <p:spPr bwMode="auto">
          <a:xfrm>
            <a:off x="8344267" y="3852381"/>
            <a:ext cx="3123571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92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25712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841506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151491" y="1573596"/>
            <a:ext cx="10789721" cy="4346613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67" dirty="0"/>
              <a:t>Get the list of words</a:t>
            </a:r>
          </a:p>
          <a:p>
            <a:pPr lvl="1"/>
            <a:r>
              <a:rPr lang="en-US" sz="2667" dirty="0"/>
              <a:t>Randomly choose the secret word from the list</a:t>
            </a:r>
          </a:p>
          <a:p>
            <a:pPr lvl="1"/>
            <a:r>
              <a:rPr lang="en-US" sz="2667" dirty="0"/>
              <a:t>For each turn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Display current word, guessed letters, and hanging man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Get user guess and check it is valid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Update current word, guessed letters, and hanging man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Check if computer won (body is complete)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667" dirty="0"/>
              <a:t>Check if user won (word is complete)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40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125712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841506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151491" y="1573596"/>
            <a:ext cx="10789721" cy="535032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67" dirty="0"/>
              <a:t>Get the list of words</a:t>
            </a:r>
          </a:p>
          <a:p>
            <a:pPr marL="609585" lvl="1" indent="609585">
              <a:buNone/>
            </a:pPr>
            <a:r>
              <a:rPr lang="en-US" sz="2400" dirty="0">
                <a:solidFill>
                  <a:srgbClr val="FF0000"/>
                </a:solidFill>
              </a:rPr>
              <a:t>wordlist = [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'Python', 'Happy', 'learning']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667" dirty="0"/>
              <a:t>Choose the secret word from the list</a:t>
            </a:r>
          </a:p>
          <a:p>
            <a:pPr marL="609585" lvl="1" indent="609585">
              <a:buNone/>
            </a:pP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secret_word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random.choice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(words)</a:t>
            </a:r>
          </a:p>
          <a:p>
            <a:pPr lvl="1"/>
            <a:r>
              <a:rPr lang="en-US" sz="2667" dirty="0"/>
              <a:t>For each turn</a:t>
            </a:r>
          </a:p>
          <a:p>
            <a:pPr marL="609585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While True:</a:t>
            </a:r>
            <a:endParaRPr lang="en-US" sz="2400" dirty="0"/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Display current word, guessed letters, and hanging man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Get user guess and check it is valid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Update current word, guessed letters, and hanging man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Check if computer won (body is complete)</a:t>
            </a:r>
          </a:p>
          <a:p>
            <a:pPr lvl="1" indent="380990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Check if user won (word is complete)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71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33123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2094" y="677056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197022" y="1156531"/>
            <a:ext cx="10789721" cy="171851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2667" dirty="0"/>
              <a:t>Get the list of words</a:t>
            </a:r>
          </a:p>
          <a:p>
            <a:pPr marL="609585" lvl="1" indent="609585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wordlist = [</a:t>
            </a:r>
            <a:r>
              <a:rPr lang="en-US" alt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'Python', 'Happy', 'learning']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667" dirty="0"/>
              <a:t>Choose the secret word from the list</a:t>
            </a:r>
          </a:p>
          <a:p>
            <a:pPr marL="609585" lvl="1" indent="609585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secret_word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random.choice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(words)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6184" y="2791778"/>
            <a:ext cx="8855641" cy="382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'''============================================================</a:t>
            </a:r>
          </a:p>
          <a:p>
            <a:r>
              <a:rPr lang="en-US" sz="1867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is a python script to play the hangman game</a:t>
            </a:r>
          </a:p>
          <a:p>
            <a:r>
              <a:rPr lang="en-US" sz="1867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computer acts as player 1 and selects a secret word. The user is player </a:t>
            </a:r>
          </a:p>
          <a:p>
            <a:r>
              <a:rPr lang="en-US" sz="1867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 each turn</a:t>
            </a:r>
          </a:p>
          <a:p>
            <a:r>
              <a:rPr lang="en-US" sz="1867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player 2 guesses a letter</a:t>
            </a:r>
          </a:p>
          <a:p>
            <a:r>
              <a:rPr lang="en-US" sz="1867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if correct it is added to the word</a:t>
            </a:r>
          </a:p>
          <a:p>
            <a:r>
              <a:rPr lang="en-US" sz="1867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if incorrect, loss one score</a:t>
            </a:r>
          </a:p>
          <a:p>
            <a:r>
              <a:rPr lang="en-US" sz="1867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============================================================='''</a:t>
            </a:r>
          </a:p>
          <a:p>
            <a:r>
              <a:rPr lang="en-US" sz="1867" dirty="0">
                <a:solidFill>
                  <a:srgbClr val="FF99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import</a:t>
            </a:r>
            <a:r>
              <a:rPr lang="en-US" sz="1867" dirty="0">
                <a:latin typeface="Helvetica" panose="020B0604020202020204" pitchFamily="34" charset="0"/>
                <a:cs typeface="Helvetica" panose="020B0604020202020204" pitchFamily="34" charset="0"/>
              </a:rPr>
              <a:t> random</a:t>
            </a:r>
          </a:p>
          <a:p>
            <a:endParaRPr lang="en-US" sz="1867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67" dirty="0">
                <a:latin typeface="Helvetica" panose="020B0604020202020204" pitchFamily="34" charset="0"/>
                <a:cs typeface="Helvetica" panose="020B0604020202020204" pitchFamily="34" charset="0"/>
              </a:rPr>
              <a:t>wordlist = ['Python', 'Happy', 'learning']</a:t>
            </a:r>
          </a:p>
          <a:p>
            <a:endParaRPr lang="en-US" sz="1867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867" dirty="0" err="1">
                <a:latin typeface="Helvetica" panose="020B0604020202020204" pitchFamily="34" charset="0"/>
                <a:cs typeface="Helvetica" panose="020B0604020202020204" pitchFamily="34" charset="0"/>
              </a:rPr>
              <a:t>secret_word</a:t>
            </a:r>
            <a:r>
              <a:rPr lang="en-US" sz="1867" dirty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sz="1867" dirty="0" err="1">
                <a:latin typeface="Helvetica" panose="020B0604020202020204" pitchFamily="34" charset="0"/>
                <a:cs typeface="Helvetica" panose="020B0604020202020204" pitchFamily="34" charset="0"/>
              </a:rPr>
              <a:t>random.choice</a:t>
            </a:r>
            <a:r>
              <a:rPr lang="en-US" sz="1867" dirty="0">
                <a:latin typeface="Helvetica" panose="020B0604020202020204" pitchFamily="34" charset="0"/>
                <a:cs typeface="Helvetica" panose="020B0604020202020204" pitchFamily="34" charset="0"/>
              </a:rPr>
              <a:t>(wordlist)</a:t>
            </a:r>
          </a:p>
        </p:txBody>
      </p:sp>
    </p:spTree>
    <p:extLst>
      <p:ext uri="{BB962C8B-B14F-4D97-AF65-F5344CB8AC3E}">
        <p14:creationId xmlns:p14="http://schemas.microsoft.com/office/powerpoint/2010/main" val="165907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6602" y="1042472"/>
            <a:ext cx="9765034" cy="6371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33" b="1" dirty="0">
                <a:solidFill>
                  <a:schemeClr val="accent3"/>
                </a:solidFill>
              </a:rPr>
              <a:t>How do we Access List Elements or Items?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601" y="1762151"/>
            <a:ext cx="10993139" cy="943341"/>
          </a:xfrm>
        </p:spPr>
        <p:txBody>
          <a:bodyPr/>
          <a:lstStyle/>
          <a:p>
            <a:r>
              <a:rPr lang="en-US" dirty="0"/>
              <a:t>We can extract a single value from a list by specifying its offset (just like we did with strings!).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6" y="192556"/>
            <a:ext cx="3831611" cy="787400"/>
          </a:xfrm>
        </p:spPr>
        <p:txBody>
          <a:bodyPr>
            <a:normAutofit/>
          </a:bodyPr>
          <a:lstStyle/>
          <a:p>
            <a:r>
              <a:rPr lang="en-US" dirty="0"/>
              <a:t>Lists Review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9157" y="2936442"/>
            <a:ext cx="611777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'AAA'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'TTT'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'GGG’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0099"/>
              </a:solidFill>
              <a:latin typeface="Helvetica" panose="020B0604020202020204" pitchFamily="34" charset="0"/>
              <a:ea typeface="Ubuntu Mono"/>
              <a:cs typeface="Helvetica" panose="020B0604020202020204" pitchFamily="34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[</a:t>
            </a:r>
            <a:r>
              <a:rPr lang="en-US" altLang="en-US" sz="2400" dirty="0">
                <a:solidFill>
                  <a:srgbClr val="FF66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'AAA'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[</a:t>
            </a:r>
            <a:r>
              <a:rPr lang="en-US" altLang="en-US" sz="2400" dirty="0">
                <a:solidFill>
                  <a:srgbClr val="FF66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'TTT’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604" y="2580189"/>
            <a:ext cx="48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0643" y="2537168"/>
            <a:ext cx="48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9750" y="2539777"/>
            <a:ext cx="48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FDB477-E747-49B2-B93B-CE7859906508}"/>
              </a:ext>
            </a:extLst>
          </p:cNvPr>
          <p:cNvSpPr txBox="1"/>
          <p:nvPr/>
        </p:nvSpPr>
        <p:spPr>
          <a:xfrm>
            <a:off x="8506691" y="3041854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NOTE! The first element is 0! </a:t>
            </a:r>
          </a:p>
        </p:txBody>
      </p:sp>
    </p:spTree>
    <p:extLst>
      <p:ext uri="{BB962C8B-B14F-4D97-AF65-F5344CB8AC3E}">
        <p14:creationId xmlns:p14="http://schemas.microsoft.com/office/powerpoint/2010/main" val="3446063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0752" y="122272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0753" y="857522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2399" y="2752551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In Class Exercises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248057" y="1309713"/>
            <a:ext cx="6820397" cy="67510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2667" dirty="0"/>
              <a:t>Call </a:t>
            </a:r>
            <a:r>
              <a:rPr lang="en-US" sz="2667" dirty="0" err="1"/>
              <a:t>GetGuess</a:t>
            </a:r>
            <a:r>
              <a:rPr lang="en-US" sz="2667" dirty="0"/>
              <a:t> Function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7345" y="1751417"/>
            <a:ext cx="3121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GetGuess</a:t>
            </a:r>
            <a:r>
              <a:rPr lang="en-US" sz="2400" dirty="0"/>
              <a:t>()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0" y="3231428"/>
            <a:ext cx="12121869" cy="227114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2667" dirty="0"/>
              <a:t>To use the 3 uploaded part scripts to combine them together into a complete script to let it work!!! (Don’t worry, it will take some fiddling with!)</a:t>
            </a:r>
          </a:p>
        </p:txBody>
      </p:sp>
      <p:pic>
        <p:nvPicPr>
          <p:cNvPr id="4098" name="Picture 2" descr="MEME ORIGIN] First Time Meme | James Franco - YouTube">
            <a:extLst>
              <a:ext uri="{FF2B5EF4-FFF2-40B4-BE49-F238E27FC236}">
                <a16:creationId xmlns:a16="http://schemas.microsoft.com/office/drawing/2014/main" id="{87E84453-22DE-4637-9905-BEA84D9A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" y="4444184"/>
            <a:ext cx="4297680" cy="241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ED605-8367-4CD9-866D-4972EE75A503}"/>
              </a:ext>
            </a:extLst>
          </p:cNvPr>
          <p:cNvSpPr txBox="1"/>
          <p:nvPr/>
        </p:nvSpPr>
        <p:spPr>
          <a:xfrm>
            <a:off x="4437942" y="6148908"/>
            <a:ext cx="213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(Buster Scruggs Movie Reference)</a:t>
            </a:r>
          </a:p>
        </p:txBody>
      </p:sp>
    </p:spTree>
    <p:extLst>
      <p:ext uri="{BB962C8B-B14F-4D97-AF65-F5344CB8AC3E}">
        <p14:creationId xmlns:p14="http://schemas.microsoft.com/office/powerpoint/2010/main" val="3263544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33123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2094" y="677056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EE34DF-C7FB-044A-B75B-B0F46E2ED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77" y="1314173"/>
            <a:ext cx="7835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373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33123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2094" y="677056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197022" y="1156532"/>
            <a:ext cx="10789721" cy="67510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2667" dirty="0"/>
              <a:t>Define </a:t>
            </a:r>
            <a:r>
              <a:rPr lang="en-US" sz="2667" dirty="0" err="1"/>
              <a:t>GetGuess</a:t>
            </a:r>
            <a:r>
              <a:rPr lang="en-US" sz="2667" dirty="0"/>
              <a:t> function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9109" y="1691643"/>
            <a:ext cx="10952955" cy="2061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/>
              <a:t>def </a:t>
            </a:r>
            <a:r>
              <a:rPr lang="en-US" sz="2133" dirty="0" err="1"/>
              <a:t>GetGuess</a:t>
            </a:r>
            <a:r>
              <a:rPr lang="en-US" sz="2133" dirty="0"/>
              <a:t>():</a:t>
            </a:r>
          </a:p>
          <a:p>
            <a:r>
              <a:rPr lang="en-US" sz="2133" dirty="0"/>
              <a:t>    </a:t>
            </a:r>
            <a:r>
              <a:rPr lang="en-US" sz="2133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'''Set the dashes to the length of the secret word and set the amount of guesses</a:t>
            </a:r>
          </a:p>
          <a:p>
            <a:r>
              <a:rPr lang="en-US" sz="2133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let the player guess if the letter in the selected word</a:t>
            </a:r>
          </a:p>
          <a:p>
            <a:r>
              <a:rPr lang="en-US" sz="2133" dirty="0">
                <a:solidFill>
                  <a:srgbClr val="00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'''</a:t>
            </a:r>
          </a:p>
          <a:p>
            <a:r>
              <a:rPr lang="en-US" sz="2133" dirty="0"/>
              <a:t>    dashes = "-" * </a:t>
            </a:r>
            <a:r>
              <a:rPr lang="en-US" sz="2133" dirty="0" err="1">
                <a:solidFill>
                  <a:srgbClr val="FF00FF"/>
                </a:solidFill>
              </a:rPr>
              <a:t>len</a:t>
            </a:r>
            <a:r>
              <a:rPr lang="en-US" sz="2133" dirty="0"/>
              <a:t>(</a:t>
            </a:r>
            <a:r>
              <a:rPr lang="en-US" sz="2133" dirty="0" err="1"/>
              <a:t>secret_word</a:t>
            </a:r>
            <a:r>
              <a:rPr lang="en-US" sz="2133" dirty="0"/>
              <a:t>)</a:t>
            </a:r>
          </a:p>
          <a:p>
            <a:r>
              <a:rPr lang="en-US" sz="2133" dirty="0"/>
              <a:t>    </a:t>
            </a:r>
            <a:r>
              <a:rPr lang="en-US" sz="2133" dirty="0" err="1"/>
              <a:t>guesses_left</a:t>
            </a:r>
            <a:r>
              <a:rPr lang="en-US" sz="2133" dirty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val="2265043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E92FC4-E5A6-0245-B54E-63F4F60CA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"/>
          <a:stretch/>
        </p:blipFill>
        <p:spPr>
          <a:xfrm>
            <a:off x="483344" y="1836954"/>
            <a:ext cx="7899400" cy="498865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-705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591282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197022" y="1041128"/>
            <a:ext cx="8810812" cy="94361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2667" dirty="0"/>
              <a:t>Define </a:t>
            </a:r>
            <a:r>
              <a:rPr lang="en-US" sz="2667" dirty="0" err="1"/>
              <a:t>GetGuess</a:t>
            </a:r>
            <a:r>
              <a:rPr lang="en-US" sz="2667" dirty="0"/>
              <a:t> function</a:t>
            </a:r>
          </a:p>
          <a:p>
            <a:pPr lvl="1" indent="38099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Use loops to let player to enter the guessed letter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5020" y="5180273"/>
            <a:ext cx="2313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Function </a:t>
            </a:r>
            <a:r>
              <a:rPr lang="en-US" sz="2400" dirty="0" err="1"/>
              <a:t>update_dashes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870181" y="5376844"/>
            <a:ext cx="5279419" cy="238169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9C2698F-2614-F540-9E61-3CA5E5125880}"/>
              </a:ext>
            </a:extLst>
          </p:cNvPr>
          <p:cNvSpPr/>
          <p:nvPr/>
        </p:nvSpPr>
        <p:spPr>
          <a:xfrm>
            <a:off x="7149600" y="5341744"/>
            <a:ext cx="935420" cy="27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43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-705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591282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197022" y="1041128"/>
            <a:ext cx="6293023" cy="943616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2667" dirty="0"/>
              <a:t>Define </a:t>
            </a:r>
            <a:r>
              <a:rPr lang="en-US" sz="2667" dirty="0" err="1"/>
              <a:t>GetGuess</a:t>
            </a:r>
            <a:r>
              <a:rPr lang="en-US" sz="2667" dirty="0"/>
              <a:t> function</a:t>
            </a:r>
          </a:p>
          <a:p>
            <a:pPr lvl="1" indent="380990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After the while loop is False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F936A7-769F-7E46-8A1F-BF5F21AA2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3" y="2434590"/>
            <a:ext cx="10257026" cy="28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1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2399" y="-705"/>
            <a:ext cx="7068899" cy="787400"/>
          </a:xfrm>
        </p:spPr>
        <p:txBody>
          <a:bodyPr/>
          <a:lstStyle/>
          <a:p>
            <a:r>
              <a:rPr lang="en-US" dirty="0"/>
              <a:t>Structured programming</a:t>
            </a:r>
          </a:p>
          <a:p>
            <a:endParaRPr lang="en-US" sz="2667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399" y="591282"/>
            <a:ext cx="4551108" cy="637117"/>
          </a:xfrm>
        </p:spPr>
        <p:txBody>
          <a:bodyPr/>
          <a:lstStyle/>
          <a:p>
            <a:r>
              <a:rPr lang="en-US" sz="2933" b="1" dirty="0">
                <a:solidFill>
                  <a:schemeClr val="accent3"/>
                </a:solidFill>
              </a:rPr>
              <a:t>SP Example -- Hangman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-197021" y="980740"/>
            <a:ext cx="6820397" cy="675105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Lucida Grande"/>
              <a:buChar char="»"/>
              <a:defRPr sz="2000" kern="120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2667" dirty="0"/>
              <a:t>Second function – Update dashes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8380" y="1409623"/>
            <a:ext cx="70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dashes = </a:t>
            </a:r>
            <a:r>
              <a:rPr lang="en-US" sz="2400" dirty="0" err="1"/>
              <a:t>update_dashes</a:t>
            </a:r>
            <a:r>
              <a:rPr lang="en-US" sz="2400" dirty="0"/>
              <a:t>(</a:t>
            </a:r>
            <a:r>
              <a:rPr lang="en-US" sz="2400" dirty="0" err="1"/>
              <a:t>secret_word</a:t>
            </a:r>
            <a:r>
              <a:rPr lang="en-US" sz="2400" dirty="0"/>
              <a:t>, dashes, guess)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002BA2-9A3A-3F4B-B704-6605CDB61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4" y="2016460"/>
            <a:ext cx="7810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81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A0DD-313D-734D-8F34-B9417F1E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your function to run it:</a:t>
            </a:r>
          </a:p>
          <a:p>
            <a:pPr marL="457200" lvl="1" indent="0">
              <a:buNone/>
            </a:pPr>
            <a:r>
              <a:rPr lang="en-US" dirty="0" err="1"/>
              <a:t>GetGuess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ECCABA-B2FF-1F43-B932-B19E5885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55" y="2911475"/>
            <a:ext cx="9271000" cy="35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1B6C80-600B-4AEB-894A-7FFC64557E4A}"/>
              </a:ext>
            </a:extLst>
          </p:cNvPr>
          <p:cNvSpPr txBox="1"/>
          <p:nvPr/>
        </p:nvSpPr>
        <p:spPr>
          <a:xfrm>
            <a:off x="483325" y="265538"/>
            <a:ext cx="6831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Don’t forget to CALL!</a:t>
            </a:r>
          </a:p>
        </p:txBody>
      </p:sp>
    </p:spTree>
    <p:extLst>
      <p:ext uri="{BB962C8B-B14F-4D97-AF65-F5344CB8AC3E}">
        <p14:creationId xmlns:p14="http://schemas.microsoft.com/office/powerpoint/2010/main" val="119699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6602" y="1042472"/>
            <a:ext cx="9765034" cy="6371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33" b="1" dirty="0">
                <a:solidFill>
                  <a:schemeClr val="accent3"/>
                </a:solidFill>
              </a:rPr>
              <a:t>How do we Access List Elements or Items?</a:t>
            </a:r>
          </a:p>
          <a:p>
            <a:endParaRPr lang="en-US" sz="2933" b="1" dirty="0">
              <a:solidFill>
                <a:schemeClr val="accent3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601" y="1762151"/>
            <a:ext cx="10993139" cy="943341"/>
          </a:xfrm>
        </p:spPr>
        <p:txBody>
          <a:bodyPr/>
          <a:lstStyle/>
          <a:p>
            <a:r>
              <a:rPr lang="en-US" dirty="0"/>
              <a:t>What is your second </a:t>
            </a:r>
            <a:r>
              <a:rPr lang="en-US" dirty="0" err="1"/>
              <a:t>favourite</a:t>
            </a:r>
            <a:r>
              <a:rPr lang="en-US" dirty="0"/>
              <a:t> animal in your list?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6" y="192556"/>
            <a:ext cx="3804211" cy="787400"/>
          </a:xfrm>
        </p:spPr>
        <p:txBody>
          <a:bodyPr>
            <a:normAutofit/>
          </a:bodyPr>
          <a:lstStyle/>
          <a:p>
            <a:r>
              <a:rPr lang="en-US" dirty="0"/>
              <a:t>Lists Review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9157" y="3305774"/>
            <a:ext cx="6117772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 err="1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favanimal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'Fox'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‘Otter'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'Nudibranch'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000099"/>
              </a:solidFill>
              <a:latin typeface="Helvetica" panose="020B0604020202020204" pitchFamily="34" charset="0"/>
              <a:ea typeface="Ubuntu Mono"/>
              <a:cs typeface="Helvetica" panose="020B0604020202020204" pitchFamily="34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[1]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‘Otter'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287" y="2806832"/>
            <a:ext cx="48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918" y="2825470"/>
            <a:ext cx="48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0963" y="2844109"/>
            <a:ext cx="48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pic>
        <p:nvPicPr>
          <p:cNvPr id="1026" name="Picture 2" descr="Nudibranch White Background Images, Stock Photos &amp; Vectors ...">
            <a:extLst>
              <a:ext uri="{FF2B5EF4-FFF2-40B4-BE49-F238E27FC236}">
                <a16:creationId xmlns:a16="http://schemas.microsoft.com/office/drawing/2014/main" id="{8DFEA266-F570-4783-A6AB-9576932AD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27" b="8124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726"/>
          <a:stretch/>
        </p:blipFill>
        <p:spPr bwMode="auto">
          <a:xfrm>
            <a:off x="-408287" y="4229103"/>
            <a:ext cx="4546661" cy="300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Toxic Nembrotha Cristata Nudibranch Photograph by David Doubilet">
            <a:extLst>
              <a:ext uri="{FF2B5EF4-FFF2-40B4-BE49-F238E27FC236}">
                <a16:creationId xmlns:a16="http://schemas.microsoft.com/office/drawing/2014/main" id="{01BECBD2-7C54-424B-AE8C-12ACCA873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83" b="93635" l="8333" r="89667">
                        <a14:foregroundMark x1="80000" y1="93802" x2="80000" y2="87102"/>
                        <a14:foregroundMark x1="89667" y1="65997" x2="85889" y2="70352"/>
                        <a14:foregroundMark x1="9000" y1="59296" x2="8333" y2="62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318"/>
          <a:stretch/>
        </p:blipFill>
        <p:spPr bwMode="auto">
          <a:xfrm flipH="1">
            <a:off x="6053169" y="1995019"/>
            <a:ext cx="4601996" cy="315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6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405" y="924319"/>
            <a:ext cx="8547971" cy="637117"/>
          </a:xfrm>
        </p:spPr>
        <p:txBody>
          <a:bodyPr/>
          <a:lstStyle/>
          <a:p>
            <a:pPr fontAlgn="base"/>
            <a:r>
              <a:rPr lang="en-US" sz="2933" b="1" dirty="0">
                <a:solidFill>
                  <a:schemeClr val="accent3"/>
                </a:solidFill>
              </a:rPr>
              <a:t>Get a Slice to Extract Items by Offset Range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6601" y="1448575"/>
            <a:ext cx="8972569" cy="943341"/>
          </a:xfrm>
        </p:spPr>
        <p:txBody>
          <a:bodyPr/>
          <a:lstStyle/>
          <a:p>
            <a:r>
              <a:rPr lang="en-US" dirty="0"/>
              <a:t>Extract a subsequence of a list by using a </a:t>
            </a:r>
            <a:r>
              <a:rPr lang="en-US" i="1" dirty="0"/>
              <a:t>slice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0406" y="192556"/>
            <a:ext cx="2418441" cy="7874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6435" y="1963059"/>
            <a:ext cx="7509301" cy="13131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'AAA'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'TTT'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'GGG'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</a:t>
            </a:r>
          </a:p>
          <a:p>
            <a:pPr defTabSz="1219170"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sz="2400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[</a:t>
            </a:r>
            <a:r>
              <a:rPr lang="en-US" altLang="en-US" sz="2400" dirty="0">
                <a:solidFill>
                  <a:srgbClr val="FF66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:</a:t>
            </a:r>
            <a:r>
              <a:rPr lang="en-US" altLang="en-US" sz="2400" dirty="0">
                <a:solidFill>
                  <a:srgbClr val="FF66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</a:t>
            </a:r>
          </a:p>
          <a:p>
            <a:pPr defTabSz="1219170"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['AAA', 'TTT']</a:t>
            </a:r>
            <a:r>
              <a:rPr lang="en-US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4914" y="2373428"/>
            <a:ext cx="487065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Helvetica" panose="020B0604020202020204" pitchFamily="34" charset="0"/>
                <a:cs typeface="Helvetica" panose="020B0604020202020204" pitchFamily="34" charset="0"/>
              </a:rPr>
              <a:t># get items from position 0 and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5699" y="3477313"/>
            <a:ext cx="11301181" cy="1395826"/>
            <a:chOff x="424274" y="2607985"/>
            <a:chExt cx="8475886" cy="1046870"/>
          </a:xfrm>
        </p:grpSpPr>
        <p:sp>
          <p:nvSpPr>
            <p:cNvPr id="9" name="Rectangle 8"/>
            <p:cNvSpPr/>
            <p:nvPr/>
          </p:nvSpPr>
          <p:spPr>
            <a:xfrm>
              <a:off x="424274" y="2607985"/>
              <a:ext cx="7366321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tx2"/>
                </a:buClr>
                <a:buSzPct val="80000"/>
                <a:buFont typeface="Lucida Grande"/>
                <a:buChar char="»"/>
              </a:pPr>
              <a:r>
                <a:rPr lang="en-US" sz="2667" dirty="0">
                  <a:solidFill>
                    <a:schemeClr val="accent3">
                      <a:lumMod val="85000"/>
                      <a:lumOff val="15000"/>
                    </a:schemeClr>
                  </a:solidFill>
                  <a:latin typeface="Helvetica"/>
                </a:rPr>
                <a:t>As with strings, slices can step by values other than one.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559149" y="3023913"/>
              <a:ext cx="8341011" cy="6309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219170" eaLnBrk="0" fontAlgn="base" hangingPunct="0">
                <a:spcBef>
                  <a:spcPts val="80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99"/>
                  </a:solidFill>
                  <a:latin typeface="Helvetica" panose="020B0604020202020204" pitchFamily="34" charset="0"/>
                  <a:ea typeface="Ubuntu Mono"/>
                  <a:cs typeface="Helvetica" panose="020B0604020202020204" pitchFamily="34" charset="0"/>
                </a:rPr>
                <a:t>&gt;&gt;&gt; </a:t>
              </a:r>
              <a:r>
                <a:rPr lang="en-US" altLang="en-US" sz="2400" dirty="0">
                  <a:solidFill>
                    <a:srgbClr val="000088"/>
                  </a:solidFill>
                  <a:latin typeface="Helvetica" panose="020B0604020202020204" pitchFamily="34" charset="0"/>
                  <a:ea typeface="Ubuntu Mono"/>
                  <a:cs typeface="Helvetica" panose="020B0604020202020204" pitchFamily="34" charset="0"/>
                </a:rPr>
                <a:t>sequences</a:t>
              </a:r>
              <a:r>
                <a: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ea typeface="Ubuntu Mono"/>
                  <a:cs typeface="Helvetica" panose="020B0604020202020204" pitchFamily="34" charset="0"/>
                </a:rPr>
                <a:t>[::</a:t>
              </a:r>
              <a:r>
                <a:rPr lang="en-US" altLang="en-US" sz="2400" dirty="0">
                  <a:solidFill>
                    <a:srgbClr val="FF6600"/>
                  </a:solidFill>
                  <a:latin typeface="Helvetica" panose="020B0604020202020204" pitchFamily="34" charset="0"/>
                  <a:ea typeface="Ubuntu Mono"/>
                  <a:cs typeface="Helvetica" panose="020B0604020202020204" pitchFamily="34" charset="0"/>
                </a:rPr>
                <a:t>2</a:t>
              </a:r>
              <a:r>
                <a: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ea typeface="Ubuntu Mono"/>
                  <a:cs typeface="Helvetica" panose="020B0604020202020204" pitchFamily="34" charset="0"/>
                </a:rPr>
                <a:t>] </a:t>
              </a:r>
              <a:r>
                <a:rPr lang="en-US" sz="2133" dirty="0">
                  <a:latin typeface="Helvetica" panose="020B0604020202020204" pitchFamily="34" charset="0"/>
                  <a:cs typeface="Helvetica" panose="020B0604020202020204" pitchFamily="34" charset="0"/>
                </a:rPr>
                <a:t># get the first element and jump by two</a:t>
              </a:r>
              <a:endParaRPr lang="en-US" altLang="en-US" sz="2133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endParaRPr>
            </a:p>
            <a:p>
              <a:pPr defTabSz="1219170" eaLnBrk="0" fontAlgn="base" hangingPunct="0">
                <a:spcBef>
                  <a:spcPts val="80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rgbClr val="000000"/>
                  </a:solidFill>
                  <a:latin typeface="Helvetica" panose="020B0604020202020204" pitchFamily="34" charset="0"/>
                  <a:ea typeface="Ubuntu Mono"/>
                  <a:cs typeface="Helvetica" panose="020B0604020202020204" pitchFamily="34" charset="0"/>
                </a:rPr>
                <a:t>['AAA', 'GGG']</a:t>
              </a:r>
              <a:r>
                <a:rPr lang="en-US" alt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469" y="6011270"/>
            <a:ext cx="2438400" cy="81390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7AEE1-0A5B-7940-BE5B-90B9E4A81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2"/>
          <a:stretch/>
        </p:blipFill>
        <p:spPr>
          <a:xfrm>
            <a:off x="5432003" y="4568236"/>
            <a:ext cx="6759997" cy="22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B921-BA3C-A149-A560-4239B1C10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901" y="747183"/>
            <a:ext cx="9644379" cy="787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little bit about functions, You will learn much more later in the course: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CEB808-69E2-7D43-976E-72E0EC5ED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Function is a block of code. </a:t>
            </a:r>
          </a:p>
          <a:p>
            <a:r>
              <a:rPr lang="en-US" dirty="0"/>
              <a:t>You can run functions by calling them </a:t>
            </a:r>
          </a:p>
          <a:p>
            <a:r>
              <a:rPr lang="en-US" dirty="0"/>
              <a:t>In python functions look like this</a:t>
            </a:r>
          </a:p>
          <a:p>
            <a:pPr marL="1219170" lvl="2" indent="0">
              <a:buNone/>
            </a:pPr>
            <a:r>
              <a:rPr lang="en-US" dirty="0" err="1"/>
              <a:t>Function_name</a:t>
            </a:r>
            <a:r>
              <a:rPr lang="en-US" dirty="0"/>
              <a:t>()</a:t>
            </a:r>
          </a:p>
          <a:p>
            <a:r>
              <a:rPr lang="en-US" dirty="0"/>
              <a:t>Pay attention to the </a:t>
            </a:r>
            <a:r>
              <a:rPr lang="en-US" dirty="0">
                <a:solidFill>
                  <a:srgbClr val="FF0000"/>
                </a:solidFill>
              </a:rPr>
              <a:t>parenthesis!</a:t>
            </a:r>
            <a:r>
              <a:rPr lang="en-US" dirty="0"/>
              <a:t> </a:t>
            </a:r>
          </a:p>
        </p:txBody>
      </p:sp>
      <p:pic>
        <p:nvPicPr>
          <p:cNvPr id="3074" name="Picture 2" descr="Exclamation point illustration, Rectangle Line, exclamation point ...">
            <a:extLst>
              <a:ext uri="{FF2B5EF4-FFF2-40B4-BE49-F238E27FC236}">
                <a16:creationId xmlns:a16="http://schemas.microsoft.com/office/drawing/2014/main" id="{471588DA-EDD5-442C-9765-5D35376CF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80" b="89844" l="10000" r="90000">
                        <a14:foregroundMark x1="46264" y1="86914" x2="46154" y2="84180"/>
                        <a14:foregroundMark x1="48352" y1="9180" x2="50989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13" r="35137" b="2456"/>
          <a:stretch/>
        </p:blipFill>
        <p:spPr bwMode="auto">
          <a:xfrm>
            <a:off x="8307977" y="1787434"/>
            <a:ext cx="2455817" cy="475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A19C-6C0D-864E-97C0-8D1A5A00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List Functions and Methods</a:t>
            </a:r>
            <a:br>
              <a:rPr lang="en-US" b="1" dirty="0">
                <a:solidFill>
                  <a:schemeClr val="accent3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CACE-5A7E-C142-9D73-8E485E81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FF"/>
                </a:solidFill>
                <a:latin typeface="Helvetica"/>
              </a:rPr>
              <a:t>len</a:t>
            </a:r>
            <a:r>
              <a:rPr lang="en-US" dirty="0">
                <a:solidFill>
                  <a:srgbClr val="FF00FF"/>
                </a:solidFill>
                <a:latin typeface="Helvetica"/>
              </a:rPr>
              <a:t>() </a:t>
            </a:r>
            <a:r>
              <a:rPr lang="en-US" dirty="0">
                <a:solidFill>
                  <a:schemeClr val="accent3">
                    <a:lumMod val="85000"/>
                    <a:lumOff val="15000"/>
                  </a:schemeClr>
                </a:solidFill>
                <a:latin typeface="Helvetica"/>
              </a:rPr>
              <a:t>is a function that returns the number of items in the list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85000"/>
                  <a:lumOff val="15000"/>
                </a:schemeClr>
              </a:solidFill>
              <a:latin typeface="Helvetica"/>
            </a:endParaRPr>
          </a:p>
          <a:p>
            <a:endParaRPr lang="en-US" dirty="0">
              <a:solidFill>
                <a:srgbClr val="FF00FF"/>
              </a:solidFill>
              <a:latin typeface="Helvetica"/>
            </a:endParaRPr>
          </a:p>
          <a:p>
            <a:pPr marL="0" indent="0" defTabSz="1219170" eaLnBrk="0" fontAlgn="base" hangingPunct="0"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sequences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555555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 [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'AAA'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'TTT'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, </a:t>
            </a:r>
            <a:r>
              <a:rPr lang="en-US" altLang="en-US" dirty="0">
                <a:solidFill>
                  <a:srgbClr val="CC33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'GGG’, ‘CCC’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]</a:t>
            </a:r>
          </a:p>
          <a:p>
            <a:pPr marL="0" indent="0" defTabSz="1219170" eaLnBrk="0" fontAlgn="base" hangingPunct="0"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99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&gt;&gt;&gt; </a:t>
            </a:r>
            <a:r>
              <a:rPr lang="en-US" altLang="en-US" dirty="0" err="1">
                <a:solidFill>
                  <a:srgbClr val="FF00FF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len</a:t>
            </a:r>
            <a:r>
              <a:rPr lang="en-US" altLang="en-US" dirty="0">
                <a:solidFill>
                  <a:srgbClr val="000088"/>
                </a:solidFill>
                <a:latin typeface="Helvetica" panose="020B0604020202020204" pitchFamily="34" charset="0"/>
                <a:ea typeface="Ubuntu Mono"/>
                <a:cs typeface="Helvetica" panose="020B0604020202020204" pitchFamily="34" charset="0"/>
              </a:rPr>
              <a:t>(sequences)</a:t>
            </a:r>
          </a:p>
          <a:p>
            <a:pPr marL="0" indent="0" defTabSz="1219170" eaLnBrk="0" fontAlgn="base" hangingPunct="0"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85E24-0921-9746-B65D-85E58A03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198" y="6044092"/>
            <a:ext cx="2438400" cy="8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1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13558</TotalTime>
  <Words>3363</Words>
  <Application>Microsoft Office PowerPoint</Application>
  <PresentationFormat>Widescreen</PresentationFormat>
  <Paragraphs>582</Paragraphs>
  <Slides>56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Arial Rounded MT Bold</vt:lpstr>
      <vt:lpstr>Arial Unicode MS</vt:lpstr>
      <vt:lpstr>Calibri</vt:lpstr>
      <vt:lpstr>Calibri Light</vt:lpstr>
      <vt:lpstr>Courier New</vt:lpstr>
      <vt:lpstr>Helvetica</vt:lpstr>
      <vt:lpstr>Lucida Grande</vt:lpstr>
      <vt:lpstr>Lucida Sans Unicode</vt:lpstr>
      <vt:lpstr>Rasa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Functions and Methods </vt:lpstr>
      <vt:lpstr>List Functions and Methods </vt:lpstr>
      <vt:lpstr>List Functions and Methods</vt:lpstr>
      <vt:lpstr>List Functions and Methods</vt:lpstr>
      <vt:lpstr>List Functions and Methods</vt:lpstr>
      <vt:lpstr>List Functions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McKenna Burns</dc:creator>
  <cp:lastModifiedBy>Burns, McKenna Patricia Anne Ms.</cp:lastModifiedBy>
  <cp:revision>32</cp:revision>
  <dcterms:created xsi:type="dcterms:W3CDTF">2020-07-19T12:46:57Z</dcterms:created>
  <dcterms:modified xsi:type="dcterms:W3CDTF">2023-07-22T11:50:50Z</dcterms:modified>
</cp:coreProperties>
</file>