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8" r:id="rId4"/>
    <p:sldId id="260" r:id="rId5"/>
    <p:sldId id="262" r:id="rId6"/>
    <p:sldId id="271" r:id="rId7"/>
    <p:sldId id="27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72653" autoAdjust="0"/>
  </p:normalViewPr>
  <p:slideViewPr>
    <p:cSldViewPr snapToGrid="0">
      <p:cViewPr varScale="1">
        <p:scale>
          <a:sx n="87" d="100"/>
          <a:sy n="87" d="100"/>
        </p:scale>
        <p:origin x="1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42640-A05F-4F43-A72D-1DB8624B0197}" type="datetimeFigureOut">
              <a:rPr lang="en-US" smtClean="0"/>
              <a:t>7/21/23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1DE18-9482-41BD-AFBF-51537452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31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have time for practice problems both days!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1DE18-9482-41BD-AFBF-51537452B1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56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have time for practice problems both days!</a:t>
            </a:r>
          </a:p>
          <a:p>
            <a:endParaRPr lang="en-US" dirty="0"/>
          </a:p>
          <a:p>
            <a:r>
              <a:rPr lang="en-US" dirty="0"/>
              <a:t>ONE OF THE MOST IMPORTANT LESSONS YOU CAN LEARN IS THAT THE MORE YOU CODE, THE BETTER YOU WILL GET!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1DE18-9482-41BD-AFBF-51537452B1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7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vs R studio!</a:t>
            </a:r>
          </a:p>
          <a:p>
            <a:endParaRPr lang="en-US" dirty="0"/>
          </a:p>
          <a:p>
            <a:r>
              <a:rPr lang="en-US" dirty="0"/>
              <a:t>R studio more user friendly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1DE18-9482-41BD-AFBF-51537452B1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95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you write and edit your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1DE18-9482-41BD-AFBF-51537452B1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84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commands are run, where results appear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1DE18-9482-41BD-AFBF-51537452B1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53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symbol means the code is ready to run!</a:t>
            </a:r>
          </a:p>
          <a:p>
            <a:endParaRPr lang="en-US" dirty="0"/>
          </a:p>
          <a:p>
            <a:r>
              <a:rPr lang="en-US" dirty="0"/>
              <a:t>If a plus sign, the code didn’t finish running, line not completed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1DE18-9482-41BD-AFBF-51537452B1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65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have, type of object</a:t>
            </a:r>
          </a:p>
          <a:p>
            <a:endParaRPr lang="en-US" dirty="0"/>
          </a:p>
          <a:p>
            <a:r>
              <a:rPr lang="en-US" dirty="0"/>
              <a:t>Other tabs – </a:t>
            </a:r>
          </a:p>
          <a:p>
            <a:r>
              <a:rPr lang="en-US" dirty="0"/>
              <a:t>History: can see code that has already run through the console</a:t>
            </a:r>
          </a:p>
          <a:p>
            <a:r>
              <a:rPr lang="en-US" dirty="0"/>
              <a:t>Connection: can allow you to connect with other data 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1DE18-9482-41BD-AFBF-51537452B1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6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in your folder</a:t>
            </a:r>
          </a:p>
          <a:p>
            <a:r>
              <a:rPr lang="en-US" dirty="0"/>
              <a:t>Plots will appear here</a:t>
            </a:r>
          </a:p>
          <a:p>
            <a:r>
              <a:rPr lang="en-US" dirty="0"/>
              <a:t>What packages you have</a:t>
            </a:r>
          </a:p>
          <a:p>
            <a:r>
              <a:rPr lang="en-US" dirty="0"/>
              <a:t>R 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51DE18-9482-41BD-AFBF-51537452B1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4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D9BA-4265-4BEC-81A3-4794E747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5AE94-32C9-4C59-8B4C-7DA200FE5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321C9-7956-4AC3-9F94-AFD2B233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3E33-8A80-4BBA-8233-38A74ACA1CA0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AE747-3820-436B-A0DF-741723A2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6D0E6-D71A-4B09-9DC2-419D399A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D525-D429-4DB4-A9AD-FBE9AAF0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1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D19A-D165-40CA-A67E-674936AB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F6230-AFF7-4FF1-AD17-310B0D789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001E7-9AE8-4A74-89EA-802624C1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3E33-8A80-4BBA-8233-38A74ACA1CA0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01E4A-1509-427E-9AC8-4A2D2969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4B0E1-BDBD-416D-B4FB-679B925F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D525-D429-4DB4-A9AD-FBE9AAF0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86CD2-7067-424B-B73A-C8E06BE4C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B94FE-B6D6-439D-9751-61C1F3DF9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2283C-224A-450B-B24F-7570F973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3E33-8A80-4BBA-8233-38A74ACA1CA0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C77AE-FA98-4FF2-847F-EA9C1F95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F6775-29F5-42CA-B1A7-93A454AF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D525-D429-4DB4-A9AD-FBE9AAF0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5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30C5-AE2A-417C-B4E2-47941115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69DF1-0E5D-45C0-B351-DAF5922C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9303B-C039-499D-A276-135CD3C0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3E33-8A80-4BBA-8233-38A74ACA1CA0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8D65A-EE64-4640-B863-ED1CAB0B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91DE1-3878-452D-A1C8-8C246FAD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D525-D429-4DB4-A9AD-FBE9AAF0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43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D0CB-8A5F-4D13-8226-670E12B3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55E8-76F3-47B1-B09B-24F6C5C1E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93CA1-A942-41A8-8D07-B78E77E6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3E33-8A80-4BBA-8233-38A74ACA1CA0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29283-87FA-442E-8621-8F590656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8D98E-17E7-45BE-AE87-2CFA7F63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D525-D429-4DB4-A9AD-FBE9AAF0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8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53A4-BCEF-4CE7-912E-6D03193F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FA54-9110-46DA-B448-CBB85EEDC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86F62-E848-405A-A5B5-AE481FE20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E9B9E-4380-4598-B87C-494D8F62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3E33-8A80-4BBA-8233-38A74ACA1CA0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E9C65-3172-4045-9704-DE1CAFE6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F31AE-9D1C-4852-B8BF-A25020EB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D525-D429-4DB4-A9AD-FBE9AAF0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3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3199-FC99-4450-9926-5E31AF0C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4D97-B608-4A84-9D01-F0B7DC333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5A9C2-A089-470C-B907-22757E1A4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50ECA-0531-4303-9928-0F1C3A4CA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04E58-4BE6-4012-B6AD-A6C96D674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7D71D6-D6EC-48C8-AD78-E24E1386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3E33-8A80-4BBA-8233-38A74ACA1CA0}" type="datetimeFigureOut">
              <a:rPr lang="en-US" smtClean="0"/>
              <a:t>7/21/23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40F67-1F80-48D9-A6E9-52D8A062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AE871-0F09-4193-AE65-F5A98FD2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D525-D429-4DB4-A9AD-FBE9AAF0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60B6-A406-4E7B-B3A2-08E0C4B7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D8690-D439-47D7-8732-8E9864B9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3E33-8A80-4BBA-8233-38A74ACA1CA0}" type="datetimeFigureOut">
              <a:rPr lang="en-US" smtClean="0"/>
              <a:t>7/21/23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E8B6E-71F5-49AF-A128-F04DE45A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93D5B-479C-4765-98A5-D3AC5D0D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D525-D429-4DB4-A9AD-FBE9AAF0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4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B3EF9-BBEC-48DE-B41D-3A7B63B9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3E33-8A80-4BBA-8233-38A74ACA1CA0}" type="datetimeFigureOut">
              <a:rPr lang="en-US" smtClean="0"/>
              <a:t>7/21/23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5408C-9C0B-4B33-92D9-983C85C6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BB67C-E8D8-431B-BC2E-95169EDE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D525-D429-4DB4-A9AD-FBE9AAF0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6D22-438C-47F5-8AFE-994BD887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E853-078F-440F-B2F6-5D2350C6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6F365-34E8-400B-BEF9-C64948479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671BD-A42B-4894-954A-054EB64CE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3E33-8A80-4BBA-8233-38A74ACA1CA0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7C97C-75DE-4241-8002-B0890C08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EB921-1E82-4DDB-9C0A-254D315C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D525-D429-4DB4-A9AD-FBE9AAF0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2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D03D-6CA1-420A-BB9B-4EEE8717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90AAE4-99D8-42C4-B51E-5C6449A2A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C3F4E-811B-41CA-B126-A766F47CA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B34E2-BE1B-4201-B620-5F0CC6B2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3E33-8A80-4BBA-8233-38A74ACA1CA0}" type="datetimeFigureOut">
              <a:rPr lang="en-US" smtClean="0"/>
              <a:t>7/21/23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43BF4-8D56-4464-A055-FE57E54F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0D38D-6059-4807-B181-1FF361CF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D525-D429-4DB4-A9AD-FBE9AAF0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9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48490-5862-4255-8782-7275CF15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0DD57-D164-482E-A08B-BBDA29DEA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53779-62B8-46A2-ACEB-3CFEFBC58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13E33-8A80-4BBA-8233-38A74ACA1CA0}" type="datetimeFigureOut">
              <a:rPr lang="en-US" smtClean="0"/>
              <a:t>7/21/23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5EB7B-7E3A-4F8F-ADF7-BCFFC22E1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9D84-DC28-4EC9-8CE8-19051A3FF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7D525-D429-4DB4-A9AD-FBE9AAF01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3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8CA9-1874-4774-91F2-0B166C347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028" y="442809"/>
            <a:ext cx="11519941" cy="5195991"/>
          </a:xfrm>
        </p:spPr>
        <p:txBody>
          <a:bodyPr>
            <a:normAutofit/>
          </a:bodyPr>
          <a:lstStyle/>
          <a:p>
            <a:r>
              <a:rPr lang="en-US" dirty="0"/>
              <a:t>CODE WORKSHOP: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to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26" name="Picture 2" descr="Introduction to R and RStudio">
            <a:extLst>
              <a:ext uri="{FF2B5EF4-FFF2-40B4-BE49-F238E27FC236}">
                <a16:creationId xmlns:a16="http://schemas.microsoft.com/office/drawing/2014/main" id="{93B77287-702A-431C-8F58-5E0378644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8" y="397679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976DB5-72C5-493B-8E6C-67DCA2F27913}"/>
              </a:ext>
            </a:extLst>
          </p:cNvPr>
          <p:cNvSpPr txBox="1"/>
          <p:nvPr/>
        </p:nvSpPr>
        <p:spPr>
          <a:xfrm>
            <a:off x="7457955" y="5565331"/>
            <a:ext cx="3808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+mj-lt"/>
              </a:rPr>
              <a:t>Part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4C5DE-5390-4913-99DE-E1C8004D4AB8}"/>
              </a:ext>
            </a:extLst>
          </p:cNvPr>
          <p:cNvSpPr txBox="1"/>
          <p:nvPr/>
        </p:nvSpPr>
        <p:spPr>
          <a:xfrm>
            <a:off x="109728" y="6165495"/>
            <a:ext cx="3808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75577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4BAB-4896-4F1D-881A-A26FE237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88E99-0EA1-4B8A-9D48-D7E259A0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016" y="1393266"/>
            <a:ext cx="9851136" cy="5264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C6F8F7-B7DE-4F46-AF9C-553B1614F549}"/>
              </a:ext>
            </a:extLst>
          </p:cNvPr>
          <p:cNvSpPr txBox="1"/>
          <p:nvPr/>
        </p:nvSpPr>
        <p:spPr>
          <a:xfrm>
            <a:off x="2902220" y="2528333"/>
            <a:ext cx="216355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SCRIPT!/</a:t>
            </a:r>
          </a:p>
          <a:p>
            <a:pPr algn="ctr"/>
            <a:r>
              <a:rPr lang="en-US" sz="3600" dirty="0"/>
              <a:t>SOURCE!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196459-B57E-4DD9-A524-243516C841F9}"/>
              </a:ext>
            </a:extLst>
          </p:cNvPr>
          <p:cNvSpPr txBox="1"/>
          <p:nvPr/>
        </p:nvSpPr>
        <p:spPr>
          <a:xfrm>
            <a:off x="2801636" y="5141568"/>
            <a:ext cx="23647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CONSOLE!</a:t>
            </a:r>
          </a:p>
        </p:txBody>
      </p:sp>
    </p:spTree>
    <p:extLst>
      <p:ext uri="{BB962C8B-B14F-4D97-AF65-F5344CB8AC3E}">
        <p14:creationId xmlns:p14="http://schemas.microsoft.com/office/powerpoint/2010/main" val="67181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4BAB-4896-4F1D-881A-A26FE237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88E99-0EA1-4B8A-9D48-D7E259A0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016" y="1393266"/>
            <a:ext cx="9851136" cy="5264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196459-B57E-4DD9-A524-243516C841F9}"/>
              </a:ext>
            </a:extLst>
          </p:cNvPr>
          <p:cNvSpPr txBox="1"/>
          <p:nvPr/>
        </p:nvSpPr>
        <p:spPr>
          <a:xfrm>
            <a:off x="2801636" y="5141568"/>
            <a:ext cx="23647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CONSOLE!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904766-6B7E-486A-B3E4-10B20E43B32D}"/>
              </a:ext>
            </a:extLst>
          </p:cNvPr>
          <p:cNvSpPr/>
          <p:nvPr/>
        </p:nvSpPr>
        <p:spPr>
          <a:xfrm>
            <a:off x="1069848" y="5839603"/>
            <a:ext cx="577283" cy="4885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E397C0-69A6-4BD9-9677-577DA337D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923" y="1544819"/>
            <a:ext cx="2124075" cy="20669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426C62C-FE75-4248-8FC4-933224617C9C}"/>
              </a:ext>
            </a:extLst>
          </p:cNvPr>
          <p:cNvSpPr/>
          <p:nvPr/>
        </p:nvSpPr>
        <p:spPr>
          <a:xfrm>
            <a:off x="6096000" y="1503883"/>
            <a:ext cx="1976154" cy="195630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8874AD-40E5-4780-B82E-8318D1611F25}"/>
              </a:ext>
            </a:extLst>
          </p:cNvPr>
          <p:cNvCxnSpPr/>
          <p:nvPr/>
        </p:nvCxnSpPr>
        <p:spPr>
          <a:xfrm flipV="1">
            <a:off x="1693214" y="3032588"/>
            <a:ext cx="4503370" cy="27553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CA1A1B-DF78-7245-A31D-DECBB55B3339}"/>
              </a:ext>
            </a:extLst>
          </p:cNvPr>
          <p:cNvSpPr txBox="1"/>
          <p:nvPr/>
        </p:nvSpPr>
        <p:spPr>
          <a:xfrm>
            <a:off x="2902220" y="2528333"/>
            <a:ext cx="216355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SCRIPT!/</a:t>
            </a:r>
          </a:p>
          <a:p>
            <a:pPr algn="ctr"/>
            <a:r>
              <a:rPr lang="en-US" sz="3600" dirty="0"/>
              <a:t>SOURCE!</a:t>
            </a:r>
          </a:p>
        </p:txBody>
      </p:sp>
    </p:spTree>
    <p:extLst>
      <p:ext uri="{BB962C8B-B14F-4D97-AF65-F5344CB8AC3E}">
        <p14:creationId xmlns:p14="http://schemas.microsoft.com/office/powerpoint/2010/main" val="180232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4BAB-4896-4F1D-881A-A26FE237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88E99-0EA1-4B8A-9D48-D7E259A0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016" y="1393266"/>
            <a:ext cx="9851136" cy="5264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196459-B57E-4DD9-A524-243516C841F9}"/>
              </a:ext>
            </a:extLst>
          </p:cNvPr>
          <p:cNvSpPr txBox="1"/>
          <p:nvPr/>
        </p:nvSpPr>
        <p:spPr>
          <a:xfrm>
            <a:off x="2801636" y="5141568"/>
            <a:ext cx="23647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CONSOLE!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63914-0B7D-49D2-8563-A14C16A959B4}"/>
              </a:ext>
            </a:extLst>
          </p:cNvPr>
          <p:cNvSpPr txBox="1"/>
          <p:nvPr/>
        </p:nvSpPr>
        <p:spPr>
          <a:xfrm>
            <a:off x="7382256" y="2459503"/>
            <a:ext cx="35387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ENVIRONMENT!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5D0331-4CD2-5DA0-6345-251938FB4687}"/>
              </a:ext>
            </a:extLst>
          </p:cNvPr>
          <p:cNvSpPr txBox="1"/>
          <p:nvPr/>
        </p:nvSpPr>
        <p:spPr>
          <a:xfrm>
            <a:off x="2902220" y="2528333"/>
            <a:ext cx="216355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SCRIPT!/</a:t>
            </a:r>
          </a:p>
          <a:p>
            <a:pPr algn="ctr"/>
            <a:r>
              <a:rPr lang="en-US" sz="3600" dirty="0"/>
              <a:t>SOURCE!</a:t>
            </a:r>
          </a:p>
        </p:txBody>
      </p:sp>
    </p:spTree>
    <p:extLst>
      <p:ext uri="{BB962C8B-B14F-4D97-AF65-F5344CB8AC3E}">
        <p14:creationId xmlns:p14="http://schemas.microsoft.com/office/powerpoint/2010/main" val="176991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4BAB-4896-4F1D-881A-A26FE237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88E99-0EA1-4B8A-9D48-D7E259A0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016" y="1393266"/>
            <a:ext cx="9851136" cy="5264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196459-B57E-4DD9-A524-243516C841F9}"/>
              </a:ext>
            </a:extLst>
          </p:cNvPr>
          <p:cNvSpPr txBox="1"/>
          <p:nvPr/>
        </p:nvSpPr>
        <p:spPr>
          <a:xfrm>
            <a:off x="2801636" y="5141568"/>
            <a:ext cx="23647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CONSOLE!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63914-0B7D-49D2-8563-A14C16A959B4}"/>
              </a:ext>
            </a:extLst>
          </p:cNvPr>
          <p:cNvSpPr txBox="1"/>
          <p:nvPr/>
        </p:nvSpPr>
        <p:spPr>
          <a:xfrm>
            <a:off x="7382256" y="2459503"/>
            <a:ext cx="35387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ENVIRONMENT!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AE801-3112-46BC-9604-C3DE9B9641EE}"/>
              </a:ext>
            </a:extLst>
          </p:cNvPr>
          <p:cNvSpPr txBox="1"/>
          <p:nvPr/>
        </p:nvSpPr>
        <p:spPr>
          <a:xfrm>
            <a:off x="7955280" y="4416552"/>
            <a:ext cx="2435352" cy="17543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PLOTS!</a:t>
            </a:r>
          </a:p>
          <a:p>
            <a:pPr algn="ctr"/>
            <a:r>
              <a:rPr lang="en-US" sz="3600" dirty="0"/>
              <a:t>PACKAGES!</a:t>
            </a:r>
          </a:p>
          <a:p>
            <a:pPr algn="ctr"/>
            <a:r>
              <a:rPr lang="en-US" sz="3600" dirty="0"/>
              <a:t>HELP!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99A30-67C1-E639-0103-91D18A0152BE}"/>
              </a:ext>
            </a:extLst>
          </p:cNvPr>
          <p:cNvSpPr txBox="1"/>
          <p:nvPr/>
        </p:nvSpPr>
        <p:spPr>
          <a:xfrm>
            <a:off x="2902220" y="2528333"/>
            <a:ext cx="216355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SCRIPT!/</a:t>
            </a:r>
          </a:p>
          <a:p>
            <a:pPr algn="ctr"/>
            <a:r>
              <a:rPr lang="en-US" sz="3600" dirty="0"/>
              <a:t>SOURCE!</a:t>
            </a:r>
          </a:p>
        </p:txBody>
      </p:sp>
    </p:spTree>
    <p:extLst>
      <p:ext uri="{BB962C8B-B14F-4D97-AF65-F5344CB8AC3E}">
        <p14:creationId xmlns:p14="http://schemas.microsoft.com/office/powerpoint/2010/main" val="72946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D6DD-32EA-4E01-9487-155CC213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B5DEB-3926-4B7E-BA82-1BEEB4A7D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Bundles of tools / functions that have been developed</a:t>
            </a:r>
          </a:p>
          <a:p>
            <a:pPr lvl="1"/>
            <a:r>
              <a:rPr lang="en-US" dirty="0"/>
              <a:t>Many to choose from! For data manipulation, spatial data, text data, etc. etc.</a:t>
            </a:r>
          </a:p>
          <a:p>
            <a:pPr lvl="1"/>
            <a:r>
              <a:rPr lang="en-US" dirty="0"/>
              <a:t>We will go through installing these tomorrow…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C87C0-1B0B-46A3-ACC7-619AF0CA01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1" b="1"/>
          <a:stretch/>
        </p:blipFill>
        <p:spPr>
          <a:xfrm>
            <a:off x="1290828" y="3346703"/>
            <a:ext cx="9610344" cy="336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8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96A8-9370-4957-B0F4-D66E5BA9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 Part 1: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2D7F-4F83-40B6-98ED-78352192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1:</a:t>
            </a:r>
          </a:p>
          <a:p>
            <a:pPr lvl="1"/>
            <a:r>
              <a:rPr lang="en-US" dirty="0"/>
              <a:t>Introduction to R</a:t>
            </a:r>
          </a:p>
          <a:p>
            <a:pPr lvl="1"/>
            <a:r>
              <a:rPr lang="en-US" dirty="0"/>
              <a:t>Coding Basics</a:t>
            </a:r>
          </a:p>
          <a:p>
            <a:pPr lvl="1"/>
            <a:r>
              <a:rPr lang="en-US" dirty="0"/>
              <a:t>Working with data</a:t>
            </a:r>
          </a:p>
          <a:p>
            <a:pPr lvl="1"/>
            <a:endParaRPr lang="en-US" dirty="0"/>
          </a:p>
          <a:p>
            <a:r>
              <a:rPr lang="en-US" dirty="0"/>
              <a:t>Day 2:</a:t>
            </a:r>
          </a:p>
          <a:p>
            <a:pPr lvl="1"/>
            <a:r>
              <a:rPr lang="en-US" dirty="0"/>
              <a:t>Packages</a:t>
            </a:r>
          </a:p>
          <a:p>
            <a:pPr lvl="1"/>
            <a:r>
              <a:rPr lang="en-US" dirty="0"/>
              <a:t>Manipulating Data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AA28D-C85A-4D8A-AAFC-026EBE39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843" y="2575934"/>
            <a:ext cx="7745157" cy="236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6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96A8-9370-4957-B0F4-D66E5BA9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R Part 1: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2D7F-4F83-40B6-98ED-78352192C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1:</a:t>
            </a:r>
          </a:p>
          <a:p>
            <a:pPr lvl="1"/>
            <a:r>
              <a:rPr lang="en-US" dirty="0"/>
              <a:t>Introduction to R</a:t>
            </a:r>
          </a:p>
          <a:p>
            <a:pPr lvl="1"/>
            <a:r>
              <a:rPr lang="en-US" dirty="0"/>
              <a:t>Coding Basics</a:t>
            </a:r>
          </a:p>
          <a:p>
            <a:pPr lvl="1"/>
            <a:r>
              <a:rPr lang="en-US" dirty="0"/>
              <a:t>Working with data</a:t>
            </a:r>
          </a:p>
          <a:p>
            <a:pPr lvl="1"/>
            <a:endParaRPr lang="en-US" dirty="0"/>
          </a:p>
          <a:p>
            <a:r>
              <a:rPr lang="en-US" dirty="0"/>
              <a:t>Day 2:</a:t>
            </a:r>
          </a:p>
          <a:p>
            <a:pPr lvl="1"/>
            <a:r>
              <a:rPr lang="en-US" dirty="0"/>
              <a:t>Packages</a:t>
            </a:r>
          </a:p>
          <a:p>
            <a:pPr lvl="1"/>
            <a:r>
              <a:rPr lang="en-US" dirty="0"/>
              <a:t>Manipulating Data</a:t>
            </a:r>
          </a:p>
          <a:p>
            <a:pPr lvl="1"/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2B98F3-92CE-468B-B3B2-14954FA3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453" y="1690688"/>
            <a:ext cx="6335211" cy="475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11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60A4-054F-4B86-B695-39841701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B6104-DCB4-44AA-90CF-1218A7513F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Zoom</a:t>
                </a:r>
              </a:p>
              <a:p>
                <a:pPr lvl="1"/>
                <a:r>
                  <a:rPr lang="en-US" dirty="0"/>
                  <a:t>Feel free to ask questions at any point!</a:t>
                </a:r>
              </a:p>
              <a:p>
                <a:pPr lvl="2"/>
                <a:r>
                  <a:rPr lang="en-US" dirty="0"/>
                  <a:t>Unmute or in chat </a:t>
                </a:r>
              </a:p>
              <a:p>
                <a:pPr lvl="2"/>
                <a:r>
                  <a:rPr lang="en-US" dirty="0"/>
                  <a:t>Or use Red X’s and Green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dirty="0"/>
                  <a:t>’s to let us know how you are doing</a:t>
                </a:r>
              </a:p>
              <a:p>
                <a:pPr lvl="1"/>
                <a:r>
                  <a:rPr lang="en-US" dirty="0"/>
                  <a:t>TA’s will be checking on the chat to answer questions</a:t>
                </a:r>
              </a:p>
              <a:p>
                <a:pPr lvl="1"/>
                <a:r>
                  <a:rPr lang="en-US" dirty="0"/>
                  <a:t>Can use break out rooms if you get really stuck!</a:t>
                </a:r>
              </a:p>
              <a:p>
                <a:pPr lvl="1"/>
                <a:r>
                  <a:rPr lang="en-US" dirty="0"/>
                  <a:t>We will turn on Closed Captioning!</a:t>
                </a:r>
              </a:p>
              <a:p>
                <a:r>
                  <a:rPr lang="en-US" dirty="0"/>
                  <a:t>Be Respectful</a:t>
                </a:r>
              </a:p>
              <a:p>
                <a:r>
                  <a:rPr lang="en-US" dirty="0"/>
                  <a:t>Be Patient</a:t>
                </a:r>
              </a:p>
              <a:p>
                <a:r>
                  <a:rPr lang="en-US" dirty="0"/>
                  <a:t>Buckle up!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BB6104-DCB4-44AA-90CF-1218A7513F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71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6172-7B24-425D-B43A-31B0EB1B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          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740E-2FFE-4E07-9EE6-FA78F5D4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and Open statistical / computational program</a:t>
            </a:r>
          </a:p>
          <a:p>
            <a:pPr lvl="1"/>
            <a:r>
              <a:rPr lang="en-US" dirty="0"/>
              <a:t>EVERYONE STRUGGLES!</a:t>
            </a:r>
          </a:p>
        </p:txBody>
      </p:sp>
      <p:pic>
        <p:nvPicPr>
          <p:cNvPr id="4" name="Picture 2" descr="Introduction to R and RStudio">
            <a:extLst>
              <a:ext uri="{FF2B5EF4-FFF2-40B4-BE49-F238E27FC236}">
                <a16:creationId xmlns:a16="http://schemas.microsoft.com/office/drawing/2014/main" id="{E1161507-5CE8-412E-9609-E83B52A27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70" y="302481"/>
            <a:ext cx="1450850" cy="1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7DBF8-C417-CB32-E949-B6292CB1C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058" y="2409392"/>
            <a:ext cx="4320418" cy="408348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0F78481-10A1-2DA2-4C1D-4FB2EE7F4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5" t="14482" r="18094" b="15142"/>
          <a:stretch/>
        </p:blipFill>
        <p:spPr bwMode="auto">
          <a:xfrm>
            <a:off x="1723452" y="2664477"/>
            <a:ext cx="3381444" cy="372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47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6172-7B24-425D-B43A-31B0EB1B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          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740E-2FFE-4E07-9EE6-FA78F5D4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Widely used, popularity growing rapidly</a:t>
            </a:r>
          </a:p>
          <a:p>
            <a:pPr lvl="1"/>
            <a:r>
              <a:rPr lang="en-US" dirty="0"/>
              <a:t>Large, online community!</a:t>
            </a:r>
          </a:p>
          <a:p>
            <a:pPr lvl="1"/>
            <a:r>
              <a:rPr lang="en-US" dirty="0"/>
              <a:t>Many people to help!</a:t>
            </a:r>
          </a:p>
        </p:txBody>
      </p:sp>
      <p:pic>
        <p:nvPicPr>
          <p:cNvPr id="4" name="Picture 2" descr="Introduction to R and RStudio">
            <a:extLst>
              <a:ext uri="{FF2B5EF4-FFF2-40B4-BE49-F238E27FC236}">
                <a16:creationId xmlns:a16="http://schemas.microsoft.com/office/drawing/2014/main" id="{E1161507-5CE8-412E-9609-E83B52A27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70" y="302481"/>
            <a:ext cx="1450850" cy="1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UNC How to Learn to Code – A summer mini course for hands-on training in  the fundamentals of programming for biological research">
            <a:extLst>
              <a:ext uri="{FF2B5EF4-FFF2-40B4-BE49-F238E27FC236}">
                <a16:creationId xmlns:a16="http://schemas.microsoft.com/office/drawing/2014/main" id="{CFB4A128-3459-48F6-AB0F-6E48D327D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151" y="3234004"/>
            <a:ext cx="4428685" cy="332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NY programmer (stolen and improved from r/gaming) : r/ProgrammerHumor">
            <a:extLst>
              <a:ext uri="{FF2B5EF4-FFF2-40B4-BE49-F238E27FC236}">
                <a16:creationId xmlns:a16="http://schemas.microsoft.com/office/drawing/2014/main" id="{068B0B75-5FB2-3201-C128-947299439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"/>
          <a:stretch/>
        </p:blipFill>
        <p:spPr bwMode="auto">
          <a:xfrm>
            <a:off x="7231357" y="2204181"/>
            <a:ext cx="4382835" cy="441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3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6172-7B24-425D-B43A-31B0EB1B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           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740E-2FFE-4E07-9EE6-FA78F5D4A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Practice, Practice, Practice!</a:t>
            </a:r>
          </a:p>
        </p:txBody>
      </p:sp>
      <p:pic>
        <p:nvPicPr>
          <p:cNvPr id="4" name="Picture 2" descr="Introduction to R and RStudio">
            <a:extLst>
              <a:ext uri="{FF2B5EF4-FFF2-40B4-BE49-F238E27FC236}">
                <a16:creationId xmlns:a16="http://schemas.microsoft.com/office/drawing/2014/main" id="{E1161507-5CE8-412E-9609-E83B52A27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70" y="302481"/>
            <a:ext cx="1450850" cy="14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emes about programming">
            <a:extLst>
              <a:ext uri="{FF2B5EF4-FFF2-40B4-BE49-F238E27FC236}">
                <a16:creationId xmlns:a16="http://schemas.microsoft.com/office/drawing/2014/main" id="{B9D662FC-CEF6-4D9D-42F5-0D23EBB9B2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8" b="4247"/>
          <a:stretch/>
        </p:blipFill>
        <p:spPr bwMode="auto">
          <a:xfrm>
            <a:off x="663091" y="2842095"/>
            <a:ext cx="5798265" cy="376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60% thinking, 30% debugging, 10% coding | Programming humor, Programmer  humor, Nerd jokes">
            <a:extLst>
              <a:ext uri="{FF2B5EF4-FFF2-40B4-BE49-F238E27FC236}">
                <a16:creationId xmlns:a16="http://schemas.microsoft.com/office/drawing/2014/main" id="{A4DEB29C-2A3A-491A-D056-29857EB5A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356" y="766258"/>
            <a:ext cx="5410705" cy="541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53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4BAB-4896-4F1D-881A-A26FE237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88E99-0EA1-4B8A-9D48-D7E259A0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016" y="1393266"/>
            <a:ext cx="9851136" cy="526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37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4BAB-4896-4F1D-881A-A26FE237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88E99-0EA1-4B8A-9D48-D7E259A0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016" y="1393266"/>
            <a:ext cx="9851136" cy="5264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0F5359-9EB2-31EA-B88F-CB3AC5F5F1AA}"/>
              </a:ext>
            </a:extLst>
          </p:cNvPr>
          <p:cNvSpPr txBox="1"/>
          <p:nvPr/>
        </p:nvSpPr>
        <p:spPr>
          <a:xfrm>
            <a:off x="2902220" y="2528333"/>
            <a:ext cx="216355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SCRIPT!/</a:t>
            </a:r>
          </a:p>
          <a:p>
            <a:pPr algn="ctr"/>
            <a:r>
              <a:rPr lang="en-US" sz="3600" dirty="0"/>
              <a:t>SOURCE!</a:t>
            </a:r>
          </a:p>
        </p:txBody>
      </p:sp>
    </p:spTree>
    <p:extLst>
      <p:ext uri="{BB962C8B-B14F-4D97-AF65-F5344CB8AC3E}">
        <p14:creationId xmlns:p14="http://schemas.microsoft.com/office/powerpoint/2010/main" val="378900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417</Words>
  <Application>Microsoft Macintosh PowerPoint</Application>
  <PresentationFormat>Widescreen</PresentationFormat>
  <Paragraphs>99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CODE WORKSHOP:  Introduction to   </vt:lpstr>
      <vt:lpstr>Intro to R Part 1: Schedule</vt:lpstr>
      <vt:lpstr>Intro to R Part 1: Schedule</vt:lpstr>
      <vt:lpstr>Logistics</vt:lpstr>
      <vt:lpstr>What is            ???</vt:lpstr>
      <vt:lpstr>What is            ???</vt:lpstr>
      <vt:lpstr>What is            ???</vt:lpstr>
      <vt:lpstr>How does it work?</vt:lpstr>
      <vt:lpstr>How does it work?</vt:lpstr>
      <vt:lpstr>How does it work?</vt:lpstr>
      <vt:lpstr>How does it work?</vt:lpstr>
      <vt:lpstr>How does it work?</vt:lpstr>
      <vt:lpstr>How does it work?</vt:lpstr>
      <vt:lpstr>R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in Modern Biology:  Introduction to   </dc:title>
  <dc:creator>Busch, Michelle H.</dc:creator>
  <cp:lastModifiedBy>Cimprich, Paula M.</cp:lastModifiedBy>
  <cp:revision>14</cp:revision>
  <cp:lastPrinted>2023-07-21T19:56:33Z</cp:lastPrinted>
  <dcterms:created xsi:type="dcterms:W3CDTF">2021-05-13T15:59:29Z</dcterms:created>
  <dcterms:modified xsi:type="dcterms:W3CDTF">2023-07-21T19:56:42Z</dcterms:modified>
</cp:coreProperties>
</file>