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</p:sldIdLst>
  <p:sldSz cy="6858000" cx="9144000"/>
  <p:notesSz cx="9144000" cy="6858000"/>
  <p:embeddedFontLst>
    <p:embeddedFont>
      <p:font typeface="Raleway"/>
      <p:regular r:id="rId92"/>
      <p:bold r:id="rId93"/>
      <p:italic r:id="rId94"/>
      <p:boldItalic r:id="rId95"/>
    </p:embeddedFont>
    <p:embeddedFont>
      <p:font typeface="Lato"/>
      <p:regular r:id="rId96"/>
      <p:bold r:id="rId97"/>
      <p:italic r:id="rId98"/>
      <p:boldItalic r:id="rId9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29023D5-FED9-4A22-A094-ABD0D1CC9AE4}">
  <a:tblStyle styleId="{329023D5-FED9-4A22-A094-ABD0D1CC9AE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95" Type="http://schemas.openxmlformats.org/officeDocument/2006/relationships/font" Target="fonts/Raleway-boldItalic.fntdata"/><Relationship Id="rId94" Type="http://schemas.openxmlformats.org/officeDocument/2006/relationships/font" Target="fonts/Raleway-italic.fntdata"/><Relationship Id="rId97" Type="http://schemas.openxmlformats.org/officeDocument/2006/relationships/font" Target="fonts/Lato-bold.fntdata"/><Relationship Id="rId96" Type="http://schemas.openxmlformats.org/officeDocument/2006/relationships/font" Target="fonts/Lato-regular.fntdata"/><Relationship Id="rId11" Type="http://schemas.openxmlformats.org/officeDocument/2006/relationships/slide" Target="slides/slide5.xml"/><Relationship Id="rId99" Type="http://schemas.openxmlformats.org/officeDocument/2006/relationships/font" Target="fonts/Lato-boldItalic.fntdata"/><Relationship Id="rId10" Type="http://schemas.openxmlformats.org/officeDocument/2006/relationships/slide" Target="slides/slide4.xml"/><Relationship Id="rId98" Type="http://schemas.openxmlformats.org/officeDocument/2006/relationships/font" Target="fonts/La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font" Target="fonts/Raleway-bold.fntdata"/><Relationship Id="rId92" Type="http://schemas.openxmlformats.org/officeDocument/2006/relationships/font" Target="fonts/Raleway-regular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57ede4b233_0_712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57ede4b233_0_71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8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9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0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7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8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9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0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7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8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9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40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4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4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4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4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4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7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4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47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48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49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50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5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5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5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5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5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8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5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57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58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59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6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60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6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6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6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6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6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6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6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6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6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9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6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6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6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67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68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6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69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7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70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7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7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7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7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7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7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7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7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7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7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0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7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7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7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77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7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78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7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79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8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80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8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8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8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8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8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8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8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8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8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8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8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8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8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87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8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88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8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89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9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90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9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9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763267"/>
            <a:ext cx="7688100" cy="22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4230533"/>
            <a:ext cx="7688100" cy="7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5558926"/>
            <a:ext cx="745763" cy="61102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978600"/>
            <a:ext cx="7688400" cy="16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3030517"/>
            <a:ext cx="7688400" cy="21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obj">
  <p:cSld name="OBJECT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/>
          <p:nvPr/>
        </p:nvSpPr>
        <p:spPr>
          <a:xfrm>
            <a:off x="0" y="0"/>
            <a:ext cx="9144000" cy="6858000"/>
          </a:xfrm>
          <a:custGeom>
            <a:rect b="b" l="l" r="r" t="t"/>
            <a:pathLst>
              <a:path extrusionOk="0" h="6858000" w="9144000">
                <a:moveTo>
                  <a:pt x="9143998" y="0"/>
                </a:moveTo>
                <a:lnTo>
                  <a:pt x="0" y="0"/>
                </a:lnTo>
                <a:lnTo>
                  <a:pt x="0" y="6857998"/>
                </a:lnTo>
                <a:lnTo>
                  <a:pt x="9143998" y="6857998"/>
                </a:lnTo>
                <a:lnTo>
                  <a:pt x="9143998" y="0"/>
                </a:lnTo>
                <a:close/>
              </a:path>
            </a:pathLst>
          </a:custGeom>
          <a:solidFill>
            <a:srgbClr val="ABD4F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05600" y="4953000"/>
            <a:ext cx="2173286" cy="166846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/>
          <p:nvPr/>
        </p:nvSpPr>
        <p:spPr>
          <a:xfrm>
            <a:off x="0" y="170814"/>
            <a:ext cx="3480435" cy="4251325"/>
          </a:xfrm>
          <a:custGeom>
            <a:rect b="b" l="l" r="r" t="t"/>
            <a:pathLst>
              <a:path extrusionOk="0" h="4251325" w="3480435">
                <a:moveTo>
                  <a:pt x="1214323" y="2107361"/>
                </a:moveTo>
                <a:lnTo>
                  <a:pt x="413181" y="915746"/>
                </a:lnTo>
                <a:lnTo>
                  <a:pt x="0" y="1193533"/>
                </a:lnTo>
                <a:lnTo>
                  <a:pt x="0" y="2874861"/>
                </a:lnTo>
                <a:lnTo>
                  <a:pt x="22631" y="2908541"/>
                </a:lnTo>
                <a:lnTo>
                  <a:pt x="1214323" y="2107361"/>
                </a:lnTo>
                <a:close/>
              </a:path>
              <a:path extrusionOk="0" h="4251325" w="3480435">
                <a:moveTo>
                  <a:pt x="2117293" y="3449853"/>
                </a:moveTo>
                <a:lnTo>
                  <a:pt x="1316151" y="2258225"/>
                </a:lnTo>
                <a:lnTo>
                  <a:pt x="124472" y="3059392"/>
                </a:lnTo>
                <a:lnTo>
                  <a:pt x="925601" y="4251020"/>
                </a:lnTo>
                <a:lnTo>
                  <a:pt x="2117293" y="3449853"/>
                </a:lnTo>
                <a:close/>
              </a:path>
              <a:path extrusionOk="0" h="4251325" w="3480435">
                <a:moveTo>
                  <a:pt x="2577020" y="1191628"/>
                </a:moveTo>
                <a:lnTo>
                  <a:pt x="1775891" y="0"/>
                </a:lnTo>
                <a:lnTo>
                  <a:pt x="584200" y="801166"/>
                </a:lnTo>
                <a:lnTo>
                  <a:pt x="1385328" y="1992795"/>
                </a:lnTo>
                <a:lnTo>
                  <a:pt x="2577020" y="1191628"/>
                </a:lnTo>
                <a:close/>
              </a:path>
              <a:path extrusionOk="0" h="4251325" w="3480435">
                <a:moveTo>
                  <a:pt x="3479990" y="2534107"/>
                </a:moveTo>
                <a:lnTo>
                  <a:pt x="2678861" y="1342478"/>
                </a:lnTo>
                <a:lnTo>
                  <a:pt x="1487170" y="2143658"/>
                </a:lnTo>
                <a:lnTo>
                  <a:pt x="2288298" y="3335274"/>
                </a:lnTo>
                <a:lnTo>
                  <a:pt x="3479990" y="2534107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/>
          <p:nvPr/>
        </p:nvSpPr>
        <p:spPr>
          <a:xfrm>
            <a:off x="371043" y="458774"/>
            <a:ext cx="4258310" cy="4252595"/>
          </a:xfrm>
          <a:custGeom>
            <a:rect b="b" l="l" r="r" t="t"/>
            <a:pathLst>
              <a:path extrusionOk="0" h="4252595" w="4258310">
                <a:moveTo>
                  <a:pt x="1992642" y="2107006"/>
                </a:moveTo>
                <a:lnTo>
                  <a:pt x="1191679" y="915619"/>
                </a:lnTo>
                <a:lnTo>
                  <a:pt x="0" y="1716786"/>
                </a:lnTo>
                <a:lnTo>
                  <a:pt x="800963" y="2908173"/>
                </a:lnTo>
                <a:lnTo>
                  <a:pt x="1992642" y="2107006"/>
                </a:lnTo>
                <a:close/>
              </a:path>
              <a:path extrusionOk="0" h="4252595" w="4258310">
                <a:moveTo>
                  <a:pt x="2896120" y="3450856"/>
                </a:moveTo>
                <a:lnTo>
                  <a:pt x="2095157" y="2259469"/>
                </a:lnTo>
                <a:lnTo>
                  <a:pt x="903465" y="3060636"/>
                </a:lnTo>
                <a:lnTo>
                  <a:pt x="1704441" y="4252023"/>
                </a:lnTo>
                <a:lnTo>
                  <a:pt x="2896120" y="3450856"/>
                </a:lnTo>
                <a:close/>
              </a:path>
              <a:path extrusionOk="0" h="4252595" w="4258310">
                <a:moveTo>
                  <a:pt x="3354565" y="1191374"/>
                </a:moveTo>
                <a:lnTo>
                  <a:pt x="2553601" y="0"/>
                </a:lnTo>
                <a:lnTo>
                  <a:pt x="1361922" y="801166"/>
                </a:lnTo>
                <a:lnTo>
                  <a:pt x="2162886" y="1992553"/>
                </a:lnTo>
                <a:lnTo>
                  <a:pt x="3354565" y="1191374"/>
                </a:lnTo>
                <a:close/>
              </a:path>
              <a:path extrusionOk="0" h="4252595" w="4258310">
                <a:moveTo>
                  <a:pt x="4258043" y="2535224"/>
                </a:moveTo>
                <a:lnTo>
                  <a:pt x="3457079" y="1343850"/>
                </a:lnTo>
                <a:lnTo>
                  <a:pt x="2265388" y="2145017"/>
                </a:lnTo>
                <a:lnTo>
                  <a:pt x="3066364" y="3336404"/>
                </a:lnTo>
                <a:lnTo>
                  <a:pt x="4258043" y="2535224"/>
                </a:lnTo>
                <a:close/>
              </a:path>
            </a:pathLst>
          </a:custGeom>
          <a:solidFill>
            <a:srgbClr val="FFFFFF">
              <a:alpha val="2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type="title"/>
          </p:nvPr>
        </p:nvSpPr>
        <p:spPr>
          <a:xfrm>
            <a:off x="2163723" y="452278"/>
            <a:ext cx="48165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20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3108960" y="6377940"/>
            <a:ext cx="2926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0" type="dt"/>
          </p:nvPr>
        </p:nvSpPr>
        <p:spPr>
          <a:xfrm>
            <a:off x="457200" y="6377940"/>
            <a:ext cx="2103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6583680" y="6377940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2163723" y="452278"/>
            <a:ext cx="48165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20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535939" y="1572260"/>
            <a:ext cx="7646700" cy="36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2000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 algn="l"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spcBef>
                <a:spcPts val="1200"/>
              </a:spcBef>
              <a:spcAft>
                <a:spcPts val="120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11" type="ftr"/>
          </p:nvPr>
        </p:nvSpPr>
        <p:spPr>
          <a:xfrm>
            <a:off x="3108960" y="6377940"/>
            <a:ext cx="2926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4"/>
          <p:cNvSpPr txBox="1"/>
          <p:nvPr>
            <p:ph idx="10" type="dt"/>
          </p:nvPr>
        </p:nvSpPr>
        <p:spPr>
          <a:xfrm>
            <a:off x="457200" y="6377940"/>
            <a:ext cx="2103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6583680" y="6377940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ctrTitle"/>
          </p:nvPr>
        </p:nvSpPr>
        <p:spPr>
          <a:xfrm>
            <a:off x="2885499" y="452278"/>
            <a:ext cx="33729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20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1" type="subTitle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2000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 algn="l"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1200"/>
              </a:spcBef>
              <a:spcAft>
                <a:spcPts val="120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15"/>
          <p:cNvSpPr txBox="1"/>
          <p:nvPr>
            <p:ph idx="11" type="ftr"/>
          </p:nvPr>
        </p:nvSpPr>
        <p:spPr>
          <a:xfrm>
            <a:off x="3108960" y="6377940"/>
            <a:ext cx="2926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5"/>
          <p:cNvSpPr txBox="1"/>
          <p:nvPr>
            <p:ph idx="10" type="dt"/>
          </p:nvPr>
        </p:nvSpPr>
        <p:spPr>
          <a:xfrm>
            <a:off x="457200" y="6377940"/>
            <a:ext cx="2103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6583680" y="6377940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idx="11" type="ftr"/>
          </p:nvPr>
        </p:nvSpPr>
        <p:spPr>
          <a:xfrm>
            <a:off x="3108960" y="6377940"/>
            <a:ext cx="2926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0" type="dt"/>
          </p:nvPr>
        </p:nvSpPr>
        <p:spPr>
          <a:xfrm>
            <a:off x="457200" y="6377940"/>
            <a:ext cx="2103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6"/>
          <p:cNvSpPr txBox="1"/>
          <p:nvPr>
            <p:ph idx="12" type="sldNum"/>
          </p:nvPr>
        </p:nvSpPr>
        <p:spPr>
          <a:xfrm>
            <a:off x="6583680" y="6377940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763267"/>
            <a:ext cx="7688400" cy="20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771833"/>
            <a:ext cx="76887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758200"/>
            <a:ext cx="76884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771833"/>
            <a:ext cx="37743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771833"/>
            <a:ext cx="37743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758200"/>
            <a:ext cx="76884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758200"/>
            <a:ext cx="3300900" cy="18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3708967"/>
            <a:ext cx="3300900" cy="21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5558926"/>
            <a:ext cx="745763" cy="61102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1152400"/>
            <a:ext cx="7021200" cy="398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758200"/>
            <a:ext cx="3300900" cy="22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4215367"/>
            <a:ext cx="3300900" cy="10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803500"/>
            <a:ext cx="3374400" cy="40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5830068"/>
            <a:ext cx="76974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5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ctrTitle"/>
          </p:nvPr>
        </p:nvSpPr>
        <p:spPr>
          <a:xfrm>
            <a:off x="970200" y="575850"/>
            <a:ext cx="7203600" cy="3909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solidFill>
                <a:srgbClr val="4D4D4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solidFill>
                <a:srgbClr val="4D4D4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solidFill>
                <a:srgbClr val="4D4D4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solidFill>
                <a:srgbClr val="4D4D4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solidFill>
                <a:srgbClr val="4D4D4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solidFill>
                <a:srgbClr val="4D4D4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CODE workshop</a:t>
            </a:r>
            <a:endParaRPr b="0" sz="2000">
              <a:solidFill>
                <a:srgbClr val="4D4D4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Introduction to Linux Workshop</a:t>
            </a:r>
            <a:endParaRPr sz="4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Thought by: Rahul Bharadwaj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2163723" y="452278"/>
            <a:ext cx="48165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6986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Access</a:t>
            </a:r>
            <a:endParaRPr/>
          </a:p>
        </p:txBody>
      </p:sp>
      <p:sp>
        <p:nvSpPr>
          <p:cNvPr id="165" name="Google Shape;165;p26"/>
          <p:cNvSpPr txBox="1"/>
          <p:nvPr/>
        </p:nvSpPr>
        <p:spPr>
          <a:xfrm>
            <a:off x="535939" y="1540764"/>
            <a:ext cx="7949700" cy="3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4775">
            <a:spAutoFit/>
          </a:bodyPr>
          <a:lstStyle/>
          <a:p>
            <a:pPr indent="0" lvl="0" marL="21183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Windows Instructions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-513715" lvl="0" marL="526415" rtl="0" algn="l">
              <a:lnSpc>
                <a:spcPct val="100000"/>
              </a:lnSpc>
              <a:spcBef>
                <a:spcPts val="730"/>
              </a:spcBef>
              <a:spcAft>
                <a:spcPts val="0"/>
              </a:spcAft>
              <a:buClr>
                <a:srgbClr val="4D4D4D"/>
              </a:buClr>
              <a:buSzPts val="3200"/>
              <a:buFont typeface="Arial"/>
              <a:buAutoNum type="arabicPeriod"/>
            </a:pPr>
            <a:r>
              <a:rPr lang="en-US" sz="320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Search for putty </a:t>
            </a:r>
            <a:r>
              <a:rPr lang="en-US" sz="3200">
                <a:solidFill>
                  <a:srgbClr val="4D4D4D"/>
                </a:solidFill>
              </a:rPr>
              <a:t>for windows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-513715" lvl="0" marL="526415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rgbClr val="4D4D4D"/>
              </a:buClr>
              <a:buSzPts val="3200"/>
              <a:buFont typeface="Arial"/>
              <a:buAutoNum type="arabicPeriod"/>
            </a:pPr>
            <a:r>
              <a:rPr lang="en-US" sz="320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Select first result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-513715" lvl="0" marL="526415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rgbClr val="4D4D4D"/>
              </a:buClr>
              <a:buSzPts val="3200"/>
              <a:buFont typeface="Arial"/>
              <a:buAutoNum type="arabicPeriod"/>
            </a:pPr>
            <a:r>
              <a:rPr lang="en-US" sz="320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Follow link to Putty download page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-513715" lvl="0" marL="526415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rgbClr val="4D4D4D"/>
              </a:buClr>
              <a:buSzPts val="3200"/>
              <a:buFont typeface="Arial"/>
              <a:buAutoNum type="arabicPeriod"/>
            </a:pPr>
            <a:r>
              <a:rPr lang="en-US" sz="320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Download putty.exe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-513715" lvl="0" marL="526415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rgbClr val="4D4D4D"/>
              </a:buClr>
              <a:buSzPts val="3200"/>
              <a:buFont typeface="Arial"/>
              <a:buAutoNum type="arabicPeriod"/>
            </a:pPr>
            <a:r>
              <a:rPr lang="en-US" sz="320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Run putty.exe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2163723" y="452278"/>
            <a:ext cx="48165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6986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Access</a:t>
            </a:r>
            <a:endParaRPr/>
          </a:p>
        </p:txBody>
      </p:sp>
      <p:sp>
        <p:nvSpPr>
          <p:cNvPr id="171" name="Google Shape;171;p27"/>
          <p:cNvSpPr txBox="1"/>
          <p:nvPr/>
        </p:nvSpPr>
        <p:spPr>
          <a:xfrm>
            <a:off x="535939" y="1540764"/>
            <a:ext cx="5530850" cy="1186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4775">
            <a:spAutoFit/>
          </a:bodyPr>
          <a:lstStyle/>
          <a:p>
            <a:pPr indent="0" lvl="0" marL="2559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Mac Instructions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73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1.	Run terminal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2163723" y="452278"/>
            <a:ext cx="48165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6992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Prompt</a:t>
            </a:r>
            <a:endParaRPr/>
          </a:p>
        </p:txBody>
      </p:sp>
      <p:sp>
        <p:nvSpPr>
          <p:cNvPr id="177" name="Google Shape;177;p28"/>
          <p:cNvSpPr txBox="1"/>
          <p:nvPr/>
        </p:nvSpPr>
        <p:spPr>
          <a:xfrm>
            <a:off x="535939" y="1633220"/>
            <a:ext cx="4953635" cy="3430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[user1@didius	~]$</a:t>
            </a:r>
            <a:endParaRPr sz="3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265" lvl="0" marL="3549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User name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-342265" lvl="0" marL="354965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rgbClr val="4D4D4D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System name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-342265" lvl="0" marL="354965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rgbClr val="4D4D4D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Name of current directory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46990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~ is special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/>
        </p:nvSpPr>
        <p:spPr>
          <a:xfrm>
            <a:off x="535939" y="452278"/>
            <a:ext cx="4457700" cy="2858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508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pwd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t/>
            </a:r>
            <a:endParaRPr sz="4700"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$	pwd</a:t>
            </a:r>
            <a:endParaRPr sz="3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“Print working directory”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2163723" y="452278"/>
            <a:ext cx="48165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02171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Directory Path</a:t>
            </a:r>
            <a:endParaRPr/>
          </a:p>
        </p:txBody>
      </p:sp>
      <p:sp>
        <p:nvSpPr>
          <p:cNvPr id="188" name="Google Shape;188;p30"/>
          <p:cNvSpPr txBox="1"/>
          <p:nvPr/>
        </p:nvSpPr>
        <p:spPr>
          <a:xfrm>
            <a:off x="535939" y="1540764"/>
            <a:ext cx="4903470" cy="1186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47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$	pwd</a:t>
            </a:r>
            <a:endParaRPr sz="3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73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/workshop/home/user1</a:t>
            </a:r>
            <a:endParaRPr sz="3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/>
        </p:nvSpPr>
        <p:spPr>
          <a:xfrm>
            <a:off x="4392373" y="452278"/>
            <a:ext cx="364490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ls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31"/>
          <p:cNvSpPr txBox="1"/>
          <p:nvPr/>
        </p:nvSpPr>
        <p:spPr>
          <a:xfrm>
            <a:off x="535939" y="1633220"/>
            <a:ext cx="3639820" cy="2846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$	ls</a:t>
            </a:r>
            <a:endParaRPr sz="3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“List directory”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t/>
            </a:r>
            <a:endParaRPr sz="4650"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Not very interesting.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/>
          <p:nvPr/>
        </p:nvSpPr>
        <p:spPr>
          <a:xfrm>
            <a:off x="535939" y="452278"/>
            <a:ext cx="4288790" cy="40271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508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cd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t/>
            </a:r>
            <a:endParaRPr sz="4700"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$	cd	/</a:t>
            </a:r>
            <a:endParaRPr sz="3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“Change directory”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t/>
            </a:r>
            <a:endParaRPr sz="4650"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$	pwd</a:t>
            </a:r>
            <a:endParaRPr sz="3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/>
          <p:nvPr/>
        </p:nvSpPr>
        <p:spPr>
          <a:xfrm>
            <a:off x="4392373" y="452278"/>
            <a:ext cx="364490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ls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3"/>
          <p:cNvSpPr txBox="1"/>
          <p:nvPr/>
        </p:nvSpPr>
        <p:spPr>
          <a:xfrm>
            <a:off x="535939" y="1633220"/>
            <a:ext cx="2194560" cy="2846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$	ls</a:t>
            </a:r>
            <a:endParaRPr sz="3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$	ls	–l</a:t>
            </a:r>
            <a:endParaRPr sz="3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t/>
            </a:r>
            <a:endParaRPr sz="4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Long listing.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/>
        </p:nvSpPr>
        <p:spPr>
          <a:xfrm>
            <a:off x="4324706" y="452278"/>
            <a:ext cx="500380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cd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34"/>
          <p:cNvSpPr txBox="1"/>
          <p:nvPr/>
        </p:nvSpPr>
        <p:spPr>
          <a:xfrm>
            <a:off x="535939" y="1540764"/>
            <a:ext cx="7841615" cy="23545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47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$	cd</a:t>
            </a:r>
            <a:endParaRPr sz="3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73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$	pwd</a:t>
            </a:r>
            <a:endParaRPr sz="3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t/>
            </a:r>
            <a:endParaRPr sz="4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cd with no arguments takes you back home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/>
          <p:nvPr/>
        </p:nvSpPr>
        <p:spPr>
          <a:xfrm>
            <a:off x="535939" y="452278"/>
            <a:ext cx="7231380" cy="40271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845819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..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t/>
            </a:r>
            <a:endParaRPr sz="4700"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$	pwd</a:t>
            </a:r>
            <a:endParaRPr sz="3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725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$	cd	..</a:t>
            </a:r>
            <a:endParaRPr sz="3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$	pwd</a:t>
            </a:r>
            <a:endParaRPr sz="3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t/>
            </a:r>
            <a:endParaRPr sz="4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“..” means “the directory above this one”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ctrTitle"/>
          </p:nvPr>
        </p:nvSpPr>
        <p:spPr>
          <a:xfrm>
            <a:off x="2885499" y="452278"/>
            <a:ext cx="33729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50355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17" name="Google Shape;117;p18"/>
          <p:cNvSpPr txBox="1"/>
          <p:nvPr/>
        </p:nvSpPr>
        <p:spPr>
          <a:xfrm>
            <a:off x="2156082" y="2797555"/>
            <a:ext cx="4837430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Linux Basics for Beginners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6"/>
          <p:cNvSpPr txBox="1"/>
          <p:nvPr/>
        </p:nvSpPr>
        <p:spPr>
          <a:xfrm>
            <a:off x="4505384" y="452278"/>
            <a:ext cx="138430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6"/>
          <p:cNvSpPr txBox="1"/>
          <p:nvPr/>
        </p:nvSpPr>
        <p:spPr>
          <a:xfrm>
            <a:off x="535939" y="1540764"/>
            <a:ext cx="4429125" cy="29387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47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$	pwd</a:t>
            </a:r>
            <a:endParaRPr sz="3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73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$	cd	.</a:t>
            </a:r>
            <a:endParaRPr sz="3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$	pwd</a:t>
            </a:r>
            <a:endParaRPr sz="3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t/>
            </a:r>
            <a:endParaRPr sz="4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“.” means “this directory”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7"/>
          <p:cNvSpPr txBox="1"/>
          <p:nvPr>
            <p:ph type="title"/>
          </p:nvPr>
        </p:nvSpPr>
        <p:spPr>
          <a:xfrm>
            <a:off x="2163723" y="452278"/>
            <a:ext cx="48165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20040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ls -a</a:t>
            </a:r>
            <a:endParaRPr/>
          </a:p>
        </p:txBody>
      </p:sp>
      <p:sp>
        <p:nvSpPr>
          <p:cNvPr id="228" name="Google Shape;228;p37"/>
          <p:cNvSpPr txBox="1"/>
          <p:nvPr/>
        </p:nvSpPr>
        <p:spPr>
          <a:xfrm>
            <a:off x="535939" y="1540764"/>
            <a:ext cx="3843654" cy="35229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47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$	cd</a:t>
            </a:r>
            <a:endParaRPr sz="3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73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$	ls	-a</a:t>
            </a:r>
            <a:endParaRPr sz="3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t/>
            </a:r>
            <a:endParaRPr sz="4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Can combine options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t/>
            </a:r>
            <a:endParaRPr sz="4650"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$	ls	–la</a:t>
            </a:r>
            <a:endParaRPr sz="3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3" name="Google Shape;233;p38"/>
          <p:cNvGraphicFramePr/>
          <p:nvPr/>
        </p:nvGraphicFramePr>
        <p:xfrm>
          <a:off x="516889" y="5034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{329023D5-FED9-4A22-A094-ABD0D1CC9AE4}</a:tableStyleId>
              </a:tblPr>
              <a:tblGrid>
                <a:gridCol w="397500"/>
                <a:gridCol w="853450"/>
                <a:gridCol w="2956550"/>
              </a:tblGrid>
              <a:tr h="8318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 hMerge="1"/>
                <a:tc>
                  <a:txBody>
                    <a:bodyPr/>
                    <a:lstStyle/>
                    <a:p>
                      <a:pPr indent="0" lvl="0" marL="0" marR="24130" rtl="0" algn="r">
                        <a:lnSpc>
                          <a:spcPct val="11046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 u="none" cap="none" strike="noStrike">
                          <a:solidFill>
                            <a:srgbClr val="3333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~</a:t>
                      </a:r>
                      <a:endParaRPr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</a:tr>
              <a:tr h="1480175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>
                          <a:solidFill>
                            <a:srgbClr val="4D4D4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  <a:endParaRPr sz="32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7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>
                          <a:solidFill>
                            <a:srgbClr val="4D4D4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  <a:endParaRPr sz="32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09875" marB="0" marR="0" marL="0"/>
                </a:tc>
                <a:tc>
                  <a:txBody>
                    <a:bodyPr/>
                    <a:lstStyle/>
                    <a:p>
                      <a:pPr indent="0" lvl="0" marL="121920" marR="0" rtl="0" algn="l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>
                          <a:solidFill>
                            <a:srgbClr val="4D4D4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pwd cd</a:t>
                      </a:r>
                      <a:endParaRPr sz="32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17175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87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>
                          <a:solidFill>
                            <a:srgbClr val="4D4D4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~</a:t>
                      </a:r>
                      <a:endParaRPr sz="32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</a:tr>
              <a:tr h="521975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1843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>
                          <a:solidFill>
                            <a:srgbClr val="4D4D4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  <a:endParaRPr sz="32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121920" marR="0" rtl="0" algn="l">
                        <a:lnSpc>
                          <a:spcPct val="11843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>
                          <a:solidFill>
                            <a:srgbClr val="4D4D4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pwd</a:t>
                      </a:r>
                      <a:endParaRPr sz="32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</a:tr>
            </a:tbl>
          </a:graphicData>
        </a:graphic>
      </p:graphicFrame>
      <p:sp>
        <p:nvSpPr>
          <p:cNvPr id="234" name="Google Shape;234;p38"/>
          <p:cNvSpPr txBox="1"/>
          <p:nvPr/>
        </p:nvSpPr>
        <p:spPr>
          <a:xfrm>
            <a:off x="535939" y="3965955"/>
            <a:ext cx="4937760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“~” means “home directory”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9"/>
          <p:cNvSpPr txBox="1"/>
          <p:nvPr>
            <p:ph type="title"/>
          </p:nvPr>
        </p:nvSpPr>
        <p:spPr>
          <a:xfrm>
            <a:off x="2163723" y="452278"/>
            <a:ext cx="48165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8573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Paths</a:t>
            </a:r>
            <a:endParaRPr/>
          </a:p>
        </p:txBody>
      </p:sp>
      <p:sp>
        <p:nvSpPr>
          <p:cNvPr id="240" name="Google Shape;240;p39"/>
          <p:cNvSpPr txBox="1"/>
          <p:nvPr/>
        </p:nvSpPr>
        <p:spPr>
          <a:xfrm>
            <a:off x="535939" y="1540764"/>
            <a:ext cx="4158615" cy="35229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47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$	cd	tmp</a:t>
            </a:r>
            <a:endParaRPr sz="3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73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$	cd	/tmp</a:t>
            </a:r>
            <a:endParaRPr sz="3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5080" rtl="0" algn="l">
              <a:lnSpc>
                <a:spcPct val="23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Absolute: starts with “/” Relative: doesn’t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0"/>
          <p:cNvSpPr txBox="1"/>
          <p:nvPr/>
        </p:nvSpPr>
        <p:spPr>
          <a:xfrm>
            <a:off x="535939" y="452278"/>
            <a:ext cx="4288790" cy="2858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508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cp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t/>
            </a:r>
            <a:endParaRPr sz="4700"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$	cd</a:t>
            </a:r>
            <a:endParaRPr sz="3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725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$	cp	/tmp/keets	.</a:t>
            </a:r>
            <a:endParaRPr sz="3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$	ls</a:t>
            </a:r>
            <a:endParaRPr sz="3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1"/>
          <p:cNvSpPr txBox="1"/>
          <p:nvPr/>
        </p:nvSpPr>
        <p:spPr>
          <a:xfrm>
            <a:off x="535939" y="452278"/>
            <a:ext cx="4311650" cy="3442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508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rm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t/>
            </a:r>
            <a:endParaRPr sz="4700"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$	cp	keets	junk</a:t>
            </a:r>
            <a:endParaRPr sz="3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725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$	ls</a:t>
            </a:r>
            <a:endParaRPr sz="3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$	rm	junk</a:t>
            </a:r>
            <a:endParaRPr sz="3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$	ls</a:t>
            </a:r>
            <a:endParaRPr sz="3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2"/>
          <p:cNvSpPr txBox="1"/>
          <p:nvPr/>
        </p:nvSpPr>
        <p:spPr>
          <a:xfrm>
            <a:off x="535939" y="452278"/>
            <a:ext cx="4345305" cy="1694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508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cat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t/>
            </a:r>
            <a:endParaRPr sz="4700"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$	cat	keets</a:t>
            </a:r>
            <a:endParaRPr sz="3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3"/>
          <p:cNvSpPr txBox="1"/>
          <p:nvPr/>
        </p:nvSpPr>
        <p:spPr>
          <a:xfrm>
            <a:off x="535939" y="452278"/>
            <a:ext cx="4345305" cy="22745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508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mv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t/>
            </a:r>
            <a:endParaRPr sz="4700"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$	mv	keets	keats</a:t>
            </a:r>
            <a:endParaRPr sz="3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725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$	ls</a:t>
            </a:r>
            <a:endParaRPr sz="3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4"/>
          <p:cNvSpPr txBox="1"/>
          <p:nvPr>
            <p:ph type="title"/>
          </p:nvPr>
        </p:nvSpPr>
        <p:spPr>
          <a:xfrm>
            <a:off x="2163723" y="452278"/>
            <a:ext cx="48165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8573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mkdir</a:t>
            </a:r>
            <a:endParaRPr/>
          </a:p>
        </p:txBody>
      </p:sp>
      <p:sp>
        <p:nvSpPr>
          <p:cNvPr id="266" name="Google Shape;266;p44"/>
          <p:cNvSpPr txBox="1"/>
          <p:nvPr/>
        </p:nvSpPr>
        <p:spPr>
          <a:xfrm>
            <a:off x="535939" y="1540764"/>
            <a:ext cx="3439795" cy="23545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47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$	mkdir	tmp</a:t>
            </a:r>
            <a:endParaRPr sz="3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73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$	mv	keats	tmp</a:t>
            </a:r>
            <a:endParaRPr sz="3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$	cd	tmp</a:t>
            </a:r>
            <a:endParaRPr sz="3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$	ls</a:t>
            </a:r>
            <a:endParaRPr sz="3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5"/>
          <p:cNvSpPr txBox="1"/>
          <p:nvPr>
            <p:ph type="title"/>
          </p:nvPr>
        </p:nvSpPr>
        <p:spPr>
          <a:xfrm>
            <a:off x="2163723" y="452278"/>
            <a:ext cx="48165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89102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rmdir</a:t>
            </a:r>
            <a:endParaRPr/>
          </a:p>
        </p:txBody>
      </p:sp>
      <p:sp>
        <p:nvSpPr>
          <p:cNvPr id="272" name="Google Shape;272;p45"/>
          <p:cNvSpPr txBox="1"/>
          <p:nvPr/>
        </p:nvSpPr>
        <p:spPr>
          <a:xfrm>
            <a:off x="535939" y="1540764"/>
            <a:ext cx="3195955" cy="29387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47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$	pwd</a:t>
            </a:r>
            <a:endParaRPr sz="3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73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$	mv	keats	..</a:t>
            </a:r>
            <a:endParaRPr sz="3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$	cd	..</a:t>
            </a:r>
            <a:endParaRPr sz="3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$	rmdir	tmp</a:t>
            </a:r>
            <a:endParaRPr sz="3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$	ls</a:t>
            </a:r>
            <a:endParaRPr sz="3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ctrTitle"/>
          </p:nvPr>
        </p:nvSpPr>
        <p:spPr>
          <a:xfrm>
            <a:off x="2885499" y="452278"/>
            <a:ext cx="33729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50355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23" name="Google Shape;123;p19"/>
          <p:cNvSpPr txBox="1"/>
          <p:nvPr/>
        </p:nvSpPr>
        <p:spPr>
          <a:xfrm>
            <a:off x="3195696" y="2797555"/>
            <a:ext cx="2757805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First Workshop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6"/>
          <p:cNvSpPr txBox="1"/>
          <p:nvPr>
            <p:ph type="title"/>
          </p:nvPr>
        </p:nvSpPr>
        <p:spPr>
          <a:xfrm>
            <a:off x="2163723" y="452278"/>
            <a:ext cx="48165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54114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who am i</a:t>
            </a:r>
            <a:endParaRPr/>
          </a:p>
        </p:txBody>
      </p:sp>
      <p:sp>
        <p:nvSpPr>
          <p:cNvPr id="278" name="Google Shape;278;p46"/>
          <p:cNvSpPr txBox="1"/>
          <p:nvPr/>
        </p:nvSpPr>
        <p:spPr>
          <a:xfrm>
            <a:off x="535939" y="1540764"/>
            <a:ext cx="2464435" cy="23545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47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$	whoami</a:t>
            </a:r>
            <a:endParaRPr sz="3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73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$	who	am	i</a:t>
            </a:r>
            <a:endParaRPr sz="3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$	id</a:t>
            </a:r>
            <a:endParaRPr sz="3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$	groups</a:t>
            </a:r>
            <a:endParaRPr sz="3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7"/>
          <p:cNvSpPr txBox="1"/>
          <p:nvPr>
            <p:ph type="title"/>
          </p:nvPr>
        </p:nvSpPr>
        <p:spPr>
          <a:xfrm>
            <a:off x="2163723" y="452278"/>
            <a:ext cx="48165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42811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id, groups</a:t>
            </a:r>
            <a:endParaRPr/>
          </a:p>
        </p:txBody>
      </p:sp>
      <p:sp>
        <p:nvSpPr>
          <p:cNvPr id="284" name="Google Shape;284;p47"/>
          <p:cNvSpPr txBox="1"/>
          <p:nvPr/>
        </p:nvSpPr>
        <p:spPr>
          <a:xfrm>
            <a:off x="535939" y="1540764"/>
            <a:ext cx="3683635" cy="1186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47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$	id	rl2226</a:t>
            </a:r>
            <a:endParaRPr sz="3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73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$	groups	rl2226</a:t>
            </a:r>
            <a:endParaRPr sz="3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8"/>
          <p:cNvSpPr txBox="1"/>
          <p:nvPr/>
        </p:nvSpPr>
        <p:spPr>
          <a:xfrm>
            <a:off x="535939" y="452278"/>
            <a:ext cx="4457700" cy="1694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508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who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t/>
            </a:r>
            <a:endParaRPr sz="4700"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$	who</a:t>
            </a:r>
            <a:endParaRPr sz="3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9"/>
          <p:cNvSpPr txBox="1"/>
          <p:nvPr/>
        </p:nvSpPr>
        <p:spPr>
          <a:xfrm>
            <a:off x="4403784" y="452278"/>
            <a:ext cx="341630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49"/>
          <p:cNvSpPr txBox="1"/>
          <p:nvPr/>
        </p:nvSpPr>
        <p:spPr>
          <a:xfrm>
            <a:off x="535939" y="1633220"/>
            <a:ext cx="757555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$	w</a:t>
            </a:r>
            <a:endParaRPr sz="3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0"/>
          <p:cNvSpPr txBox="1"/>
          <p:nvPr>
            <p:ph type="title"/>
          </p:nvPr>
        </p:nvSpPr>
        <p:spPr>
          <a:xfrm>
            <a:off x="2163723" y="452278"/>
            <a:ext cx="48165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93611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bash</a:t>
            </a:r>
            <a:endParaRPr/>
          </a:p>
        </p:txBody>
      </p:sp>
      <p:sp>
        <p:nvSpPr>
          <p:cNvPr id="301" name="Google Shape;301;p50"/>
          <p:cNvSpPr txBox="1"/>
          <p:nvPr/>
        </p:nvSpPr>
        <p:spPr>
          <a:xfrm>
            <a:off x="535939" y="1633220"/>
            <a:ext cx="7574280" cy="3827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265" lvl="0" marL="3549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bash is a “shell”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>
                <a:srgbClr val="4D4D4D"/>
              </a:buClr>
              <a:buSzPts val="4600"/>
              <a:buFont typeface="Arial"/>
              <a:buNone/>
            </a:pPr>
            <a:r>
              <a:t/>
            </a:r>
            <a:endParaRPr sz="4600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2533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It prints the prompt and interprets what you enter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4D4D4D"/>
              </a:buClr>
              <a:buSzPts val="4700"/>
              <a:buFont typeface="Arial"/>
              <a:buNone/>
            </a:pPr>
            <a:r>
              <a:t/>
            </a:r>
            <a:endParaRPr sz="4700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It has many keyboard shortcuts that can really speed up your work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1"/>
          <p:cNvSpPr txBox="1"/>
          <p:nvPr>
            <p:ph type="title"/>
          </p:nvPr>
        </p:nvSpPr>
        <p:spPr>
          <a:xfrm>
            <a:off x="2163723" y="452278"/>
            <a:ext cx="48165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93611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bash</a:t>
            </a:r>
            <a:endParaRPr/>
          </a:p>
        </p:txBody>
      </p:sp>
      <p:sp>
        <p:nvSpPr>
          <p:cNvPr id="307" name="Google Shape;307;p51"/>
          <p:cNvSpPr txBox="1"/>
          <p:nvPr/>
        </p:nvSpPr>
        <p:spPr>
          <a:xfrm>
            <a:off x="535939" y="1555496"/>
            <a:ext cx="7707630" cy="33807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01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$	ls	jeats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615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ls:	jeats:	No	such	file	or	directory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265" lvl="0" marL="354965" rtl="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rgbClr val="4D4D4D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Up arrow to retrieve the command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-342265" lvl="0" marL="354965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4D4D4D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Left and right arrows to navigate on line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-342265" lvl="0" marL="354965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rgbClr val="4D4D4D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Change the “j” to a “k” and rerun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2"/>
          <p:cNvSpPr txBox="1"/>
          <p:nvPr>
            <p:ph type="title"/>
          </p:nvPr>
        </p:nvSpPr>
        <p:spPr>
          <a:xfrm>
            <a:off x="2163723" y="452278"/>
            <a:ext cx="48165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93611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bash</a:t>
            </a:r>
            <a:endParaRPr/>
          </a:p>
        </p:txBody>
      </p:sp>
      <p:sp>
        <p:nvSpPr>
          <p:cNvPr id="313" name="Google Shape;313;p52"/>
          <p:cNvSpPr txBox="1"/>
          <p:nvPr/>
        </p:nvSpPr>
        <p:spPr>
          <a:xfrm>
            <a:off x="535939" y="1633220"/>
            <a:ext cx="6350000" cy="40144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“^” means “hold down control”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t/>
            </a:r>
            <a:endParaRPr sz="4600"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^a : go to beginning of line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^e : go to end of line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^k: delete to end of line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t/>
            </a:r>
            <a:endParaRPr sz="4650"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Many more useful bash commands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3"/>
          <p:cNvSpPr txBox="1"/>
          <p:nvPr>
            <p:ph type="title"/>
          </p:nvPr>
        </p:nvSpPr>
        <p:spPr>
          <a:xfrm>
            <a:off x="2163723" y="452278"/>
            <a:ext cx="48165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93611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bash</a:t>
            </a:r>
            <a:endParaRPr/>
          </a:p>
        </p:txBody>
      </p:sp>
      <p:sp>
        <p:nvSpPr>
          <p:cNvPr id="319" name="Google Shape;319;p53"/>
          <p:cNvSpPr txBox="1"/>
          <p:nvPr/>
        </p:nvSpPr>
        <p:spPr>
          <a:xfrm>
            <a:off x="535939" y="1555496"/>
            <a:ext cx="5562600" cy="2796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01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$	ls	k[tab]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615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$	ls	keats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265" lvl="0" marL="354965" rtl="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rgbClr val="4D4D4D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Tab completion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-342265" lvl="0" marL="354965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4D4D4D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Works for commands as well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4"/>
          <p:cNvSpPr txBox="1"/>
          <p:nvPr/>
        </p:nvSpPr>
        <p:spPr>
          <a:xfrm>
            <a:off x="535939" y="452278"/>
            <a:ext cx="5965190" cy="2858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6207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man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t/>
            </a:r>
            <a:endParaRPr sz="4700"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$	man	ls</a:t>
            </a:r>
            <a:endParaRPr sz="3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Display manual for “ls” command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5"/>
          <p:cNvSpPr txBox="1"/>
          <p:nvPr>
            <p:ph type="title"/>
          </p:nvPr>
        </p:nvSpPr>
        <p:spPr>
          <a:xfrm>
            <a:off x="2163723" y="452278"/>
            <a:ext cx="48165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20605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ls -l</a:t>
            </a:r>
            <a:endParaRPr/>
          </a:p>
        </p:txBody>
      </p:sp>
      <p:sp>
        <p:nvSpPr>
          <p:cNvPr id="330" name="Google Shape;330;p55"/>
          <p:cNvSpPr txBox="1"/>
          <p:nvPr>
            <p:ph idx="1" type="body"/>
          </p:nvPr>
        </p:nvSpPr>
        <p:spPr>
          <a:xfrm>
            <a:off x="535939" y="1572260"/>
            <a:ext cx="7646700" cy="50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6558915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$	ls	–l total		4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-rw-------	1	user1	workshop	573	Sep	29	22:00 keats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342265" lvl="0" marL="35496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File type and permissions</a:t>
            </a:r>
            <a:endParaRPr/>
          </a:p>
          <a:p>
            <a:pPr indent="-342265" lvl="0" marL="354965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Link count</a:t>
            </a:r>
            <a:endParaRPr/>
          </a:p>
          <a:p>
            <a:pPr indent="-342265" lvl="0" marL="354965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User</a:t>
            </a:r>
            <a:endParaRPr/>
          </a:p>
          <a:p>
            <a:pPr indent="-342265" lvl="0" marL="35496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Group</a:t>
            </a:r>
            <a:endParaRPr/>
          </a:p>
          <a:p>
            <a:pPr indent="-342265" lvl="0" marL="354965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Date last changed</a:t>
            </a:r>
            <a:endParaRPr/>
          </a:p>
          <a:p>
            <a:pPr indent="-342265" lvl="0" marL="354965" rtl="0" algn="l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Clr>
                <a:srgbClr val="4D4D4D"/>
              </a:buClr>
              <a:buSzPts val="200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File name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/>
        </p:nvSpPr>
        <p:spPr>
          <a:xfrm>
            <a:off x="3861752" y="452278"/>
            <a:ext cx="1426210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History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3026032" y="2797555"/>
            <a:ext cx="3097530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This will be quick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6"/>
          <p:cNvSpPr txBox="1"/>
          <p:nvPr>
            <p:ph type="title"/>
          </p:nvPr>
        </p:nvSpPr>
        <p:spPr>
          <a:xfrm>
            <a:off x="2163723" y="452278"/>
            <a:ext cx="48165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52971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File Type</a:t>
            </a:r>
            <a:endParaRPr/>
          </a:p>
        </p:txBody>
      </p:sp>
      <p:sp>
        <p:nvSpPr>
          <p:cNvPr id="336" name="Google Shape;336;p56"/>
          <p:cNvSpPr txBox="1"/>
          <p:nvPr>
            <p:ph idx="1" type="body"/>
          </p:nvPr>
        </p:nvSpPr>
        <p:spPr>
          <a:xfrm>
            <a:off x="535939" y="1572260"/>
            <a:ext cx="7646700" cy="49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6558915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$	ls	–l total		4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-rw-------	1	user1	workshop	573	Sep	29	22:00 keats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2082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	Normal File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204851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	Directory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209931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	Link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1675764" rtl="0" algn="l">
              <a:lnSpc>
                <a:spcPct val="100000"/>
              </a:lnSpc>
              <a:spcBef>
                <a:spcPts val="720"/>
              </a:spcBef>
              <a:spcAft>
                <a:spcPts val="120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Others	Various Special Files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56"/>
          <p:cNvSpPr/>
          <p:nvPr/>
        </p:nvSpPr>
        <p:spPr>
          <a:xfrm>
            <a:off x="533399" y="2362200"/>
            <a:ext cx="176530" cy="328930"/>
          </a:xfrm>
          <a:custGeom>
            <a:rect b="b" l="l" r="r" t="t"/>
            <a:pathLst>
              <a:path extrusionOk="0" h="328930" w="176529">
                <a:moveTo>
                  <a:pt x="0" y="29369"/>
                </a:moveTo>
                <a:lnTo>
                  <a:pt x="2307" y="17937"/>
                </a:lnTo>
                <a:lnTo>
                  <a:pt x="8601" y="8601"/>
                </a:lnTo>
                <a:lnTo>
                  <a:pt x="17937" y="2307"/>
                </a:lnTo>
                <a:lnTo>
                  <a:pt x="29369" y="0"/>
                </a:lnTo>
                <a:lnTo>
                  <a:pt x="146840" y="0"/>
                </a:lnTo>
                <a:lnTo>
                  <a:pt x="158272" y="2307"/>
                </a:lnTo>
                <a:lnTo>
                  <a:pt x="167607" y="8601"/>
                </a:lnTo>
                <a:lnTo>
                  <a:pt x="173901" y="17937"/>
                </a:lnTo>
                <a:lnTo>
                  <a:pt x="176209" y="29369"/>
                </a:lnTo>
                <a:lnTo>
                  <a:pt x="176209" y="299232"/>
                </a:lnTo>
                <a:lnTo>
                  <a:pt x="173901" y="310664"/>
                </a:lnTo>
                <a:lnTo>
                  <a:pt x="167607" y="319999"/>
                </a:lnTo>
                <a:lnTo>
                  <a:pt x="158272" y="326293"/>
                </a:lnTo>
                <a:lnTo>
                  <a:pt x="146840" y="328601"/>
                </a:lnTo>
                <a:lnTo>
                  <a:pt x="29369" y="328601"/>
                </a:lnTo>
                <a:lnTo>
                  <a:pt x="17937" y="326293"/>
                </a:lnTo>
                <a:lnTo>
                  <a:pt x="8601" y="319999"/>
                </a:lnTo>
                <a:lnTo>
                  <a:pt x="2307" y="310664"/>
                </a:lnTo>
                <a:lnTo>
                  <a:pt x="0" y="299232"/>
                </a:lnTo>
                <a:lnTo>
                  <a:pt x="0" y="29369"/>
                </a:lnTo>
                <a:close/>
              </a:path>
            </a:pathLst>
          </a:custGeom>
          <a:noFill/>
          <a:ln cap="flat" cmpd="sng" w="28550">
            <a:solidFill>
              <a:srgbClr val="FF2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7"/>
          <p:cNvSpPr txBox="1"/>
          <p:nvPr>
            <p:ph type="title"/>
          </p:nvPr>
        </p:nvSpPr>
        <p:spPr>
          <a:xfrm>
            <a:off x="2163723" y="452278"/>
            <a:ext cx="48165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0205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Permissions</a:t>
            </a:r>
            <a:endParaRPr/>
          </a:p>
        </p:txBody>
      </p:sp>
      <p:sp>
        <p:nvSpPr>
          <p:cNvPr id="343" name="Google Shape;343;p57"/>
          <p:cNvSpPr txBox="1"/>
          <p:nvPr>
            <p:ph idx="1" type="body"/>
          </p:nvPr>
        </p:nvSpPr>
        <p:spPr>
          <a:xfrm>
            <a:off x="535939" y="1572260"/>
            <a:ext cx="7646700" cy="49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6558915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$	ls	–l total		4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-rw-------	1	user1	workshop	573	Sep	29	22:00 keats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2082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	read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884554" lvl="0" marL="2907665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lphaLcPeriod" startAt="23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write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850264" lvl="0" marL="2907665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lphaLcPeriod" startAt="23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execute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1709420" rtl="0" algn="l">
              <a:lnSpc>
                <a:spcPct val="100000"/>
              </a:lnSpc>
              <a:spcBef>
                <a:spcPts val="720"/>
              </a:spcBef>
              <a:spcAft>
                <a:spcPts val="120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others	various special settings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57"/>
          <p:cNvSpPr/>
          <p:nvPr/>
        </p:nvSpPr>
        <p:spPr>
          <a:xfrm>
            <a:off x="685799" y="2362200"/>
            <a:ext cx="1447800" cy="328930"/>
          </a:xfrm>
          <a:custGeom>
            <a:rect b="b" l="l" r="r" t="t"/>
            <a:pathLst>
              <a:path extrusionOk="0" h="328930" w="1447800">
                <a:moveTo>
                  <a:pt x="0" y="54767"/>
                </a:moveTo>
                <a:lnTo>
                  <a:pt x="4303" y="33449"/>
                </a:lnTo>
                <a:lnTo>
                  <a:pt x="16041" y="16041"/>
                </a:lnTo>
                <a:lnTo>
                  <a:pt x="33449" y="4303"/>
                </a:lnTo>
                <a:lnTo>
                  <a:pt x="54767" y="0"/>
                </a:lnTo>
                <a:lnTo>
                  <a:pt x="1393031" y="0"/>
                </a:lnTo>
                <a:lnTo>
                  <a:pt x="1414350" y="4303"/>
                </a:lnTo>
                <a:lnTo>
                  <a:pt x="1431758" y="16041"/>
                </a:lnTo>
                <a:lnTo>
                  <a:pt x="1443495" y="33449"/>
                </a:lnTo>
                <a:lnTo>
                  <a:pt x="1447799" y="54767"/>
                </a:lnTo>
                <a:lnTo>
                  <a:pt x="1447799" y="273834"/>
                </a:lnTo>
                <a:lnTo>
                  <a:pt x="1443495" y="295152"/>
                </a:lnTo>
                <a:lnTo>
                  <a:pt x="1431758" y="312560"/>
                </a:lnTo>
                <a:lnTo>
                  <a:pt x="1414350" y="324298"/>
                </a:lnTo>
                <a:lnTo>
                  <a:pt x="1393031" y="328601"/>
                </a:lnTo>
                <a:lnTo>
                  <a:pt x="54767" y="328601"/>
                </a:lnTo>
                <a:lnTo>
                  <a:pt x="33449" y="324298"/>
                </a:lnTo>
                <a:lnTo>
                  <a:pt x="16041" y="312560"/>
                </a:lnTo>
                <a:lnTo>
                  <a:pt x="4303" y="295152"/>
                </a:lnTo>
                <a:lnTo>
                  <a:pt x="0" y="273834"/>
                </a:lnTo>
                <a:lnTo>
                  <a:pt x="0" y="54767"/>
                </a:lnTo>
                <a:close/>
              </a:path>
            </a:pathLst>
          </a:custGeom>
          <a:noFill/>
          <a:ln cap="flat" cmpd="sng" w="28550">
            <a:solidFill>
              <a:srgbClr val="FF2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8"/>
          <p:cNvSpPr txBox="1"/>
          <p:nvPr>
            <p:ph type="title"/>
          </p:nvPr>
        </p:nvSpPr>
        <p:spPr>
          <a:xfrm>
            <a:off x="2163723" y="452278"/>
            <a:ext cx="48165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87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Links</a:t>
            </a:r>
            <a:endParaRPr/>
          </a:p>
        </p:txBody>
      </p:sp>
      <p:sp>
        <p:nvSpPr>
          <p:cNvPr id="350" name="Google Shape;350;p58"/>
          <p:cNvSpPr txBox="1"/>
          <p:nvPr/>
        </p:nvSpPr>
        <p:spPr>
          <a:xfrm>
            <a:off x="535939" y="1572260"/>
            <a:ext cx="7646670" cy="1112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6558915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$	ls	–l total		4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-rw-------	1	user1	workshop	573	Sep	29	22:00 keats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1" name="Google Shape;351;p58"/>
          <p:cNvSpPr txBox="1"/>
          <p:nvPr/>
        </p:nvSpPr>
        <p:spPr>
          <a:xfrm>
            <a:off x="535939" y="3711955"/>
            <a:ext cx="4633595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We’ll ignore links for now.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58"/>
          <p:cNvSpPr/>
          <p:nvPr/>
        </p:nvSpPr>
        <p:spPr>
          <a:xfrm>
            <a:off x="2171694" y="2362200"/>
            <a:ext cx="252729" cy="328930"/>
          </a:xfrm>
          <a:custGeom>
            <a:rect b="b" l="l" r="r" t="t"/>
            <a:pathLst>
              <a:path extrusionOk="0" h="328930" w="252730">
                <a:moveTo>
                  <a:pt x="0" y="42069"/>
                </a:moveTo>
                <a:lnTo>
                  <a:pt x="3305" y="25693"/>
                </a:lnTo>
                <a:lnTo>
                  <a:pt x="12321" y="12321"/>
                </a:lnTo>
                <a:lnTo>
                  <a:pt x="25693" y="3305"/>
                </a:lnTo>
                <a:lnTo>
                  <a:pt x="42068" y="0"/>
                </a:lnTo>
                <a:lnTo>
                  <a:pt x="210340" y="0"/>
                </a:lnTo>
                <a:lnTo>
                  <a:pt x="226716" y="3305"/>
                </a:lnTo>
                <a:lnTo>
                  <a:pt x="240088" y="12321"/>
                </a:lnTo>
                <a:lnTo>
                  <a:pt x="249104" y="25693"/>
                </a:lnTo>
                <a:lnTo>
                  <a:pt x="252409" y="42069"/>
                </a:lnTo>
                <a:lnTo>
                  <a:pt x="252409" y="286532"/>
                </a:lnTo>
                <a:lnTo>
                  <a:pt x="249104" y="302908"/>
                </a:lnTo>
                <a:lnTo>
                  <a:pt x="240088" y="316280"/>
                </a:lnTo>
                <a:lnTo>
                  <a:pt x="226716" y="325296"/>
                </a:lnTo>
                <a:lnTo>
                  <a:pt x="210340" y="328601"/>
                </a:lnTo>
                <a:lnTo>
                  <a:pt x="42068" y="328601"/>
                </a:lnTo>
                <a:lnTo>
                  <a:pt x="25693" y="325296"/>
                </a:lnTo>
                <a:lnTo>
                  <a:pt x="12321" y="316280"/>
                </a:lnTo>
                <a:lnTo>
                  <a:pt x="3305" y="302908"/>
                </a:lnTo>
                <a:lnTo>
                  <a:pt x="0" y="286532"/>
                </a:lnTo>
                <a:lnTo>
                  <a:pt x="0" y="42069"/>
                </a:lnTo>
                <a:close/>
              </a:path>
            </a:pathLst>
          </a:custGeom>
          <a:noFill/>
          <a:ln cap="flat" cmpd="sng" w="28550">
            <a:solidFill>
              <a:srgbClr val="FF2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9"/>
          <p:cNvSpPr txBox="1"/>
          <p:nvPr>
            <p:ph type="title"/>
          </p:nvPr>
        </p:nvSpPr>
        <p:spPr>
          <a:xfrm>
            <a:off x="2163723" y="452278"/>
            <a:ext cx="48165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95833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User</a:t>
            </a:r>
            <a:endParaRPr/>
          </a:p>
        </p:txBody>
      </p:sp>
      <p:sp>
        <p:nvSpPr>
          <p:cNvPr id="358" name="Google Shape;358;p59"/>
          <p:cNvSpPr txBox="1"/>
          <p:nvPr/>
        </p:nvSpPr>
        <p:spPr>
          <a:xfrm>
            <a:off x="535939" y="1572260"/>
            <a:ext cx="7646670" cy="1112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6558915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$	ls	–l total		4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-rw-------	1	user1	workshop	573	Sep	29	22:00 keats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9" name="Google Shape;359;p59"/>
          <p:cNvSpPr txBox="1"/>
          <p:nvPr/>
        </p:nvSpPr>
        <p:spPr>
          <a:xfrm>
            <a:off x="535939" y="3711955"/>
            <a:ext cx="4972685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The user that owns this file.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59"/>
          <p:cNvSpPr/>
          <p:nvPr/>
        </p:nvSpPr>
        <p:spPr>
          <a:xfrm>
            <a:off x="2438400" y="2362200"/>
            <a:ext cx="914400" cy="328930"/>
          </a:xfrm>
          <a:custGeom>
            <a:rect b="b" l="l" r="r" t="t"/>
            <a:pathLst>
              <a:path extrusionOk="0" h="328930" w="914400">
                <a:moveTo>
                  <a:pt x="0" y="54767"/>
                </a:moveTo>
                <a:lnTo>
                  <a:pt x="4303" y="33449"/>
                </a:lnTo>
                <a:lnTo>
                  <a:pt x="16041" y="16041"/>
                </a:lnTo>
                <a:lnTo>
                  <a:pt x="33449" y="4303"/>
                </a:lnTo>
                <a:lnTo>
                  <a:pt x="54767" y="0"/>
                </a:lnTo>
                <a:lnTo>
                  <a:pt x="859631" y="0"/>
                </a:lnTo>
                <a:lnTo>
                  <a:pt x="880950" y="4303"/>
                </a:lnTo>
                <a:lnTo>
                  <a:pt x="898358" y="16041"/>
                </a:lnTo>
                <a:lnTo>
                  <a:pt x="910095" y="33449"/>
                </a:lnTo>
                <a:lnTo>
                  <a:pt x="914399" y="54767"/>
                </a:lnTo>
                <a:lnTo>
                  <a:pt x="914399" y="273834"/>
                </a:lnTo>
                <a:lnTo>
                  <a:pt x="910095" y="295152"/>
                </a:lnTo>
                <a:lnTo>
                  <a:pt x="898358" y="312560"/>
                </a:lnTo>
                <a:lnTo>
                  <a:pt x="880950" y="324298"/>
                </a:lnTo>
                <a:lnTo>
                  <a:pt x="859631" y="328601"/>
                </a:lnTo>
                <a:lnTo>
                  <a:pt x="54767" y="328601"/>
                </a:lnTo>
                <a:lnTo>
                  <a:pt x="33449" y="324298"/>
                </a:lnTo>
                <a:lnTo>
                  <a:pt x="16041" y="312560"/>
                </a:lnTo>
                <a:lnTo>
                  <a:pt x="4303" y="295152"/>
                </a:lnTo>
                <a:lnTo>
                  <a:pt x="0" y="273834"/>
                </a:lnTo>
                <a:lnTo>
                  <a:pt x="0" y="54767"/>
                </a:lnTo>
                <a:close/>
              </a:path>
            </a:pathLst>
          </a:custGeom>
          <a:noFill/>
          <a:ln cap="flat" cmpd="sng" w="28550">
            <a:solidFill>
              <a:srgbClr val="FF2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0"/>
          <p:cNvSpPr txBox="1"/>
          <p:nvPr>
            <p:ph type="title"/>
          </p:nvPr>
        </p:nvSpPr>
        <p:spPr>
          <a:xfrm>
            <a:off x="2163723" y="452278"/>
            <a:ext cx="48165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8008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Group</a:t>
            </a:r>
            <a:endParaRPr/>
          </a:p>
        </p:txBody>
      </p:sp>
      <p:sp>
        <p:nvSpPr>
          <p:cNvPr id="366" name="Google Shape;366;p60"/>
          <p:cNvSpPr txBox="1"/>
          <p:nvPr/>
        </p:nvSpPr>
        <p:spPr>
          <a:xfrm>
            <a:off x="535939" y="1572260"/>
            <a:ext cx="7646670" cy="1112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6558915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$	ls	–l total		4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-rw-------	1	user1	workshop	573	Sep	29	22:00 keats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7" name="Google Shape;367;p60"/>
          <p:cNvSpPr txBox="1"/>
          <p:nvPr/>
        </p:nvSpPr>
        <p:spPr>
          <a:xfrm>
            <a:off x="535939" y="3711955"/>
            <a:ext cx="5221605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The group that owns this file.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60"/>
          <p:cNvSpPr/>
          <p:nvPr/>
        </p:nvSpPr>
        <p:spPr>
          <a:xfrm>
            <a:off x="3352800" y="2362200"/>
            <a:ext cx="1371600" cy="328930"/>
          </a:xfrm>
          <a:custGeom>
            <a:rect b="b" l="l" r="r" t="t"/>
            <a:pathLst>
              <a:path extrusionOk="0" h="328930" w="1371600">
                <a:moveTo>
                  <a:pt x="0" y="54767"/>
                </a:moveTo>
                <a:lnTo>
                  <a:pt x="4303" y="33449"/>
                </a:lnTo>
                <a:lnTo>
                  <a:pt x="16041" y="16041"/>
                </a:lnTo>
                <a:lnTo>
                  <a:pt x="33449" y="4303"/>
                </a:lnTo>
                <a:lnTo>
                  <a:pt x="54767" y="0"/>
                </a:lnTo>
                <a:lnTo>
                  <a:pt x="1316831" y="0"/>
                </a:lnTo>
                <a:lnTo>
                  <a:pt x="1338150" y="4303"/>
                </a:lnTo>
                <a:lnTo>
                  <a:pt x="1355558" y="16041"/>
                </a:lnTo>
                <a:lnTo>
                  <a:pt x="1367295" y="33449"/>
                </a:lnTo>
                <a:lnTo>
                  <a:pt x="1371599" y="54767"/>
                </a:lnTo>
                <a:lnTo>
                  <a:pt x="1371599" y="273834"/>
                </a:lnTo>
                <a:lnTo>
                  <a:pt x="1367295" y="295152"/>
                </a:lnTo>
                <a:lnTo>
                  <a:pt x="1355558" y="312560"/>
                </a:lnTo>
                <a:lnTo>
                  <a:pt x="1338150" y="324298"/>
                </a:lnTo>
                <a:lnTo>
                  <a:pt x="1316831" y="328601"/>
                </a:lnTo>
                <a:lnTo>
                  <a:pt x="54767" y="328601"/>
                </a:lnTo>
                <a:lnTo>
                  <a:pt x="33449" y="324298"/>
                </a:lnTo>
                <a:lnTo>
                  <a:pt x="16041" y="312560"/>
                </a:lnTo>
                <a:lnTo>
                  <a:pt x="4303" y="295152"/>
                </a:lnTo>
                <a:lnTo>
                  <a:pt x="0" y="273834"/>
                </a:lnTo>
                <a:lnTo>
                  <a:pt x="0" y="54767"/>
                </a:lnTo>
                <a:close/>
              </a:path>
            </a:pathLst>
          </a:custGeom>
          <a:noFill/>
          <a:ln cap="flat" cmpd="sng" w="28550">
            <a:solidFill>
              <a:srgbClr val="FF2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1"/>
          <p:cNvSpPr txBox="1"/>
          <p:nvPr>
            <p:ph type="title"/>
          </p:nvPr>
        </p:nvSpPr>
        <p:spPr>
          <a:xfrm>
            <a:off x="2163723" y="452278"/>
            <a:ext cx="48165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20040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Size</a:t>
            </a:r>
            <a:endParaRPr/>
          </a:p>
        </p:txBody>
      </p:sp>
      <p:sp>
        <p:nvSpPr>
          <p:cNvPr id="374" name="Google Shape;374;p61"/>
          <p:cNvSpPr txBox="1"/>
          <p:nvPr/>
        </p:nvSpPr>
        <p:spPr>
          <a:xfrm>
            <a:off x="535939" y="1572260"/>
            <a:ext cx="7646670" cy="1112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6558915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$	ls	–l total		4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-rw-------	1	user1	workshop	573	Sep	29	22:00 keats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5" name="Google Shape;375;p61"/>
          <p:cNvSpPr txBox="1"/>
          <p:nvPr/>
        </p:nvSpPr>
        <p:spPr>
          <a:xfrm>
            <a:off x="535939" y="3711955"/>
            <a:ext cx="3594735" cy="1681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The size of this file.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t/>
            </a:r>
            <a:endParaRPr sz="4650"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Here listed in bytes.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61"/>
          <p:cNvSpPr/>
          <p:nvPr/>
        </p:nvSpPr>
        <p:spPr>
          <a:xfrm>
            <a:off x="4705350" y="2362200"/>
            <a:ext cx="685800" cy="328930"/>
          </a:xfrm>
          <a:custGeom>
            <a:rect b="b" l="l" r="r" t="t"/>
            <a:pathLst>
              <a:path extrusionOk="0" h="328930" w="685800">
                <a:moveTo>
                  <a:pt x="0" y="54767"/>
                </a:moveTo>
                <a:lnTo>
                  <a:pt x="4303" y="33449"/>
                </a:lnTo>
                <a:lnTo>
                  <a:pt x="16041" y="16041"/>
                </a:lnTo>
                <a:lnTo>
                  <a:pt x="33449" y="4303"/>
                </a:lnTo>
                <a:lnTo>
                  <a:pt x="54767" y="0"/>
                </a:lnTo>
                <a:lnTo>
                  <a:pt x="631031" y="0"/>
                </a:lnTo>
                <a:lnTo>
                  <a:pt x="652350" y="4303"/>
                </a:lnTo>
                <a:lnTo>
                  <a:pt x="669758" y="16041"/>
                </a:lnTo>
                <a:lnTo>
                  <a:pt x="681495" y="33449"/>
                </a:lnTo>
                <a:lnTo>
                  <a:pt x="685799" y="54767"/>
                </a:lnTo>
                <a:lnTo>
                  <a:pt x="685799" y="273834"/>
                </a:lnTo>
                <a:lnTo>
                  <a:pt x="681495" y="295152"/>
                </a:lnTo>
                <a:lnTo>
                  <a:pt x="669758" y="312560"/>
                </a:lnTo>
                <a:lnTo>
                  <a:pt x="652350" y="324298"/>
                </a:lnTo>
                <a:lnTo>
                  <a:pt x="631031" y="328601"/>
                </a:lnTo>
                <a:lnTo>
                  <a:pt x="54767" y="328601"/>
                </a:lnTo>
                <a:lnTo>
                  <a:pt x="33449" y="324298"/>
                </a:lnTo>
                <a:lnTo>
                  <a:pt x="16041" y="312560"/>
                </a:lnTo>
                <a:lnTo>
                  <a:pt x="4303" y="295152"/>
                </a:lnTo>
                <a:lnTo>
                  <a:pt x="0" y="273834"/>
                </a:lnTo>
                <a:lnTo>
                  <a:pt x="0" y="54767"/>
                </a:lnTo>
                <a:close/>
              </a:path>
            </a:pathLst>
          </a:custGeom>
          <a:noFill/>
          <a:ln cap="flat" cmpd="sng" w="28550">
            <a:solidFill>
              <a:srgbClr val="FF2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2"/>
          <p:cNvSpPr txBox="1"/>
          <p:nvPr>
            <p:ph type="title"/>
          </p:nvPr>
        </p:nvSpPr>
        <p:spPr>
          <a:xfrm>
            <a:off x="2163723" y="452278"/>
            <a:ext cx="48165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69405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Last Change Date</a:t>
            </a:r>
            <a:endParaRPr/>
          </a:p>
        </p:txBody>
      </p:sp>
      <p:sp>
        <p:nvSpPr>
          <p:cNvPr id="382" name="Google Shape;382;p62"/>
          <p:cNvSpPr txBox="1"/>
          <p:nvPr/>
        </p:nvSpPr>
        <p:spPr>
          <a:xfrm>
            <a:off x="535939" y="1572260"/>
            <a:ext cx="7646670" cy="1112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6558915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$	ls	–l total		4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-rw-------	1	user1	workshop	573	Sep	29	22:00 keats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3" name="Google Shape;383;p62"/>
          <p:cNvSpPr txBox="1"/>
          <p:nvPr/>
        </p:nvSpPr>
        <p:spPr>
          <a:xfrm>
            <a:off x="535939" y="3711955"/>
            <a:ext cx="6283325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The last time the file was changed.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62"/>
          <p:cNvSpPr/>
          <p:nvPr/>
        </p:nvSpPr>
        <p:spPr>
          <a:xfrm>
            <a:off x="5333998" y="2362200"/>
            <a:ext cx="1981200" cy="328930"/>
          </a:xfrm>
          <a:custGeom>
            <a:rect b="b" l="l" r="r" t="t"/>
            <a:pathLst>
              <a:path extrusionOk="0" h="328930" w="1981200">
                <a:moveTo>
                  <a:pt x="0" y="54767"/>
                </a:moveTo>
                <a:lnTo>
                  <a:pt x="4303" y="33449"/>
                </a:lnTo>
                <a:lnTo>
                  <a:pt x="16041" y="16041"/>
                </a:lnTo>
                <a:lnTo>
                  <a:pt x="33449" y="4303"/>
                </a:lnTo>
                <a:lnTo>
                  <a:pt x="54767" y="0"/>
                </a:lnTo>
                <a:lnTo>
                  <a:pt x="1926431" y="0"/>
                </a:lnTo>
                <a:lnTo>
                  <a:pt x="1947749" y="4303"/>
                </a:lnTo>
                <a:lnTo>
                  <a:pt x="1965157" y="16041"/>
                </a:lnTo>
                <a:lnTo>
                  <a:pt x="1976895" y="33449"/>
                </a:lnTo>
                <a:lnTo>
                  <a:pt x="1981199" y="54767"/>
                </a:lnTo>
                <a:lnTo>
                  <a:pt x="1981199" y="273834"/>
                </a:lnTo>
                <a:lnTo>
                  <a:pt x="1976895" y="295152"/>
                </a:lnTo>
                <a:lnTo>
                  <a:pt x="1965157" y="312560"/>
                </a:lnTo>
                <a:lnTo>
                  <a:pt x="1947749" y="324298"/>
                </a:lnTo>
                <a:lnTo>
                  <a:pt x="1926431" y="328601"/>
                </a:lnTo>
                <a:lnTo>
                  <a:pt x="54767" y="328601"/>
                </a:lnTo>
                <a:lnTo>
                  <a:pt x="33449" y="324298"/>
                </a:lnTo>
                <a:lnTo>
                  <a:pt x="16041" y="312560"/>
                </a:lnTo>
                <a:lnTo>
                  <a:pt x="4303" y="295152"/>
                </a:lnTo>
                <a:lnTo>
                  <a:pt x="0" y="273834"/>
                </a:lnTo>
                <a:lnTo>
                  <a:pt x="0" y="54767"/>
                </a:lnTo>
                <a:close/>
              </a:path>
            </a:pathLst>
          </a:custGeom>
          <a:noFill/>
          <a:ln cap="flat" cmpd="sng" w="28550">
            <a:solidFill>
              <a:srgbClr val="FF2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3"/>
          <p:cNvSpPr txBox="1"/>
          <p:nvPr>
            <p:ph type="title"/>
          </p:nvPr>
        </p:nvSpPr>
        <p:spPr>
          <a:xfrm>
            <a:off x="2163723" y="452278"/>
            <a:ext cx="48165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85673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Name</a:t>
            </a:r>
            <a:endParaRPr/>
          </a:p>
        </p:txBody>
      </p:sp>
      <p:sp>
        <p:nvSpPr>
          <p:cNvPr id="390" name="Google Shape;390;p63"/>
          <p:cNvSpPr txBox="1"/>
          <p:nvPr/>
        </p:nvSpPr>
        <p:spPr>
          <a:xfrm>
            <a:off x="535939" y="1572260"/>
            <a:ext cx="7646670" cy="1112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6558915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$	ls	–l total		4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-rw-------	1	user1	workshop	573	Sep	29	22:00 keats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1" name="Google Shape;391;p63"/>
          <p:cNvSpPr txBox="1"/>
          <p:nvPr/>
        </p:nvSpPr>
        <p:spPr>
          <a:xfrm>
            <a:off x="535939" y="3711955"/>
            <a:ext cx="2600960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The file name.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63"/>
          <p:cNvSpPr/>
          <p:nvPr/>
        </p:nvSpPr>
        <p:spPr>
          <a:xfrm>
            <a:off x="7296148" y="2362200"/>
            <a:ext cx="990600" cy="328930"/>
          </a:xfrm>
          <a:custGeom>
            <a:rect b="b" l="l" r="r" t="t"/>
            <a:pathLst>
              <a:path extrusionOk="0" h="328930" w="990600">
                <a:moveTo>
                  <a:pt x="0" y="54767"/>
                </a:moveTo>
                <a:lnTo>
                  <a:pt x="4303" y="33449"/>
                </a:lnTo>
                <a:lnTo>
                  <a:pt x="16041" y="16041"/>
                </a:lnTo>
                <a:lnTo>
                  <a:pt x="33449" y="4303"/>
                </a:lnTo>
                <a:lnTo>
                  <a:pt x="54767" y="0"/>
                </a:lnTo>
                <a:lnTo>
                  <a:pt x="935831" y="0"/>
                </a:lnTo>
                <a:lnTo>
                  <a:pt x="957149" y="4303"/>
                </a:lnTo>
                <a:lnTo>
                  <a:pt x="974558" y="16041"/>
                </a:lnTo>
                <a:lnTo>
                  <a:pt x="986295" y="33449"/>
                </a:lnTo>
                <a:lnTo>
                  <a:pt x="990599" y="54767"/>
                </a:lnTo>
                <a:lnTo>
                  <a:pt x="990599" y="273834"/>
                </a:lnTo>
                <a:lnTo>
                  <a:pt x="986295" y="295152"/>
                </a:lnTo>
                <a:lnTo>
                  <a:pt x="974558" y="312560"/>
                </a:lnTo>
                <a:lnTo>
                  <a:pt x="957149" y="324298"/>
                </a:lnTo>
                <a:lnTo>
                  <a:pt x="935831" y="328601"/>
                </a:lnTo>
                <a:lnTo>
                  <a:pt x="54767" y="328601"/>
                </a:lnTo>
                <a:lnTo>
                  <a:pt x="33449" y="324298"/>
                </a:lnTo>
                <a:lnTo>
                  <a:pt x="16041" y="312560"/>
                </a:lnTo>
                <a:lnTo>
                  <a:pt x="4303" y="295152"/>
                </a:lnTo>
                <a:lnTo>
                  <a:pt x="0" y="273834"/>
                </a:lnTo>
                <a:lnTo>
                  <a:pt x="0" y="54767"/>
                </a:lnTo>
                <a:close/>
              </a:path>
            </a:pathLst>
          </a:custGeom>
          <a:noFill/>
          <a:ln cap="flat" cmpd="sng" w="28550">
            <a:solidFill>
              <a:srgbClr val="FF2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4"/>
          <p:cNvSpPr txBox="1"/>
          <p:nvPr>
            <p:ph type="title"/>
          </p:nvPr>
        </p:nvSpPr>
        <p:spPr>
          <a:xfrm>
            <a:off x="2163723" y="452278"/>
            <a:ext cx="48165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0205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Permissions</a:t>
            </a:r>
            <a:endParaRPr/>
          </a:p>
        </p:txBody>
      </p:sp>
      <p:sp>
        <p:nvSpPr>
          <p:cNvPr id="398" name="Google Shape;398;p64"/>
          <p:cNvSpPr txBox="1"/>
          <p:nvPr/>
        </p:nvSpPr>
        <p:spPr>
          <a:xfrm>
            <a:off x="459739" y="1572260"/>
            <a:ext cx="8104505" cy="7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36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$	ls	-l	/bin/bash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-rwxr-xr-x	1	root	wheel	768952	Sep	25	15:31	/bin/bash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5"/>
          <p:cNvSpPr txBox="1"/>
          <p:nvPr>
            <p:ph type="title"/>
          </p:nvPr>
        </p:nvSpPr>
        <p:spPr>
          <a:xfrm>
            <a:off x="2163723" y="452278"/>
            <a:ext cx="48165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0205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Permissions</a:t>
            </a:r>
            <a:endParaRPr/>
          </a:p>
        </p:txBody>
      </p:sp>
      <p:sp>
        <p:nvSpPr>
          <p:cNvPr id="404" name="Google Shape;404;p65"/>
          <p:cNvSpPr txBox="1"/>
          <p:nvPr/>
        </p:nvSpPr>
        <p:spPr>
          <a:xfrm>
            <a:off x="459739" y="1572260"/>
            <a:ext cx="8104505" cy="7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36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$	ls	-l	/bin/bash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-rwxr-xr-x	1	root	wheel	768952	Sep	25	15:31	/bin/bash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5" name="Google Shape;405;p65"/>
          <p:cNvSpPr/>
          <p:nvPr/>
        </p:nvSpPr>
        <p:spPr>
          <a:xfrm>
            <a:off x="600074" y="2014548"/>
            <a:ext cx="1447800" cy="328930"/>
          </a:xfrm>
          <a:custGeom>
            <a:rect b="b" l="l" r="r" t="t"/>
            <a:pathLst>
              <a:path extrusionOk="0" h="328930" w="1447800">
                <a:moveTo>
                  <a:pt x="0" y="54767"/>
                </a:moveTo>
                <a:lnTo>
                  <a:pt x="4303" y="33449"/>
                </a:lnTo>
                <a:lnTo>
                  <a:pt x="16041" y="16041"/>
                </a:lnTo>
                <a:lnTo>
                  <a:pt x="33449" y="4303"/>
                </a:lnTo>
                <a:lnTo>
                  <a:pt x="54767" y="0"/>
                </a:lnTo>
                <a:lnTo>
                  <a:pt x="1393031" y="0"/>
                </a:lnTo>
                <a:lnTo>
                  <a:pt x="1414350" y="4303"/>
                </a:lnTo>
                <a:lnTo>
                  <a:pt x="1431758" y="16041"/>
                </a:lnTo>
                <a:lnTo>
                  <a:pt x="1443495" y="33449"/>
                </a:lnTo>
                <a:lnTo>
                  <a:pt x="1447799" y="54767"/>
                </a:lnTo>
                <a:lnTo>
                  <a:pt x="1447799" y="273833"/>
                </a:lnTo>
                <a:lnTo>
                  <a:pt x="1443495" y="295152"/>
                </a:lnTo>
                <a:lnTo>
                  <a:pt x="1431758" y="312560"/>
                </a:lnTo>
                <a:lnTo>
                  <a:pt x="1414350" y="324298"/>
                </a:lnTo>
                <a:lnTo>
                  <a:pt x="1393031" y="328601"/>
                </a:lnTo>
                <a:lnTo>
                  <a:pt x="54767" y="328601"/>
                </a:lnTo>
                <a:lnTo>
                  <a:pt x="33449" y="324298"/>
                </a:lnTo>
                <a:lnTo>
                  <a:pt x="16041" y="312560"/>
                </a:lnTo>
                <a:lnTo>
                  <a:pt x="4303" y="295152"/>
                </a:lnTo>
                <a:lnTo>
                  <a:pt x="0" y="273833"/>
                </a:lnTo>
                <a:lnTo>
                  <a:pt x="0" y="54767"/>
                </a:lnTo>
                <a:close/>
              </a:path>
            </a:pathLst>
          </a:custGeom>
          <a:noFill/>
          <a:ln cap="flat" cmpd="sng" w="28550">
            <a:solidFill>
              <a:srgbClr val="FF2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65"/>
          <p:cNvSpPr txBox="1"/>
          <p:nvPr/>
        </p:nvSpPr>
        <p:spPr>
          <a:xfrm>
            <a:off x="2233275" y="3218180"/>
            <a:ext cx="4375150" cy="18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4125">
            <a:spAutoFit/>
          </a:bodyPr>
          <a:lstStyle/>
          <a:p>
            <a:pPr indent="0" lvl="0" marL="38544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r	read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884555" lvl="0" marL="121031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SzPts val="2400"/>
              <a:buFont typeface="Arial"/>
              <a:buAutoNum type="alphaLcPeriod" startAt="23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write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850265" lvl="0" marL="121031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SzPts val="2400"/>
              <a:buFont typeface="Arial"/>
              <a:buAutoNum type="alphaLcPeriod" startAt="23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execute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others	various special settings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2163723" y="452278"/>
            <a:ext cx="48165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71068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History</a:t>
            </a:r>
            <a:endParaRPr/>
          </a:p>
        </p:txBody>
      </p:sp>
      <p:sp>
        <p:nvSpPr>
          <p:cNvPr id="135" name="Google Shape;135;p21"/>
          <p:cNvSpPr txBox="1"/>
          <p:nvPr/>
        </p:nvSpPr>
        <p:spPr>
          <a:xfrm>
            <a:off x="3545244" y="2797555"/>
            <a:ext cx="2059305" cy="1681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Linux is old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t/>
            </a:r>
            <a:endParaRPr sz="46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1991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6"/>
          <p:cNvSpPr txBox="1"/>
          <p:nvPr>
            <p:ph type="title"/>
          </p:nvPr>
        </p:nvSpPr>
        <p:spPr>
          <a:xfrm>
            <a:off x="2163723" y="452278"/>
            <a:ext cx="48165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0205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Permissions</a:t>
            </a:r>
            <a:endParaRPr/>
          </a:p>
        </p:txBody>
      </p:sp>
      <p:sp>
        <p:nvSpPr>
          <p:cNvPr id="412" name="Google Shape;412;p66"/>
          <p:cNvSpPr txBox="1"/>
          <p:nvPr/>
        </p:nvSpPr>
        <p:spPr>
          <a:xfrm>
            <a:off x="459739" y="1572260"/>
            <a:ext cx="8104505" cy="7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36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$	ls	-l	/bin/bash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-rwxr-xr-x	1	root	wheel	768952	Sep	25	15:31	/bin/bash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3" name="Google Shape;413;p66"/>
          <p:cNvSpPr txBox="1"/>
          <p:nvPr/>
        </p:nvSpPr>
        <p:spPr>
          <a:xfrm>
            <a:off x="459739" y="2759455"/>
            <a:ext cx="4452620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Nine permission settings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66"/>
          <p:cNvSpPr/>
          <p:nvPr/>
        </p:nvSpPr>
        <p:spPr>
          <a:xfrm>
            <a:off x="600074" y="2014548"/>
            <a:ext cx="1447800" cy="328930"/>
          </a:xfrm>
          <a:custGeom>
            <a:rect b="b" l="l" r="r" t="t"/>
            <a:pathLst>
              <a:path extrusionOk="0" h="328930" w="1447800">
                <a:moveTo>
                  <a:pt x="0" y="54767"/>
                </a:moveTo>
                <a:lnTo>
                  <a:pt x="4303" y="33449"/>
                </a:lnTo>
                <a:lnTo>
                  <a:pt x="16041" y="16041"/>
                </a:lnTo>
                <a:lnTo>
                  <a:pt x="33449" y="4303"/>
                </a:lnTo>
                <a:lnTo>
                  <a:pt x="54767" y="0"/>
                </a:lnTo>
                <a:lnTo>
                  <a:pt x="1393031" y="0"/>
                </a:lnTo>
                <a:lnTo>
                  <a:pt x="1414350" y="4303"/>
                </a:lnTo>
                <a:lnTo>
                  <a:pt x="1431758" y="16041"/>
                </a:lnTo>
                <a:lnTo>
                  <a:pt x="1443495" y="33449"/>
                </a:lnTo>
                <a:lnTo>
                  <a:pt x="1447799" y="54767"/>
                </a:lnTo>
                <a:lnTo>
                  <a:pt x="1447799" y="273833"/>
                </a:lnTo>
                <a:lnTo>
                  <a:pt x="1443495" y="295152"/>
                </a:lnTo>
                <a:lnTo>
                  <a:pt x="1431758" y="312560"/>
                </a:lnTo>
                <a:lnTo>
                  <a:pt x="1414350" y="324298"/>
                </a:lnTo>
                <a:lnTo>
                  <a:pt x="1393031" y="328601"/>
                </a:lnTo>
                <a:lnTo>
                  <a:pt x="54767" y="328601"/>
                </a:lnTo>
                <a:lnTo>
                  <a:pt x="33449" y="324298"/>
                </a:lnTo>
                <a:lnTo>
                  <a:pt x="16041" y="312560"/>
                </a:lnTo>
                <a:lnTo>
                  <a:pt x="4303" y="295152"/>
                </a:lnTo>
                <a:lnTo>
                  <a:pt x="0" y="273833"/>
                </a:lnTo>
                <a:lnTo>
                  <a:pt x="0" y="54767"/>
                </a:lnTo>
                <a:close/>
              </a:path>
            </a:pathLst>
          </a:custGeom>
          <a:noFill/>
          <a:ln cap="flat" cmpd="sng" w="28550">
            <a:solidFill>
              <a:srgbClr val="FF2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67"/>
          <p:cNvSpPr txBox="1"/>
          <p:nvPr>
            <p:ph type="title"/>
          </p:nvPr>
        </p:nvSpPr>
        <p:spPr>
          <a:xfrm>
            <a:off x="2163723" y="452278"/>
            <a:ext cx="48165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0205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Permissions</a:t>
            </a:r>
            <a:endParaRPr/>
          </a:p>
        </p:txBody>
      </p:sp>
      <p:sp>
        <p:nvSpPr>
          <p:cNvPr id="420" name="Google Shape;420;p67"/>
          <p:cNvSpPr txBox="1"/>
          <p:nvPr/>
        </p:nvSpPr>
        <p:spPr>
          <a:xfrm>
            <a:off x="459739" y="1572260"/>
            <a:ext cx="8104505" cy="7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36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$	ls	-l	/bin/bash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-rwxr-xr-x	1	root	wheel	768952	Sep	25	15:31	/bin/bash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1" name="Google Shape;421;p67"/>
          <p:cNvSpPr txBox="1"/>
          <p:nvPr/>
        </p:nvSpPr>
        <p:spPr>
          <a:xfrm>
            <a:off x="459739" y="2759455"/>
            <a:ext cx="3933825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Three groups of three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2" name="Google Shape;422;p67"/>
          <p:cNvGrpSpPr/>
          <p:nvPr/>
        </p:nvGrpSpPr>
        <p:grpSpPr>
          <a:xfrm>
            <a:off x="609599" y="2014548"/>
            <a:ext cx="1409700" cy="328930"/>
            <a:chOff x="609599" y="2014548"/>
            <a:chExt cx="1409700" cy="328930"/>
          </a:xfrm>
        </p:grpSpPr>
        <p:sp>
          <p:nvSpPr>
            <p:cNvPr id="423" name="Google Shape;423;p67"/>
            <p:cNvSpPr/>
            <p:nvPr/>
          </p:nvSpPr>
          <p:spPr>
            <a:xfrm>
              <a:off x="609599" y="2014548"/>
              <a:ext cx="466725" cy="328930"/>
            </a:xfrm>
            <a:custGeom>
              <a:rect b="b" l="l" r="r" t="t"/>
              <a:pathLst>
                <a:path extrusionOk="0" h="328930" w="466725">
                  <a:moveTo>
                    <a:pt x="0" y="54767"/>
                  </a:moveTo>
                  <a:lnTo>
                    <a:pt x="4303" y="33449"/>
                  </a:lnTo>
                  <a:lnTo>
                    <a:pt x="16041" y="16041"/>
                  </a:lnTo>
                  <a:lnTo>
                    <a:pt x="33449" y="4303"/>
                  </a:lnTo>
                  <a:lnTo>
                    <a:pt x="54767" y="0"/>
                  </a:lnTo>
                  <a:lnTo>
                    <a:pt x="411956" y="0"/>
                  </a:lnTo>
                  <a:lnTo>
                    <a:pt x="433275" y="4303"/>
                  </a:lnTo>
                  <a:lnTo>
                    <a:pt x="450683" y="16041"/>
                  </a:lnTo>
                  <a:lnTo>
                    <a:pt x="462420" y="33449"/>
                  </a:lnTo>
                  <a:lnTo>
                    <a:pt x="466724" y="54767"/>
                  </a:lnTo>
                  <a:lnTo>
                    <a:pt x="466724" y="273833"/>
                  </a:lnTo>
                  <a:lnTo>
                    <a:pt x="462420" y="295152"/>
                  </a:lnTo>
                  <a:lnTo>
                    <a:pt x="450683" y="312560"/>
                  </a:lnTo>
                  <a:lnTo>
                    <a:pt x="433275" y="324298"/>
                  </a:lnTo>
                  <a:lnTo>
                    <a:pt x="411956" y="328601"/>
                  </a:lnTo>
                  <a:lnTo>
                    <a:pt x="54767" y="328601"/>
                  </a:lnTo>
                  <a:lnTo>
                    <a:pt x="33449" y="324298"/>
                  </a:lnTo>
                  <a:lnTo>
                    <a:pt x="16041" y="312560"/>
                  </a:lnTo>
                  <a:lnTo>
                    <a:pt x="4303" y="295152"/>
                  </a:lnTo>
                  <a:lnTo>
                    <a:pt x="0" y="273833"/>
                  </a:lnTo>
                  <a:lnTo>
                    <a:pt x="0" y="54767"/>
                  </a:lnTo>
                  <a:close/>
                </a:path>
              </a:pathLst>
            </a:custGeom>
            <a:noFill/>
            <a:ln cap="flat" cmpd="sng" w="28550">
              <a:solidFill>
                <a:srgbClr val="FF2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67"/>
            <p:cNvSpPr/>
            <p:nvPr/>
          </p:nvSpPr>
          <p:spPr>
            <a:xfrm>
              <a:off x="1076324" y="2014548"/>
              <a:ext cx="466725" cy="328930"/>
            </a:xfrm>
            <a:custGeom>
              <a:rect b="b" l="l" r="r" t="t"/>
              <a:pathLst>
                <a:path extrusionOk="0" h="328930" w="466725">
                  <a:moveTo>
                    <a:pt x="0" y="54767"/>
                  </a:moveTo>
                  <a:lnTo>
                    <a:pt x="4303" y="33449"/>
                  </a:lnTo>
                  <a:lnTo>
                    <a:pt x="16041" y="16041"/>
                  </a:lnTo>
                  <a:lnTo>
                    <a:pt x="33449" y="4303"/>
                  </a:lnTo>
                  <a:lnTo>
                    <a:pt x="54767" y="0"/>
                  </a:lnTo>
                  <a:lnTo>
                    <a:pt x="411956" y="0"/>
                  </a:lnTo>
                  <a:lnTo>
                    <a:pt x="433275" y="4303"/>
                  </a:lnTo>
                  <a:lnTo>
                    <a:pt x="450683" y="16041"/>
                  </a:lnTo>
                  <a:lnTo>
                    <a:pt x="462421" y="33449"/>
                  </a:lnTo>
                  <a:lnTo>
                    <a:pt x="466724" y="54767"/>
                  </a:lnTo>
                  <a:lnTo>
                    <a:pt x="466724" y="273833"/>
                  </a:lnTo>
                  <a:lnTo>
                    <a:pt x="462421" y="295152"/>
                  </a:lnTo>
                  <a:lnTo>
                    <a:pt x="450683" y="312560"/>
                  </a:lnTo>
                  <a:lnTo>
                    <a:pt x="433275" y="324298"/>
                  </a:lnTo>
                  <a:lnTo>
                    <a:pt x="411956" y="328601"/>
                  </a:lnTo>
                  <a:lnTo>
                    <a:pt x="54767" y="328601"/>
                  </a:lnTo>
                  <a:lnTo>
                    <a:pt x="33449" y="324298"/>
                  </a:lnTo>
                  <a:lnTo>
                    <a:pt x="16041" y="312560"/>
                  </a:lnTo>
                  <a:lnTo>
                    <a:pt x="4303" y="295152"/>
                  </a:lnTo>
                  <a:lnTo>
                    <a:pt x="0" y="273833"/>
                  </a:lnTo>
                  <a:lnTo>
                    <a:pt x="0" y="54767"/>
                  </a:lnTo>
                  <a:close/>
                </a:path>
              </a:pathLst>
            </a:custGeom>
            <a:noFill/>
            <a:ln cap="flat" cmpd="sng" w="28550">
              <a:solidFill>
                <a:srgbClr val="FF2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67"/>
            <p:cNvSpPr/>
            <p:nvPr/>
          </p:nvSpPr>
          <p:spPr>
            <a:xfrm>
              <a:off x="1552574" y="2014548"/>
              <a:ext cx="466725" cy="328930"/>
            </a:xfrm>
            <a:custGeom>
              <a:rect b="b" l="l" r="r" t="t"/>
              <a:pathLst>
                <a:path extrusionOk="0" h="328930" w="466725">
                  <a:moveTo>
                    <a:pt x="0" y="54767"/>
                  </a:moveTo>
                  <a:lnTo>
                    <a:pt x="4303" y="33449"/>
                  </a:lnTo>
                  <a:lnTo>
                    <a:pt x="16041" y="16041"/>
                  </a:lnTo>
                  <a:lnTo>
                    <a:pt x="33449" y="4303"/>
                  </a:lnTo>
                  <a:lnTo>
                    <a:pt x="54767" y="0"/>
                  </a:lnTo>
                  <a:lnTo>
                    <a:pt x="411956" y="0"/>
                  </a:lnTo>
                  <a:lnTo>
                    <a:pt x="433275" y="4303"/>
                  </a:lnTo>
                  <a:lnTo>
                    <a:pt x="450683" y="16041"/>
                  </a:lnTo>
                  <a:lnTo>
                    <a:pt x="462420" y="33449"/>
                  </a:lnTo>
                  <a:lnTo>
                    <a:pt x="466724" y="54767"/>
                  </a:lnTo>
                  <a:lnTo>
                    <a:pt x="466724" y="273833"/>
                  </a:lnTo>
                  <a:lnTo>
                    <a:pt x="462420" y="295152"/>
                  </a:lnTo>
                  <a:lnTo>
                    <a:pt x="450683" y="312560"/>
                  </a:lnTo>
                  <a:lnTo>
                    <a:pt x="433275" y="324298"/>
                  </a:lnTo>
                  <a:lnTo>
                    <a:pt x="411956" y="328601"/>
                  </a:lnTo>
                  <a:lnTo>
                    <a:pt x="54767" y="328601"/>
                  </a:lnTo>
                  <a:lnTo>
                    <a:pt x="33449" y="324298"/>
                  </a:lnTo>
                  <a:lnTo>
                    <a:pt x="16041" y="312560"/>
                  </a:lnTo>
                  <a:lnTo>
                    <a:pt x="4303" y="295152"/>
                  </a:lnTo>
                  <a:lnTo>
                    <a:pt x="0" y="273833"/>
                  </a:lnTo>
                  <a:lnTo>
                    <a:pt x="0" y="54767"/>
                  </a:lnTo>
                  <a:close/>
                </a:path>
              </a:pathLst>
            </a:custGeom>
            <a:noFill/>
            <a:ln cap="flat" cmpd="sng" w="28550">
              <a:solidFill>
                <a:srgbClr val="FF2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8"/>
          <p:cNvSpPr txBox="1"/>
          <p:nvPr>
            <p:ph type="title"/>
          </p:nvPr>
        </p:nvSpPr>
        <p:spPr>
          <a:xfrm>
            <a:off x="2163723" y="452278"/>
            <a:ext cx="48165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0205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Permissions</a:t>
            </a:r>
            <a:endParaRPr/>
          </a:p>
        </p:txBody>
      </p:sp>
      <p:sp>
        <p:nvSpPr>
          <p:cNvPr id="431" name="Google Shape;431;p68"/>
          <p:cNvSpPr txBox="1"/>
          <p:nvPr/>
        </p:nvSpPr>
        <p:spPr>
          <a:xfrm>
            <a:off x="459739" y="1572260"/>
            <a:ext cx="8104505" cy="7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36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$	ls	-l	/bin/bash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-rwxr-xr-x	1	root	wheel	768952	Sep	25	15:31	/bin/bash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2" name="Google Shape;432;p68"/>
          <p:cNvSpPr txBox="1"/>
          <p:nvPr/>
        </p:nvSpPr>
        <p:spPr>
          <a:xfrm>
            <a:off x="459739" y="2759455"/>
            <a:ext cx="4805045" cy="22371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First group: owner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0" lvl="0" marL="3022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read	yes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3022600" marR="508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write	yes execute	yes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68"/>
          <p:cNvSpPr/>
          <p:nvPr/>
        </p:nvSpPr>
        <p:spPr>
          <a:xfrm>
            <a:off x="609599" y="2014548"/>
            <a:ext cx="466725" cy="328930"/>
          </a:xfrm>
          <a:custGeom>
            <a:rect b="b" l="l" r="r" t="t"/>
            <a:pathLst>
              <a:path extrusionOk="0" h="328930" w="466725">
                <a:moveTo>
                  <a:pt x="0" y="54767"/>
                </a:moveTo>
                <a:lnTo>
                  <a:pt x="4303" y="33449"/>
                </a:lnTo>
                <a:lnTo>
                  <a:pt x="16041" y="16041"/>
                </a:lnTo>
                <a:lnTo>
                  <a:pt x="33449" y="4303"/>
                </a:lnTo>
                <a:lnTo>
                  <a:pt x="54767" y="0"/>
                </a:lnTo>
                <a:lnTo>
                  <a:pt x="411956" y="0"/>
                </a:lnTo>
                <a:lnTo>
                  <a:pt x="433275" y="4303"/>
                </a:lnTo>
                <a:lnTo>
                  <a:pt x="450683" y="16041"/>
                </a:lnTo>
                <a:lnTo>
                  <a:pt x="462420" y="33449"/>
                </a:lnTo>
                <a:lnTo>
                  <a:pt x="466724" y="54767"/>
                </a:lnTo>
                <a:lnTo>
                  <a:pt x="466724" y="273833"/>
                </a:lnTo>
                <a:lnTo>
                  <a:pt x="462420" y="295152"/>
                </a:lnTo>
                <a:lnTo>
                  <a:pt x="450683" y="312560"/>
                </a:lnTo>
                <a:lnTo>
                  <a:pt x="433275" y="324298"/>
                </a:lnTo>
                <a:lnTo>
                  <a:pt x="411956" y="328601"/>
                </a:lnTo>
                <a:lnTo>
                  <a:pt x="54767" y="328601"/>
                </a:lnTo>
                <a:lnTo>
                  <a:pt x="33449" y="324298"/>
                </a:lnTo>
                <a:lnTo>
                  <a:pt x="16041" y="312560"/>
                </a:lnTo>
                <a:lnTo>
                  <a:pt x="4303" y="295152"/>
                </a:lnTo>
                <a:lnTo>
                  <a:pt x="0" y="273833"/>
                </a:lnTo>
                <a:lnTo>
                  <a:pt x="0" y="54767"/>
                </a:lnTo>
                <a:close/>
              </a:path>
            </a:pathLst>
          </a:custGeom>
          <a:noFill/>
          <a:ln cap="flat" cmpd="sng" w="28550">
            <a:solidFill>
              <a:srgbClr val="FF2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68"/>
          <p:cNvSpPr/>
          <p:nvPr/>
        </p:nvSpPr>
        <p:spPr>
          <a:xfrm>
            <a:off x="2362200" y="2014548"/>
            <a:ext cx="762000" cy="328930"/>
          </a:xfrm>
          <a:custGeom>
            <a:rect b="b" l="l" r="r" t="t"/>
            <a:pathLst>
              <a:path extrusionOk="0" h="328930" w="762000">
                <a:moveTo>
                  <a:pt x="0" y="54767"/>
                </a:moveTo>
                <a:lnTo>
                  <a:pt x="4303" y="33449"/>
                </a:lnTo>
                <a:lnTo>
                  <a:pt x="16041" y="16041"/>
                </a:lnTo>
                <a:lnTo>
                  <a:pt x="33449" y="4303"/>
                </a:lnTo>
                <a:lnTo>
                  <a:pt x="54767" y="0"/>
                </a:lnTo>
                <a:lnTo>
                  <a:pt x="707231" y="0"/>
                </a:lnTo>
                <a:lnTo>
                  <a:pt x="728550" y="4303"/>
                </a:lnTo>
                <a:lnTo>
                  <a:pt x="745958" y="16041"/>
                </a:lnTo>
                <a:lnTo>
                  <a:pt x="757695" y="33449"/>
                </a:lnTo>
                <a:lnTo>
                  <a:pt x="761999" y="54767"/>
                </a:lnTo>
                <a:lnTo>
                  <a:pt x="761999" y="273833"/>
                </a:lnTo>
                <a:lnTo>
                  <a:pt x="757695" y="295152"/>
                </a:lnTo>
                <a:lnTo>
                  <a:pt x="745958" y="312560"/>
                </a:lnTo>
                <a:lnTo>
                  <a:pt x="728550" y="324298"/>
                </a:lnTo>
                <a:lnTo>
                  <a:pt x="707231" y="328601"/>
                </a:lnTo>
                <a:lnTo>
                  <a:pt x="54767" y="328601"/>
                </a:lnTo>
                <a:lnTo>
                  <a:pt x="33449" y="324298"/>
                </a:lnTo>
                <a:lnTo>
                  <a:pt x="16041" y="312560"/>
                </a:lnTo>
                <a:lnTo>
                  <a:pt x="4303" y="295152"/>
                </a:lnTo>
                <a:lnTo>
                  <a:pt x="0" y="273833"/>
                </a:lnTo>
                <a:lnTo>
                  <a:pt x="0" y="54767"/>
                </a:lnTo>
                <a:close/>
              </a:path>
            </a:pathLst>
          </a:custGeom>
          <a:noFill/>
          <a:ln cap="flat" cmpd="sng" w="28550">
            <a:solidFill>
              <a:srgbClr val="FF2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69"/>
          <p:cNvSpPr txBox="1"/>
          <p:nvPr>
            <p:ph type="title"/>
          </p:nvPr>
        </p:nvSpPr>
        <p:spPr>
          <a:xfrm>
            <a:off x="2163723" y="452278"/>
            <a:ext cx="48165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0205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Permissions</a:t>
            </a:r>
            <a:endParaRPr/>
          </a:p>
        </p:txBody>
      </p:sp>
      <p:sp>
        <p:nvSpPr>
          <p:cNvPr id="440" name="Google Shape;440;p69"/>
          <p:cNvSpPr txBox="1"/>
          <p:nvPr/>
        </p:nvSpPr>
        <p:spPr>
          <a:xfrm>
            <a:off x="459739" y="1572260"/>
            <a:ext cx="8104505" cy="7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36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$	ls	-l	/bin/bash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-rwxr-xr-x	1	root	wheel	768952	Sep	25	15:31	/bin/bash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1" name="Google Shape;441;p69"/>
          <p:cNvSpPr txBox="1"/>
          <p:nvPr/>
        </p:nvSpPr>
        <p:spPr>
          <a:xfrm>
            <a:off x="459739" y="2759455"/>
            <a:ext cx="4805045" cy="22371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Second group: group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0" lvl="0" marL="3022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read	yes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3022600" marR="508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write	no execute	yes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69"/>
          <p:cNvSpPr/>
          <p:nvPr/>
        </p:nvSpPr>
        <p:spPr>
          <a:xfrm>
            <a:off x="1085849" y="2014548"/>
            <a:ext cx="466725" cy="328930"/>
          </a:xfrm>
          <a:custGeom>
            <a:rect b="b" l="l" r="r" t="t"/>
            <a:pathLst>
              <a:path extrusionOk="0" h="328930" w="466725">
                <a:moveTo>
                  <a:pt x="0" y="54767"/>
                </a:moveTo>
                <a:lnTo>
                  <a:pt x="4303" y="33449"/>
                </a:lnTo>
                <a:lnTo>
                  <a:pt x="16041" y="16041"/>
                </a:lnTo>
                <a:lnTo>
                  <a:pt x="33449" y="4303"/>
                </a:lnTo>
                <a:lnTo>
                  <a:pt x="54767" y="0"/>
                </a:lnTo>
                <a:lnTo>
                  <a:pt x="411956" y="0"/>
                </a:lnTo>
                <a:lnTo>
                  <a:pt x="433275" y="4303"/>
                </a:lnTo>
                <a:lnTo>
                  <a:pt x="450683" y="16041"/>
                </a:lnTo>
                <a:lnTo>
                  <a:pt x="462421" y="33449"/>
                </a:lnTo>
                <a:lnTo>
                  <a:pt x="466724" y="54767"/>
                </a:lnTo>
                <a:lnTo>
                  <a:pt x="466724" y="273833"/>
                </a:lnTo>
                <a:lnTo>
                  <a:pt x="462421" y="295152"/>
                </a:lnTo>
                <a:lnTo>
                  <a:pt x="450683" y="312560"/>
                </a:lnTo>
                <a:lnTo>
                  <a:pt x="433275" y="324298"/>
                </a:lnTo>
                <a:lnTo>
                  <a:pt x="411956" y="328601"/>
                </a:lnTo>
                <a:lnTo>
                  <a:pt x="54767" y="328601"/>
                </a:lnTo>
                <a:lnTo>
                  <a:pt x="33449" y="324298"/>
                </a:lnTo>
                <a:lnTo>
                  <a:pt x="16041" y="312560"/>
                </a:lnTo>
                <a:lnTo>
                  <a:pt x="4303" y="295152"/>
                </a:lnTo>
                <a:lnTo>
                  <a:pt x="0" y="273833"/>
                </a:lnTo>
                <a:lnTo>
                  <a:pt x="0" y="54767"/>
                </a:lnTo>
                <a:close/>
              </a:path>
            </a:pathLst>
          </a:custGeom>
          <a:noFill/>
          <a:ln cap="flat" cmpd="sng" w="28550">
            <a:solidFill>
              <a:srgbClr val="FF2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69"/>
          <p:cNvSpPr/>
          <p:nvPr/>
        </p:nvSpPr>
        <p:spPr>
          <a:xfrm>
            <a:off x="3124200" y="2014548"/>
            <a:ext cx="914400" cy="328930"/>
          </a:xfrm>
          <a:custGeom>
            <a:rect b="b" l="l" r="r" t="t"/>
            <a:pathLst>
              <a:path extrusionOk="0" h="328930" w="914400">
                <a:moveTo>
                  <a:pt x="0" y="54767"/>
                </a:moveTo>
                <a:lnTo>
                  <a:pt x="4303" y="33449"/>
                </a:lnTo>
                <a:lnTo>
                  <a:pt x="16041" y="16041"/>
                </a:lnTo>
                <a:lnTo>
                  <a:pt x="33449" y="4303"/>
                </a:lnTo>
                <a:lnTo>
                  <a:pt x="54767" y="0"/>
                </a:lnTo>
                <a:lnTo>
                  <a:pt x="859631" y="0"/>
                </a:lnTo>
                <a:lnTo>
                  <a:pt x="880950" y="4303"/>
                </a:lnTo>
                <a:lnTo>
                  <a:pt x="898358" y="16041"/>
                </a:lnTo>
                <a:lnTo>
                  <a:pt x="910095" y="33449"/>
                </a:lnTo>
                <a:lnTo>
                  <a:pt x="914399" y="54767"/>
                </a:lnTo>
                <a:lnTo>
                  <a:pt x="914399" y="273833"/>
                </a:lnTo>
                <a:lnTo>
                  <a:pt x="910095" y="295152"/>
                </a:lnTo>
                <a:lnTo>
                  <a:pt x="898358" y="312560"/>
                </a:lnTo>
                <a:lnTo>
                  <a:pt x="880950" y="324298"/>
                </a:lnTo>
                <a:lnTo>
                  <a:pt x="859631" y="328601"/>
                </a:lnTo>
                <a:lnTo>
                  <a:pt x="54767" y="328601"/>
                </a:lnTo>
                <a:lnTo>
                  <a:pt x="33449" y="324298"/>
                </a:lnTo>
                <a:lnTo>
                  <a:pt x="16041" y="312560"/>
                </a:lnTo>
                <a:lnTo>
                  <a:pt x="4303" y="295152"/>
                </a:lnTo>
                <a:lnTo>
                  <a:pt x="0" y="273833"/>
                </a:lnTo>
                <a:lnTo>
                  <a:pt x="0" y="54767"/>
                </a:lnTo>
                <a:close/>
              </a:path>
            </a:pathLst>
          </a:custGeom>
          <a:noFill/>
          <a:ln cap="flat" cmpd="sng" w="28550">
            <a:solidFill>
              <a:srgbClr val="FF2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70"/>
          <p:cNvSpPr txBox="1"/>
          <p:nvPr>
            <p:ph type="title"/>
          </p:nvPr>
        </p:nvSpPr>
        <p:spPr>
          <a:xfrm>
            <a:off x="2163723" y="452278"/>
            <a:ext cx="48165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0205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Permissions</a:t>
            </a:r>
            <a:endParaRPr/>
          </a:p>
        </p:txBody>
      </p:sp>
      <p:sp>
        <p:nvSpPr>
          <p:cNvPr id="449" name="Google Shape;449;p70"/>
          <p:cNvSpPr txBox="1"/>
          <p:nvPr/>
        </p:nvSpPr>
        <p:spPr>
          <a:xfrm>
            <a:off x="459739" y="1572260"/>
            <a:ext cx="8104505" cy="7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36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$	ls	-l	/bin/bash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-rwxr-xr-x	1	root	wheel	768952	Sep	25	15:31	/bin/bash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0" name="Google Shape;450;p70"/>
          <p:cNvSpPr txBox="1"/>
          <p:nvPr/>
        </p:nvSpPr>
        <p:spPr>
          <a:xfrm>
            <a:off x="459739" y="2759455"/>
            <a:ext cx="4859655" cy="22371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Third group: everyone else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0" lvl="0" marL="3022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read	yes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3022600" marR="59055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write	no execute	yes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70"/>
          <p:cNvSpPr/>
          <p:nvPr/>
        </p:nvSpPr>
        <p:spPr>
          <a:xfrm>
            <a:off x="1543050" y="2014548"/>
            <a:ext cx="466725" cy="328930"/>
          </a:xfrm>
          <a:custGeom>
            <a:rect b="b" l="l" r="r" t="t"/>
            <a:pathLst>
              <a:path extrusionOk="0" h="328930" w="466725">
                <a:moveTo>
                  <a:pt x="0" y="54767"/>
                </a:moveTo>
                <a:lnTo>
                  <a:pt x="4303" y="33449"/>
                </a:lnTo>
                <a:lnTo>
                  <a:pt x="16041" y="16041"/>
                </a:lnTo>
                <a:lnTo>
                  <a:pt x="33449" y="4303"/>
                </a:lnTo>
                <a:lnTo>
                  <a:pt x="54767" y="0"/>
                </a:lnTo>
                <a:lnTo>
                  <a:pt x="411957" y="0"/>
                </a:lnTo>
                <a:lnTo>
                  <a:pt x="433275" y="4303"/>
                </a:lnTo>
                <a:lnTo>
                  <a:pt x="450683" y="16041"/>
                </a:lnTo>
                <a:lnTo>
                  <a:pt x="462421" y="33449"/>
                </a:lnTo>
                <a:lnTo>
                  <a:pt x="466724" y="54767"/>
                </a:lnTo>
                <a:lnTo>
                  <a:pt x="466724" y="273833"/>
                </a:lnTo>
                <a:lnTo>
                  <a:pt x="462421" y="295152"/>
                </a:lnTo>
                <a:lnTo>
                  <a:pt x="450683" y="312560"/>
                </a:lnTo>
                <a:lnTo>
                  <a:pt x="433275" y="324298"/>
                </a:lnTo>
                <a:lnTo>
                  <a:pt x="411957" y="328601"/>
                </a:lnTo>
                <a:lnTo>
                  <a:pt x="54767" y="328601"/>
                </a:lnTo>
                <a:lnTo>
                  <a:pt x="33449" y="324298"/>
                </a:lnTo>
                <a:lnTo>
                  <a:pt x="16041" y="312560"/>
                </a:lnTo>
                <a:lnTo>
                  <a:pt x="4303" y="295152"/>
                </a:lnTo>
                <a:lnTo>
                  <a:pt x="0" y="273833"/>
                </a:lnTo>
                <a:lnTo>
                  <a:pt x="0" y="54767"/>
                </a:lnTo>
                <a:close/>
              </a:path>
            </a:pathLst>
          </a:custGeom>
          <a:noFill/>
          <a:ln cap="flat" cmpd="sng" w="28550">
            <a:solidFill>
              <a:srgbClr val="FF2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71"/>
          <p:cNvSpPr txBox="1"/>
          <p:nvPr>
            <p:ph type="title"/>
          </p:nvPr>
        </p:nvSpPr>
        <p:spPr>
          <a:xfrm>
            <a:off x="2163723" y="452278"/>
            <a:ext cx="48165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99262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date</a:t>
            </a:r>
            <a:endParaRPr/>
          </a:p>
        </p:txBody>
      </p:sp>
      <p:sp>
        <p:nvSpPr>
          <p:cNvPr id="457" name="Google Shape;457;p71"/>
          <p:cNvSpPr txBox="1"/>
          <p:nvPr/>
        </p:nvSpPr>
        <p:spPr>
          <a:xfrm>
            <a:off x="535939" y="1540764"/>
            <a:ext cx="6854190" cy="1186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47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$	date</a:t>
            </a:r>
            <a:endParaRPr sz="3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73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Tue	Sep	30	13:27:29	EDT	2014</a:t>
            </a:r>
            <a:endParaRPr sz="3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2" name="Google Shape;462;p72"/>
          <p:cNvGraphicFramePr/>
          <p:nvPr/>
        </p:nvGraphicFramePr>
        <p:xfrm>
          <a:off x="516889" y="5034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{329023D5-FED9-4A22-A094-ABD0D1CC9AE4}</a:tableStyleId>
              </a:tblPr>
              <a:tblGrid>
                <a:gridCol w="397500"/>
                <a:gridCol w="1106800"/>
                <a:gridCol w="4434200"/>
              </a:tblGrid>
              <a:tr h="831850">
                <a:tc gridSpan="2">
                  <a:txBody>
                    <a:bodyPr/>
                    <a:lstStyle/>
                    <a:p>
                      <a:pPr indent="0" lvl="0" marL="0" marR="317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 hMerge="1"/>
                <a:tc>
                  <a:txBody>
                    <a:bodyPr/>
                    <a:lstStyle/>
                    <a:p>
                      <a:pPr indent="0" lvl="0" marL="690245" marR="0" rtl="0" algn="ctr">
                        <a:lnSpc>
                          <a:spcPct val="11046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 u="none" cap="none" strike="noStrike">
                          <a:solidFill>
                            <a:srgbClr val="3333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Output Redirection</a:t>
                      </a:r>
                      <a:endParaRPr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</a:tr>
              <a:tr h="1480175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>
                          <a:solidFill>
                            <a:srgbClr val="4D4D4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  <a:endParaRPr sz="32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7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>
                          <a:solidFill>
                            <a:srgbClr val="4D4D4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  <a:endParaRPr sz="32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09875" marB="0" marR="0" marL="0"/>
                </a:tc>
                <a:tc>
                  <a:txBody>
                    <a:bodyPr/>
                    <a:lstStyle/>
                    <a:p>
                      <a:pPr indent="0" lvl="0" marL="121920" marR="0" rtl="0" algn="l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>
                          <a:solidFill>
                            <a:srgbClr val="4D4D4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cd date</a:t>
                      </a:r>
                      <a:endParaRPr sz="32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17175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243840" marR="0" rtl="0" algn="l">
                        <a:lnSpc>
                          <a:spcPct val="100000"/>
                        </a:lnSpc>
                        <a:spcBef>
                          <a:spcPts val="287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>
                          <a:solidFill>
                            <a:srgbClr val="4D4D4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	thedate</a:t>
                      </a:r>
                      <a:endParaRPr sz="32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</a:tr>
              <a:tr h="521975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1843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>
                          <a:solidFill>
                            <a:srgbClr val="4D4D4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  <a:endParaRPr sz="32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121920" marR="3175" rtl="0" algn="l">
                        <a:lnSpc>
                          <a:spcPct val="11843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>
                          <a:solidFill>
                            <a:srgbClr val="4D4D4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cat</a:t>
                      </a:r>
                      <a:endParaRPr sz="32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843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>
                          <a:solidFill>
                            <a:srgbClr val="4D4D4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thedate</a:t>
                      </a:r>
                      <a:endParaRPr sz="32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73"/>
          <p:cNvSpPr txBox="1"/>
          <p:nvPr>
            <p:ph type="title"/>
          </p:nvPr>
        </p:nvSpPr>
        <p:spPr>
          <a:xfrm>
            <a:off x="2163723" y="452278"/>
            <a:ext cx="48165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57023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Output Redirection</a:t>
            </a:r>
            <a:endParaRPr/>
          </a:p>
        </p:txBody>
      </p:sp>
      <p:sp>
        <p:nvSpPr>
          <p:cNvPr id="468" name="Google Shape;468;p73"/>
          <p:cNvSpPr txBox="1"/>
          <p:nvPr/>
        </p:nvSpPr>
        <p:spPr>
          <a:xfrm>
            <a:off x="535939" y="1540764"/>
            <a:ext cx="3927475" cy="1770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47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$	cd</a:t>
            </a:r>
            <a:endParaRPr sz="3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73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$	ls	–l	&gt;	myhome</a:t>
            </a:r>
            <a:endParaRPr sz="3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$	cat	myhome</a:t>
            </a:r>
            <a:endParaRPr sz="3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74"/>
          <p:cNvSpPr txBox="1"/>
          <p:nvPr/>
        </p:nvSpPr>
        <p:spPr>
          <a:xfrm>
            <a:off x="535939" y="452278"/>
            <a:ext cx="4435475" cy="1694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508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sort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t/>
            </a:r>
            <a:endParaRPr sz="4700"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$	sort	keats</a:t>
            </a:r>
            <a:endParaRPr sz="3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75"/>
          <p:cNvSpPr txBox="1"/>
          <p:nvPr>
            <p:ph type="ctrTitle"/>
          </p:nvPr>
        </p:nvSpPr>
        <p:spPr>
          <a:xfrm>
            <a:off x="2885499" y="452278"/>
            <a:ext cx="33729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77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Input Redirection</a:t>
            </a:r>
            <a:endParaRPr/>
          </a:p>
        </p:txBody>
      </p:sp>
      <p:sp>
        <p:nvSpPr>
          <p:cNvPr id="479" name="Google Shape;479;p75"/>
          <p:cNvSpPr txBox="1"/>
          <p:nvPr/>
        </p:nvSpPr>
        <p:spPr>
          <a:xfrm>
            <a:off x="535939" y="1633220"/>
            <a:ext cx="3439795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$	sort	&lt;	keats</a:t>
            </a:r>
            <a:endParaRPr sz="3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2163723" y="452278"/>
            <a:ext cx="48165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71068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History</a:t>
            </a:r>
            <a:endParaRPr/>
          </a:p>
        </p:txBody>
      </p:sp>
      <p:sp>
        <p:nvSpPr>
          <p:cNvPr id="141" name="Google Shape;141;p22"/>
          <p:cNvSpPr txBox="1"/>
          <p:nvPr/>
        </p:nvSpPr>
        <p:spPr>
          <a:xfrm>
            <a:off x="3014523" y="2797555"/>
            <a:ext cx="3120390" cy="1681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For our purposes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t/>
            </a:r>
            <a:endParaRPr sz="46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Linux = Unix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76"/>
          <p:cNvSpPr txBox="1"/>
          <p:nvPr>
            <p:ph type="title"/>
          </p:nvPr>
        </p:nvSpPr>
        <p:spPr>
          <a:xfrm>
            <a:off x="2163723" y="452278"/>
            <a:ext cx="48165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77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Input/Output Redirection</a:t>
            </a:r>
            <a:endParaRPr/>
          </a:p>
        </p:txBody>
      </p:sp>
      <p:sp>
        <p:nvSpPr>
          <p:cNvPr id="485" name="Google Shape;485;p76"/>
          <p:cNvSpPr txBox="1"/>
          <p:nvPr/>
        </p:nvSpPr>
        <p:spPr>
          <a:xfrm>
            <a:off x="535939" y="1540764"/>
            <a:ext cx="5634990" cy="1186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47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$	sort	&lt;	keats	&gt;	sorted</a:t>
            </a:r>
            <a:endParaRPr sz="3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73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$	cat	sorted</a:t>
            </a:r>
            <a:endParaRPr sz="3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77"/>
          <p:cNvSpPr txBox="1"/>
          <p:nvPr>
            <p:ph type="title"/>
          </p:nvPr>
        </p:nvSpPr>
        <p:spPr>
          <a:xfrm>
            <a:off x="2163723" y="452278"/>
            <a:ext cx="48165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3493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Appending</a:t>
            </a:r>
            <a:endParaRPr/>
          </a:p>
        </p:txBody>
      </p:sp>
      <p:sp>
        <p:nvSpPr>
          <p:cNvPr id="491" name="Google Shape;491;p77"/>
          <p:cNvSpPr txBox="1"/>
          <p:nvPr/>
        </p:nvSpPr>
        <p:spPr>
          <a:xfrm>
            <a:off x="535939" y="1540764"/>
            <a:ext cx="4171950" cy="23545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47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$	date	&gt;&gt;	thedate</a:t>
            </a:r>
            <a:endParaRPr sz="3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73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$	cat	thedate</a:t>
            </a:r>
            <a:endParaRPr sz="3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t/>
            </a:r>
            <a:endParaRPr sz="4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Useful for log files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78"/>
          <p:cNvSpPr txBox="1"/>
          <p:nvPr>
            <p:ph type="title"/>
          </p:nvPr>
        </p:nvSpPr>
        <p:spPr>
          <a:xfrm>
            <a:off x="2163723" y="452278"/>
            <a:ext cx="48165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97040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grep</a:t>
            </a:r>
            <a:endParaRPr/>
          </a:p>
        </p:txBody>
      </p:sp>
      <p:sp>
        <p:nvSpPr>
          <p:cNvPr id="497" name="Google Shape;497;p78"/>
          <p:cNvSpPr txBox="1"/>
          <p:nvPr/>
        </p:nvSpPr>
        <p:spPr>
          <a:xfrm>
            <a:off x="535939" y="1555496"/>
            <a:ext cx="7921625" cy="219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01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$	grep	planet	keats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615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When	a	new	planet	swims	into	his	ken;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Find all lines containing “planet” in “keats”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79"/>
          <p:cNvSpPr txBox="1"/>
          <p:nvPr>
            <p:ph type="title"/>
          </p:nvPr>
        </p:nvSpPr>
        <p:spPr>
          <a:xfrm>
            <a:off x="2163723" y="452278"/>
            <a:ext cx="48165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8681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Pipes</a:t>
            </a:r>
            <a:endParaRPr/>
          </a:p>
        </p:txBody>
      </p:sp>
      <p:graphicFrame>
        <p:nvGraphicFramePr>
          <p:cNvPr id="503" name="Google Shape;503;p79"/>
          <p:cNvGraphicFramePr/>
          <p:nvPr/>
        </p:nvGraphicFramePr>
        <p:xfrm>
          <a:off x="516889" y="170547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{329023D5-FED9-4A22-A094-ABD0D1CC9AE4}</a:tableStyleId>
              </a:tblPr>
              <a:tblGrid>
                <a:gridCol w="351800"/>
                <a:gridCol w="853450"/>
                <a:gridCol w="1280150"/>
                <a:gridCol w="426725"/>
                <a:gridCol w="1066800"/>
                <a:gridCol w="1418600"/>
              </a:tblGrid>
              <a:tr h="453400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32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4D4D4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  <a:endParaRPr sz="2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2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4D4D4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cat</a:t>
                      </a:r>
                      <a:endParaRPr sz="2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2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4D4D4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keats</a:t>
                      </a:r>
                      <a:endParaRPr sz="2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 hMerge="1"/>
                <a:tc hMerge="1"/>
              </a:tr>
              <a:tr h="453400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174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4D4D4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  <a:endParaRPr sz="2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74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4D4D4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cat</a:t>
                      </a:r>
                      <a:endParaRPr sz="2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74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4D4D4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keats</a:t>
                      </a:r>
                      <a:endParaRPr sz="2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106679" marR="0" rtl="0" algn="l">
                        <a:lnSpc>
                          <a:spcPct val="1174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4D4D4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|</a:t>
                      </a:r>
                      <a:endParaRPr sz="2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106679" marR="0" rtl="0" algn="l">
                        <a:lnSpc>
                          <a:spcPct val="1174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4D4D4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grep</a:t>
                      </a:r>
                      <a:endParaRPr sz="2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106679" marR="0" rtl="0" algn="l">
                        <a:lnSpc>
                          <a:spcPct val="1174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4D4D4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planet</a:t>
                      </a:r>
                      <a:endParaRPr sz="2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</a:tr>
            </a:tbl>
          </a:graphicData>
        </a:graphic>
      </p:graphicFrame>
      <p:sp>
        <p:nvSpPr>
          <p:cNvPr id="504" name="Google Shape;504;p79"/>
          <p:cNvSpPr txBox="1"/>
          <p:nvPr/>
        </p:nvSpPr>
        <p:spPr>
          <a:xfrm>
            <a:off x="535939" y="2645664"/>
            <a:ext cx="7921625" cy="21170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When	a	new	planet	swims	into	his	ken;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38735" rtl="0" algn="l">
              <a:lnSpc>
                <a:spcPct val="100000"/>
              </a:lnSpc>
              <a:spcBef>
                <a:spcPts val="1925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Pipes connect output from one command to the input of another command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80"/>
          <p:cNvSpPr txBox="1"/>
          <p:nvPr>
            <p:ph type="title"/>
          </p:nvPr>
        </p:nvSpPr>
        <p:spPr>
          <a:xfrm>
            <a:off x="2163723" y="452278"/>
            <a:ext cx="48165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7221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Editing</a:t>
            </a:r>
            <a:endParaRPr/>
          </a:p>
        </p:txBody>
      </p:sp>
      <p:sp>
        <p:nvSpPr>
          <p:cNvPr id="510" name="Google Shape;510;p80"/>
          <p:cNvSpPr txBox="1"/>
          <p:nvPr/>
        </p:nvSpPr>
        <p:spPr>
          <a:xfrm>
            <a:off x="535939" y="1633220"/>
            <a:ext cx="7033259" cy="2846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No single obvious choice for editor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t/>
            </a:r>
            <a:endParaRPr sz="4600">
              <a:latin typeface="Arial"/>
              <a:ea typeface="Arial"/>
              <a:cs typeface="Arial"/>
              <a:sym typeface="Arial"/>
            </a:endParaRPr>
          </a:p>
          <a:p>
            <a:pPr indent="-342265" lvl="0" marL="3549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vi – simple but difficult at first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-342265" lvl="0" marL="354965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rgbClr val="4D4D4D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emacs – powerful but complex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-342265" lvl="0" marL="354965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rgbClr val="4D4D4D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nano – simple but not really standard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81"/>
          <p:cNvSpPr txBox="1"/>
          <p:nvPr>
            <p:ph type="title"/>
          </p:nvPr>
        </p:nvSpPr>
        <p:spPr>
          <a:xfrm>
            <a:off x="2163723" y="452278"/>
            <a:ext cx="48165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925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nano</a:t>
            </a:r>
            <a:endParaRPr/>
          </a:p>
        </p:txBody>
      </p:sp>
      <p:sp>
        <p:nvSpPr>
          <p:cNvPr id="516" name="Google Shape;516;p81"/>
          <p:cNvSpPr txBox="1"/>
          <p:nvPr/>
        </p:nvSpPr>
        <p:spPr>
          <a:xfrm>
            <a:off x="535939" y="1633220"/>
            <a:ext cx="4718050" cy="40303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$	nano	keats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t/>
            </a:r>
            <a:endParaRPr sz="4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“^” means “hold down control”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^a : go to beginning of line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^e : go to end of line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^k: delete line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^o: save file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^x: exit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82"/>
          <p:cNvSpPr txBox="1"/>
          <p:nvPr>
            <p:ph type="title"/>
          </p:nvPr>
        </p:nvSpPr>
        <p:spPr>
          <a:xfrm>
            <a:off x="2163723" y="452278"/>
            <a:ext cx="48165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201485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less</a:t>
            </a:r>
            <a:endParaRPr/>
          </a:p>
        </p:txBody>
      </p:sp>
      <p:sp>
        <p:nvSpPr>
          <p:cNvPr id="522" name="Google Shape;522;p82"/>
          <p:cNvSpPr txBox="1"/>
          <p:nvPr/>
        </p:nvSpPr>
        <p:spPr>
          <a:xfrm>
            <a:off x="535939" y="1633220"/>
            <a:ext cx="5247640" cy="21221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$	less	/var/log/messages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 sz="415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265" lvl="0" marL="3549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Used to read (not edit) files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-342265" lvl="0" marL="354965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rgbClr val="4D4D4D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Very useful command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83"/>
          <p:cNvSpPr txBox="1"/>
          <p:nvPr>
            <p:ph type="title"/>
          </p:nvPr>
        </p:nvSpPr>
        <p:spPr>
          <a:xfrm>
            <a:off x="2163723" y="452278"/>
            <a:ext cx="48165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201485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less</a:t>
            </a:r>
            <a:endParaRPr/>
          </a:p>
        </p:txBody>
      </p:sp>
      <p:sp>
        <p:nvSpPr>
          <p:cNvPr id="528" name="Google Shape;528;p83"/>
          <p:cNvSpPr txBox="1"/>
          <p:nvPr/>
        </p:nvSpPr>
        <p:spPr>
          <a:xfrm>
            <a:off x="535939" y="1555496"/>
            <a:ext cx="4046854" cy="35998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75">
            <a:spAutoFit/>
          </a:bodyPr>
          <a:lstStyle/>
          <a:p>
            <a:pPr indent="0" lvl="0" marL="12700" marR="1021080" rtl="0" algn="l">
              <a:lnSpc>
                <a:spcPct val="118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[space] : next page b : previous page g : go to end of file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^g : display location in file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r>
              <a:t/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/ : search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n: repeat search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84"/>
          <p:cNvSpPr txBox="1"/>
          <p:nvPr>
            <p:ph type="title"/>
          </p:nvPr>
        </p:nvSpPr>
        <p:spPr>
          <a:xfrm>
            <a:off x="2163723" y="452278"/>
            <a:ext cx="48165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89102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sleep</a:t>
            </a:r>
            <a:endParaRPr/>
          </a:p>
        </p:txBody>
      </p:sp>
      <p:sp>
        <p:nvSpPr>
          <p:cNvPr id="534" name="Google Shape;534;p84"/>
          <p:cNvSpPr txBox="1"/>
          <p:nvPr/>
        </p:nvSpPr>
        <p:spPr>
          <a:xfrm>
            <a:off x="535939" y="1633220"/>
            <a:ext cx="194627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$	sleep	5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5" name="Google Shape;535;p84"/>
          <p:cNvSpPr txBox="1"/>
          <p:nvPr/>
        </p:nvSpPr>
        <p:spPr>
          <a:xfrm>
            <a:off x="535939" y="3178555"/>
            <a:ext cx="5021580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265" lvl="0" marL="3549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More useful than it seems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85"/>
          <p:cNvSpPr txBox="1"/>
          <p:nvPr>
            <p:ph type="title"/>
          </p:nvPr>
        </p:nvSpPr>
        <p:spPr>
          <a:xfrm>
            <a:off x="2163723" y="452278"/>
            <a:ext cx="48165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93611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echo</a:t>
            </a:r>
            <a:endParaRPr/>
          </a:p>
        </p:txBody>
      </p:sp>
      <p:sp>
        <p:nvSpPr>
          <p:cNvPr id="541" name="Google Shape;541;p85"/>
          <p:cNvSpPr txBox="1"/>
          <p:nvPr/>
        </p:nvSpPr>
        <p:spPr>
          <a:xfrm>
            <a:off x="535939" y="1555496"/>
            <a:ext cx="5021580" cy="21361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3080385" rtl="0" algn="l">
              <a:lnSpc>
                <a:spcPct val="118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$	echo	hi hi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t/>
            </a:r>
            <a:endParaRPr sz="425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265" lvl="0" marL="3549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More useful than it seems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2163723" y="452278"/>
            <a:ext cx="48165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71068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History</a:t>
            </a:r>
            <a:endParaRPr/>
          </a:p>
        </p:txBody>
      </p:sp>
      <p:sp>
        <p:nvSpPr>
          <p:cNvPr id="147" name="Google Shape;147;p23"/>
          <p:cNvSpPr txBox="1"/>
          <p:nvPr/>
        </p:nvSpPr>
        <p:spPr>
          <a:xfrm>
            <a:off x="3184187" y="2797555"/>
            <a:ext cx="2781300" cy="1681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Unix is very old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t/>
            </a:r>
            <a:endParaRPr sz="46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1969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86"/>
          <p:cNvSpPr txBox="1"/>
          <p:nvPr>
            <p:ph type="title"/>
          </p:nvPr>
        </p:nvSpPr>
        <p:spPr>
          <a:xfrm>
            <a:off x="2163723" y="452278"/>
            <a:ext cx="48165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48005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Multiple Commands</a:t>
            </a:r>
            <a:endParaRPr/>
          </a:p>
        </p:txBody>
      </p:sp>
      <p:sp>
        <p:nvSpPr>
          <p:cNvPr id="547" name="Google Shape;547;p86"/>
          <p:cNvSpPr txBox="1"/>
          <p:nvPr/>
        </p:nvSpPr>
        <p:spPr>
          <a:xfrm>
            <a:off x="535939" y="1555496"/>
            <a:ext cx="5563870" cy="21361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1701800" rtl="0" algn="l">
              <a:lnSpc>
                <a:spcPct val="118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$	sleep	5;	echo	hi hi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t/>
            </a:r>
            <a:endParaRPr sz="425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265" lvl="0" marL="3549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Use ; to separate commands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87"/>
          <p:cNvSpPr txBox="1"/>
          <p:nvPr>
            <p:ph type="title"/>
          </p:nvPr>
        </p:nvSpPr>
        <p:spPr>
          <a:xfrm>
            <a:off x="2163723" y="452278"/>
            <a:ext cx="48165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6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Job Control</a:t>
            </a:r>
            <a:endParaRPr/>
          </a:p>
        </p:txBody>
      </p:sp>
      <p:sp>
        <p:nvSpPr>
          <p:cNvPr id="553" name="Google Shape;553;p87"/>
          <p:cNvSpPr txBox="1"/>
          <p:nvPr/>
        </p:nvSpPr>
        <p:spPr>
          <a:xfrm>
            <a:off x="535939" y="1555496"/>
            <a:ext cx="6871334" cy="2571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01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$	sleep	60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615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^c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t/>
            </a:r>
            <a:endParaRPr sz="415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265" lvl="0" marL="3549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Use control-c to stop a running command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88"/>
          <p:cNvSpPr txBox="1"/>
          <p:nvPr>
            <p:ph type="title"/>
          </p:nvPr>
        </p:nvSpPr>
        <p:spPr>
          <a:xfrm>
            <a:off x="2163723" y="452278"/>
            <a:ext cx="48165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6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Job Control</a:t>
            </a:r>
            <a:endParaRPr/>
          </a:p>
        </p:txBody>
      </p:sp>
      <p:sp>
        <p:nvSpPr>
          <p:cNvPr id="559" name="Google Shape;559;p88"/>
          <p:cNvSpPr txBox="1"/>
          <p:nvPr/>
        </p:nvSpPr>
        <p:spPr>
          <a:xfrm>
            <a:off x="535939" y="1555496"/>
            <a:ext cx="4080510" cy="10344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01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$	sleep	60;	echo	hi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615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^c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0" name="Google Shape;560;p88"/>
          <p:cNvSpPr txBox="1"/>
          <p:nvPr/>
        </p:nvSpPr>
        <p:spPr>
          <a:xfrm>
            <a:off x="535939" y="3674364"/>
            <a:ext cx="384111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What happened?	Why?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89"/>
          <p:cNvSpPr txBox="1"/>
          <p:nvPr>
            <p:ph type="title"/>
          </p:nvPr>
        </p:nvSpPr>
        <p:spPr>
          <a:xfrm>
            <a:off x="2163723" y="452278"/>
            <a:ext cx="48165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20605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exit</a:t>
            </a:r>
            <a:endParaRPr/>
          </a:p>
        </p:txBody>
      </p:sp>
      <p:sp>
        <p:nvSpPr>
          <p:cNvPr id="566" name="Google Shape;566;p89"/>
          <p:cNvSpPr txBox="1"/>
          <p:nvPr/>
        </p:nvSpPr>
        <p:spPr>
          <a:xfrm>
            <a:off x="535939" y="1633220"/>
            <a:ext cx="6762115" cy="37382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$	exit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 sz="415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265" lvl="0" marL="3549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Logs out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-342265" lvl="0" marL="354965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rgbClr val="4D4D4D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There are other ways of logging out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t/>
            </a:r>
            <a:endParaRPr sz="4650"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$	logout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$	^d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90"/>
          <p:cNvSpPr txBox="1"/>
          <p:nvPr/>
        </p:nvSpPr>
        <p:spPr>
          <a:xfrm>
            <a:off x="4324706" y="452278"/>
            <a:ext cx="499745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ps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90"/>
          <p:cNvSpPr txBox="1"/>
          <p:nvPr/>
        </p:nvSpPr>
        <p:spPr>
          <a:xfrm>
            <a:off x="535939" y="1633220"/>
            <a:ext cx="7507605" cy="2037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$	ps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t/>
            </a:r>
            <a:endParaRPr sz="405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55600" marR="5080" rtl="0" algn="l">
              <a:lnSpc>
                <a:spcPct val="1024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Lists the processes you have running in this session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91"/>
          <p:cNvSpPr txBox="1"/>
          <p:nvPr/>
        </p:nvSpPr>
        <p:spPr>
          <a:xfrm>
            <a:off x="4324706" y="452278"/>
            <a:ext cx="499745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ps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91"/>
          <p:cNvSpPr txBox="1"/>
          <p:nvPr>
            <p:ph type="title"/>
          </p:nvPr>
        </p:nvSpPr>
        <p:spPr>
          <a:xfrm>
            <a:off x="535939" y="1633220"/>
            <a:ext cx="15195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$	ps	-e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9" name="Google Shape;579;p91"/>
          <p:cNvSpPr txBox="1"/>
          <p:nvPr/>
        </p:nvSpPr>
        <p:spPr>
          <a:xfrm>
            <a:off x="535939" y="2657855"/>
            <a:ext cx="3643629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265" lvl="0" marL="3549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List every process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92"/>
          <p:cNvSpPr txBox="1"/>
          <p:nvPr/>
        </p:nvSpPr>
        <p:spPr>
          <a:xfrm>
            <a:off x="4324706" y="452278"/>
            <a:ext cx="499745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ps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92"/>
          <p:cNvSpPr txBox="1"/>
          <p:nvPr>
            <p:ph type="title"/>
          </p:nvPr>
        </p:nvSpPr>
        <p:spPr>
          <a:xfrm>
            <a:off x="535939" y="1633220"/>
            <a:ext cx="19464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$	ps	-aux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6" name="Google Shape;586;p92"/>
          <p:cNvSpPr txBox="1"/>
          <p:nvPr/>
        </p:nvSpPr>
        <p:spPr>
          <a:xfrm>
            <a:off x="535939" y="2657855"/>
            <a:ext cx="6398895" cy="2079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25">
            <a:spAutoFit/>
          </a:bodyPr>
          <a:lstStyle/>
          <a:p>
            <a:pPr indent="-342900" lvl="0" marL="355600" marR="5080" rtl="0" algn="l">
              <a:lnSpc>
                <a:spcPct val="1024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List every process with a lot more information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501015" rtl="0" algn="l">
              <a:lnSpc>
                <a:spcPct val="100000"/>
              </a:lnSpc>
              <a:spcBef>
                <a:spcPts val="730"/>
              </a:spcBef>
              <a:spcAft>
                <a:spcPts val="0"/>
              </a:spcAft>
              <a:buClr>
                <a:srgbClr val="4D4D4D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Flags for ps are numerous and inconsistent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93"/>
          <p:cNvSpPr txBox="1"/>
          <p:nvPr/>
        </p:nvSpPr>
        <p:spPr>
          <a:xfrm>
            <a:off x="4245927" y="452278"/>
            <a:ext cx="657860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top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93"/>
          <p:cNvSpPr txBox="1"/>
          <p:nvPr>
            <p:ph type="title"/>
          </p:nvPr>
        </p:nvSpPr>
        <p:spPr>
          <a:xfrm>
            <a:off x="535939" y="1633220"/>
            <a:ext cx="1092900" cy="8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$	top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3" name="Google Shape;593;p93"/>
          <p:cNvSpPr txBox="1"/>
          <p:nvPr/>
        </p:nvSpPr>
        <p:spPr>
          <a:xfrm>
            <a:off x="535939" y="2561335"/>
            <a:ext cx="6986270" cy="23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9200">
            <a:spAutoFit/>
          </a:bodyPr>
          <a:lstStyle/>
          <a:p>
            <a:pPr indent="-342265" lvl="0" marL="3549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Lists running processes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-342265" lvl="0" marL="354965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rgbClr val="4D4D4D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Updates every 3 seconds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-342265" lvl="0" marL="354965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4D4D4D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Many options to change display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-342265" lvl="0" marL="354965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rgbClr val="4D4D4D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Many other top-like commands exist.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94"/>
          <p:cNvSpPr txBox="1"/>
          <p:nvPr/>
        </p:nvSpPr>
        <p:spPr>
          <a:xfrm>
            <a:off x="3444140" y="452278"/>
            <a:ext cx="2261235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Questions?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94"/>
          <p:cNvSpPr txBox="1"/>
          <p:nvPr/>
        </p:nvSpPr>
        <p:spPr>
          <a:xfrm>
            <a:off x="3172381" y="3381755"/>
            <a:ext cx="2804795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Any questions?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95"/>
          <p:cNvSpPr txBox="1"/>
          <p:nvPr>
            <p:ph type="title"/>
          </p:nvPr>
        </p:nvSpPr>
        <p:spPr>
          <a:xfrm>
            <a:off x="2163723" y="452278"/>
            <a:ext cx="48165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156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Other Topics</a:t>
            </a:r>
            <a:endParaRPr/>
          </a:p>
        </p:txBody>
      </p:sp>
      <p:sp>
        <p:nvSpPr>
          <p:cNvPr id="605" name="Google Shape;605;p95"/>
          <p:cNvSpPr txBox="1"/>
          <p:nvPr/>
        </p:nvSpPr>
        <p:spPr>
          <a:xfrm>
            <a:off x="535939" y="1633220"/>
            <a:ext cx="7823200" cy="3341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265" lvl="0" marL="3549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This is the end of the slides proper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>
                <a:srgbClr val="4D4D4D"/>
              </a:buClr>
              <a:buSzPts val="4600"/>
              <a:buFont typeface="Arial"/>
              <a:buNone/>
            </a:pPr>
            <a:r>
              <a:t/>
            </a:r>
            <a:endParaRPr sz="4600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Many other commands and concepts that could be covered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4D4D4D"/>
              </a:buClr>
              <a:buSzPts val="4700"/>
              <a:buFont typeface="Arial"/>
              <a:buNone/>
            </a:pPr>
            <a:r>
              <a:t/>
            </a:r>
            <a:endParaRPr sz="4700">
              <a:latin typeface="Arial"/>
              <a:ea typeface="Arial"/>
              <a:cs typeface="Arial"/>
              <a:sym typeface="Arial"/>
            </a:endParaRPr>
          </a:p>
          <a:p>
            <a:pPr indent="-342265" lvl="0" marL="3549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Following slides just list possibilities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/>
        </p:nvSpPr>
        <p:spPr>
          <a:xfrm>
            <a:off x="3861752" y="452278"/>
            <a:ext cx="1426210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History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4"/>
          <p:cNvSpPr txBox="1"/>
          <p:nvPr/>
        </p:nvSpPr>
        <p:spPr>
          <a:xfrm>
            <a:off x="958611" y="2797555"/>
            <a:ext cx="7232650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Unix created by engineers for engineers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96"/>
          <p:cNvSpPr txBox="1"/>
          <p:nvPr>
            <p:ph type="title"/>
          </p:nvPr>
        </p:nvSpPr>
        <p:spPr>
          <a:xfrm>
            <a:off x="2163723" y="452278"/>
            <a:ext cx="48165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156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Other Topics</a:t>
            </a:r>
            <a:endParaRPr/>
          </a:p>
        </p:txBody>
      </p:sp>
      <p:sp>
        <p:nvSpPr>
          <p:cNvPr id="611" name="Google Shape;611;p96"/>
          <p:cNvSpPr txBox="1"/>
          <p:nvPr/>
        </p:nvSpPr>
        <p:spPr>
          <a:xfrm>
            <a:off x="535939" y="1540764"/>
            <a:ext cx="4389120" cy="23545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4775">
            <a:spAutoFit/>
          </a:bodyPr>
          <a:lstStyle/>
          <a:p>
            <a:pPr indent="-342265" lvl="0" marL="3549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Environment variables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-342265" lvl="0" marL="354965" rtl="0" algn="l">
              <a:lnSpc>
                <a:spcPct val="100000"/>
              </a:lnSpc>
              <a:spcBef>
                <a:spcPts val="730"/>
              </a:spcBef>
              <a:spcAft>
                <a:spcPts val="0"/>
              </a:spcAft>
              <a:buClr>
                <a:srgbClr val="4D4D4D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$PATH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-342265" lvl="0" marL="354965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rgbClr val="4D4D4D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which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-342265" lvl="0" marL="354965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rgbClr val="4D4D4D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97"/>
          <p:cNvSpPr txBox="1"/>
          <p:nvPr>
            <p:ph type="title"/>
          </p:nvPr>
        </p:nvSpPr>
        <p:spPr>
          <a:xfrm>
            <a:off x="2163723" y="452278"/>
            <a:ext cx="48165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156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Other Topics</a:t>
            </a:r>
            <a:endParaRPr/>
          </a:p>
        </p:txBody>
      </p:sp>
      <p:sp>
        <p:nvSpPr>
          <p:cNvPr id="617" name="Google Shape;617;p97"/>
          <p:cNvSpPr txBox="1"/>
          <p:nvPr/>
        </p:nvSpPr>
        <p:spPr>
          <a:xfrm>
            <a:off x="535939" y="1540764"/>
            <a:ext cx="4163060" cy="23545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4775">
            <a:spAutoFit/>
          </a:bodyPr>
          <a:lstStyle/>
          <a:p>
            <a:pPr indent="-342265" lvl="0" marL="3549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More process control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-342265" lvl="0" marL="354965" rtl="0" algn="l">
              <a:lnSpc>
                <a:spcPct val="100000"/>
              </a:lnSpc>
              <a:spcBef>
                <a:spcPts val="730"/>
              </a:spcBef>
              <a:spcAft>
                <a:spcPts val="0"/>
              </a:spcAft>
              <a:buClr>
                <a:srgbClr val="4D4D4D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^z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-342265" lvl="0" marL="354965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rgbClr val="4D4D4D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bg, fg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-342265" lvl="0" marL="354965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rgbClr val="4D4D4D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jobs (command)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98"/>
          <p:cNvSpPr txBox="1"/>
          <p:nvPr>
            <p:ph type="title"/>
          </p:nvPr>
        </p:nvSpPr>
        <p:spPr>
          <a:xfrm>
            <a:off x="2163723" y="452278"/>
            <a:ext cx="48165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156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Other Topics</a:t>
            </a:r>
            <a:endParaRPr/>
          </a:p>
        </p:txBody>
      </p:sp>
      <p:sp>
        <p:nvSpPr>
          <p:cNvPr id="623" name="Google Shape;623;p98"/>
          <p:cNvSpPr txBox="1"/>
          <p:nvPr/>
        </p:nvSpPr>
        <p:spPr>
          <a:xfrm>
            <a:off x="535939" y="1540764"/>
            <a:ext cx="4005579" cy="41071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4775">
            <a:spAutoFit/>
          </a:bodyPr>
          <a:lstStyle/>
          <a:p>
            <a:pPr indent="-342265" lvl="0" marL="3549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Standard directories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-342265" lvl="0" marL="354965" rtl="0" algn="l">
              <a:lnSpc>
                <a:spcPct val="100000"/>
              </a:lnSpc>
              <a:spcBef>
                <a:spcPts val="730"/>
              </a:spcBef>
              <a:spcAft>
                <a:spcPts val="0"/>
              </a:spcAft>
              <a:buClr>
                <a:srgbClr val="4D4D4D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bin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-342265" lvl="0" marL="354965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rgbClr val="4D4D4D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dev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-342265" lvl="0" marL="354965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rgbClr val="4D4D4D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etc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-342265" lvl="0" marL="354965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rgbClr val="4D4D4D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tmp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-342265" lvl="0" marL="354965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rgbClr val="4D4D4D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usr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-342265" lvl="0" marL="354965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rgbClr val="4D4D4D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99"/>
          <p:cNvSpPr txBox="1"/>
          <p:nvPr>
            <p:ph type="title"/>
          </p:nvPr>
        </p:nvSpPr>
        <p:spPr>
          <a:xfrm>
            <a:off x="2163723" y="452278"/>
            <a:ext cx="48165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156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Other Topics</a:t>
            </a:r>
            <a:endParaRPr/>
          </a:p>
        </p:txBody>
      </p:sp>
      <p:sp>
        <p:nvSpPr>
          <p:cNvPr id="629" name="Google Shape;629;p99"/>
          <p:cNvSpPr txBox="1"/>
          <p:nvPr/>
        </p:nvSpPr>
        <p:spPr>
          <a:xfrm>
            <a:off x="535939" y="1540764"/>
            <a:ext cx="2741295" cy="23545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4775">
            <a:spAutoFit/>
          </a:bodyPr>
          <a:lstStyle/>
          <a:p>
            <a:pPr indent="-342265" lvl="0" marL="3549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File systems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-342265" lvl="0" marL="354965" rtl="0" algn="l">
              <a:lnSpc>
                <a:spcPct val="100000"/>
              </a:lnSpc>
              <a:spcBef>
                <a:spcPts val="730"/>
              </a:spcBef>
              <a:spcAft>
                <a:spcPts val="0"/>
              </a:spcAft>
              <a:buClr>
                <a:srgbClr val="4D4D4D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df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-342265" lvl="0" marL="354965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rgbClr val="4D4D4D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Space usage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-342265" lvl="0" marL="354965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rgbClr val="4D4D4D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du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100"/>
          <p:cNvSpPr txBox="1"/>
          <p:nvPr>
            <p:ph type="title"/>
          </p:nvPr>
        </p:nvSpPr>
        <p:spPr>
          <a:xfrm>
            <a:off x="2163723" y="452278"/>
            <a:ext cx="48165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156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Other Topics</a:t>
            </a:r>
            <a:endParaRPr/>
          </a:p>
        </p:txBody>
      </p:sp>
      <p:sp>
        <p:nvSpPr>
          <p:cNvPr id="635" name="Google Shape;635;p100"/>
          <p:cNvSpPr txBox="1"/>
          <p:nvPr/>
        </p:nvSpPr>
        <p:spPr>
          <a:xfrm>
            <a:off x="535939" y="1540764"/>
            <a:ext cx="2265680" cy="23545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4775">
            <a:spAutoFit/>
          </a:bodyPr>
          <a:lstStyle/>
          <a:p>
            <a:pPr indent="-342265" lvl="0" marL="3549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Processes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-342265" lvl="0" marL="354965" rtl="0" algn="l">
              <a:lnSpc>
                <a:spcPct val="100000"/>
              </a:lnSpc>
              <a:spcBef>
                <a:spcPts val="730"/>
              </a:spcBef>
              <a:spcAft>
                <a:spcPts val="0"/>
              </a:spcAft>
              <a:buClr>
                <a:srgbClr val="4D4D4D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fork()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-342265" lvl="0" marL="354965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rgbClr val="4D4D4D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exec()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-342265" lvl="0" marL="354965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rgbClr val="4D4D4D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kill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101"/>
          <p:cNvSpPr txBox="1"/>
          <p:nvPr>
            <p:ph type="title"/>
          </p:nvPr>
        </p:nvSpPr>
        <p:spPr>
          <a:xfrm>
            <a:off x="2163723" y="452278"/>
            <a:ext cx="48165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156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Other Topics</a:t>
            </a:r>
            <a:endParaRPr/>
          </a:p>
        </p:txBody>
      </p:sp>
      <p:sp>
        <p:nvSpPr>
          <p:cNvPr id="641" name="Google Shape;641;p101"/>
          <p:cNvSpPr txBox="1"/>
          <p:nvPr/>
        </p:nvSpPr>
        <p:spPr>
          <a:xfrm>
            <a:off x="535939" y="1633220"/>
            <a:ext cx="2807335" cy="1677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265" lvl="0" marL="3549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Shell scripts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>
                <a:srgbClr val="4D4D4D"/>
              </a:buClr>
              <a:buSzPts val="4600"/>
              <a:buFont typeface="Arial"/>
              <a:buNone/>
            </a:pPr>
            <a:r>
              <a:t/>
            </a:r>
            <a:endParaRPr sz="4600">
              <a:latin typeface="Arial"/>
              <a:ea typeface="Arial"/>
              <a:cs typeface="Arial"/>
              <a:sym typeface="Arial"/>
            </a:endParaRPr>
          </a:p>
          <a:p>
            <a:pPr indent="-342265" lvl="0" marL="3549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Programming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ctrTitle"/>
          </p:nvPr>
        </p:nvSpPr>
        <p:spPr>
          <a:xfrm>
            <a:off x="2885499" y="452278"/>
            <a:ext cx="33729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98869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History</a:t>
            </a:r>
            <a:endParaRPr/>
          </a:p>
        </p:txBody>
      </p:sp>
      <p:sp>
        <p:nvSpPr>
          <p:cNvPr id="159" name="Google Shape;159;p25"/>
          <p:cNvSpPr txBox="1"/>
          <p:nvPr/>
        </p:nvSpPr>
        <p:spPr>
          <a:xfrm>
            <a:off x="1308754" y="2797555"/>
            <a:ext cx="6532245" cy="1000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485390" lvl="0" marL="249745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Unix was designed to be simple and powerful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