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5143500" cx="9144000"/>
  <p:notesSz cx="9144000" cy="5143500"/>
  <p:embeddedFontLst>
    <p:embeddedFont>
      <p:font typeface="Roboto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-bold.fntdata"/><Relationship Id="rId82" Type="http://schemas.openxmlformats.org/officeDocument/2006/relationships/font" Target="fonts/Roboto-boldItalic.fntdata"/><Relationship Id="rId81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Roboto-regular.fntdata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7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7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7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7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7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7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649424" y="816124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34224" y="816124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19025" y="816124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03825" y="816124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49424" y="2114550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934224" y="2114550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219025" y="2114550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503825" y="2114550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45075" y="1551069"/>
            <a:ext cx="7399655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5075" y="1551069"/>
            <a:ext cx="7399655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735450" y="1994575"/>
            <a:ext cx="4743000" cy="22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 Workshop</a:t>
            </a:r>
            <a:endParaRPr b="1" sz="63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Introduction to</a:t>
            </a: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 C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Thought by Rahul Bharadwaj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67025" y="1889662"/>
            <a:ext cx="35394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971100" y="2571750"/>
            <a:ext cx="287655" cy="0"/>
          </a:xfrm>
          <a:custGeom>
            <a:rect b="b" l="l" r="r" t="t"/>
            <a:pathLst>
              <a:path extrusionOk="0" h="120000" w="287654">
                <a:moveTo>
                  <a:pt x="0" y="0"/>
                </a:moveTo>
                <a:lnTo>
                  <a:pt x="287399" y="0"/>
                </a:lnTo>
              </a:path>
            </a:pathLst>
          </a:custGeom>
          <a:noFill/>
          <a:ln cap="flat" cmpd="sng" w="761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2354037" y="3196308"/>
            <a:ext cx="152971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03200" lvl="0" marL="2152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assignment operator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120254" y="2812975"/>
            <a:ext cx="0" cy="322580"/>
          </a:xfrm>
          <a:custGeom>
            <a:rect b="b" l="l" r="r" t="t"/>
            <a:pathLst>
              <a:path extrusionOk="0" h="322580" w="120000">
                <a:moveTo>
                  <a:pt x="0" y="0"/>
                </a:moveTo>
                <a:lnTo>
                  <a:pt x="0" y="322499"/>
                </a:lnTo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54916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7603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98474" y="4284958"/>
            <a:ext cx="84556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"Create an </a:t>
            </a:r>
            <a:r>
              <a:rPr b="1" lang="en-US" sz="2400">
                <a:solidFill>
                  <a:srgbClr val="E69137"/>
                </a:solidFill>
                <a:latin typeface="Calibri"/>
                <a:ea typeface="Calibri"/>
                <a:cs typeface="Calibri"/>
                <a:sym typeface="Calibri"/>
              </a:rPr>
              <a:t>integer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variable named </a:t>
            </a:r>
            <a:r>
              <a:rPr b="1" lang="en-US" sz="24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calls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b="1" lang="en-US" sz="24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gets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4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value 4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."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554774" y="2571750"/>
            <a:ext cx="1139825" cy="0"/>
          </a:xfrm>
          <a:custGeom>
            <a:rect b="b" l="l" r="r" t="t"/>
            <a:pathLst>
              <a:path extrusionOk="0" h="120000" w="1139825">
                <a:moveTo>
                  <a:pt x="0" y="0"/>
                </a:moveTo>
                <a:lnTo>
                  <a:pt x="1139399" y="0"/>
                </a:lnTo>
              </a:path>
            </a:pathLst>
          </a:custGeom>
          <a:noFill/>
          <a:ln cap="flat" cmpd="sng" w="761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335574" y="2571750"/>
            <a:ext cx="1139825" cy="0"/>
          </a:xfrm>
          <a:custGeom>
            <a:rect b="b" l="l" r="r" t="t"/>
            <a:pathLst>
              <a:path extrusionOk="0" h="120000" w="1139825">
                <a:moveTo>
                  <a:pt x="0" y="0"/>
                </a:moveTo>
                <a:lnTo>
                  <a:pt x="1139399" y="0"/>
                </a:lnTo>
              </a:path>
            </a:pathLst>
          </a:custGeom>
          <a:noFill/>
          <a:ln cap="flat" cmpd="sng" w="76175">
            <a:solidFill>
              <a:srgbClr val="E691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2971100" y="2571750"/>
            <a:ext cx="287655" cy="0"/>
          </a:xfrm>
          <a:custGeom>
            <a:rect b="b" l="l" r="r" t="t"/>
            <a:pathLst>
              <a:path extrusionOk="0" h="120000" w="287654">
                <a:moveTo>
                  <a:pt x="0" y="0"/>
                </a:moveTo>
                <a:lnTo>
                  <a:pt x="287399" y="0"/>
                </a:lnTo>
              </a:path>
            </a:pathLst>
          </a:custGeom>
          <a:noFill/>
          <a:ln cap="flat" cmpd="sng" w="761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67025" y="1889662"/>
            <a:ext cx="3539490" cy="206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-1743710" lvl="0" marL="1899285" marR="11430" rtl="0" algn="l">
              <a:lnSpc>
                <a:spcPct val="125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type	name	value assignment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102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operator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120254" y="2812975"/>
            <a:ext cx="0" cy="322580"/>
          </a:xfrm>
          <a:custGeom>
            <a:rect b="b" l="l" r="r" t="t"/>
            <a:pathLst>
              <a:path extrusionOk="0" h="322580" w="120000">
                <a:moveTo>
                  <a:pt x="0" y="0"/>
                </a:moveTo>
                <a:lnTo>
                  <a:pt x="0" y="322499"/>
                </a:lnTo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54916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57603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488249" y="2571750"/>
            <a:ext cx="299720" cy="0"/>
          </a:xfrm>
          <a:custGeom>
            <a:rect b="b" l="l" r="r" t="t"/>
            <a:pathLst>
              <a:path extrusionOk="0" h="120000" w="299720">
                <a:moveTo>
                  <a:pt x="0" y="0"/>
                </a:moveTo>
                <a:lnTo>
                  <a:pt x="299699" y="0"/>
                </a:lnTo>
              </a:path>
            </a:pathLst>
          </a:custGeom>
          <a:noFill/>
          <a:ln cap="flat" cmpd="sng" w="761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67025" y="1889662"/>
            <a:ext cx="27870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x = 50;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333075" y="2573825"/>
            <a:ext cx="511809" cy="0"/>
          </a:xfrm>
          <a:custGeom>
            <a:rect b="b" l="l" r="r" t="t"/>
            <a:pathLst>
              <a:path extrusionOk="0" h="120000" w="511810">
                <a:moveTo>
                  <a:pt x="0" y="0"/>
                </a:moveTo>
                <a:lnTo>
                  <a:pt x="511499" y="0"/>
                </a:lnTo>
              </a:path>
            </a:pathLst>
          </a:custGeom>
          <a:noFill/>
          <a:ln cap="flat" cmpd="sng" w="761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96625" y="2573825"/>
            <a:ext cx="706120" cy="0"/>
          </a:xfrm>
          <a:custGeom>
            <a:rect b="b" l="l" r="r" t="t"/>
            <a:pathLst>
              <a:path extrusionOk="0" h="120000" w="706119">
                <a:moveTo>
                  <a:pt x="0" y="0"/>
                </a:moveTo>
                <a:lnTo>
                  <a:pt x="705899" y="0"/>
                </a:lnTo>
              </a:path>
            </a:pathLst>
          </a:custGeom>
          <a:noFill/>
          <a:ln cap="flat" cmpd="sng" w="76175">
            <a:solidFill>
              <a:srgbClr val="E691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995599" y="2573825"/>
            <a:ext cx="287655" cy="0"/>
          </a:xfrm>
          <a:custGeom>
            <a:rect b="b" l="l" r="r" t="t"/>
            <a:pathLst>
              <a:path extrusionOk="0" h="120000" w="287655">
                <a:moveTo>
                  <a:pt x="0" y="0"/>
                </a:moveTo>
                <a:lnTo>
                  <a:pt x="287399" y="0"/>
                </a:lnTo>
              </a:path>
            </a:pathLst>
          </a:custGeom>
          <a:noFill/>
          <a:ln cap="flat" cmpd="sng" w="761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491545" y="2573825"/>
            <a:ext cx="579755" cy="0"/>
          </a:xfrm>
          <a:custGeom>
            <a:rect b="b" l="l" r="r" t="t"/>
            <a:pathLst>
              <a:path extrusionOk="0" h="120000" w="579755">
                <a:moveTo>
                  <a:pt x="0" y="0"/>
                </a:moveTo>
                <a:lnTo>
                  <a:pt x="579599" y="0"/>
                </a:lnTo>
              </a:path>
            </a:pathLst>
          </a:custGeom>
          <a:noFill/>
          <a:ln cap="flat" cmpd="sng" w="761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54916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263139" y="1887587"/>
            <a:ext cx="2768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67025" y="1889662"/>
            <a:ext cx="27870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x = 50;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97825" y="4284958"/>
            <a:ext cx="81178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"Create an </a:t>
            </a:r>
            <a:r>
              <a:rPr b="1" lang="en-US" sz="2400">
                <a:solidFill>
                  <a:srgbClr val="E69137"/>
                </a:solidFill>
                <a:latin typeface="Calibri"/>
                <a:ea typeface="Calibri"/>
                <a:cs typeface="Calibri"/>
                <a:sym typeface="Calibri"/>
              </a:rPr>
              <a:t>integer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variable named </a:t>
            </a:r>
            <a:r>
              <a:rPr b="1" lang="en-US" sz="24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b="1" lang="en-US" sz="24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gets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4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value 50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."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1333075" y="2573825"/>
            <a:ext cx="511809" cy="0"/>
          </a:xfrm>
          <a:custGeom>
            <a:rect b="b" l="l" r="r" t="t"/>
            <a:pathLst>
              <a:path extrusionOk="0" h="120000" w="511810">
                <a:moveTo>
                  <a:pt x="0" y="0"/>
                </a:moveTo>
                <a:lnTo>
                  <a:pt x="511499" y="0"/>
                </a:lnTo>
              </a:path>
            </a:pathLst>
          </a:custGeom>
          <a:noFill/>
          <a:ln cap="flat" cmpd="sng" w="761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496625" y="2573825"/>
            <a:ext cx="706120" cy="0"/>
          </a:xfrm>
          <a:custGeom>
            <a:rect b="b" l="l" r="r" t="t"/>
            <a:pathLst>
              <a:path extrusionOk="0" h="120000" w="706119">
                <a:moveTo>
                  <a:pt x="0" y="0"/>
                </a:moveTo>
                <a:lnTo>
                  <a:pt x="705899" y="0"/>
                </a:lnTo>
              </a:path>
            </a:pathLst>
          </a:custGeom>
          <a:noFill/>
          <a:ln cap="flat" cmpd="sng" w="76175">
            <a:solidFill>
              <a:srgbClr val="E691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1995599" y="2573825"/>
            <a:ext cx="287655" cy="0"/>
          </a:xfrm>
          <a:custGeom>
            <a:rect b="b" l="l" r="r" t="t"/>
            <a:pathLst>
              <a:path extrusionOk="0" h="120000" w="287655">
                <a:moveTo>
                  <a:pt x="0" y="0"/>
                </a:moveTo>
                <a:lnTo>
                  <a:pt x="287399" y="0"/>
                </a:lnTo>
              </a:path>
            </a:pathLst>
          </a:custGeom>
          <a:noFill/>
          <a:ln cap="flat" cmpd="sng" w="761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2491545" y="2573825"/>
            <a:ext cx="579755" cy="0"/>
          </a:xfrm>
          <a:custGeom>
            <a:rect b="b" l="l" r="r" t="t"/>
            <a:pathLst>
              <a:path extrusionOk="0" h="120000" w="579755">
                <a:moveTo>
                  <a:pt x="0" y="0"/>
                </a:moveTo>
                <a:lnTo>
                  <a:pt x="579599" y="0"/>
                </a:lnTo>
              </a:path>
            </a:pathLst>
          </a:custGeom>
          <a:noFill/>
          <a:ln cap="flat" cmpd="sng" w="761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54916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6263139" y="1887587"/>
            <a:ext cx="2768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978199" y="1437386"/>
            <a:ext cx="1883410" cy="221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93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Think. Pair.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Share.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4183575" y="2043669"/>
            <a:ext cx="3199765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Why does C care about data types?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218656" y="3511656"/>
            <a:ext cx="270319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01000001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3218656" y="293730"/>
            <a:ext cx="2703195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725">
            <a:spAutoFit/>
          </a:bodyPr>
          <a:lstStyle/>
          <a:p>
            <a:pPr indent="0" lvl="0" marL="19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175" rtl="0" algn="ctr">
              <a:lnSpc>
                <a:spcPct val="100000"/>
              </a:lnSpc>
              <a:spcBef>
                <a:spcPts val="4280"/>
              </a:spcBef>
              <a:spcAft>
                <a:spcPts val="0"/>
              </a:spcAft>
              <a:buNone/>
            </a:pP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65</a:t>
            </a:r>
            <a:endParaRPr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4410"/>
              </a:spcBef>
              <a:spcAft>
                <a:spcPts val="0"/>
              </a:spcAft>
              <a:buNone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01000001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3218656" y="1975963"/>
            <a:ext cx="2703195" cy="2292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'A'</a:t>
            </a:r>
            <a:endParaRPr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4410"/>
              </a:spcBef>
              <a:spcAft>
                <a:spcPts val="0"/>
              </a:spcAft>
              <a:buNone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01000001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0200">
            <a:spAutoFit/>
          </a:bodyPr>
          <a:lstStyle/>
          <a:p>
            <a:pPr indent="0" lvl="0" marL="37541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char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467025" y="1889662"/>
            <a:ext cx="353949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 calls = 5;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61774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64461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67025" y="1889662"/>
            <a:ext cx="353949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 calls = 5;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61774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64461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>
            <a:off x="836424" y="787402"/>
            <a:ext cx="6703059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5575">
            <a:spAutoFit/>
          </a:bodyPr>
          <a:lstStyle/>
          <a:p>
            <a:pPr indent="-412115" lvl="0" marL="424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Why are we using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How can we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write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code that includes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conditionals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loops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Why do we care about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data types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does it mean to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compile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C program?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6079286" y="3806783"/>
            <a:ext cx="19780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1" lang="en-US" sz="24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calls </a:t>
            </a:r>
            <a:r>
              <a:rPr b="1" lang="en-US" sz="24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gets </a:t>
            </a:r>
            <a:r>
              <a:rPr b="1" lang="en-US" sz="24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."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532475" y="3127924"/>
            <a:ext cx="1139825" cy="0"/>
          </a:xfrm>
          <a:custGeom>
            <a:rect b="b" l="l" r="r" t="t"/>
            <a:pathLst>
              <a:path extrusionOk="0" h="120000" w="1139825">
                <a:moveTo>
                  <a:pt x="0" y="0"/>
                </a:moveTo>
                <a:lnTo>
                  <a:pt x="1139399" y="0"/>
                </a:lnTo>
              </a:path>
            </a:pathLst>
          </a:custGeom>
          <a:noFill/>
          <a:ln cap="flat" cmpd="sng" w="761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1959424" y="3127924"/>
            <a:ext cx="287655" cy="0"/>
          </a:xfrm>
          <a:custGeom>
            <a:rect b="b" l="l" r="r" t="t"/>
            <a:pathLst>
              <a:path extrusionOk="0" h="120000" w="287655">
                <a:moveTo>
                  <a:pt x="0" y="0"/>
                </a:moveTo>
                <a:lnTo>
                  <a:pt x="287399" y="0"/>
                </a:lnTo>
              </a:path>
            </a:pathLst>
          </a:custGeom>
          <a:noFill/>
          <a:ln cap="flat" cmpd="sng" w="761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2108579" y="3369150"/>
            <a:ext cx="0" cy="322580"/>
          </a:xfrm>
          <a:custGeom>
            <a:rect b="b" l="l" r="r" t="t"/>
            <a:pathLst>
              <a:path extrusionOk="0" h="322579" w="120000">
                <a:moveTo>
                  <a:pt x="0" y="0"/>
                </a:moveTo>
                <a:lnTo>
                  <a:pt x="0" y="322499"/>
                </a:lnTo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467025" y="1889662"/>
            <a:ext cx="3539490" cy="2620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 calls = 5;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-620395" lvl="0" marL="887730" marR="965200" rtl="0" algn="l">
              <a:lnSpc>
                <a:spcPct val="125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name	value assignment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90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operator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61774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64461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2464322" y="3127368"/>
            <a:ext cx="299720" cy="0"/>
          </a:xfrm>
          <a:custGeom>
            <a:rect b="b" l="l" r="r" t="t"/>
            <a:pathLst>
              <a:path extrusionOk="0" h="120000" w="299719">
                <a:moveTo>
                  <a:pt x="0" y="0"/>
                </a:moveTo>
                <a:lnTo>
                  <a:pt x="299699" y="0"/>
                </a:lnTo>
              </a:path>
            </a:pathLst>
          </a:custGeom>
          <a:noFill/>
          <a:ln cap="flat" cmpd="sng" w="761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67025" y="1889662"/>
            <a:ext cx="454406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 calls = calls + 1;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61774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64461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467025" y="1889662"/>
            <a:ext cx="454406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 calls = calls - 1;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61774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64461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467025" y="1889662"/>
            <a:ext cx="454406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 calls = calls * 2;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61774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64461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467025" y="1889662"/>
            <a:ext cx="454406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 calls = calls / 2;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61774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64461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Getting input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67025" y="1889662"/>
            <a:ext cx="78066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get_int("Calls: ");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5027310" y="2834208"/>
            <a:ext cx="158305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function call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1554774" y="2647950"/>
            <a:ext cx="1139825" cy="0"/>
          </a:xfrm>
          <a:custGeom>
            <a:rect b="b" l="l" r="r" t="t"/>
            <a:pathLst>
              <a:path extrusionOk="0" h="120000" w="1139825">
                <a:moveTo>
                  <a:pt x="0" y="0"/>
                </a:moveTo>
                <a:lnTo>
                  <a:pt x="1139399" y="0"/>
                </a:lnTo>
              </a:path>
            </a:pathLst>
          </a:custGeom>
          <a:noFill/>
          <a:ln cap="flat" cmpd="sng" w="761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/>
        </p:nvSpPr>
        <p:spPr>
          <a:xfrm>
            <a:off x="610322" y="2815308"/>
            <a:ext cx="189420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type	name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335574" y="2647950"/>
            <a:ext cx="1139825" cy="0"/>
          </a:xfrm>
          <a:custGeom>
            <a:rect b="b" l="l" r="r" t="t"/>
            <a:pathLst>
              <a:path extrusionOk="0" h="120000" w="1139825">
                <a:moveTo>
                  <a:pt x="0" y="0"/>
                </a:moveTo>
                <a:lnTo>
                  <a:pt x="1139399" y="0"/>
                </a:lnTo>
              </a:path>
            </a:pathLst>
          </a:custGeom>
          <a:noFill/>
          <a:ln cap="flat" cmpd="sng" w="76175">
            <a:solidFill>
              <a:srgbClr val="E691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2971100" y="2647950"/>
            <a:ext cx="287655" cy="0"/>
          </a:xfrm>
          <a:custGeom>
            <a:rect b="b" l="l" r="r" t="t"/>
            <a:pathLst>
              <a:path extrusionOk="0" h="120000" w="287654">
                <a:moveTo>
                  <a:pt x="0" y="0"/>
                </a:moveTo>
                <a:lnTo>
                  <a:pt x="287399" y="0"/>
                </a:lnTo>
              </a:path>
            </a:pathLst>
          </a:custGeom>
          <a:noFill/>
          <a:ln cap="flat" cmpd="sng" w="761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 txBox="1"/>
          <p:nvPr/>
        </p:nvSpPr>
        <p:spPr>
          <a:xfrm>
            <a:off x="2354037" y="3272508"/>
            <a:ext cx="152971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03200" lvl="0" marL="2152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assignment operator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3120254" y="2889175"/>
            <a:ext cx="0" cy="322580"/>
          </a:xfrm>
          <a:custGeom>
            <a:rect b="b" l="l" r="r" t="t"/>
            <a:pathLst>
              <a:path extrusionOk="0" h="322580" w="120000">
                <a:moveTo>
                  <a:pt x="0" y="0"/>
                </a:moveTo>
                <a:lnTo>
                  <a:pt x="0" y="322499"/>
                </a:lnTo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3513020" y="2647950"/>
            <a:ext cx="4612640" cy="0"/>
          </a:xfrm>
          <a:custGeom>
            <a:rect b="b" l="l" r="r" t="t"/>
            <a:pathLst>
              <a:path extrusionOk="0" h="120000" w="4612640">
                <a:moveTo>
                  <a:pt x="0" y="0"/>
                </a:moveTo>
                <a:lnTo>
                  <a:pt x="4612199" y="0"/>
                </a:lnTo>
              </a:path>
            </a:pathLst>
          </a:custGeom>
          <a:noFill/>
          <a:ln cap="flat" cmpd="sng" w="761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467025" y="1889662"/>
            <a:ext cx="781113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int calls = </a:t>
            </a: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get_int("Calls: ");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3513020" y="2647950"/>
            <a:ext cx="4612640" cy="0"/>
          </a:xfrm>
          <a:custGeom>
            <a:rect b="b" l="l" r="r" t="t"/>
            <a:pathLst>
              <a:path extrusionOk="0" h="120000" w="4612640">
                <a:moveTo>
                  <a:pt x="0" y="0"/>
                </a:moveTo>
                <a:lnTo>
                  <a:pt x="4612199" y="0"/>
                </a:lnTo>
              </a:path>
            </a:pathLst>
          </a:custGeom>
          <a:noFill/>
          <a:ln cap="flat" cmpd="sng" w="761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5027310" y="2834208"/>
            <a:ext cx="158305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function call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467025" y="1889662"/>
            <a:ext cx="781748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int calls = </a:t>
            </a: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get_int(</a:t>
            </a:r>
            <a:r>
              <a:rPr lang="en-US" sz="3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"Calls: "</a:t>
            </a: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463859" y="2782908"/>
            <a:ext cx="188785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function name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3513020" y="2647950"/>
            <a:ext cx="1790700" cy="0"/>
          </a:xfrm>
          <a:custGeom>
            <a:rect b="b" l="l" r="r" t="t"/>
            <a:pathLst>
              <a:path extrusionOk="0" h="120000" w="1790700">
                <a:moveTo>
                  <a:pt x="0" y="0"/>
                </a:moveTo>
                <a:lnTo>
                  <a:pt x="1790099" y="0"/>
                </a:lnTo>
              </a:path>
            </a:pathLst>
          </a:custGeom>
          <a:noFill/>
          <a:ln cap="flat" cmpd="sng" w="761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467025" y="1889662"/>
            <a:ext cx="781748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int calls = get_int(</a:t>
            </a: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"Calls: "</a:t>
            </a:r>
            <a:r>
              <a:rPr lang="en-US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5983222" y="2782908"/>
            <a:ext cx="14192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5569174" y="2647950"/>
            <a:ext cx="2208530" cy="0"/>
          </a:xfrm>
          <a:custGeom>
            <a:rect b="b" l="l" r="r" t="t"/>
            <a:pathLst>
              <a:path extrusionOk="0" h="120000" w="2208529">
                <a:moveTo>
                  <a:pt x="0" y="0"/>
                </a:moveTo>
                <a:lnTo>
                  <a:pt x="2208299" y="0"/>
                </a:lnTo>
              </a:path>
            </a:pathLst>
          </a:custGeom>
          <a:noFill/>
          <a:ln cap="flat" cmpd="sng" w="761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467025" y="1889662"/>
            <a:ext cx="781113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int calls = </a:t>
            </a: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get_int("Calls: ");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35"/>
          <p:cNvSpPr/>
          <p:nvPr/>
        </p:nvSpPr>
        <p:spPr>
          <a:xfrm>
            <a:off x="3513020" y="2647950"/>
            <a:ext cx="4612640" cy="0"/>
          </a:xfrm>
          <a:custGeom>
            <a:rect b="b" l="l" r="r" t="t"/>
            <a:pathLst>
              <a:path extrusionOk="0" h="120000" w="4612640">
                <a:moveTo>
                  <a:pt x="0" y="0"/>
                </a:moveTo>
                <a:lnTo>
                  <a:pt x="4612199" y="0"/>
                </a:lnTo>
              </a:path>
            </a:pathLst>
          </a:custGeom>
          <a:noFill/>
          <a:ln cap="flat" cmpd="sng" w="761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 txBox="1"/>
          <p:nvPr/>
        </p:nvSpPr>
        <p:spPr>
          <a:xfrm>
            <a:off x="4968359" y="2782908"/>
            <a:ext cx="158305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function call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966824" y="2126306"/>
            <a:ext cx="172847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Part 1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4183575" y="2140892"/>
            <a:ext cx="3484879" cy="1147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Variables and Types Input and Printing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Return values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467025" y="1889662"/>
            <a:ext cx="354520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int calls = </a:t>
            </a: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3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3296967" y="2739108"/>
            <a:ext cx="7029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3454922" y="2571750"/>
            <a:ext cx="299720" cy="0"/>
          </a:xfrm>
          <a:custGeom>
            <a:rect b="b" l="l" r="r" t="t"/>
            <a:pathLst>
              <a:path extrusionOk="0" h="120000" w="299720">
                <a:moveTo>
                  <a:pt x="0" y="0"/>
                </a:moveTo>
                <a:lnTo>
                  <a:pt x="299699" y="0"/>
                </a:lnTo>
              </a:path>
            </a:pathLst>
          </a:custGeom>
          <a:noFill/>
          <a:ln cap="flat" cmpd="sng" w="761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Storing return values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314625" y="4284958"/>
            <a:ext cx="84556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"Create an </a:t>
            </a:r>
            <a:r>
              <a:rPr b="1" lang="en-US" sz="2400">
                <a:solidFill>
                  <a:srgbClr val="E69137"/>
                </a:solidFill>
                <a:latin typeface="Calibri"/>
                <a:ea typeface="Calibri"/>
                <a:cs typeface="Calibri"/>
                <a:sym typeface="Calibri"/>
              </a:rPr>
              <a:t>integer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variable named </a:t>
            </a:r>
            <a:r>
              <a:rPr b="1" lang="en-US" sz="24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calls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b="1" lang="en-US" sz="24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gets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4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value 4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."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7"/>
          <p:cNvSpPr/>
          <p:nvPr/>
        </p:nvSpPr>
        <p:spPr>
          <a:xfrm>
            <a:off x="1554774" y="2571750"/>
            <a:ext cx="1139825" cy="0"/>
          </a:xfrm>
          <a:custGeom>
            <a:rect b="b" l="l" r="r" t="t"/>
            <a:pathLst>
              <a:path extrusionOk="0" h="120000" w="1139825">
                <a:moveTo>
                  <a:pt x="0" y="0"/>
                </a:moveTo>
                <a:lnTo>
                  <a:pt x="1139399" y="0"/>
                </a:lnTo>
              </a:path>
            </a:pathLst>
          </a:custGeom>
          <a:noFill/>
          <a:ln cap="flat" cmpd="sng" w="761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335574" y="2571750"/>
            <a:ext cx="1139825" cy="0"/>
          </a:xfrm>
          <a:custGeom>
            <a:rect b="b" l="l" r="r" t="t"/>
            <a:pathLst>
              <a:path extrusionOk="0" h="120000" w="1139825">
                <a:moveTo>
                  <a:pt x="0" y="0"/>
                </a:moveTo>
                <a:lnTo>
                  <a:pt x="1139399" y="0"/>
                </a:lnTo>
              </a:path>
            </a:pathLst>
          </a:custGeom>
          <a:noFill/>
          <a:ln cap="flat" cmpd="sng" w="76175">
            <a:solidFill>
              <a:srgbClr val="E691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2971100" y="2571750"/>
            <a:ext cx="287655" cy="0"/>
          </a:xfrm>
          <a:custGeom>
            <a:rect b="b" l="l" r="r" t="t"/>
            <a:pathLst>
              <a:path extrusionOk="0" h="120000" w="287654">
                <a:moveTo>
                  <a:pt x="0" y="0"/>
                </a:moveTo>
                <a:lnTo>
                  <a:pt x="287399" y="0"/>
                </a:lnTo>
              </a:path>
            </a:pathLst>
          </a:custGeom>
          <a:noFill/>
          <a:ln cap="flat" cmpd="sng" w="761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 txBox="1"/>
          <p:nvPr/>
        </p:nvSpPr>
        <p:spPr>
          <a:xfrm>
            <a:off x="467025" y="1889662"/>
            <a:ext cx="3539490" cy="206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-1743710" lvl="0" marL="1899285" marR="11430" rtl="0" algn="l">
              <a:lnSpc>
                <a:spcPct val="125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type	name	value assignment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102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operator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3120254" y="2812975"/>
            <a:ext cx="0" cy="322580"/>
          </a:xfrm>
          <a:custGeom>
            <a:rect b="b" l="l" r="r" t="t"/>
            <a:pathLst>
              <a:path extrusionOk="0" h="322580" w="120000">
                <a:moveTo>
                  <a:pt x="0" y="0"/>
                </a:moveTo>
                <a:lnTo>
                  <a:pt x="0" y="322499"/>
                </a:lnTo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61774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64461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3454922" y="2571750"/>
            <a:ext cx="299720" cy="0"/>
          </a:xfrm>
          <a:custGeom>
            <a:rect b="b" l="l" r="r" t="t"/>
            <a:pathLst>
              <a:path extrusionOk="0" h="120000" w="299720">
                <a:moveTo>
                  <a:pt x="0" y="0"/>
                </a:moveTo>
                <a:lnTo>
                  <a:pt x="299699" y="0"/>
                </a:lnTo>
              </a:path>
            </a:pathLst>
          </a:custGeom>
          <a:noFill/>
          <a:ln cap="flat" cmpd="sng" w="761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Printing values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467025" y="1889662"/>
            <a:ext cx="780669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printf("calls is %i\n", calls);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Printing values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9"/>
          <p:cNvSpPr txBox="1"/>
          <p:nvPr/>
        </p:nvSpPr>
        <p:spPr>
          <a:xfrm>
            <a:off x="467025" y="1889662"/>
            <a:ext cx="7813675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int calls = 4;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printf("calls is </a:t>
            </a: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%i</a:t>
            </a:r>
            <a:r>
              <a:rPr lang="en-US" sz="3600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\n", calls);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4797225" y="3127924"/>
            <a:ext cx="463550" cy="0"/>
          </a:xfrm>
          <a:custGeom>
            <a:rect b="b" l="l" r="r" t="t"/>
            <a:pathLst>
              <a:path extrusionOk="0" h="120000" w="463550">
                <a:moveTo>
                  <a:pt x="0" y="0"/>
                </a:moveTo>
                <a:lnTo>
                  <a:pt x="463199" y="0"/>
                </a:lnTo>
              </a:path>
            </a:pathLst>
          </a:custGeom>
          <a:noFill/>
          <a:ln cap="flat" cmpd="sng" w="761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 txBox="1"/>
          <p:nvPr/>
        </p:nvSpPr>
        <p:spPr>
          <a:xfrm>
            <a:off x="4236973" y="3752482"/>
            <a:ext cx="161607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format 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9"/>
          <p:cNvSpPr/>
          <p:nvPr/>
        </p:nvSpPr>
        <p:spPr>
          <a:xfrm>
            <a:off x="5045829" y="3369150"/>
            <a:ext cx="0" cy="322580"/>
          </a:xfrm>
          <a:custGeom>
            <a:rect b="b" l="l" r="r" t="t"/>
            <a:pathLst>
              <a:path extrusionOk="0" h="322579" w="120000">
                <a:moveTo>
                  <a:pt x="0" y="0"/>
                </a:moveTo>
                <a:lnTo>
                  <a:pt x="0" y="322499"/>
                </a:lnTo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Printing values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0"/>
          <p:cNvSpPr txBox="1"/>
          <p:nvPr/>
        </p:nvSpPr>
        <p:spPr>
          <a:xfrm>
            <a:off x="467025" y="1889662"/>
            <a:ext cx="7817484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int calls = 4;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printf("calls is </a:t>
            </a: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%i</a:t>
            </a:r>
            <a:r>
              <a:rPr lang="en-US" sz="3600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\n", </a:t>
            </a: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r>
              <a:rPr lang="en-US" sz="3600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6548225" y="3127924"/>
            <a:ext cx="1214120" cy="0"/>
          </a:xfrm>
          <a:custGeom>
            <a:rect b="b" l="l" r="r" t="t"/>
            <a:pathLst>
              <a:path extrusionOk="0" h="120000" w="1214120">
                <a:moveTo>
                  <a:pt x="0" y="0"/>
                </a:moveTo>
                <a:lnTo>
                  <a:pt x="1214099" y="0"/>
                </a:lnTo>
              </a:path>
            </a:pathLst>
          </a:custGeom>
          <a:noFill/>
          <a:ln cap="flat" cmpd="sng" w="761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"/>
          <p:cNvSpPr txBox="1"/>
          <p:nvPr/>
        </p:nvSpPr>
        <p:spPr>
          <a:xfrm>
            <a:off x="6868444" y="3752482"/>
            <a:ext cx="7029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7219950" y="3369150"/>
            <a:ext cx="0" cy="322580"/>
          </a:xfrm>
          <a:custGeom>
            <a:rect b="b" l="l" r="r" t="t"/>
            <a:pathLst>
              <a:path extrusionOk="0" h="322579" w="120000">
                <a:moveTo>
                  <a:pt x="0" y="0"/>
                </a:moveTo>
                <a:lnTo>
                  <a:pt x="0" y="322499"/>
                </a:lnTo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4797225" y="3127924"/>
            <a:ext cx="463550" cy="0"/>
          </a:xfrm>
          <a:custGeom>
            <a:rect b="b" l="l" r="r" t="t"/>
            <a:pathLst>
              <a:path extrusionOk="0" h="120000" w="463550">
                <a:moveTo>
                  <a:pt x="0" y="0"/>
                </a:moveTo>
                <a:lnTo>
                  <a:pt x="463199" y="0"/>
                </a:lnTo>
              </a:path>
            </a:pathLst>
          </a:custGeom>
          <a:noFill/>
          <a:ln cap="flat" cmpd="sng" w="761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0"/>
          <p:cNvSpPr txBox="1"/>
          <p:nvPr/>
        </p:nvSpPr>
        <p:spPr>
          <a:xfrm>
            <a:off x="4236973" y="3752482"/>
            <a:ext cx="161607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format 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0"/>
          <p:cNvSpPr/>
          <p:nvPr/>
        </p:nvSpPr>
        <p:spPr>
          <a:xfrm>
            <a:off x="5045829" y="3369150"/>
            <a:ext cx="0" cy="322580"/>
          </a:xfrm>
          <a:custGeom>
            <a:rect b="b" l="l" r="r" t="t"/>
            <a:pathLst>
              <a:path extrusionOk="0" h="322579" w="120000">
                <a:moveTo>
                  <a:pt x="0" y="0"/>
                </a:moveTo>
                <a:lnTo>
                  <a:pt x="0" y="322499"/>
                </a:lnTo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Types and format codes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473087" y="1817313"/>
            <a:ext cx="7545070" cy="1959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330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Numbers	Text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231140" lvl="0" marL="12700" marR="5080" rtl="0" algn="l">
              <a:lnSpc>
                <a:spcPct val="176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int (%i)	long (%li)		char (%c) float (%f)	double (%f)	string (%s)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477700" y="1634743"/>
            <a:ext cx="7463790" cy="296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Create a C program that prompts a user for: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69265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name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69265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 age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69265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phone number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5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Print the values back to the user as conﬁrmation.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966824" y="2126306"/>
            <a:ext cx="172847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Part 2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3802575" y="2140892"/>
            <a:ext cx="3721100" cy="1147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Breaking down loops and conditionals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/>
          <p:nvPr/>
        </p:nvSpPr>
        <p:spPr>
          <a:xfrm>
            <a:off x="545075" y="1551069"/>
            <a:ext cx="7388225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if (calls &lt; 1)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48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printf("Call more often!\n");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545075" y="1551069"/>
            <a:ext cx="7399655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(</a:t>
            </a:r>
            <a:r>
              <a:rPr lang="en-US">
                <a:solidFill>
                  <a:srgbClr val="000000"/>
                </a:solidFill>
              </a:rPr>
              <a:t>calls &lt; 1</a:t>
            </a:r>
            <a:r>
              <a:rPr lang="en-US"/>
              <a:t>)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915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printf("Call more often!\n");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369" name="Google Shape;369;p45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675">
            <a:spAutoFit/>
          </a:bodyPr>
          <a:lstStyle/>
          <a:p>
            <a:pPr indent="0" lvl="0" marL="1183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 expression</a:t>
            </a:r>
            <a:endParaRPr/>
          </a:p>
        </p:txBody>
      </p:sp>
      <p:grpSp>
        <p:nvGrpSpPr>
          <p:cNvPr id="370" name="Google Shape;370;p45"/>
          <p:cNvGrpSpPr/>
          <p:nvPr/>
        </p:nvGrpSpPr>
        <p:grpSpPr>
          <a:xfrm>
            <a:off x="2576684" y="1139924"/>
            <a:ext cx="81980" cy="364475"/>
            <a:chOff x="2576684" y="1139924"/>
            <a:chExt cx="81980" cy="364475"/>
          </a:xfrm>
        </p:grpSpPr>
        <p:sp>
          <p:nvSpPr>
            <p:cNvPr id="371" name="Google Shape;371;p45"/>
            <p:cNvSpPr/>
            <p:nvPr/>
          </p:nvSpPr>
          <p:spPr>
            <a:xfrm>
              <a:off x="2617675" y="1139924"/>
              <a:ext cx="0" cy="268605"/>
            </a:xfrm>
            <a:custGeom>
              <a:rect b="b" l="l" r="r" t="t"/>
              <a:pathLst>
                <a:path extrusionOk="0" h="268605" w="120000">
                  <a:moveTo>
                    <a:pt x="0" y="0"/>
                  </a:moveTo>
                  <a:lnTo>
                    <a:pt x="0" y="268499"/>
                  </a:lnTo>
                </a:path>
              </a:pathLst>
            </a:custGeom>
            <a:noFill/>
            <a:ln cap="flat" cmpd="sng" w="190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2" name="Google Shape;37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76684" y="1398899"/>
              <a:ext cx="81980" cy="10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3" name="Google Shape;373;p45"/>
          <p:cNvSpPr/>
          <p:nvPr/>
        </p:nvSpPr>
        <p:spPr>
          <a:xfrm>
            <a:off x="1488600" y="2154390"/>
            <a:ext cx="2011045" cy="0"/>
          </a:xfrm>
          <a:custGeom>
            <a:rect b="b" l="l" r="r" t="t"/>
            <a:pathLst>
              <a:path extrusionOk="0" h="120000" w="2011045">
                <a:moveTo>
                  <a:pt x="0" y="0"/>
                </a:moveTo>
                <a:lnTo>
                  <a:pt x="2010899" y="0"/>
                </a:lnTo>
              </a:path>
            </a:pathLst>
          </a:custGeom>
          <a:noFill/>
          <a:ln cap="flat" cmpd="sng" w="761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7650" y="1297399"/>
            <a:ext cx="2548699" cy="2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>
            <p:ph idx="1" type="body"/>
          </p:nvPr>
        </p:nvSpPr>
        <p:spPr>
          <a:xfrm>
            <a:off x="545075" y="1551069"/>
            <a:ext cx="7399655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if (</a:t>
            </a:r>
            <a:r>
              <a:rPr lang="en-US"/>
              <a:t>calls &lt; 1</a:t>
            </a:r>
            <a:r>
              <a:rPr lang="en-US">
                <a:solidFill>
                  <a:srgbClr val="000000"/>
                </a:solidFill>
              </a:rPr>
              <a:t>)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{</a:t>
            </a:r>
            <a:endParaRPr/>
          </a:p>
          <a:p>
            <a:pPr indent="0" lvl="0" marL="916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printf("Call more often!");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}</a:t>
            </a:r>
            <a:endParaRPr/>
          </a:p>
        </p:txBody>
      </p:sp>
      <p:sp>
        <p:nvSpPr>
          <p:cNvPr id="379" name="Google Shape;379;p46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6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</a:t>
            </a:r>
            <a:endParaRPr/>
          </a:p>
        </p:txBody>
      </p:sp>
      <p:grpSp>
        <p:nvGrpSpPr>
          <p:cNvPr id="380" name="Google Shape;380;p46"/>
          <p:cNvGrpSpPr/>
          <p:nvPr/>
        </p:nvGrpSpPr>
        <p:grpSpPr>
          <a:xfrm>
            <a:off x="776984" y="1139924"/>
            <a:ext cx="81981" cy="364475"/>
            <a:chOff x="776984" y="1139924"/>
            <a:chExt cx="81981" cy="364475"/>
          </a:xfrm>
        </p:grpSpPr>
        <p:sp>
          <p:nvSpPr>
            <p:cNvPr id="381" name="Google Shape;381;p46"/>
            <p:cNvSpPr/>
            <p:nvPr/>
          </p:nvSpPr>
          <p:spPr>
            <a:xfrm>
              <a:off x="817974" y="1139924"/>
              <a:ext cx="0" cy="268605"/>
            </a:xfrm>
            <a:custGeom>
              <a:rect b="b" l="l" r="r" t="t"/>
              <a:pathLst>
                <a:path extrusionOk="0" h="268605" w="120000">
                  <a:moveTo>
                    <a:pt x="0" y="0"/>
                  </a:moveTo>
                  <a:lnTo>
                    <a:pt x="0" y="268499"/>
                  </a:lnTo>
                </a:path>
              </a:pathLst>
            </a:custGeom>
            <a:noFill/>
            <a:ln cap="flat" cmpd="sng" w="19025">
              <a:solidFill>
                <a:srgbClr val="E691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2" name="Google Shape;382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6984" y="1398899"/>
              <a:ext cx="81981" cy="10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3" name="Google Shape;383;p46"/>
          <p:cNvSpPr/>
          <p:nvPr/>
        </p:nvSpPr>
        <p:spPr>
          <a:xfrm>
            <a:off x="499900" y="2154390"/>
            <a:ext cx="922655" cy="0"/>
          </a:xfrm>
          <a:custGeom>
            <a:rect b="b" l="l" r="r" t="t"/>
            <a:pathLst>
              <a:path extrusionOk="0" h="120000" w="922655">
                <a:moveTo>
                  <a:pt x="0" y="0"/>
                </a:moveTo>
                <a:lnTo>
                  <a:pt x="922199" y="0"/>
                </a:lnTo>
              </a:path>
            </a:pathLst>
          </a:custGeom>
          <a:noFill/>
          <a:ln cap="flat" cmpd="sng" w="76175">
            <a:solidFill>
              <a:srgbClr val="E691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6"/>
          <p:cNvSpPr/>
          <p:nvPr/>
        </p:nvSpPr>
        <p:spPr>
          <a:xfrm>
            <a:off x="3440674" y="2154390"/>
            <a:ext cx="259079" cy="0"/>
          </a:xfrm>
          <a:custGeom>
            <a:rect b="b" l="l" r="r" t="t"/>
            <a:pathLst>
              <a:path extrusionOk="0" h="120000" w="259079">
                <a:moveTo>
                  <a:pt x="0" y="0"/>
                </a:moveTo>
                <a:lnTo>
                  <a:pt x="258599" y="0"/>
                </a:lnTo>
              </a:path>
            </a:pathLst>
          </a:custGeom>
          <a:noFill/>
          <a:ln cap="flat" cmpd="sng" w="76175">
            <a:solidFill>
              <a:srgbClr val="E691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545075" y="1551069"/>
            <a:ext cx="314960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if (calls &lt; 1)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47"/>
          <p:cNvSpPr txBox="1"/>
          <p:nvPr/>
        </p:nvSpPr>
        <p:spPr>
          <a:xfrm>
            <a:off x="545075" y="2526429"/>
            <a:ext cx="6953250" cy="1943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15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printf("Call more often!");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8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7600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executed conditionally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p47"/>
          <p:cNvGrpSpPr/>
          <p:nvPr/>
        </p:nvGrpSpPr>
        <p:grpSpPr>
          <a:xfrm>
            <a:off x="3599009" y="3365449"/>
            <a:ext cx="81980" cy="652870"/>
            <a:chOff x="3599009" y="3365449"/>
            <a:chExt cx="81980" cy="652870"/>
          </a:xfrm>
        </p:grpSpPr>
        <p:sp>
          <p:nvSpPr>
            <p:cNvPr id="392" name="Google Shape;392;p47"/>
            <p:cNvSpPr/>
            <p:nvPr/>
          </p:nvSpPr>
          <p:spPr>
            <a:xfrm>
              <a:off x="3639999" y="3461424"/>
              <a:ext cx="0" cy="556895"/>
            </a:xfrm>
            <a:custGeom>
              <a:rect b="b" l="l" r="r" t="t"/>
              <a:pathLst>
                <a:path extrusionOk="0" h="556895" w="120000">
                  <a:moveTo>
                    <a:pt x="0" y="0"/>
                  </a:moveTo>
                  <a:lnTo>
                    <a:pt x="0" y="556799"/>
                  </a:lnTo>
                </a:path>
              </a:pathLst>
            </a:custGeom>
            <a:noFill/>
            <a:ln cap="flat" cmpd="sng" w="190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3" name="Google Shape;393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99009" y="3365449"/>
              <a:ext cx="81980" cy="10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47"/>
          <p:cNvSpPr/>
          <p:nvPr/>
        </p:nvSpPr>
        <p:spPr>
          <a:xfrm>
            <a:off x="1471550" y="3150149"/>
            <a:ext cx="5827395" cy="0"/>
          </a:xfrm>
          <a:custGeom>
            <a:rect b="b" l="l" r="r" t="t"/>
            <a:pathLst>
              <a:path extrusionOk="0" h="120000" w="5827395">
                <a:moveTo>
                  <a:pt x="0" y="0"/>
                </a:moveTo>
                <a:lnTo>
                  <a:pt x="5827199" y="0"/>
                </a:lnTo>
              </a:path>
            </a:pathLst>
          </a:custGeom>
          <a:noFill/>
          <a:ln cap="flat" cmpd="sng" w="761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/>
        </p:nvSpPr>
        <p:spPr>
          <a:xfrm>
            <a:off x="545075" y="566018"/>
            <a:ext cx="8068945" cy="392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if (calls &lt; 1)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5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printf("Call more often!\n");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5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printf("Thanks for calling!\n");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title"/>
          </p:nvPr>
        </p:nvSpPr>
        <p:spPr>
          <a:xfrm>
            <a:off x="545075" y="566018"/>
            <a:ext cx="314960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if (calls &lt; 1)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49"/>
          <p:cNvSpPr txBox="1"/>
          <p:nvPr/>
        </p:nvSpPr>
        <p:spPr>
          <a:xfrm>
            <a:off x="545075" y="1541378"/>
            <a:ext cx="7399655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15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printf("Call more often!\n");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49"/>
          <p:cNvSpPr txBox="1"/>
          <p:nvPr/>
        </p:nvSpPr>
        <p:spPr>
          <a:xfrm>
            <a:off x="545075" y="2516738"/>
            <a:ext cx="91821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49"/>
          <p:cNvSpPr txBox="1"/>
          <p:nvPr/>
        </p:nvSpPr>
        <p:spPr>
          <a:xfrm>
            <a:off x="545075" y="3492098"/>
            <a:ext cx="8068945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15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printf("Thanks for calling!\n");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49"/>
          <p:cNvSpPr txBox="1"/>
          <p:nvPr/>
        </p:nvSpPr>
        <p:spPr>
          <a:xfrm>
            <a:off x="2539337" y="2599482"/>
            <a:ext cx="236918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mutually exclusive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4184" y="2194749"/>
            <a:ext cx="81980" cy="3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4184" y="3092749"/>
            <a:ext cx="81980" cy="3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/>
          <p:nvPr/>
        </p:nvSpPr>
        <p:spPr>
          <a:xfrm>
            <a:off x="545075" y="1079754"/>
            <a:ext cx="4945380" cy="295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8008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int i = 0; while (i &lt; 10)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566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printf("%i\n", i); i = i + 1;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/>
        </p:nvSpPr>
        <p:spPr>
          <a:xfrm>
            <a:off x="545075" y="1079754"/>
            <a:ext cx="4945380" cy="295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8008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int i = 0; </a:t>
            </a: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while (i &lt; 10)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566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printf("%i\n", i); i = i + 1;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51"/>
          <p:cNvSpPr txBox="1"/>
          <p:nvPr>
            <p:ph type="title"/>
          </p:nvPr>
        </p:nvSpPr>
        <p:spPr>
          <a:xfrm>
            <a:off x="328575" y="210032"/>
            <a:ext cx="14986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initialization</a:t>
            </a:r>
            <a:endParaRPr/>
          </a:p>
        </p:txBody>
      </p:sp>
      <p:grpSp>
        <p:nvGrpSpPr>
          <p:cNvPr id="422" name="Google Shape;422;p51"/>
          <p:cNvGrpSpPr/>
          <p:nvPr/>
        </p:nvGrpSpPr>
        <p:grpSpPr>
          <a:xfrm>
            <a:off x="958009" y="703299"/>
            <a:ext cx="81980" cy="364475"/>
            <a:chOff x="958009" y="703299"/>
            <a:chExt cx="81980" cy="364475"/>
          </a:xfrm>
        </p:grpSpPr>
        <p:sp>
          <p:nvSpPr>
            <p:cNvPr id="423" name="Google Shape;423;p51"/>
            <p:cNvSpPr/>
            <p:nvPr/>
          </p:nvSpPr>
          <p:spPr>
            <a:xfrm>
              <a:off x="998999" y="703299"/>
              <a:ext cx="0" cy="268605"/>
            </a:xfrm>
            <a:custGeom>
              <a:rect b="b" l="l" r="r" t="t"/>
              <a:pathLst>
                <a:path extrusionOk="0" h="268605" w="120000">
                  <a:moveTo>
                    <a:pt x="0" y="0"/>
                  </a:moveTo>
                  <a:lnTo>
                    <a:pt x="0" y="268499"/>
                  </a:lnTo>
                </a:path>
              </a:pathLst>
            </a:custGeom>
            <a:noFill/>
            <a:ln cap="flat" cmpd="sng" w="19025">
              <a:solidFill>
                <a:srgbClr val="E691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4" name="Google Shape;42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8009" y="962274"/>
              <a:ext cx="81980" cy="10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" name="Google Shape;425;p51"/>
          <p:cNvSpPr/>
          <p:nvPr/>
        </p:nvSpPr>
        <p:spPr>
          <a:xfrm>
            <a:off x="538574" y="1643365"/>
            <a:ext cx="2050414" cy="0"/>
          </a:xfrm>
          <a:custGeom>
            <a:rect b="b" l="l" r="r" t="t"/>
            <a:pathLst>
              <a:path extrusionOk="0" h="120000" w="2050414">
                <a:moveTo>
                  <a:pt x="0" y="0"/>
                </a:moveTo>
                <a:lnTo>
                  <a:pt x="2049899" y="0"/>
                </a:lnTo>
              </a:path>
            </a:pathLst>
          </a:custGeom>
          <a:noFill/>
          <a:ln cap="flat" cmpd="sng" w="76175">
            <a:solidFill>
              <a:srgbClr val="E691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 txBox="1"/>
          <p:nvPr/>
        </p:nvSpPr>
        <p:spPr>
          <a:xfrm>
            <a:off x="545075" y="1079754"/>
            <a:ext cx="4945380" cy="295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797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int i = 0; while (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i &lt; 10</a:t>
            </a: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566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printf("%i\n", i); i = i + 1;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52"/>
          <p:cNvSpPr txBox="1"/>
          <p:nvPr>
            <p:ph type="title"/>
          </p:nvPr>
        </p:nvSpPr>
        <p:spPr>
          <a:xfrm>
            <a:off x="1943479" y="636008"/>
            <a:ext cx="25971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 expression</a:t>
            </a:r>
            <a:endParaRPr/>
          </a:p>
        </p:txBody>
      </p:sp>
      <p:grpSp>
        <p:nvGrpSpPr>
          <p:cNvPr id="432" name="Google Shape;432;p52"/>
          <p:cNvGrpSpPr/>
          <p:nvPr/>
        </p:nvGrpSpPr>
        <p:grpSpPr>
          <a:xfrm>
            <a:off x="3201659" y="1129274"/>
            <a:ext cx="81980" cy="364475"/>
            <a:chOff x="3201659" y="1129274"/>
            <a:chExt cx="81980" cy="364475"/>
          </a:xfrm>
        </p:grpSpPr>
        <p:sp>
          <p:nvSpPr>
            <p:cNvPr id="433" name="Google Shape;433;p52"/>
            <p:cNvSpPr/>
            <p:nvPr/>
          </p:nvSpPr>
          <p:spPr>
            <a:xfrm>
              <a:off x="3242649" y="1129274"/>
              <a:ext cx="0" cy="268605"/>
            </a:xfrm>
            <a:custGeom>
              <a:rect b="b" l="l" r="r" t="t"/>
              <a:pathLst>
                <a:path extrusionOk="0" h="268605" w="120000">
                  <a:moveTo>
                    <a:pt x="0" y="0"/>
                  </a:moveTo>
                  <a:lnTo>
                    <a:pt x="0" y="268499"/>
                  </a:lnTo>
                </a:path>
              </a:pathLst>
            </a:custGeom>
            <a:noFill/>
            <a:ln cap="flat" cmpd="sng" w="190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4" name="Google Shape;434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01659" y="1388249"/>
              <a:ext cx="81980" cy="10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" name="Google Shape;435;p52"/>
          <p:cNvSpPr/>
          <p:nvPr/>
        </p:nvSpPr>
        <p:spPr>
          <a:xfrm>
            <a:off x="2144049" y="2154400"/>
            <a:ext cx="1355725" cy="0"/>
          </a:xfrm>
          <a:custGeom>
            <a:rect b="b" l="l" r="r" t="t"/>
            <a:pathLst>
              <a:path extrusionOk="0" h="120000" w="1355725">
                <a:moveTo>
                  <a:pt x="0" y="0"/>
                </a:moveTo>
                <a:lnTo>
                  <a:pt x="1355399" y="0"/>
                </a:lnTo>
              </a:path>
            </a:pathLst>
          </a:custGeom>
          <a:noFill/>
          <a:ln cap="flat" cmpd="sng" w="761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/>
          <p:nvPr>
            <p:ph type="title"/>
          </p:nvPr>
        </p:nvSpPr>
        <p:spPr>
          <a:xfrm>
            <a:off x="545075" y="1079754"/>
            <a:ext cx="3149600" cy="1488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int i = 0; while (i &lt; 10)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53"/>
          <p:cNvSpPr txBox="1"/>
          <p:nvPr/>
        </p:nvSpPr>
        <p:spPr>
          <a:xfrm>
            <a:off x="545075" y="2542794"/>
            <a:ext cx="4946015" cy="212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1566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printf("%i\n", i);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i = i + 1;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57885" rtl="0" algn="l">
              <a:lnSpc>
                <a:spcPct val="100000"/>
              </a:lnSpc>
              <a:spcBef>
                <a:spcPts val="217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incrementation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2" name="Google Shape;442;p53"/>
          <p:cNvGrpSpPr/>
          <p:nvPr/>
        </p:nvGrpSpPr>
        <p:grpSpPr>
          <a:xfrm>
            <a:off x="2328434" y="3813199"/>
            <a:ext cx="81980" cy="364581"/>
            <a:chOff x="2328434" y="3813199"/>
            <a:chExt cx="81980" cy="364581"/>
          </a:xfrm>
        </p:grpSpPr>
        <p:sp>
          <p:nvSpPr>
            <p:cNvPr id="443" name="Google Shape;443;p53"/>
            <p:cNvSpPr/>
            <p:nvPr/>
          </p:nvSpPr>
          <p:spPr>
            <a:xfrm>
              <a:off x="2369424" y="3909175"/>
              <a:ext cx="0" cy="268605"/>
            </a:xfrm>
            <a:custGeom>
              <a:rect b="b" l="l" r="r" t="t"/>
              <a:pathLst>
                <a:path extrusionOk="0" h="268604" w="120000">
                  <a:moveTo>
                    <a:pt x="0" y="0"/>
                  </a:moveTo>
                  <a:lnTo>
                    <a:pt x="0" y="268499"/>
                  </a:lnTo>
                </a:path>
              </a:pathLst>
            </a:custGeom>
            <a:noFill/>
            <a:ln cap="flat" cmpd="sng" w="190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4" name="Google Shape;444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28434" y="3813199"/>
              <a:ext cx="81980" cy="10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5" name="Google Shape;445;p53"/>
          <p:cNvSpPr/>
          <p:nvPr/>
        </p:nvSpPr>
        <p:spPr>
          <a:xfrm>
            <a:off x="1488600" y="3599665"/>
            <a:ext cx="2011045" cy="0"/>
          </a:xfrm>
          <a:custGeom>
            <a:rect b="b" l="l" r="r" t="t"/>
            <a:pathLst>
              <a:path extrusionOk="0" h="120000" w="2011045">
                <a:moveTo>
                  <a:pt x="0" y="0"/>
                </a:moveTo>
                <a:lnTo>
                  <a:pt x="2010899" y="0"/>
                </a:lnTo>
              </a:path>
            </a:pathLst>
          </a:custGeom>
          <a:noFill/>
          <a:ln cap="flat" cmpd="sng" w="761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"/>
          <p:cNvSpPr txBox="1"/>
          <p:nvPr/>
        </p:nvSpPr>
        <p:spPr>
          <a:xfrm>
            <a:off x="545075" y="1079754"/>
            <a:ext cx="4945380" cy="295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8008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int i = 0; while (i &lt; 10)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-635" lvl="0" marL="9163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printf("%i\n", i); i = i + 1;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5"/>
          <p:cNvSpPr txBox="1"/>
          <p:nvPr/>
        </p:nvSpPr>
        <p:spPr>
          <a:xfrm>
            <a:off x="545075" y="1567433"/>
            <a:ext cx="6273165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for (int i = 0; i &lt; 10; i++)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5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printf("%i\n", i);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386224" y="26731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654998" y="18113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/>
          <p:nvPr>
            <p:ph idx="1" type="body"/>
          </p:nvPr>
        </p:nvSpPr>
        <p:spPr>
          <a:xfrm>
            <a:off x="545075" y="1551069"/>
            <a:ext cx="7399655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</a:t>
            </a:r>
            <a:r>
              <a:rPr lang="en-US">
                <a:solidFill>
                  <a:srgbClr val="000000"/>
                </a:solidFill>
              </a:rPr>
              <a:t>int i = 0</a:t>
            </a:r>
            <a:r>
              <a:rPr lang="en-US"/>
              <a:t>; i &lt; 10; i++)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915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printf("%i\n", i);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461" name="Google Shape;461;p56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4950">
            <a:spAutoFit/>
          </a:bodyPr>
          <a:lstStyle/>
          <a:p>
            <a:pPr indent="0" lvl="0" marL="1641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initialization</a:t>
            </a:r>
            <a:endParaRPr/>
          </a:p>
        </p:txBody>
      </p:sp>
      <p:grpSp>
        <p:nvGrpSpPr>
          <p:cNvPr id="462" name="Google Shape;462;p56"/>
          <p:cNvGrpSpPr/>
          <p:nvPr/>
        </p:nvGrpSpPr>
        <p:grpSpPr>
          <a:xfrm>
            <a:off x="2405809" y="1139201"/>
            <a:ext cx="81980" cy="364475"/>
            <a:chOff x="2405809" y="1139201"/>
            <a:chExt cx="81980" cy="364475"/>
          </a:xfrm>
        </p:grpSpPr>
        <p:sp>
          <p:nvSpPr>
            <p:cNvPr id="463" name="Google Shape;463;p56"/>
            <p:cNvSpPr/>
            <p:nvPr/>
          </p:nvSpPr>
          <p:spPr>
            <a:xfrm>
              <a:off x="2446800" y="1139201"/>
              <a:ext cx="0" cy="268605"/>
            </a:xfrm>
            <a:custGeom>
              <a:rect b="b" l="l" r="r" t="t"/>
              <a:pathLst>
                <a:path extrusionOk="0" h="268605" w="120000">
                  <a:moveTo>
                    <a:pt x="0" y="0"/>
                  </a:moveTo>
                  <a:lnTo>
                    <a:pt x="0" y="268499"/>
                  </a:lnTo>
                </a:path>
              </a:pathLst>
            </a:custGeom>
            <a:noFill/>
            <a:ln cap="flat" cmpd="sng" w="19025">
              <a:solidFill>
                <a:srgbClr val="E691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4" name="Google Shape;464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5809" y="1398176"/>
              <a:ext cx="81980" cy="10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56"/>
          <p:cNvSpPr/>
          <p:nvPr/>
        </p:nvSpPr>
        <p:spPr>
          <a:xfrm>
            <a:off x="1703349" y="2165491"/>
            <a:ext cx="2007235" cy="0"/>
          </a:xfrm>
          <a:custGeom>
            <a:rect b="b" l="l" r="r" t="t"/>
            <a:pathLst>
              <a:path extrusionOk="0" h="120000" w="2007235">
                <a:moveTo>
                  <a:pt x="0" y="0"/>
                </a:moveTo>
                <a:lnTo>
                  <a:pt x="2006999" y="0"/>
                </a:lnTo>
              </a:path>
            </a:pathLst>
          </a:custGeom>
          <a:noFill/>
          <a:ln cap="flat" cmpd="sng" w="76175">
            <a:solidFill>
              <a:srgbClr val="E691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idx="1" type="body"/>
          </p:nvPr>
        </p:nvSpPr>
        <p:spPr>
          <a:xfrm>
            <a:off x="545075" y="1551069"/>
            <a:ext cx="7399655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(int i = 0; </a:t>
            </a:r>
            <a:r>
              <a:rPr lang="en-US">
                <a:solidFill>
                  <a:srgbClr val="000000"/>
                </a:solidFill>
              </a:rPr>
              <a:t>i &lt; 10</a:t>
            </a:r>
            <a:r>
              <a:rPr lang="en-US"/>
              <a:t>; i++)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9048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printf("%i\n", i);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471" name="Google Shape;471;p57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675">
            <a:spAutoFit/>
          </a:bodyPr>
          <a:lstStyle/>
          <a:p>
            <a:pPr indent="0" lvl="0" marL="33096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 expression</a:t>
            </a:r>
            <a:endParaRPr/>
          </a:p>
        </p:txBody>
      </p:sp>
      <p:grpSp>
        <p:nvGrpSpPr>
          <p:cNvPr id="472" name="Google Shape;472;p57"/>
          <p:cNvGrpSpPr/>
          <p:nvPr/>
        </p:nvGrpSpPr>
        <p:grpSpPr>
          <a:xfrm>
            <a:off x="4703184" y="1139924"/>
            <a:ext cx="81980" cy="364475"/>
            <a:chOff x="4703184" y="1139924"/>
            <a:chExt cx="81980" cy="364475"/>
          </a:xfrm>
        </p:grpSpPr>
        <p:sp>
          <p:nvSpPr>
            <p:cNvPr id="473" name="Google Shape;473;p57"/>
            <p:cNvSpPr/>
            <p:nvPr/>
          </p:nvSpPr>
          <p:spPr>
            <a:xfrm>
              <a:off x="4744175" y="1139924"/>
              <a:ext cx="0" cy="268605"/>
            </a:xfrm>
            <a:custGeom>
              <a:rect b="b" l="l" r="r" t="t"/>
              <a:pathLst>
                <a:path extrusionOk="0" h="268605" w="120000">
                  <a:moveTo>
                    <a:pt x="0" y="0"/>
                  </a:moveTo>
                  <a:lnTo>
                    <a:pt x="0" y="268499"/>
                  </a:lnTo>
                </a:path>
              </a:pathLst>
            </a:custGeom>
            <a:noFill/>
            <a:ln cap="flat" cmpd="sng" w="190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4" name="Google Shape;474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3184" y="1398899"/>
              <a:ext cx="81980" cy="10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" name="Google Shape;475;p57"/>
          <p:cNvSpPr/>
          <p:nvPr/>
        </p:nvSpPr>
        <p:spPr>
          <a:xfrm>
            <a:off x="4047375" y="2165491"/>
            <a:ext cx="1463040" cy="0"/>
          </a:xfrm>
          <a:custGeom>
            <a:rect b="b" l="l" r="r" t="t"/>
            <a:pathLst>
              <a:path extrusionOk="0" h="120000" w="1463039">
                <a:moveTo>
                  <a:pt x="0" y="0"/>
                </a:moveTo>
                <a:lnTo>
                  <a:pt x="1462799" y="0"/>
                </a:lnTo>
              </a:path>
            </a:pathLst>
          </a:custGeom>
          <a:noFill/>
          <a:ln cap="flat" cmpd="sng" w="761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545075" y="1551069"/>
            <a:ext cx="7399655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(int i = 0; i &lt; 10; </a:t>
            </a:r>
            <a:r>
              <a:rPr lang="en-US">
                <a:solidFill>
                  <a:srgbClr val="000000"/>
                </a:solidFill>
              </a:rPr>
              <a:t>i++</a:t>
            </a:r>
            <a:r>
              <a:rPr lang="en-US"/>
              <a:t>)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915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printf("%i\n", i);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481" name="Google Shape;481;p58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675">
            <a:spAutoFit/>
          </a:bodyPr>
          <a:lstStyle/>
          <a:p>
            <a:pPr indent="0" lvl="0" marL="52298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incrementation</a:t>
            </a:r>
            <a:endParaRPr/>
          </a:p>
        </p:txBody>
      </p:sp>
      <p:grpSp>
        <p:nvGrpSpPr>
          <p:cNvPr id="482" name="Google Shape;482;p58"/>
          <p:cNvGrpSpPr/>
          <p:nvPr/>
        </p:nvGrpSpPr>
        <p:grpSpPr>
          <a:xfrm>
            <a:off x="6303384" y="1139924"/>
            <a:ext cx="81980" cy="364475"/>
            <a:chOff x="6303384" y="1139924"/>
            <a:chExt cx="81980" cy="364475"/>
          </a:xfrm>
        </p:grpSpPr>
        <p:sp>
          <p:nvSpPr>
            <p:cNvPr id="483" name="Google Shape;483;p58"/>
            <p:cNvSpPr/>
            <p:nvPr/>
          </p:nvSpPr>
          <p:spPr>
            <a:xfrm>
              <a:off x="6344375" y="1139924"/>
              <a:ext cx="0" cy="268605"/>
            </a:xfrm>
            <a:custGeom>
              <a:rect b="b" l="l" r="r" t="t"/>
              <a:pathLst>
                <a:path extrusionOk="0" h="268605" w="120000">
                  <a:moveTo>
                    <a:pt x="0" y="0"/>
                  </a:moveTo>
                  <a:lnTo>
                    <a:pt x="0" y="268499"/>
                  </a:lnTo>
                </a:path>
              </a:pathLst>
            </a:custGeom>
            <a:noFill/>
            <a:ln cap="flat" cmpd="sng" w="190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4" name="Google Shape;484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03384" y="1398899"/>
              <a:ext cx="81980" cy="10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5" name="Google Shape;485;p58"/>
          <p:cNvSpPr/>
          <p:nvPr/>
        </p:nvSpPr>
        <p:spPr>
          <a:xfrm>
            <a:off x="5891474" y="2165491"/>
            <a:ext cx="729615" cy="0"/>
          </a:xfrm>
          <a:custGeom>
            <a:rect b="b" l="l" r="r" t="t"/>
            <a:pathLst>
              <a:path extrusionOk="0" h="120000" w="729615">
                <a:moveTo>
                  <a:pt x="0" y="0"/>
                </a:moveTo>
                <a:lnTo>
                  <a:pt x="729599" y="0"/>
                </a:lnTo>
              </a:path>
            </a:pathLst>
          </a:custGeom>
          <a:noFill/>
          <a:ln cap="flat" cmpd="sng" w="761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9"/>
          <p:cNvSpPr txBox="1"/>
          <p:nvPr/>
        </p:nvSpPr>
        <p:spPr>
          <a:xfrm>
            <a:off x="545075" y="1567433"/>
            <a:ext cx="6273165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for (int i = 0; i &lt; 10; i++)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5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printf("%i\n", i);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0"/>
          <p:cNvSpPr txBox="1"/>
          <p:nvPr/>
        </p:nvSpPr>
        <p:spPr>
          <a:xfrm>
            <a:off x="545075" y="1079754"/>
            <a:ext cx="5168265" cy="295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8087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int n; do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5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n = get_int("n: ");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while (n &lt;= 0);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1"/>
          <p:cNvSpPr txBox="1"/>
          <p:nvPr/>
        </p:nvSpPr>
        <p:spPr>
          <a:xfrm>
            <a:off x="545075" y="1079754"/>
            <a:ext cx="5168265" cy="295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8087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int n; do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5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n = get_int("n: ");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n &lt;= 0</a:t>
            </a:r>
            <a:r>
              <a:rPr lang="en-US" sz="3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"/>
          <p:cNvSpPr txBox="1"/>
          <p:nvPr/>
        </p:nvSpPr>
        <p:spPr>
          <a:xfrm>
            <a:off x="545075" y="1079754"/>
            <a:ext cx="5168265" cy="295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8087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int n;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5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n = get_int("n: ");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lang="en-US" sz="3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n &lt;= 0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966824" y="2126306"/>
            <a:ext cx="172847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Part 3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3"/>
          <p:cNvSpPr txBox="1"/>
          <p:nvPr/>
        </p:nvSpPr>
        <p:spPr>
          <a:xfrm>
            <a:off x="3811450" y="2289962"/>
            <a:ext cx="68834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Lab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5"/>
          <p:cNvSpPr txBox="1"/>
          <p:nvPr/>
        </p:nvSpPr>
        <p:spPr>
          <a:xfrm>
            <a:off x="572624" y="510202"/>
            <a:ext cx="7212965" cy="3865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5575">
            <a:spAutoFit/>
          </a:bodyPr>
          <a:lstStyle/>
          <a:p>
            <a:pPr indent="-412115" lvl="0" marL="424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 an example yourself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Write down exactly what you did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Create an algorithm after working multiple examples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Test your algorithm by hand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Translate your algorithm to 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Find errors in your code by running test cases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Fix errors in your 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467025" y="1889662"/>
            <a:ext cx="35394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54916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57603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6"/>
          <p:cNvSpPr txBox="1"/>
          <p:nvPr/>
        </p:nvSpPr>
        <p:spPr>
          <a:xfrm>
            <a:off x="572624" y="510202"/>
            <a:ext cx="7212965" cy="3865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5575">
            <a:spAutoFit/>
          </a:bodyPr>
          <a:lstStyle/>
          <a:p>
            <a:pPr indent="-412115" lvl="0" marL="424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 an example yourself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Write down exactly what you did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Create an algorithm after working multiple examples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Test your algorithm by hand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9E9E9E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Translate your algorithm to 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9E9E9E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Find errors in your code by running test cases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9E9E9E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Fix errors in your 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7"/>
          <p:cNvSpPr txBox="1"/>
          <p:nvPr/>
        </p:nvSpPr>
        <p:spPr>
          <a:xfrm>
            <a:off x="572624" y="510202"/>
            <a:ext cx="7212965" cy="3865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5575">
            <a:spAutoFit/>
          </a:bodyPr>
          <a:lstStyle/>
          <a:p>
            <a:pPr indent="-412115" lvl="0" marL="424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Work an example yourself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9E9E9E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Write down exactly what you did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9E9E9E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Create an algorithm after working multiple examples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9E9E9E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Test your algorithm by hand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Translate your algorithm to 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Find errors in your code by running test cases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Fix errors in your 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/>
          <p:nvPr/>
        </p:nvSpPr>
        <p:spPr>
          <a:xfrm>
            <a:off x="930609" y="617473"/>
            <a:ext cx="7275195" cy="3637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000">
            <a:spAutoFit/>
          </a:bodyPr>
          <a:lstStyle/>
          <a:p>
            <a:pPr indent="0" lvl="0" marL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We have a population of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llamas.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" marR="84455" rtl="0" algn="ctr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Each year,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n/3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new llamas are born, and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n/4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llamas pass away.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065" marR="5080" rtl="0" algn="ctr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How many years will it take to have a certain population of llamas?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9"/>
          <p:cNvSpPr txBox="1"/>
          <p:nvPr/>
        </p:nvSpPr>
        <p:spPr>
          <a:xfrm>
            <a:off x="892323" y="617473"/>
            <a:ext cx="7352665" cy="3637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000">
            <a:spAutoFit/>
          </a:bodyPr>
          <a:lstStyle/>
          <a:p>
            <a:pPr indent="0" lvl="0" marL="381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We have a population of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12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llamas.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Each year,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12/3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new llamas are born, and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12/4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llamas pass away.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43815" rtl="0" algn="ctr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How many years will it take to have a population of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13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llamas?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0"/>
          <p:cNvSpPr/>
          <p:nvPr/>
        </p:nvSpPr>
        <p:spPr>
          <a:xfrm>
            <a:off x="6494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0"/>
          <p:cNvSpPr/>
          <p:nvPr/>
        </p:nvSpPr>
        <p:spPr>
          <a:xfrm>
            <a:off x="19342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0"/>
          <p:cNvSpPr/>
          <p:nvPr/>
        </p:nvSpPr>
        <p:spPr>
          <a:xfrm>
            <a:off x="32190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0"/>
          <p:cNvSpPr/>
          <p:nvPr/>
        </p:nvSpPr>
        <p:spPr>
          <a:xfrm>
            <a:off x="45038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0"/>
          <p:cNvSpPr txBox="1"/>
          <p:nvPr>
            <p:ph type="title"/>
          </p:nvPr>
        </p:nvSpPr>
        <p:spPr>
          <a:xfrm>
            <a:off x="7407621" y="2250287"/>
            <a:ext cx="12560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Year 0</a:t>
            </a:r>
            <a:endParaRPr sz="3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1"/>
          <p:cNvSpPr/>
          <p:nvPr/>
        </p:nvSpPr>
        <p:spPr>
          <a:xfrm>
            <a:off x="6494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1"/>
          <p:cNvSpPr/>
          <p:nvPr/>
        </p:nvSpPr>
        <p:spPr>
          <a:xfrm>
            <a:off x="19342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71"/>
          <p:cNvSpPr/>
          <p:nvPr/>
        </p:nvSpPr>
        <p:spPr>
          <a:xfrm>
            <a:off x="32190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1"/>
          <p:cNvSpPr/>
          <p:nvPr/>
        </p:nvSpPr>
        <p:spPr>
          <a:xfrm>
            <a:off x="45038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1"/>
          <p:cNvSpPr txBox="1"/>
          <p:nvPr>
            <p:ph type="title"/>
          </p:nvPr>
        </p:nvSpPr>
        <p:spPr>
          <a:xfrm>
            <a:off x="7407621" y="2250287"/>
            <a:ext cx="12560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Year 0</a:t>
            </a:r>
            <a:endParaRPr sz="36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2"/>
          <p:cNvSpPr/>
          <p:nvPr/>
        </p:nvSpPr>
        <p:spPr>
          <a:xfrm>
            <a:off x="6494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2"/>
          <p:cNvSpPr/>
          <p:nvPr/>
        </p:nvSpPr>
        <p:spPr>
          <a:xfrm>
            <a:off x="19342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72"/>
          <p:cNvSpPr/>
          <p:nvPr/>
        </p:nvSpPr>
        <p:spPr>
          <a:xfrm>
            <a:off x="32190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2"/>
          <p:cNvSpPr/>
          <p:nvPr/>
        </p:nvSpPr>
        <p:spPr>
          <a:xfrm>
            <a:off x="45038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72"/>
          <p:cNvSpPr txBox="1"/>
          <p:nvPr>
            <p:ph type="title"/>
          </p:nvPr>
        </p:nvSpPr>
        <p:spPr>
          <a:xfrm>
            <a:off x="7407621" y="2250287"/>
            <a:ext cx="12560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Year 0</a:t>
            </a:r>
            <a:endParaRPr sz="36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3"/>
          <p:cNvSpPr/>
          <p:nvPr/>
        </p:nvSpPr>
        <p:spPr>
          <a:xfrm>
            <a:off x="6494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73"/>
          <p:cNvSpPr/>
          <p:nvPr/>
        </p:nvSpPr>
        <p:spPr>
          <a:xfrm>
            <a:off x="19342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3"/>
          <p:cNvSpPr/>
          <p:nvPr/>
        </p:nvSpPr>
        <p:spPr>
          <a:xfrm>
            <a:off x="32190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73"/>
          <p:cNvSpPr/>
          <p:nvPr/>
        </p:nvSpPr>
        <p:spPr>
          <a:xfrm>
            <a:off x="45038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3"/>
          <p:cNvSpPr txBox="1"/>
          <p:nvPr>
            <p:ph type="title"/>
          </p:nvPr>
        </p:nvSpPr>
        <p:spPr>
          <a:xfrm>
            <a:off x="7407621" y="2250287"/>
            <a:ext cx="12560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Year 0</a:t>
            </a:r>
            <a:endParaRPr sz="36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4"/>
          <p:cNvSpPr/>
          <p:nvPr/>
        </p:nvSpPr>
        <p:spPr>
          <a:xfrm>
            <a:off x="6494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74"/>
          <p:cNvSpPr/>
          <p:nvPr/>
        </p:nvSpPr>
        <p:spPr>
          <a:xfrm>
            <a:off x="19342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74"/>
          <p:cNvSpPr/>
          <p:nvPr/>
        </p:nvSpPr>
        <p:spPr>
          <a:xfrm>
            <a:off x="32190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4"/>
          <p:cNvSpPr/>
          <p:nvPr/>
        </p:nvSpPr>
        <p:spPr>
          <a:xfrm>
            <a:off x="45038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74"/>
          <p:cNvSpPr/>
          <p:nvPr/>
        </p:nvSpPr>
        <p:spPr>
          <a:xfrm>
            <a:off x="5788624" y="816124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0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74"/>
          <p:cNvSpPr/>
          <p:nvPr/>
        </p:nvSpPr>
        <p:spPr>
          <a:xfrm>
            <a:off x="5788624" y="2114550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0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74"/>
          <p:cNvSpPr/>
          <p:nvPr/>
        </p:nvSpPr>
        <p:spPr>
          <a:xfrm>
            <a:off x="57886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0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74"/>
          <p:cNvSpPr/>
          <p:nvPr/>
        </p:nvSpPr>
        <p:spPr>
          <a:xfrm>
            <a:off x="7073424" y="816124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6" y="878470"/>
                </a:lnTo>
                <a:lnTo>
                  <a:pt x="239271" y="859218"/>
                </a:lnTo>
                <a:lnTo>
                  <a:pt x="201574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8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8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4" y="78082"/>
                </a:lnTo>
                <a:lnTo>
                  <a:pt x="239271" y="55181"/>
                </a:lnTo>
                <a:lnTo>
                  <a:pt x="279236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0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1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5" y="836317"/>
                </a:lnTo>
                <a:lnTo>
                  <a:pt x="675128" y="859218"/>
                </a:lnTo>
                <a:lnTo>
                  <a:pt x="635163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74"/>
          <p:cNvSpPr txBox="1"/>
          <p:nvPr>
            <p:ph type="title"/>
          </p:nvPr>
        </p:nvSpPr>
        <p:spPr>
          <a:xfrm>
            <a:off x="7407621" y="2250287"/>
            <a:ext cx="12560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Year 1</a:t>
            </a:r>
            <a:endParaRPr sz="36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5"/>
          <p:cNvSpPr/>
          <p:nvPr/>
        </p:nvSpPr>
        <p:spPr>
          <a:xfrm>
            <a:off x="6494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75"/>
          <p:cNvSpPr/>
          <p:nvPr/>
        </p:nvSpPr>
        <p:spPr>
          <a:xfrm>
            <a:off x="19342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5"/>
          <p:cNvSpPr/>
          <p:nvPr/>
        </p:nvSpPr>
        <p:spPr>
          <a:xfrm>
            <a:off x="32190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75"/>
          <p:cNvSpPr/>
          <p:nvPr/>
        </p:nvSpPr>
        <p:spPr>
          <a:xfrm>
            <a:off x="45038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5"/>
          <p:cNvSpPr/>
          <p:nvPr/>
        </p:nvSpPr>
        <p:spPr>
          <a:xfrm>
            <a:off x="5788624" y="816124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0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75"/>
          <p:cNvSpPr/>
          <p:nvPr/>
        </p:nvSpPr>
        <p:spPr>
          <a:xfrm>
            <a:off x="5788624" y="2114550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0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75"/>
          <p:cNvSpPr/>
          <p:nvPr/>
        </p:nvSpPr>
        <p:spPr>
          <a:xfrm>
            <a:off x="57886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0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5"/>
          <p:cNvSpPr/>
          <p:nvPr/>
        </p:nvSpPr>
        <p:spPr>
          <a:xfrm>
            <a:off x="7073424" y="816124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6" y="878470"/>
                </a:lnTo>
                <a:lnTo>
                  <a:pt x="239271" y="859218"/>
                </a:lnTo>
                <a:lnTo>
                  <a:pt x="201574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8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8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4" y="78082"/>
                </a:lnTo>
                <a:lnTo>
                  <a:pt x="239271" y="55181"/>
                </a:lnTo>
                <a:lnTo>
                  <a:pt x="279236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0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1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5" y="836317"/>
                </a:lnTo>
                <a:lnTo>
                  <a:pt x="675128" y="859218"/>
                </a:lnTo>
                <a:lnTo>
                  <a:pt x="635163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5"/>
          <p:cNvSpPr txBox="1"/>
          <p:nvPr>
            <p:ph type="title"/>
          </p:nvPr>
        </p:nvSpPr>
        <p:spPr>
          <a:xfrm>
            <a:off x="7407621" y="2250287"/>
            <a:ext cx="12560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Year 1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67025" y="1889662"/>
            <a:ext cx="35394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554774" y="2571750"/>
            <a:ext cx="1139825" cy="0"/>
          </a:xfrm>
          <a:custGeom>
            <a:rect b="b" l="l" r="r" t="t"/>
            <a:pathLst>
              <a:path extrusionOk="0" h="120000" w="1139825">
                <a:moveTo>
                  <a:pt x="0" y="0"/>
                </a:moveTo>
                <a:lnTo>
                  <a:pt x="1139399" y="0"/>
                </a:lnTo>
              </a:path>
            </a:pathLst>
          </a:custGeom>
          <a:noFill/>
          <a:ln cap="flat" cmpd="sng" w="761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744764" y="2739108"/>
            <a:ext cx="7594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4916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7603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6"/>
          <p:cNvSpPr/>
          <p:nvPr/>
        </p:nvSpPr>
        <p:spPr>
          <a:xfrm>
            <a:off x="6494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6"/>
          <p:cNvSpPr/>
          <p:nvPr/>
        </p:nvSpPr>
        <p:spPr>
          <a:xfrm>
            <a:off x="19342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6"/>
          <p:cNvSpPr/>
          <p:nvPr/>
        </p:nvSpPr>
        <p:spPr>
          <a:xfrm>
            <a:off x="32190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6"/>
          <p:cNvSpPr/>
          <p:nvPr/>
        </p:nvSpPr>
        <p:spPr>
          <a:xfrm>
            <a:off x="45038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6"/>
          <p:cNvSpPr/>
          <p:nvPr/>
        </p:nvSpPr>
        <p:spPr>
          <a:xfrm>
            <a:off x="5788624" y="816124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0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76"/>
          <p:cNvSpPr/>
          <p:nvPr/>
        </p:nvSpPr>
        <p:spPr>
          <a:xfrm>
            <a:off x="5788624" y="2114550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0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76"/>
          <p:cNvSpPr/>
          <p:nvPr/>
        </p:nvSpPr>
        <p:spPr>
          <a:xfrm>
            <a:off x="57886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0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6"/>
          <p:cNvSpPr/>
          <p:nvPr/>
        </p:nvSpPr>
        <p:spPr>
          <a:xfrm>
            <a:off x="7073424" y="816124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6" y="878470"/>
                </a:lnTo>
                <a:lnTo>
                  <a:pt x="239271" y="859218"/>
                </a:lnTo>
                <a:lnTo>
                  <a:pt x="201574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8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8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4" y="78082"/>
                </a:lnTo>
                <a:lnTo>
                  <a:pt x="239271" y="55181"/>
                </a:lnTo>
                <a:lnTo>
                  <a:pt x="279236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9" y="133910"/>
                </a:lnTo>
                <a:lnTo>
                  <a:pt x="814904" y="172452"/>
                </a:lnTo>
                <a:lnTo>
                  <a:pt x="844533" y="214288"/>
                </a:lnTo>
                <a:lnTo>
                  <a:pt x="869190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1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5" y="836317"/>
                </a:lnTo>
                <a:lnTo>
                  <a:pt x="675128" y="859218"/>
                </a:lnTo>
                <a:lnTo>
                  <a:pt x="635163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6"/>
          <p:cNvSpPr txBox="1"/>
          <p:nvPr>
            <p:ph type="title"/>
          </p:nvPr>
        </p:nvSpPr>
        <p:spPr>
          <a:xfrm>
            <a:off x="7407621" y="2250287"/>
            <a:ext cx="12560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Year 1</a:t>
            </a:r>
            <a:endParaRPr sz="36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7"/>
          <p:cNvSpPr/>
          <p:nvPr/>
        </p:nvSpPr>
        <p:spPr>
          <a:xfrm>
            <a:off x="6494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77"/>
          <p:cNvSpPr/>
          <p:nvPr/>
        </p:nvSpPr>
        <p:spPr>
          <a:xfrm>
            <a:off x="19342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7" y="99495"/>
                </a:lnTo>
                <a:lnTo>
                  <a:pt x="780489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77"/>
          <p:cNvSpPr/>
          <p:nvPr/>
        </p:nvSpPr>
        <p:spPr>
          <a:xfrm>
            <a:off x="32190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77"/>
          <p:cNvSpPr/>
          <p:nvPr/>
        </p:nvSpPr>
        <p:spPr>
          <a:xfrm>
            <a:off x="4503825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1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77"/>
          <p:cNvSpPr/>
          <p:nvPr/>
        </p:nvSpPr>
        <p:spPr>
          <a:xfrm>
            <a:off x="5788624" y="3412975"/>
            <a:ext cx="914400" cy="914400"/>
          </a:xfrm>
          <a:custGeom>
            <a:rect b="b" l="l" r="r" t="t"/>
            <a:pathLst>
              <a:path extrusionOk="0" h="914400" w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8788" y="2918"/>
                </a:lnTo>
                <a:lnTo>
                  <a:pt x="559321" y="11549"/>
                </a:lnTo>
                <a:lnTo>
                  <a:pt x="608351" y="25708"/>
                </a:lnTo>
                <a:lnTo>
                  <a:pt x="655430" y="45208"/>
                </a:lnTo>
                <a:lnTo>
                  <a:pt x="700111" y="69866"/>
                </a:lnTo>
                <a:lnTo>
                  <a:pt x="741946" y="99495"/>
                </a:lnTo>
                <a:lnTo>
                  <a:pt x="780488" y="133910"/>
                </a:lnTo>
                <a:lnTo>
                  <a:pt x="814904" y="172453"/>
                </a:lnTo>
                <a:lnTo>
                  <a:pt x="844533" y="214288"/>
                </a:lnTo>
                <a:lnTo>
                  <a:pt x="869190" y="258969"/>
                </a:lnTo>
                <a:lnTo>
                  <a:pt x="888691" y="306048"/>
                </a:lnTo>
                <a:lnTo>
                  <a:pt x="902850" y="355078"/>
                </a:lnTo>
                <a:lnTo>
                  <a:pt x="911481" y="405611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77"/>
          <p:cNvSpPr txBox="1"/>
          <p:nvPr>
            <p:ph type="title"/>
          </p:nvPr>
        </p:nvSpPr>
        <p:spPr>
          <a:xfrm>
            <a:off x="7407621" y="2250287"/>
            <a:ext cx="12560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Year 1</a:t>
            </a:r>
            <a:endParaRPr sz="36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8"/>
          <p:cNvSpPr txBox="1"/>
          <p:nvPr/>
        </p:nvSpPr>
        <p:spPr>
          <a:xfrm>
            <a:off x="572624" y="510202"/>
            <a:ext cx="7738109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5575">
            <a:spAutoFit/>
          </a:bodyPr>
          <a:lstStyle/>
          <a:p>
            <a:pPr indent="-412115" lvl="0" marL="424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Prompt the user for a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starting number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of llamas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115" lvl="0" marL="424815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Prompt the user for a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goal number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of llamas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2481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Add and subtract llamas every "year"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until we reach the goal number of llamas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24815" marR="44259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Print the number of years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took to reach the goal number of llamas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9"/>
          <p:cNvSpPr txBox="1"/>
          <p:nvPr>
            <p:ph type="title"/>
          </p:nvPr>
        </p:nvSpPr>
        <p:spPr>
          <a:xfrm>
            <a:off x="2431206" y="2170540"/>
            <a:ext cx="4279800" cy="2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THANK YOU</a:t>
            </a:r>
            <a:endParaRPr b="1" sz="4800"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References: CS50, GeeksforGeeks</a:t>
            </a:r>
            <a:endParaRPr b="1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67025" y="1889662"/>
            <a:ext cx="35394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35574" y="2571750"/>
            <a:ext cx="1139825" cy="0"/>
          </a:xfrm>
          <a:custGeom>
            <a:rect b="b" l="l" r="r" t="t"/>
            <a:pathLst>
              <a:path extrusionOk="0" h="120000" w="1139825">
                <a:moveTo>
                  <a:pt x="0" y="0"/>
                </a:moveTo>
                <a:lnTo>
                  <a:pt x="1139399" y="0"/>
                </a:lnTo>
              </a:path>
            </a:pathLst>
          </a:custGeom>
          <a:noFill/>
          <a:ln cap="flat" cmpd="sng" w="76175">
            <a:solidFill>
              <a:srgbClr val="E691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610322" y="2739108"/>
            <a:ext cx="5899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4916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7603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147550" y="493665"/>
            <a:ext cx="8848899" cy="964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67025" y="1889662"/>
            <a:ext cx="35394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calls = 4;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488249" y="2571750"/>
            <a:ext cx="299720" cy="0"/>
          </a:xfrm>
          <a:custGeom>
            <a:rect b="b" l="l" r="r" t="t"/>
            <a:pathLst>
              <a:path extrusionOk="0" h="120000" w="299720">
                <a:moveTo>
                  <a:pt x="0" y="0"/>
                </a:moveTo>
                <a:lnTo>
                  <a:pt x="299699" y="0"/>
                </a:lnTo>
              </a:path>
            </a:pathLst>
          </a:custGeom>
          <a:noFill/>
          <a:ln cap="flat" cmpd="sng" w="761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3296967" y="2739108"/>
            <a:ext cx="7029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5491624" y="2749325"/>
            <a:ext cx="1819910" cy="731520"/>
          </a:xfrm>
          <a:prstGeom prst="rect">
            <a:avLst/>
          </a:prstGeom>
          <a:noFill/>
          <a:ln cap="flat" cmpd="sng" w="190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760398" y="1887587"/>
            <a:ext cx="12807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calls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