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52BCA-D5F0-4C26-A1F1-59C831A2C43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3742-098A-4785-A410-6EB6CE0F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3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971FF-EF28-4195-A575-329446EFAA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921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4740" y="3175"/>
            <a:ext cx="771726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820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13487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685800"/>
            <a:ext cx="7418070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1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60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11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931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3685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85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7/16/2023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0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7/16/2023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8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7342" y="685800"/>
            <a:ext cx="564026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038600"/>
            <a:ext cx="3887212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7341" y="685800"/>
            <a:ext cx="5640269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038601"/>
            <a:ext cx="3887212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5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1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828800"/>
            <a:ext cx="9982199" cy="3048001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gis</a:t>
            </a:r>
            <a:r>
              <a:rPr lang="en-US" dirty="0"/>
              <a:t> using </a:t>
            </a:r>
            <a:r>
              <a:rPr lang="en-US" dirty="0" err="1"/>
              <a:t>qgis</a:t>
            </a:r>
            <a:r>
              <a:rPr lang="en-US" dirty="0"/>
              <a:t> Part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930" y="5029200"/>
            <a:ext cx="5307561" cy="173528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Daniela Spade </a:t>
            </a:r>
            <a:r>
              <a:rPr lang="en-US" dirty="0"/>
              <a:t>| Instructor</a:t>
            </a:r>
            <a:br>
              <a:rPr lang="en-US" dirty="0"/>
            </a:br>
            <a:r>
              <a:rPr lang="en-US" b="1" dirty="0"/>
              <a:t>PhD Candidate </a:t>
            </a:r>
            <a:r>
              <a:rPr lang="en-US" dirty="0"/>
              <a:t>| OU Department of Geography and Environmental Sustainability</a:t>
            </a:r>
            <a:br>
              <a:rPr lang="en-US" dirty="0"/>
            </a:br>
            <a:r>
              <a:rPr lang="en-US" b="1" dirty="0"/>
              <a:t>GIS Outreach Coordinator </a:t>
            </a:r>
            <a:r>
              <a:rPr lang="en-US" dirty="0"/>
              <a:t>| Center for Spatial Analysis</a:t>
            </a:r>
          </a:p>
          <a:p>
            <a:r>
              <a:rPr lang="en-US" b="1" dirty="0"/>
              <a:t>dspade@ou.edu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75F02F8-05C0-77B5-7CD1-C6DAB68EAAC8}"/>
              </a:ext>
            </a:extLst>
          </p:cNvPr>
          <p:cNvSpPr txBox="1">
            <a:spLocks/>
          </p:cNvSpPr>
          <p:nvPr/>
        </p:nvSpPr>
        <p:spPr>
          <a:xfrm>
            <a:off x="6525491" y="5025736"/>
            <a:ext cx="5307561" cy="1735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Molly </a:t>
            </a:r>
            <a:r>
              <a:rPr lang="en-US" b="1" dirty="0" err="1"/>
              <a:t>Simonis</a:t>
            </a:r>
            <a:r>
              <a:rPr lang="en-US" b="1" dirty="0"/>
              <a:t>, PhD</a:t>
            </a:r>
            <a:r>
              <a:rPr lang="en-US" dirty="0"/>
              <a:t>| Teaching Assistant</a:t>
            </a:r>
            <a:br>
              <a:rPr lang="en-US" dirty="0"/>
            </a:br>
            <a:r>
              <a:rPr lang="en-US" dirty="0"/>
              <a:t>OU Department of Biology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F26A-4D13-180B-EA1D-BC540A3C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composer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8DF1-73A8-6841-F295-37FCEB94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>
                <a:latin typeface="Avenir Next LT Pro" panose="020B0504020202020204" pitchFamily="34" charset="0"/>
              </a:rPr>
              <a:t>Draw Map Extent</a:t>
            </a:r>
          </a:p>
          <a:p>
            <a:pPr marL="45720" indent="0">
              <a:buNone/>
            </a:pPr>
            <a:endParaRPr lang="en-US" b="1" dirty="0">
              <a:latin typeface="Avenir Next LT Pro" panose="020B0504020202020204" pitchFamily="34" charset="0"/>
            </a:endParaRPr>
          </a:p>
          <a:p>
            <a:pPr marL="45720" indent="0">
              <a:buNone/>
            </a:pPr>
            <a:endParaRPr lang="en-US" b="1" dirty="0">
              <a:latin typeface="Avenir Next LT Pro" panose="020B0504020202020204" pitchFamily="34" charset="0"/>
            </a:endParaRPr>
          </a:p>
          <a:p>
            <a:pPr marL="45720" indent="0">
              <a:buNone/>
            </a:pPr>
            <a:endParaRPr lang="en-US" b="1" dirty="0">
              <a:latin typeface="Avenir Next LT Pro" panose="020B0504020202020204" pitchFamily="34" charset="0"/>
            </a:endParaRPr>
          </a:p>
          <a:p>
            <a:pPr marL="45720" indent="0">
              <a:buNone/>
            </a:pPr>
            <a:endParaRPr lang="en-US" b="1" dirty="0">
              <a:latin typeface="Avenir Next LT Pro" panose="020B0504020202020204" pitchFamily="34" charset="0"/>
            </a:endParaRPr>
          </a:p>
          <a:p>
            <a:pPr marL="45720" indent="0">
              <a:buNone/>
            </a:pPr>
            <a:endParaRPr lang="en-US" b="1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F8354-063B-AE46-4C64-E7458550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349631"/>
            <a:ext cx="1696825" cy="2158738"/>
          </a:xfrm>
          <a:prstGeom prst="rect">
            <a:avLst/>
          </a:prstGeom>
        </p:spPr>
      </p:pic>
      <p:pic>
        <p:nvPicPr>
          <p:cNvPr id="9" name="Picture 8" descr="A map of the united states&#10;&#10;Description automatically generated">
            <a:extLst>
              <a:ext uri="{FF2B5EF4-FFF2-40B4-BE49-F238E27FC236}">
                <a16:creationId xmlns:a16="http://schemas.microsoft.com/office/drawing/2014/main" id="{B2CEC8F3-2C43-327E-8028-E53D835B8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45" y="1879834"/>
            <a:ext cx="5443318" cy="383516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B35B2DA-441E-D9B6-FEF1-35B98EA9B2D5}"/>
              </a:ext>
            </a:extLst>
          </p:cNvPr>
          <p:cNvSpPr/>
          <p:nvPr/>
        </p:nvSpPr>
        <p:spPr>
          <a:xfrm>
            <a:off x="3220824" y="2819401"/>
            <a:ext cx="1198777" cy="609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5086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865E-1DC2-938C-7DD8-27CC0E97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composer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4A20-3A66-EA88-DDA9-10FC80CC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828800"/>
            <a:ext cx="4190998" cy="457200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>
                <a:latin typeface="Avenir Next LT Pro" panose="020B0504020202020204" pitchFamily="34" charset="0"/>
              </a:rPr>
              <a:t>Customize Item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8FE4F-1DB9-6FCB-5F0B-D10FFEFD5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96" y="2326106"/>
            <a:ext cx="3460011" cy="437589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70C7D0-CD4F-1B2E-0987-4D6457837CA7}"/>
              </a:ext>
            </a:extLst>
          </p:cNvPr>
          <p:cNvSpPr txBox="1">
            <a:spLocks/>
          </p:cNvSpPr>
          <p:nvPr/>
        </p:nvSpPr>
        <p:spPr>
          <a:xfrm>
            <a:off x="6096000" y="399871"/>
            <a:ext cx="2667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b="1" dirty="0">
                <a:latin typeface="Avenir Next LT Pro" panose="020B0504020202020204" pitchFamily="34" charset="0"/>
              </a:rPr>
              <a:t>Add Text to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54F004-E487-DDAA-36E8-148CB1826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340" y="857072"/>
            <a:ext cx="1168924" cy="2139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F47C0D-C9F4-B6A2-5F76-4C9FE295DBC8}"/>
              </a:ext>
            </a:extLst>
          </p:cNvPr>
          <p:cNvSpPr txBox="1"/>
          <p:nvPr/>
        </p:nvSpPr>
        <p:spPr>
          <a:xfrm>
            <a:off x="7283953" y="5495836"/>
            <a:ext cx="49064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Print Composer Troubleshooting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venir Next LT Pro" panose="020B0504020202020204" pitchFamily="34" charset="0"/>
              </a:rPr>
              <a:t>Map extent </a:t>
            </a:r>
            <a:r>
              <a:rPr lang="en-US" dirty="0">
                <a:solidFill>
                  <a:srgbClr val="000000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  <a:latin typeface="Avenir Next LT Pro" panose="020B0504020202020204" pitchFamily="34" charset="0"/>
              </a:rPr>
              <a:t>"Use current map extent"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venir Next LT Pro" panose="020B0504020202020204" pitchFamily="34" charset="0"/>
              </a:rPr>
              <a:t>Moving map around </a:t>
            </a:r>
            <a:r>
              <a:rPr lang="en-US" dirty="0">
                <a:solidFill>
                  <a:srgbClr val="000000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  <a:latin typeface="Avenir Next LT Pro" panose="020B0504020202020204" pitchFamily="34" charset="0"/>
              </a:rPr>
              <a:t> Adjust with arrows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venir Next LT Pro" panose="020B0504020202020204" pitchFamily="34" charset="0"/>
              </a:rPr>
              <a:t>North arrow </a:t>
            </a:r>
            <a:r>
              <a:rPr lang="en-US" dirty="0">
                <a:solidFill>
                  <a:srgbClr val="000000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  <a:latin typeface="Avenir Next LT Pro" panose="020B0504020202020204" pitchFamily="34" charset="0"/>
              </a:rPr>
              <a:t> Manually align</a:t>
            </a:r>
            <a:endParaRPr lang="en-US" dirty="0">
              <a:latin typeface="Avenir Next LT Pro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E7DDA9-B95A-B910-044B-4A269C07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743" y="1369252"/>
            <a:ext cx="3725873" cy="397339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F65D0-BD0F-C501-C150-315B4FB5EDA8}"/>
              </a:ext>
            </a:extLst>
          </p:cNvPr>
          <p:cNvSpPr txBox="1">
            <a:spLocks/>
          </p:cNvSpPr>
          <p:nvPr/>
        </p:nvSpPr>
        <p:spPr>
          <a:xfrm>
            <a:off x="8123742" y="1010258"/>
            <a:ext cx="2667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b="1" dirty="0">
                <a:latin typeface="Avenir Next LT Pro" panose="020B0504020202020204" pitchFamily="34" charset="0"/>
              </a:rPr>
              <a:t>Export Map</a:t>
            </a:r>
          </a:p>
        </p:txBody>
      </p:sp>
    </p:spTree>
    <p:extLst>
      <p:ext uri="{BB962C8B-B14F-4D97-AF65-F5344CB8AC3E}">
        <p14:creationId xmlns:p14="http://schemas.microsoft.com/office/powerpoint/2010/main" val="109860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A4C9-148E-6209-2776-4128F399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Proprietary and open-source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AF8F8-92FD-0C85-3775-6004738D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Proprietary software source code is owned by an individual or an organization and tightly restricted (usually for profit)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Open-source software source code is freely available to anyone for download, alteration, and republishing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Proprietary software code is generally supported by a team of paid professionals working for the organization that owns the code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Open-source software code is generally supported by a mix of paid and volunteer professionals that contribute changes back to the community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Proprietary software is often available only by purchasing a license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Open-source software is free to use though there generally a license that specifies the restrictions (if any) on its use and reuse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Companies using open-source software may charge for the use of the software through their proprietary implementations or via their infrastructure</a:t>
            </a:r>
            <a:endParaRPr 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CD25-F2E2-0C86-87B0-19B5575E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AC51-0505-68F4-6E4E-1120DF252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/>
              <a:t>A few things we did not cover in this lesson: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Normalizing data for choropleths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Buffering features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Geocoding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Spatial databases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Other spatial data types (KML, </a:t>
            </a:r>
            <a:r>
              <a:rPr lang="en-US" sz="180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GeoJSON</a:t>
            </a:r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GeoTIFF</a:t>
            </a:r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Editing data</a:t>
            </a:r>
            <a:endParaRPr lang="en-US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5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F66F-7B17-DF32-1A2E-8330A24E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Tuesday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FF0A-B6C9-C345-4533-391465C5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Add reference data to our maps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Learn how to join features in QGIS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Create printable maps in QGIS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Share resources for further learning</a:t>
            </a:r>
            <a:endParaRPr 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8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F74C-0DC0-6FBB-7869-725CE06B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basemaps</a:t>
            </a:r>
            <a:r>
              <a:rPr lang="en-US" dirty="0"/>
              <a:t> (</a:t>
            </a:r>
            <a:r>
              <a:rPr lang="en-US" dirty="0" err="1"/>
              <a:t>quickmap</a:t>
            </a:r>
            <a:r>
              <a:rPr lang="en-US" dirty="0"/>
              <a:t> services plugin)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6B888-7BE7-DD0F-C577-8BB34373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066801"/>
            <a:ext cx="6329734" cy="56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2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B50D-675D-8E9C-6328-FAF5EC8E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basemaps</a:t>
            </a:r>
            <a:r>
              <a:rPr lang="en-US" dirty="0"/>
              <a:t> (</a:t>
            </a:r>
            <a:r>
              <a:rPr lang="en-US" dirty="0" err="1"/>
              <a:t>quickmap</a:t>
            </a:r>
            <a:r>
              <a:rPr lang="en-US" dirty="0"/>
              <a:t> services plugin)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79800-E589-7A70-B5B8-A16A730E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991" y="1600201"/>
            <a:ext cx="3711020" cy="2883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39502-8F9C-F306-18BC-21014B6F9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8" y="3200400"/>
            <a:ext cx="3599866" cy="28184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914A4A5-ABD8-59A9-3EE1-1DF9D844D967}"/>
              </a:ext>
            </a:extLst>
          </p:cNvPr>
          <p:cNvGrpSpPr/>
          <p:nvPr/>
        </p:nvGrpSpPr>
        <p:grpSpPr>
          <a:xfrm rot="10800000">
            <a:off x="1436360" y="2117559"/>
            <a:ext cx="917425" cy="932385"/>
            <a:chOff x="8840283" y="5442460"/>
            <a:chExt cx="985256" cy="95464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7D46320-1F23-FCE1-F99D-7FAD9BEEF8AF}"/>
                </a:ext>
              </a:extLst>
            </p:cNvPr>
            <p:cNvSpPr/>
            <p:nvPr/>
          </p:nvSpPr>
          <p:spPr>
            <a:xfrm rot="16200000">
              <a:off x="9046088" y="5617656"/>
              <a:ext cx="954647" cy="60425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075804-B5C1-08CD-284D-A8E0EFBCFCE2}"/>
                </a:ext>
              </a:extLst>
            </p:cNvPr>
            <p:cNvSpPr/>
            <p:nvPr/>
          </p:nvSpPr>
          <p:spPr>
            <a:xfrm rot="10800000">
              <a:off x="8840283" y="6092307"/>
              <a:ext cx="762001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0187D494-4141-EB06-0853-C4512768F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19" y="1143001"/>
            <a:ext cx="2552957" cy="5604671"/>
          </a:xfrm>
          <a:prstGeom prst="rect">
            <a:avLst/>
          </a:prstGeom>
        </p:spPr>
      </p:pic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BBB4783B-A5DA-EFD5-1EFA-1DFE6A727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257" y="1840832"/>
            <a:ext cx="2667000" cy="4343400"/>
          </a:xfrm>
        </p:spPr>
        <p:txBody>
          <a:bodyPr/>
          <a:lstStyle/>
          <a:p>
            <a:pPr marL="4572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Choosing a Base Map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Think about what someone reading your map needs to see for context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Think about how the base map interacts with the data on your map</a:t>
            </a:r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9C99A0B-AC33-B95E-3E6A-5D83EC4F524F}"/>
              </a:ext>
            </a:extLst>
          </p:cNvPr>
          <p:cNvSpPr/>
          <p:nvPr/>
        </p:nvSpPr>
        <p:spPr>
          <a:xfrm>
            <a:off x="4419600" y="5181601"/>
            <a:ext cx="2133600" cy="4973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27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FFE5-8239-DF0D-2F22-C2EAAB6F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47F9-DD8F-2467-97F0-7DAEC6AC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828800"/>
            <a:ext cx="5410198" cy="4343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If your data is the most important part of the map, make sure it looks more important than the base map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Avoid base maps that strongly emphasize features that aren't relevant on your map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Choose base maps with colors that complement your map's colors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The contrast between your map's colors and the base map's colors should be enough to make your layers clearly visible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Base maps show different levels of detail at different scales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Make sure the level of detail is appropriate to your map</a:t>
            </a:r>
            <a:endParaRPr lang="en-US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4D7FB-FEB8-167D-5DB3-55383785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33401"/>
            <a:ext cx="5600358" cy="2828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7BC0AB-03DA-61DB-DE8A-64022FC52850}"/>
              </a:ext>
            </a:extLst>
          </p:cNvPr>
          <p:cNvSpPr txBox="1"/>
          <p:nvPr/>
        </p:nvSpPr>
        <p:spPr>
          <a:xfrm>
            <a:off x="7391401" y="3676472"/>
            <a:ext cx="4341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Your Turn</a:t>
            </a:r>
          </a:p>
          <a:p>
            <a:pPr algn="l"/>
            <a:r>
              <a:rPr lang="en-US" dirty="0">
                <a:solidFill>
                  <a:srgbClr val="808786"/>
                </a:solidFill>
                <a:latin typeface="Avenir Next LT Pro" panose="020B0504020202020204" pitchFamily="34" charset="0"/>
              </a:rPr>
              <a:t>• </a:t>
            </a:r>
            <a:r>
              <a:rPr lang="en-US" dirty="0">
                <a:solidFill>
                  <a:srgbClr val="000000"/>
                </a:solidFill>
                <a:latin typeface="Avenir Next LT Pro" panose="020B0504020202020204" pitchFamily="34" charset="0"/>
              </a:rPr>
              <a:t>Find a good base map for your data</a:t>
            </a:r>
          </a:p>
          <a:p>
            <a:pPr algn="l"/>
            <a:r>
              <a:rPr lang="en-US" dirty="0">
                <a:solidFill>
                  <a:srgbClr val="808786"/>
                </a:solidFill>
                <a:latin typeface="Avenir Next LT Pro" panose="020B0504020202020204" pitchFamily="34" charset="0"/>
              </a:rPr>
              <a:t>• </a:t>
            </a:r>
            <a:r>
              <a:rPr lang="en-US" dirty="0">
                <a:solidFill>
                  <a:srgbClr val="000000"/>
                </a:solidFill>
                <a:latin typeface="Avenir Next LT Pro" panose="020B0504020202020204" pitchFamily="34" charset="0"/>
              </a:rPr>
              <a:t>Think about hierarchy, color, and scale</a:t>
            </a:r>
          </a:p>
          <a:p>
            <a:pPr algn="l"/>
            <a:r>
              <a:rPr lang="en-US" dirty="0">
                <a:solidFill>
                  <a:srgbClr val="808786"/>
                </a:solidFill>
                <a:latin typeface="Avenir Next LT Pro" panose="020B0504020202020204" pitchFamily="34" charset="0"/>
              </a:rPr>
              <a:t>• </a:t>
            </a:r>
            <a:r>
              <a:rPr lang="en-US" dirty="0">
                <a:solidFill>
                  <a:srgbClr val="000000"/>
                </a:solidFill>
                <a:latin typeface="Avenir Next LT Pro" panose="020B0504020202020204" pitchFamily="34" charset="0"/>
              </a:rPr>
              <a:t>Don't be afraid to play around</a:t>
            </a:r>
            <a:endParaRPr 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97E7-43D4-9FE7-2CCE-4AD3ADCA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spatial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72DE-2C20-CFA1-A075-EED47950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828800"/>
            <a:ext cx="5486398" cy="1447800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YanoneKaffeesatz-Regular"/>
              </a:rPr>
              <a:t>Point to Polygon </a:t>
            </a:r>
            <a:r>
              <a:rPr lang="en-US" sz="1800" dirty="0">
                <a:solidFill>
                  <a:srgbClr val="000000"/>
                </a:solidFill>
                <a:latin typeface="YanoneKaffeesatz-Regular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000000"/>
                </a:solidFill>
                <a:latin typeface="YanoneKaffeesatz-Regular"/>
              </a:rPr>
              <a:t>Relate points inside a polygon to that polygon (ex. count the number of points)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YanoneKaffeesatz-Regular"/>
              </a:rPr>
              <a:t>Polygon to Point </a:t>
            </a:r>
            <a:r>
              <a:rPr lang="en-US" sz="1800" dirty="0">
                <a:solidFill>
                  <a:srgbClr val="000000"/>
                </a:solidFill>
                <a:latin typeface="YanoneKaffeesatz-Regular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000000"/>
                </a:solidFill>
                <a:latin typeface="YanoneKaffeesatz-Regular"/>
              </a:rPr>
              <a:t> Points can take on value of enclosing polygon</a:t>
            </a:r>
          </a:p>
          <a:p>
            <a:pPr marL="45720" indent="0">
              <a:buNone/>
            </a:pPr>
            <a:endParaRPr lang="en-US" sz="1800" dirty="0">
              <a:solidFill>
                <a:srgbClr val="000000"/>
              </a:solidFill>
              <a:latin typeface="YanoneKaffeesatz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1B1E4-F1C4-952D-5A2A-0BE8ED04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24471"/>
            <a:ext cx="2534966" cy="2433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9F1F1-89D6-456D-9969-70672B77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1" y="3517233"/>
            <a:ext cx="3263474" cy="30821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62106-9067-6841-7C4A-BACF56CA1F7C}"/>
              </a:ext>
            </a:extLst>
          </p:cNvPr>
          <p:cNvSpPr txBox="1"/>
          <p:nvPr/>
        </p:nvSpPr>
        <p:spPr>
          <a:xfrm>
            <a:off x="3811089" y="2932246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/>
            <a:r>
              <a:rPr lang="en-US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Exercise: Calculate the number of parking facilities by borough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0B22F8-3BB6-6C82-9562-68FB2019E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646" y="3497362"/>
            <a:ext cx="2514600" cy="31319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A3835C-9808-19A5-446D-EE8773EE4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418" y="3942659"/>
            <a:ext cx="5254259" cy="13475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FB6B4E6-72FA-C5FB-CDA7-C1A166E17606}"/>
              </a:ext>
            </a:extLst>
          </p:cNvPr>
          <p:cNvSpPr/>
          <p:nvPr/>
        </p:nvSpPr>
        <p:spPr>
          <a:xfrm>
            <a:off x="9220200" y="4267201"/>
            <a:ext cx="2855990" cy="1022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908A792-D25F-FD2B-815A-CA867F5F2AF2}"/>
              </a:ext>
            </a:extLst>
          </p:cNvPr>
          <p:cNvSpPr/>
          <p:nvPr/>
        </p:nvSpPr>
        <p:spPr>
          <a:xfrm>
            <a:off x="3048000" y="4876801"/>
            <a:ext cx="768456" cy="5014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62C634-3A32-6C46-9F1F-DE8B52EDA0A0}"/>
              </a:ext>
            </a:extLst>
          </p:cNvPr>
          <p:cNvGrpSpPr/>
          <p:nvPr/>
        </p:nvGrpSpPr>
        <p:grpSpPr>
          <a:xfrm>
            <a:off x="6491437" y="5350354"/>
            <a:ext cx="1129653" cy="1106537"/>
            <a:chOff x="8840283" y="5442460"/>
            <a:chExt cx="985256" cy="954647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D66461A-B00C-23FC-20D4-EAA234AB0894}"/>
                </a:ext>
              </a:extLst>
            </p:cNvPr>
            <p:cNvSpPr/>
            <p:nvPr/>
          </p:nvSpPr>
          <p:spPr>
            <a:xfrm rot="16200000">
              <a:off x="9046088" y="5617656"/>
              <a:ext cx="954647" cy="60425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758053-2CB3-E08D-CA1B-BDB4EBA10D56}"/>
                </a:ext>
              </a:extLst>
            </p:cNvPr>
            <p:cNvSpPr/>
            <p:nvPr/>
          </p:nvSpPr>
          <p:spPr>
            <a:xfrm rot="10800000">
              <a:off x="8840283" y="6092307"/>
              <a:ext cx="762001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87560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7BB2-853E-F27E-14DF-23D22D37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3DB4-326D-330C-074B-6705265C7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828800"/>
            <a:ext cx="4648199" cy="609600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/>
              <a:t>Reproject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35AA8-AF00-C46D-72A8-36EF130D8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39962"/>
            <a:ext cx="3733800" cy="44742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1FFF75-BC45-B909-63C4-C658DA17088C}"/>
              </a:ext>
            </a:extLst>
          </p:cNvPr>
          <p:cNvSpPr txBox="1">
            <a:spLocks/>
          </p:cNvSpPr>
          <p:nvPr/>
        </p:nvSpPr>
        <p:spPr>
          <a:xfrm>
            <a:off x="5334002" y="1830888"/>
            <a:ext cx="4648199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b="1" dirty="0"/>
              <a:t>Redo Join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1E86875-761E-D88C-D55C-37938FC5C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2216974"/>
            <a:ext cx="5272804" cy="2813362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A59159F-4A88-DC9F-D4E4-719F7CAC6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447801"/>
            <a:ext cx="3733800" cy="31875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70A525-F952-6887-4965-428183C2B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5136860"/>
            <a:ext cx="5486400" cy="15869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4097427-E816-5C2D-70E7-8538EE5E3CB2}"/>
              </a:ext>
            </a:extLst>
          </p:cNvPr>
          <p:cNvSpPr/>
          <p:nvPr/>
        </p:nvSpPr>
        <p:spPr>
          <a:xfrm>
            <a:off x="8686800" y="5410201"/>
            <a:ext cx="2932190" cy="1144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310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DEC4-4209-94BB-E355-50524EC2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CA6D-EAC0-2487-E412-B126CD70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828800"/>
            <a:ext cx="4190998" cy="4343400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Count the number of DOT 311 service requests in each community district in your borough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Style the community districts by the number of service requests</a:t>
            </a:r>
            <a:endParaRPr lang="en-US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C5288-C808-2912-9FFD-8147B215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029606"/>
            <a:ext cx="6602756" cy="47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8D3B-787D-D8FE-02EF-1B5C7D5A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composer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F2C5C-28D4-3500-06D0-40BF8B21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3" y="1828800"/>
            <a:ext cx="4876799" cy="4343400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How you make exportable and printable maps in QGIS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Able to add map elements (legends, scales, text, </a:t>
            </a:r>
            <a:r>
              <a:rPr lang="en-US" sz="180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etc</a:t>
            </a:r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)</a:t>
            </a:r>
          </a:p>
          <a:p>
            <a:pPr marL="4572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Creating a print composer</a:t>
            </a:r>
            <a:endParaRPr lang="en-US" sz="18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388620" indent="-342900">
              <a:buFont typeface="+mj-lt"/>
              <a:buAutoNum type="arabicPeriod"/>
            </a:pPr>
            <a:r>
              <a:rPr lang="en-US" sz="1800" dirty="0">
                <a:latin typeface="Avenir Next LT Pro" panose="020B0504020202020204" pitchFamily="34" charset="0"/>
              </a:rPr>
              <a:t>Select “New Print Composer”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800" dirty="0">
                <a:latin typeface="Avenir Next LT Pro" panose="020B0504020202020204" pitchFamily="34" charset="0"/>
              </a:rPr>
              <a:t>Give it a title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800" dirty="0">
                <a:latin typeface="Avenir Next LT Pro" panose="020B0504020202020204" pitchFamily="34" charset="0"/>
              </a:rPr>
              <a:t>Add elements to the blank canvas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800" dirty="0">
                <a:latin typeface="Avenir Next LT Pro" panose="020B0504020202020204" pitchFamily="34" charset="0"/>
              </a:rPr>
              <a:t>Style elements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8648A-04EF-CCD1-8BD1-6752FB0F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547" y="92064"/>
            <a:ext cx="2929320" cy="3489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1D6C54-4D64-1B22-906F-D5CF7CF5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846" y="2064281"/>
            <a:ext cx="2951376" cy="197231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E71B952-E35A-3CA4-BE47-386983443463}"/>
              </a:ext>
            </a:extLst>
          </p:cNvPr>
          <p:cNvGrpSpPr/>
          <p:nvPr/>
        </p:nvGrpSpPr>
        <p:grpSpPr>
          <a:xfrm rot="10800000">
            <a:off x="8150377" y="1086595"/>
            <a:ext cx="917425" cy="932385"/>
            <a:chOff x="8840283" y="5442460"/>
            <a:chExt cx="985256" cy="95464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42962B13-4EC8-0249-1354-CBF46D6E4788}"/>
                </a:ext>
              </a:extLst>
            </p:cNvPr>
            <p:cNvSpPr/>
            <p:nvPr/>
          </p:nvSpPr>
          <p:spPr>
            <a:xfrm rot="16200000">
              <a:off x="9046088" y="5617656"/>
              <a:ext cx="954647" cy="60425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F65AAC-CAAB-D700-AB0E-B9FBADF85ED7}"/>
                </a:ext>
              </a:extLst>
            </p:cNvPr>
            <p:cNvSpPr/>
            <p:nvPr/>
          </p:nvSpPr>
          <p:spPr>
            <a:xfrm rot="10800000">
              <a:off x="8840283" y="6092307"/>
              <a:ext cx="762001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C2CD33D-CDBB-BBC1-5F3C-C1D245CA5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297" y="4081897"/>
            <a:ext cx="4342570" cy="267866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9FFD912-E854-B850-4E08-2D6A796588A1}"/>
              </a:ext>
            </a:extLst>
          </p:cNvPr>
          <p:cNvGrpSpPr/>
          <p:nvPr/>
        </p:nvGrpSpPr>
        <p:grpSpPr>
          <a:xfrm rot="5400000">
            <a:off x="6588582" y="4134447"/>
            <a:ext cx="985256" cy="954647"/>
            <a:chOff x="8840283" y="5442460"/>
            <a:chExt cx="985256" cy="954647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6CE6308-C7FD-F6E9-8379-F1C273865FAC}"/>
                </a:ext>
              </a:extLst>
            </p:cNvPr>
            <p:cNvSpPr/>
            <p:nvPr/>
          </p:nvSpPr>
          <p:spPr>
            <a:xfrm rot="16200000">
              <a:off x="9046088" y="5617656"/>
              <a:ext cx="954647" cy="60425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0975B5-AFDF-49CA-DD50-7308C96EA36B}"/>
                </a:ext>
              </a:extLst>
            </p:cNvPr>
            <p:cNvSpPr/>
            <p:nvPr/>
          </p:nvSpPr>
          <p:spPr>
            <a:xfrm rot="10800000">
              <a:off x="8840283" y="6092307"/>
              <a:ext cx="762001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52532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569</Words>
  <Application>Microsoft Office PowerPoint</Application>
  <PresentationFormat>Widescreen</PresentationFormat>
  <Paragraphs>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YanoneKaffeesatz-Regular</vt:lpstr>
      <vt:lpstr>State history report presentation</vt:lpstr>
      <vt:lpstr>Introduction to gis using qgis Part II</vt:lpstr>
      <vt:lpstr>Goals for Tuesday</vt:lpstr>
      <vt:lpstr>Adding basemaps (quickmap services plugin)</vt:lpstr>
      <vt:lpstr>Adding basemaps (quickmap services plugin)</vt:lpstr>
      <vt:lpstr>Base maps</vt:lpstr>
      <vt:lpstr>Basic spatial joins</vt:lpstr>
      <vt:lpstr>troubleshooting</vt:lpstr>
      <vt:lpstr>Your turn</vt:lpstr>
      <vt:lpstr>Print composer</vt:lpstr>
      <vt:lpstr>Print composer</vt:lpstr>
      <vt:lpstr>Print composer</vt:lpstr>
      <vt:lpstr>Proprietary and open-source software</vt:lpstr>
      <vt:lpstr>Further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gis using qgis Part II</dc:title>
  <dc:creator>Spade, Daniela M.</dc:creator>
  <cp:lastModifiedBy>Spade, Daniela M.</cp:lastModifiedBy>
  <cp:revision>1</cp:revision>
  <dcterms:created xsi:type="dcterms:W3CDTF">2023-07-17T16:17:55Z</dcterms:created>
  <dcterms:modified xsi:type="dcterms:W3CDTF">2023-07-17T16:24:24Z</dcterms:modified>
</cp:coreProperties>
</file>