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4" r:id="rId3"/>
    <p:sldId id="265" r:id="rId4"/>
    <p:sldId id="266" r:id="rId5"/>
    <p:sldId id="267" r:id="rId6"/>
    <p:sldId id="268" r:id="rId7"/>
    <p:sldId id="269" r:id="rId8"/>
    <p:sldId id="270" r:id="rId9"/>
    <p:sldId id="271" r:id="rId10"/>
    <p:sldId id="257" r:id="rId11"/>
    <p:sldId id="258" r:id="rId12"/>
    <p:sldId id="259" r:id="rId13"/>
    <p:sldId id="261"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3C914-6685-E3DD-52B2-1C86E2FBA743}" v="629" dt="2023-07-14T16:25:46.769"/>
    <p1510:client id="{7323E68B-5FA2-A79E-DFD7-C46E7FDB657A}" v="391" dt="2023-07-14T05:44:09.991"/>
    <p1510:client id="{AE28A8CE-DD13-07B1-ABC4-CE72AA37CA6F}" v="55" dt="2023-07-14T04:17:1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91391-FC6F-49CE-A8A2-E83DBEB6B07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80102B1-703D-47BD-B056-02172195C613}">
      <dgm:prSet/>
      <dgm:spPr/>
      <dgm:t>
        <a:bodyPr/>
        <a:lstStyle/>
        <a:p>
          <a:r>
            <a:rPr lang="en-US"/>
            <a:t>Types of Libraries</a:t>
          </a:r>
        </a:p>
      </dgm:t>
    </dgm:pt>
    <dgm:pt modelId="{FAA26EE4-B184-42AC-AEE9-1D38D6D48A11}" type="parTrans" cxnId="{DFE68BFB-80E8-4040-9D38-B3539AD5A062}">
      <dgm:prSet/>
      <dgm:spPr/>
      <dgm:t>
        <a:bodyPr/>
        <a:lstStyle/>
        <a:p>
          <a:endParaRPr lang="en-US"/>
        </a:p>
      </dgm:t>
    </dgm:pt>
    <dgm:pt modelId="{02F72061-7CBC-47D1-9692-E02D2D90316D}" type="sibTrans" cxnId="{DFE68BFB-80E8-4040-9D38-B3539AD5A062}">
      <dgm:prSet/>
      <dgm:spPr/>
      <dgm:t>
        <a:bodyPr/>
        <a:lstStyle/>
        <a:p>
          <a:endParaRPr lang="en-US"/>
        </a:p>
      </dgm:t>
    </dgm:pt>
    <dgm:pt modelId="{89DFF07B-E0AC-4546-B389-2778F7FB2FF4}">
      <dgm:prSet/>
      <dgm:spPr/>
      <dgm:t>
        <a:bodyPr/>
        <a:lstStyle/>
        <a:p>
          <a:r>
            <a:rPr lang="en-US"/>
            <a:t>Types of plots</a:t>
          </a:r>
        </a:p>
      </dgm:t>
    </dgm:pt>
    <dgm:pt modelId="{586EBF55-A31E-446A-AB91-A4FD4899F86B}" type="parTrans" cxnId="{9C928324-EC90-4BE1-8206-4CCBE6D6A6B6}">
      <dgm:prSet/>
      <dgm:spPr/>
      <dgm:t>
        <a:bodyPr/>
        <a:lstStyle/>
        <a:p>
          <a:endParaRPr lang="en-US"/>
        </a:p>
      </dgm:t>
    </dgm:pt>
    <dgm:pt modelId="{5412ACA2-54BF-48EF-9B20-9F9BF6FE6299}" type="sibTrans" cxnId="{9C928324-EC90-4BE1-8206-4CCBE6D6A6B6}">
      <dgm:prSet/>
      <dgm:spPr/>
      <dgm:t>
        <a:bodyPr/>
        <a:lstStyle/>
        <a:p>
          <a:endParaRPr lang="en-US"/>
        </a:p>
      </dgm:t>
    </dgm:pt>
    <dgm:pt modelId="{FC42771B-F2AD-40EB-92A7-8B928B5D6842}">
      <dgm:prSet/>
      <dgm:spPr/>
      <dgm:t>
        <a:bodyPr/>
        <a:lstStyle/>
        <a:p>
          <a:r>
            <a:rPr lang="en-US"/>
            <a:t>Plotting graphs and sub graphs</a:t>
          </a:r>
        </a:p>
      </dgm:t>
    </dgm:pt>
    <dgm:pt modelId="{0B39F541-6187-4879-A3B1-1A21D7826EC9}" type="parTrans" cxnId="{A7CA3407-7C7D-4E21-B8CD-FA37D6E49144}">
      <dgm:prSet/>
      <dgm:spPr/>
      <dgm:t>
        <a:bodyPr/>
        <a:lstStyle/>
        <a:p>
          <a:endParaRPr lang="en-US"/>
        </a:p>
      </dgm:t>
    </dgm:pt>
    <dgm:pt modelId="{C69C7E1D-2A52-4376-A9F3-DEC60FCED787}" type="sibTrans" cxnId="{A7CA3407-7C7D-4E21-B8CD-FA37D6E49144}">
      <dgm:prSet/>
      <dgm:spPr/>
      <dgm:t>
        <a:bodyPr/>
        <a:lstStyle/>
        <a:p>
          <a:endParaRPr lang="en-US"/>
        </a:p>
      </dgm:t>
    </dgm:pt>
    <dgm:pt modelId="{43A93028-AF8D-42B9-B3E5-A2CAD87F7B02}">
      <dgm:prSet/>
      <dgm:spPr/>
      <dgm:t>
        <a:bodyPr/>
        <a:lstStyle/>
        <a:p>
          <a:r>
            <a:rPr lang="en-US"/>
            <a:t>Adding graph inside a graph</a:t>
          </a:r>
        </a:p>
      </dgm:t>
    </dgm:pt>
    <dgm:pt modelId="{5F6AF969-AEF0-4E05-8A10-5F44F2277FED}" type="parTrans" cxnId="{576E98E2-767E-4188-9B7E-B8B1371A6BCB}">
      <dgm:prSet/>
      <dgm:spPr/>
      <dgm:t>
        <a:bodyPr/>
        <a:lstStyle/>
        <a:p>
          <a:endParaRPr lang="en-US"/>
        </a:p>
      </dgm:t>
    </dgm:pt>
    <dgm:pt modelId="{0F27C6CD-C541-4A78-82C7-AC1207311CA7}" type="sibTrans" cxnId="{576E98E2-767E-4188-9B7E-B8B1371A6BCB}">
      <dgm:prSet/>
      <dgm:spPr/>
      <dgm:t>
        <a:bodyPr/>
        <a:lstStyle/>
        <a:p>
          <a:endParaRPr lang="en-US"/>
        </a:p>
      </dgm:t>
    </dgm:pt>
    <dgm:pt modelId="{AAC7D890-53A4-43E2-8185-76FD9FF0087A}">
      <dgm:prSet/>
      <dgm:spPr/>
      <dgm:t>
        <a:bodyPr/>
        <a:lstStyle/>
        <a:p>
          <a:r>
            <a:rPr lang="en-US"/>
            <a:t>Graph parameters-title, label, legend</a:t>
          </a:r>
        </a:p>
      </dgm:t>
    </dgm:pt>
    <dgm:pt modelId="{B3E3BF36-38FE-4C42-BB6A-9548B5B466C6}" type="parTrans" cxnId="{1C4F0B7E-04D2-40EE-BE7F-DD0514A4331F}">
      <dgm:prSet/>
      <dgm:spPr/>
      <dgm:t>
        <a:bodyPr/>
        <a:lstStyle/>
        <a:p>
          <a:endParaRPr lang="en-US"/>
        </a:p>
      </dgm:t>
    </dgm:pt>
    <dgm:pt modelId="{475A506B-2F54-40A8-AD11-C646086FEE24}" type="sibTrans" cxnId="{1C4F0B7E-04D2-40EE-BE7F-DD0514A4331F}">
      <dgm:prSet/>
      <dgm:spPr/>
      <dgm:t>
        <a:bodyPr/>
        <a:lstStyle/>
        <a:p>
          <a:endParaRPr lang="en-US"/>
        </a:p>
      </dgm:t>
    </dgm:pt>
    <dgm:pt modelId="{A5272F9D-045A-4AC1-AA6C-1C236ECADFE7}" type="pres">
      <dgm:prSet presAssocID="{60E91391-FC6F-49CE-A8A2-E83DBEB6B07F}" presName="vert0" presStyleCnt="0">
        <dgm:presLayoutVars>
          <dgm:dir/>
          <dgm:animOne val="branch"/>
          <dgm:animLvl val="lvl"/>
        </dgm:presLayoutVars>
      </dgm:prSet>
      <dgm:spPr/>
    </dgm:pt>
    <dgm:pt modelId="{F02820D7-9A31-417D-B360-0B9C55912EAD}" type="pres">
      <dgm:prSet presAssocID="{080102B1-703D-47BD-B056-02172195C613}" presName="thickLine" presStyleLbl="alignNode1" presStyleIdx="0" presStyleCnt="5"/>
      <dgm:spPr/>
    </dgm:pt>
    <dgm:pt modelId="{B260A773-001B-4D6B-B3C6-078E780FB411}" type="pres">
      <dgm:prSet presAssocID="{080102B1-703D-47BD-B056-02172195C613}" presName="horz1" presStyleCnt="0"/>
      <dgm:spPr/>
    </dgm:pt>
    <dgm:pt modelId="{E7DA1447-F915-4F8E-A72D-D1022AF729D4}" type="pres">
      <dgm:prSet presAssocID="{080102B1-703D-47BD-B056-02172195C613}" presName="tx1" presStyleLbl="revTx" presStyleIdx="0" presStyleCnt="5"/>
      <dgm:spPr/>
    </dgm:pt>
    <dgm:pt modelId="{9A86860F-B615-4039-B33F-48960EB08AE9}" type="pres">
      <dgm:prSet presAssocID="{080102B1-703D-47BD-B056-02172195C613}" presName="vert1" presStyleCnt="0"/>
      <dgm:spPr/>
    </dgm:pt>
    <dgm:pt modelId="{1851DFFF-A2B8-42AC-9EFE-0946FF7DB537}" type="pres">
      <dgm:prSet presAssocID="{89DFF07B-E0AC-4546-B389-2778F7FB2FF4}" presName="thickLine" presStyleLbl="alignNode1" presStyleIdx="1" presStyleCnt="5"/>
      <dgm:spPr/>
    </dgm:pt>
    <dgm:pt modelId="{4906DB67-01CB-4674-A9D8-6320EB552491}" type="pres">
      <dgm:prSet presAssocID="{89DFF07B-E0AC-4546-B389-2778F7FB2FF4}" presName="horz1" presStyleCnt="0"/>
      <dgm:spPr/>
    </dgm:pt>
    <dgm:pt modelId="{E498481E-9B17-41DB-A55D-8C6DA311A8A9}" type="pres">
      <dgm:prSet presAssocID="{89DFF07B-E0AC-4546-B389-2778F7FB2FF4}" presName="tx1" presStyleLbl="revTx" presStyleIdx="1" presStyleCnt="5"/>
      <dgm:spPr/>
    </dgm:pt>
    <dgm:pt modelId="{55FA9048-C638-4486-8F13-C8A3498B0848}" type="pres">
      <dgm:prSet presAssocID="{89DFF07B-E0AC-4546-B389-2778F7FB2FF4}" presName="vert1" presStyleCnt="0"/>
      <dgm:spPr/>
    </dgm:pt>
    <dgm:pt modelId="{B33E164D-A7F4-498B-B882-4A1631EE0F02}" type="pres">
      <dgm:prSet presAssocID="{FC42771B-F2AD-40EB-92A7-8B928B5D6842}" presName="thickLine" presStyleLbl="alignNode1" presStyleIdx="2" presStyleCnt="5"/>
      <dgm:spPr/>
    </dgm:pt>
    <dgm:pt modelId="{8CCA01B4-634E-41CB-AB05-508C99EC7FA3}" type="pres">
      <dgm:prSet presAssocID="{FC42771B-F2AD-40EB-92A7-8B928B5D6842}" presName="horz1" presStyleCnt="0"/>
      <dgm:spPr/>
    </dgm:pt>
    <dgm:pt modelId="{6D42EE5F-2BE4-4A3D-A6A0-DB231051CD48}" type="pres">
      <dgm:prSet presAssocID="{FC42771B-F2AD-40EB-92A7-8B928B5D6842}" presName="tx1" presStyleLbl="revTx" presStyleIdx="2" presStyleCnt="5"/>
      <dgm:spPr/>
    </dgm:pt>
    <dgm:pt modelId="{3E66C6AD-C87A-48F3-B739-C129E17FB628}" type="pres">
      <dgm:prSet presAssocID="{FC42771B-F2AD-40EB-92A7-8B928B5D6842}" presName="vert1" presStyleCnt="0"/>
      <dgm:spPr/>
    </dgm:pt>
    <dgm:pt modelId="{877B3244-6042-4C9F-B8EC-CAC2A2EC7682}" type="pres">
      <dgm:prSet presAssocID="{43A93028-AF8D-42B9-B3E5-A2CAD87F7B02}" presName="thickLine" presStyleLbl="alignNode1" presStyleIdx="3" presStyleCnt="5"/>
      <dgm:spPr/>
    </dgm:pt>
    <dgm:pt modelId="{11784F19-6050-4D65-83F1-3F90390DEC0B}" type="pres">
      <dgm:prSet presAssocID="{43A93028-AF8D-42B9-B3E5-A2CAD87F7B02}" presName="horz1" presStyleCnt="0"/>
      <dgm:spPr/>
    </dgm:pt>
    <dgm:pt modelId="{5A1C214D-1206-4A10-9629-B08F1545DE9D}" type="pres">
      <dgm:prSet presAssocID="{43A93028-AF8D-42B9-B3E5-A2CAD87F7B02}" presName="tx1" presStyleLbl="revTx" presStyleIdx="3" presStyleCnt="5"/>
      <dgm:spPr/>
    </dgm:pt>
    <dgm:pt modelId="{677C4875-D7F5-4D01-84A3-8E6E53364FDB}" type="pres">
      <dgm:prSet presAssocID="{43A93028-AF8D-42B9-B3E5-A2CAD87F7B02}" presName="vert1" presStyleCnt="0"/>
      <dgm:spPr/>
    </dgm:pt>
    <dgm:pt modelId="{22D527A9-372F-4F7C-8524-CAAE436CDC98}" type="pres">
      <dgm:prSet presAssocID="{AAC7D890-53A4-43E2-8185-76FD9FF0087A}" presName="thickLine" presStyleLbl="alignNode1" presStyleIdx="4" presStyleCnt="5"/>
      <dgm:spPr/>
    </dgm:pt>
    <dgm:pt modelId="{BE687205-B80B-479D-9A2A-7A336E1C268C}" type="pres">
      <dgm:prSet presAssocID="{AAC7D890-53A4-43E2-8185-76FD9FF0087A}" presName="horz1" presStyleCnt="0"/>
      <dgm:spPr/>
    </dgm:pt>
    <dgm:pt modelId="{6D1A1FC5-11E5-4E6E-8912-7AB904A43893}" type="pres">
      <dgm:prSet presAssocID="{AAC7D890-53A4-43E2-8185-76FD9FF0087A}" presName="tx1" presStyleLbl="revTx" presStyleIdx="4" presStyleCnt="5"/>
      <dgm:spPr/>
    </dgm:pt>
    <dgm:pt modelId="{8CDB528E-D22D-4ACB-8936-0E8D9042E2B2}" type="pres">
      <dgm:prSet presAssocID="{AAC7D890-53A4-43E2-8185-76FD9FF0087A}" presName="vert1" presStyleCnt="0"/>
      <dgm:spPr/>
    </dgm:pt>
  </dgm:ptLst>
  <dgm:cxnLst>
    <dgm:cxn modelId="{A7CA3407-7C7D-4E21-B8CD-FA37D6E49144}" srcId="{60E91391-FC6F-49CE-A8A2-E83DBEB6B07F}" destId="{FC42771B-F2AD-40EB-92A7-8B928B5D6842}" srcOrd="2" destOrd="0" parTransId="{0B39F541-6187-4879-A3B1-1A21D7826EC9}" sibTransId="{C69C7E1D-2A52-4376-A9F3-DEC60FCED787}"/>
    <dgm:cxn modelId="{9C928324-EC90-4BE1-8206-4CCBE6D6A6B6}" srcId="{60E91391-FC6F-49CE-A8A2-E83DBEB6B07F}" destId="{89DFF07B-E0AC-4546-B389-2778F7FB2FF4}" srcOrd="1" destOrd="0" parTransId="{586EBF55-A31E-446A-AB91-A4FD4899F86B}" sibTransId="{5412ACA2-54BF-48EF-9B20-9F9BF6FE6299}"/>
    <dgm:cxn modelId="{FD9E0F66-A650-4F60-BA39-67375BEE330D}" type="presOf" srcId="{43A93028-AF8D-42B9-B3E5-A2CAD87F7B02}" destId="{5A1C214D-1206-4A10-9629-B08F1545DE9D}" srcOrd="0" destOrd="0" presId="urn:microsoft.com/office/officeart/2008/layout/LinedList"/>
    <dgm:cxn modelId="{25FF554F-C6B9-4CED-8B5B-348F6B019D74}" type="presOf" srcId="{080102B1-703D-47BD-B056-02172195C613}" destId="{E7DA1447-F915-4F8E-A72D-D1022AF729D4}" srcOrd="0" destOrd="0" presId="urn:microsoft.com/office/officeart/2008/layout/LinedList"/>
    <dgm:cxn modelId="{1C4F0B7E-04D2-40EE-BE7F-DD0514A4331F}" srcId="{60E91391-FC6F-49CE-A8A2-E83DBEB6B07F}" destId="{AAC7D890-53A4-43E2-8185-76FD9FF0087A}" srcOrd="4" destOrd="0" parTransId="{B3E3BF36-38FE-4C42-BB6A-9548B5B466C6}" sibTransId="{475A506B-2F54-40A8-AD11-C646086FEE24}"/>
    <dgm:cxn modelId="{2A4BF6B7-459B-4D59-AF05-BA9E8F3F66AC}" type="presOf" srcId="{AAC7D890-53A4-43E2-8185-76FD9FF0087A}" destId="{6D1A1FC5-11E5-4E6E-8912-7AB904A43893}" srcOrd="0" destOrd="0" presId="urn:microsoft.com/office/officeart/2008/layout/LinedList"/>
    <dgm:cxn modelId="{94469EBE-5CBB-4527-B6B7-335D32A21EF1}" type="presOf" srcId="{60E91391-FC6F-49CE-A8A2-E83DBEB6B07F}" destId="{A5272F9D-045A-4AC1-AA6C-1C236ECADFE7}" srcOrd="0" destOrd="0" presId="urn:microsoft.com/office/officeart/2008/layout/LinedList"/>
    <dgm:cxn modelId="{6A123FDF-29A4-42CB-B928-CE715942DF4C}" type="presOf" srcId="{FC42771B-F2AD-40EB-92A7-8B928B5D6842}" destId="{6D42EE5F-2BE4-4A3D-A6A0-DB231051CD48}" srcOrd="0" destOrd="0" presId="urn:microsoft.com/office/officeart/2008/layout/LinedList"/>
    <dgm:cxn modelId="{576E98E2-767E-4188-9B7E-B8B1371A6BCB}" srcId="{60E91391-FC6F-49CE-A8A2-E83DBEB6B07F}" destId="{43A93028-AF8D-42B9-B3E5-A2CAD87F7B02}" srcOrd="3" destOrd="0" parTransId="{5F6AF969-AEF0-4E05-8A10-5F44F2277FED}" sibTransId="{0F27C6CD-C541-4A78-82C7-AC1207311CA7}"/>
    <dgm:cxn modelId="{DFE68BFB-80E8-4040-9D38-B3539AD5A062}" srcId="{60E91391-FC6F-49CE-A8A2-E83DBEB6B07F}" destId="{080102B1-703D-47BD-B056-02172195C613}" srcOrd="0" destOrd="0" parTransId="{FAA26EE4-B184-42AC-AEE9-1D38D6D48A11}" sibTransId="{02F72061-7CBC-47D1-9692-E02D2D90316D}"/>
    <dgm:cxn modelId="{0F5013FE-7527-4776-BCAE-F66C7B8AAA82}" type="presOf" srcId="{89DFF07B-E0AC-4546-B389-2778F7FB2FF4}" destId="{E498481E-9B17-41DB-A55D-8C6DA311A8A9}" srcOrd="0" destOrd="0" presId="urn:microsoft.com/office/officeart/2008/layout/LinedList"/>
    <dgm:cxn modelId="{D7CD43E7-A4EE-4F38-970D-C73E310890C0}" type="presParOf" srcId="{A5272F9D-045A-4AC1-AA6C-1C236ECADFE7}" destId="{F02820D7-9A31-417D-B360-0B9C55912EAD}" srcOrd="0" destOrd="0" presId="urn:microsoft.com/office/officeart/2008/layout/LinedList"/>
    <dgm:cxn modelId="{1DD77CCA-6FBF-46B4-9816-0678558B8B3C}" type="presParOf" srcId="{A5272F9D-045A-4AC1-AA6C-1C236ECADFE7}" destId="{B260A773-001B-4D6B-B3C6-078E780FB411}" srcOrd="1" destOrd="0" presId="urn:microsoft.com/office/officeart/2008/layout/LinedList"/>
    <dgm:cxn modelId="{BB375899-5F9B-48C4-B91B-E41869762DED}" type="presParOf" srcId="{B260A773-001B-4D6B-B3C6-078E780FB411}" destId="{E7DA1447-F915-4F8E-A72D-D1022AF729D4}" srcOrd="0" destOrd="0" presId="urn:microsoft.com/office/officeart/2008/layout/LinedList"/>
    <dgm:cxn modelId="{6EDA7FF9-E98D-42E3-AE39-9C036C104A44}" type="presParOf" srcId="{B260A773-001B-4D6B-B3C6-078E780FB411}" destId="{9A86860F-B615-4039-B33F-48960EB08AE9}" srcOrd="1" destOrd="0" presId="urn:microsoft.com/office/officeart/2008/layout/LinedList"/>
    <dgm:cxn modelId="{58A4973D-3457-4E5B-82E9-9F9630154727}" type="presParOf" srcId="{A5272F9D-045A-4AC1-AA6C-1C236ECADFE7}" destId="{1851DFFF-A2B8-42AC-9EFE-0946FF7DB537}" srcOrd="2" destOrd="0" presId="urn:microsoft.com/office/officeart/2008/layout/LinedList"/>
    <dgm:cxn modelId="{30C262FC-08AD-4EFF-8AB6-E6B689D7AD13}" type="presParOf" srcId="{A5272F9D-045A-4AC1-AA6C-1C236ECADFE7}" destId="{4906DB67-01CB-4674-A9D8-6320EB552491}" srcOrd="3" destOrd="0" presId="urn:microsoft.com/office/officeart/2008/layout/LinedList"/>
    <dgm:cxn modelId="{03571E10-5358-4177-A995-8AB24B04862B}" type="presParOf" srcId="{4906DB67-01CB-4674-A9D8-6320EB552491}" destId="{E498481E-9B17-41DB-A55D-8C6DA311A8A9}" srcOrd="0" destOrd="0" presId="urn:microsoft.com/office/officeart/2008/layout/LinedList"/>
    <dgm:cxn modelId="{681FA651-785A-49DC-8FEC-46276C9B7896}" type="presParOf" srcId="{4906DB67-01CB-4674-A9D8-6320EB552491}" destId="{55FA9048-C638-4486-8F13-C8A3498B0848}" srcOrd="1" destOrd="0" presId="urn:microsoft.com/office/officeart/2008/layout/LinedList"/>
    <dgm:cxn modelId="{DB970C18-17BC-455E-B362-93BCCACD6BD8}" type="presParOf" srcId="{A5272F9D-045A-4AC1-AA6C-1C236ECADFE7}" destId="{B33E164D-A7F4-498B-B882-4A1631EE0F02}" srcOrd="4" destOrd="0" presId="urn:microsoft.com/office/officeart/2008/layout/LinedList"/>
    <dgm:cxn modelId="{1C498AAC-D31A-4A10-866B-4FC25A6C9A87}" type="presParOf" srcId="{A5272F9D-045A-4AC1-AA6C-1C236ECADFE7}" destId="{8CCA01B4-634E-41CB-AB05-508C99EC7FA3}" srcOrd="5" destOrd="0" presId="urn:microsoft.com/office/officeart/2008/layout/LinedList"/>
    <dgm:cxn modelId="{B22A2B69-37E1-46B9-8A27-845678C862C7}" type="presParOf" srcId="{8CCA01B4-634E-41CB-AB05-508C99EC7FA3}" destId="{6D42EE5F-2BE4-4A3D-A6A0-DB231051CD48}" srcOrd="0" destOrd="0" presId="urn:microsoft.com/office/officeart/2008/layout/LinedList"/>
    <dgm:cxn modelId="{913061D5-4CF3-43AF-AE55-0D2237B487B8}" type="presParOf" srcId="{8CCA01B4-634E-41CB-AB05-508C99EC7FA3}" destId="{3E66C6AD-C87A-48F3-B739-C129E17FB628}" srcOrd="1" destOrd="0" presId="urn:microsoft.com/office/officeart/2008/layout/LinedList"/>
    <dgm:cxn modelId="{32B5EC06-EA63-43ED-8381-D64ABDE99E22}" type="presParOf" srcId="{A5272F9D-045A-4AC1-AA6C-1C236ECADFE7}" destId="{877B3244-6042-4C9F-B8EC-CAC2A2EC7682}" srcOrd="6" destOrd="0" presId="urn:microsoft.com/office/officeart/2008/layout/LinedList"/>
    <dgm:cxn modelId="{5AB312F5-DC22-493F-9C2A-58745BD86CF5}" type="presParOf" srcId="{A5272F9D-045A-4AC1-AA6C-1C236ECADFE7}" destId="{11784F19-6050-4D65-83F1-3F90390DEC0B}" srcOrd="7" destOrd="0" presId="urn:microsoft.com/office/officeart/2008/layout/LinedList"/>
    <dgm:cxn modelId="{E343882E-6211-4BD9-8A35-E5FCDC3959A2}" type="presParOf" srcId="{11784F19-6050-4D65-83F1-3F90390DEC0B}" destId="{5A1C214D-1206-4A10-9629-B08F1545DE9D}" srcOrd="0" destOrd="0" presId="urn:microsoft.com/office/officeart/2008/layout/LinedList"/>
    <dgm:cxn modelId="{46F81439-4D29-48C9-B8BF-0C17CEA77C21}" type="presParOf" srcId="{11784F19-6050-4D65-83F1-3F90390DEC0B}" destId="{677C4875-D7F5-4D01-84A3-8E6E53364FDB}" srcOrd="1" destOrd="0" presId="urn:microsoft.com/office/officeart/2008/layout/LinedList"/>
    <dgm:cxn modelId="{21FB44DD-ADCE-42CA-98D3-066FC20F5EAC}" type="presParOf" srcId="{A5272F9D-045A-4AC1-AA6C-1C236ECADFE7}" destId="{22D527A9-372F-4F7C-8524-CAAE436CDC98}" srcOrd="8" destOrd="0" presId="urn:microsoft.com/office/officeart/2008/layout/LinedList"/>
    <dgm:cxn modelId="{091E8714-BF0A-4732-A0FA-18F16F5B0274}" type="presParOf" srcId="{A5272F9D-045A-4AC1-AA6C-1C236ECADFE7}" destId="{BE687205-B80B-479D-9A2A-7A336E1C268C}" srcOrd="9" destOrd="0" presId="urn:microsoft.com/office/officeart/2008/layout/LinedList"/>
    <dgm:cxn modelId="{AA40612B-3AAB-45F7-AE2C-BC2DA2BF7765}" type="presParOf" srcId="{BE687205-B80B-479D-9A2A-7A336E1C268C}" destId="{6D1A1FC5-11E5-4E6E-8912-7AB904A43893}" srcOrd="0" destOrd="0" presId="urn:microsoft.com/office/officeart/2008/layout/LinedList"/>
    <dgm:cxn modelId="{646A5D38-05C1-41A1-942E-01B4E9C90BAC}" type="presParOf" srcId="{BE687205-B80B-479D-9A2A-7A336E1C268C}" destId="{8CDB528E-D22D-4ACB-8936-0E8D9042E2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820D7-9A31-417D-B360-0B9C55912EAD}">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A1447-F915-4F8E-A72D-D1022AF729D4}">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Types of Libraries</a:t>
          </a:r>
        </a:p>
      </dsp:txBody>
      <dsp:txXfrm>
        <a:off x="0" y="675"/>
        <a:ext cx="6900512" cy="1106957"/>
      </dsp:txXfrm>
    </dsp:sp>
    <dsp:sp modelId="{1851DFFF-A2B8-42AC-9EFE-0946FF7DB537}">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8481E-9B17-41DB-A55D-8C6DA311A8A9}">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Types of plots</a:t>
          </a:r>
        </a:p>
      </dsp:txBody>
      <dsp:txXfrm>
        <a:off x="0" y="1107633"/>
        <a:ext cx="6900512" cy="1106957"/>
      </dsp:txXfrm>
    </dsp:sp>
    <dsp:sp modelId="{B33E164D-A7F4-498B-B882-4A1631EE0F02}">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2EE5F-2BE4-4A3D-A6A0-DB231051CD4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Plotting graphs and sub graphs</a:t>
          </a:r>
        </a:p>
      </dsp:txBody>
      <dsp:txXfrm>
        <a:off x="0" y="2214591"/>
        <a:ext cx="6900512" cy="1106957"/>
      </dsp:txXfrm>
    </dsp:sp>
    <dsp:sp modelId="{877B3244-6042-4C9F-B8EC-CAC2A2EC7682}">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1C214D-1206-4A10-9629-B08F1545DE9D}">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Adding graph inside a graph</a:t>
          </a:r>
        </a:p>
      </dsp:txBody>
      <dsp:txXfrm>
        <a:off x="0" y="3321549"/>
        <a:ext cx="6900512" cy="1106957"/>
      </dsp:txXfrm>
    </dsp:sp>
    <dsp:sp modelId="{22D527A9-372F-4F7C-8524-CAAE436CDC98}">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A1FC5-11E5-4E6E-8912-7AB904A43893}">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Graph parameters-title, label, legend</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234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267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48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867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988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884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653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220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839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946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673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47610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msforum.com/data-visualization-make-the-most-of-your-lab-informatics/9403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47980" y="1030406"/>
            <a:ext cx="5068121" cy="3506879"/>
          </a:xfrm>
        </p:spPr>
        <p:txBody>
          <a:bodyPr anchor="ctr">
            <a:normAutofit/>
          </a:bodyPr>
          <a:lstStyle/>
          <a:p>
            <a:pPr algn="l"/>
            <a:r>
              <a:rPr lang="en-US" dirty="0">
                <a:latin typeface="Calibri"/>
                <a:cs typeface="Calibri"/>
              </a:rPr>
              <a:t>Python data visualization Tutorial</a:t>
            </a:r>
            <a:endParaRPr lang="en-US">
              <a:latin typeface="Calibri"/>
              <a:cs typeface="Calibri"/>
            </a:endParaRPr>
          </a:p>
        </p:txBody>
      </p:sp>
      <p:sp>
        <p:nvSpPr>
          <p:cNvPr id="3" name="Subtitle 2"/>
          <p:cNvSpPr>
            <a:spLocks noGrp="1"/>
          </p:cNvSpPr>
          <p:nvPr>
            <p:ph type="subTitle" idx="1"/>
          </p:nvPr>
        </p:nvSpPr>
        <p:spPr>
          <a:xfrm>
            <a:off x="5832320" y="148319"/>
            <a:ext cx="5068121" cy="1136029"/>
          </a:xfrm>
        </p:spPr>
        <p:txBody>
          <a:bodyPr vert="horz" lIns="91440" tIns="45720" rIns="91440" bIns="45720" rtlCol="0" anchor="t">
            <a:noAutofit/>
          </a:bodyPr>
          <a:lstStyle/>
          <a:p>
            <a:pPr algn="l"/>
            <a:endParaRPr lang="en-US" dirty="0">
              <a:cs typeface="Calibri"/>
            </a:endParaRPr>
          </a:p>
          <a:p>
            <a:pPr algn="l"/>
            <a:endParaRPr lang="en-US" sz="6000"/>
          </a:p>
        </p:txBody>
      </p:sp>
      <p:pic>
        <p:nvPicPr>
          <p:cNvPr id="22" name="Picture 3" descr="A person looking at a screen with graphs&#10;&#10;Description automatically generated">
            <a:extLst>
              <a:ext uri="{FF2B5EF4-FFF2-40B4-BE49-F238E27FC236}">
                <a16:creationId xmlns:a16="http://schemas.microsoft.com/office/drawing/2014/main" id="{22A3C586-8275-D29B-F53D-00CDA2A20C9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520" r="34520"/>
          <a:stretch/>
        </p:blipFill>
        <p:spPr>
          <a:xfrm>
            <a:off x="201303" y="43142"/>
            <a:ext cx="5404493" cy="60097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 name="TextBox 11">
            <a:extLst>
              <a:ext uri="{FF2B5EF4-FFF2-40B4-BE49-F238E27FC236}">
                <a16:creationId xmlns:a16="http://schemas.microsoft.com/office/drawing/2014/main" id="{5606D9AE-C0FA-7D8B-E408-C8949443F074}"/>
              </a:ext>
            </a:extLst>
          </p:cNvPr>
          <p:cNvSpPr txBox="1"/>
          <p:nvPr/>
        </p:nvSpPr>
        <p:spPr>
          <a:xfrm>
            <a:off x="0" y="6858000"/>
            <a:ext cx="5403850" cy="317500"/>
          </a:xfrm>
          <a:prstGeom prst="rect">
            <a:avLst/>
          </a:prstGeom>
        </p:spPr>
        <p:txBody>
          <a:bodyPr>
            <a:normAutofit fontScale="77500" lnSpcReduction="20000"/>
          </a:bodyPr>
          <a:lstStyle/>
          <a:p>
            <a:r>
              <a:rPr lang="en-US">
                <a:hlinkClick r:id="rId3"/>
              </a:rPr>
              <a:t>This Photo</a:t>
            </a:r>
            <a:r>
              <a:rPr lang="en-US"/>
              <a:t> by Unknown author is licensed under </a:t>
            </a:r>
            <a:r>
              <a:rPr lang="en-US">
                <a:hlinkClick r:id="rId4"/>
              </a:rPr>
              <a:t>CC BY-SA-NC</a:t>
            </a:r>
            <a:r>
              <a:rPr lang="en-US"/>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5F633-43ED-9C29-B823-1F1DB95CA9BE}"/>
              </a:ext>
            </a:extLst>
          </p:cNvPr>
          <p:cNvSpPr>
            <a:spLocks noGrp="1"/>
          </p:cNvSpPr>
          <p:nvPr>
            <p:ph type="title"/>
          </p:nvPr>
        </p:nvSpPr>
        <p:spPr>
          <a:xfrm>
            <a:off x="635000" y="640823"/>
            <a:ext cx="3418659" cy="5583148"/>
          </a:xfrm>
        </p:spPr>
        <p:txBody>
          <a:bodyPr anchor="ctr">
            <a:normAutofit/>
          </a:bodyPr>
          <a:lstStyle/>
          <a:p>
            <a:r>
              <a:rPr lang="en-US" sz="5400">
                <a:cs typeface="Calibri Light"/>
              </a:rPr>
              <a:t>Topics:</a:t>
            </a:r>
            <a:endParaRPr lang="en-US" sz="5400"/>
          </a:p>
        </p:txBody>
      </p:sp>
      <p:sp>
        <p:nvSpPr>
          <p:cNvPr id="3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Content Placeholder 2">
            <a:extLst>
              <a:ext uri="{FF2B5EF4-FFF2-40B4-BE49-F238E27FC236}">
                <a16:creationId xmlns:a16="http://schemas.microsoft.com/office/drawing/2014/main" id="{0AF8ABA4-9973-B180-E535-40BCFD6D5986}"/>
              </a:ext>
            </a:extLst>
          </p:cNvPr>
          <p:cNvGraphicFramePr>
            <a:graphicFrameLocks noGrp="1"/>
          </p:cNvGraphicFramePr>
          <p:nvPr>
            <p:ph idx="1"/>
            <p:extLst>
              <p:ext uri="{D42A27DB-BD31-4B8C-83A1-F6EECF244321}">
                <p14:modId xmlns:p14="http://schemas.microsoft.com/office/powerpoint/2010/main" val="1750622033"/>
              </p:ext>
            </p:extLst>
          </p:nvPr>
        </p:nvGraphicFramePr>
        <p:xfrm>
          <a:off x="4633641" y="698331"/>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17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378D1-A10C-FBCF-4B7F-FB1C0F8B7A1E}"/>
              </a:ext>
            </a:extLst>
          </p:cNvPr>
          <p:cNvSpPr>
            <a:spLocks noGrp="1"/>
          </p:cNvSpPr>
          <p:nvPr>
            <p:ph type="title"/>
          </p:nvPr>
        </p:nvSpPr>
        <p:spPr>
          <a:xfrm>
            <a:off x="838200" y="365125"/>
            <a:ext cx="10515600" cy="1325563"/>
          </a:xfrm>
        </p:spPr>
        <p:txBody>
          <a:bodyPr>
            <a:normAutofit/>
          </a:bodyPr>
          <a:lstStyle/>
          <a:p>
            <a:r>
              <a:rPr lang="en-US" sz="5400">
                <a:cs typeface="Calibri Light"/>
              </a:rPr>
              <a:t>Types of libraries:</a:t>
            </a:r>
            <a:endParaRPr lang="en-US"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6DED674D-274B-8057-E417-0283FA6C6CF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Matplotlib</a:t>
            </a:r>
          </a:p>
          <a:p>
            <a:r>
              <a:rPr lang="en-US" sz="2200">
                <a:cs typeface="Calibri"/>
              </a:rPr>
              <a:t>Seaborn</a:t>
            </a:r>
          </a:p>
          <a:p>
            <a:r>
              <a:rPr lang="en-US" sz="2200">
                <a:cs typeface="Calibri"/>
              </a:rPr>
              <a:t>Plotnine (ggplot)</a:t>
            </a:r>
          </a:p>
          <a:p>
            <a:r>
              <a:rPr lang="en-US" sz="2200">
                <a:cs typeface="Calibri"/>
              </a:rPr>
              <a:t>Plotly</a:t>
            </a:r>
          </a:p>
          <a:p>
            <a:r>
              <a:rPr lang="en-US" sz="2200">
                <a:cs typeface="Calibri"/>
              </a:rPr>
              <a:t>Folium</a:t>
            </a:r>
          </a:p>
          <a:p>
            <a:r>
              <a:rPr lang="en-US" sz="2200">
                <a:cs typeface="Calibri"/>
              </a:rPr>
              <a:t>Geoplotlib</a:t>
            </a:r>
          </a:p>
        </p:txBody>
      </p:sp>
    </p:spTree>
    <p:extLst>
      <p:ext uri="{BB962C8B-B14F-4D97-AF65-F5344CB8AC3E}">
        <p14:creationId xmlns:p14="http://schemas.microsoft.com/office/powerpoint/2010/main" val="58245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EE511-618E-3183-96D8-9BBD425BEA9F}"/>
              </a:ext>
            </a:extLst>
          </p:cNvPr>
          <p:cNvSpPr>
            <a:spLocks noGrp="1"/>
          </p:cNvSpPr>
          <p:nvPr>
            <p:ph type="title"/>
          </p:nvPr>
        </p:nvSpPr>
        <p:spPr>
          <a:xfrm>
            <a:off x="640080" y="325369"/>
            <a:ext cx="4368602" cy="1956841"/>
          </a:xfrm>
        </p:spPr>
        <p:txBody>
          <a:bodyPr anchor="b">
            <a:normAutofit/>
          </a:bodyPr>
          <a:lstStyle/>
          <a:p>
            <a:r>
              <a:rPr lang="en-US" sz="5400">
                <a:cs typeface="Calibri Light"/>
              </a:rPr>
              <a:t>Matplotlib</a:t>
            </a:r>
            <a:endParaRPr lang="en-US" sz="5400"/>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C0A07F-6180-CACF-990A-7C125A837BFB}"/>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1900" dirty="0">
                <a:cs typeface="Calibri"/>
              </a:rPr>
              <a:t>It is an opensource drawing library which supports rich drawing types.</a:t>
            </a:r>
          </a:p>
          <a:p>
            <a:r>
              <a:rPr lang="en-US" sz="1900" dirty="0">
                <a:cs typeface="Calibri"/>
              </a:rPr>
              <a:t>It is used to draw 2D and 3D Graphics.</a:t>
            </a:r>
          </a:p>
          <a:p>
            <a:r>
              <a:rPr lang="en-US" sz="1900" dirty="0">
                <a:cs typeface="Calibri"/>
              </a:rPr>
              <a:t>We can understand the data easily by visualizing it with the help of matplotlib.</a:t>
            </a:r>
          </a:p>
          <a:p>
            <a:r>
              <a:rPr lang="en-US" sz="1900" dirty="0">
                <a:cs typeface="Calibri"/>
              </a:rPr>
              <a:t>We can generate plots, histogram, bar charts and many other charts with just a few lines of code.</a:t>
            </a:r>
          </a:p>
        </p:txBody>
      </p:sp>
      <p:pic>
        <p:nvPicPr>
          <p:cNvPr id="5" name="Picture 4" descr="Graph on document with pen">
            <a:extLst>
              <a:ext uri="{FF2B5EF4-FFF2-40B4-BE49-F238E27FC236}">
                <a16:creationId xmlns:a16="http://schemas.microsoft.com/office/drawing/2014/main" id="{087384AE-49B7-E3A4-5B71-D5F98885F832}"/>
              </a:ext>
            </a:extLst>
          </p:cNvPr>
          <p:cNvPicPr>
            <a:picLocks noChangeAspect="1"/>
          </p:cNvPicPr>
          <p:nvPr/>
        </p:nvPicPr>
        <p:blipFill rotWithShape="1">
          <a:blip r:embed="rId2"/>
          <a:srcRect l="23299" r="97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762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3A9AE-05D0-944F-81A0-EDFC6267FC7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Types of Plots</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graph&#10;&#10;Description automatically generated">
            <a:extLst>
              <a:ext uri="{FF2B5EF4-FFF2-40B4-BE49-F238E27FC236}">
                <a16:creationId xmlns:a16="http://schemas.microsoft.com/office/drawing/2014/main" id="{F0A74FA2-9E0E-5ABC-70B2-93B610958B9C}"/>
              </a:ext>
            </a:extLst>
          </p:cNvPr>
          <p:cNvPicPr>
            <a:picLocks noGrp="1" noChangeAspect="1"/>
          </p:cNvPicPr>
          <p:nvPr>
            <p:ph idx="1"/>
          </p:nvPr>
        </p:nvPicPr>
        <p:blipFill>
          <a:blip r:embed="rId2"/>
          <a:stretch>
            <a:fillRect/>
          </a:stretch>
        </p:blipFill>
        <p:spPr>
          <a:xfrm>
            <a:off x="4654296" y="1566538"/>
            <a:ext cx="7214616" cy="3697491"/>
          </a:xfrm>
          <a:prstGeom prst="rect">
            <a:avLst/>
          </a:prstGeom>
        </p:spPr>
      </p:pic>
    </p:spTree>
    <p:extLst>
      <p:ext uri="{BB962C8B-B14F-4D97-AF65-F5344CB8AC3E}">
        <p14:creationId xmlns:p14="http://schemas.microsoft.com/office/powerpoint/2010/main" val="136729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20EC0-5ED8-D2B6-74B2-03EE2F9B1100}"/>
              </a:ext>
            </a:extLst>
          </p:cNvPr>
          <p:cNvSpPr>
            <a:spLocks noGrp="1"/>
          </p:cNvSpPr>
          <p:nvPr>
            <p:ph type="title"/>
          </p:nvPr>
        </p:nvSpPr>
        <p:spPr>
          <a:xfrm>
            <a:off x="6790414" y="640080"/>
            <a:ext cx="4758458" cy="3566160"/>
          </a:xfrm>
        </p:spPr>
        <p:txBody>
          <a:bodyPr vert="horz" lIns="91440" tIns="45720" rIns="91440" bIns="45720" rtlCol="0" anchor="b">
            <a:normAutofit/>
          </a:bodyPr>
          <a:lstStyle/>
          <a:p>
            <a:r>
              <a:rPr lang="en-US" sz="6600"/>
              <a:t>Let's start Plotting them..</a:t>
            </a:r>
          </a:p>
        </p:txBody>
      </p:sp>
      <p:pic>
        <p:nvPicPr>
          <p:cNvPr id="15" name="Picture 3" descr="Colourful pins linked with threads">
            <a:extLst>
              <a:ext uri="{FF2B5EF4-FFF2-40B4-BE49-F238E27FC236}">
                <a16:creationId xmlns:a16="http://schemas.microsoft.com/office/drawing/2014/main" id="{9981DC60-3C5B-9952-EDF7-187F03E5A493}"/>
              </a:ext>
            </a:extLst>
          </p:cNvPr>
          <p:cNvPicPr>
            <a:picLocks noChangeAspect="1"/>
          </p:cNvPicPr>
          <p:nvPr/>
        </p:nvPicPr>
        <p:blipFill rotWithShape="1">
          <a:blip r:embed="rId2"/>
          <a:srcRect l="24038" r="16820" b="7"/>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
        <p:nvSpPr>
          <p:cNvPr id="16"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20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FAB10-A996-C2DA-8FA0-4D4E14ACBA13}"/>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a:t>Thank You</a:t>
            </a:r>
          </a:p>
        </p:txBody>
      </p:sp>
      <p:pic>
        <p:nvPicPr>
          <p:cNvPr id="5" name="Picture 4">
            <a:extLst>
              <a:ext uri="{FF2B5EF4-FFF2-40B4-BE49-F238E27FC236}">
                <a16:creationId xmlns:a16="http://schemas.microsoft.com/office/drawing/2014/main" id="{B56755B2-55A0-57E1-2310-E7AD296A2B7D}"/>
              </a:ext>
            </a:extLst>
          </p:cNvPr>
          <p:cNvPicPr>
            <a:picLocks noChangeAspect="1"/>
          </p:cNvPicPr>
          <p:nvPr/>
        </p:nvPicPr>
        <p:blipFill rotWithShape="1">
          <a:blip r:embed="rId2"/>
          <a:srcRect l="26431" r="31388" b="8"/>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16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F45C8-81B1-F304-7747-D9BD0BF894DB}"/>
              </a:ext>
            </a:extLst>
          </p:cNvPr>
          <p:cNvSpPr>
            <a:spLocks noGrp="1"/>
          </p:cNvSpPr>
          <p:nvPr>
            <p:ph type="title"/>
          </p:nvPr>
        </p:nvSpPr>
        <p:spPr>
          <a:xfrm>
            <a:off x="640080" y="325369"/>
            <a:ext cx="4368602" cy="1956841"/>
          </a:xfrm>
        </p:spPr>
        <p:txBody>
          <a:bodyPr anchor="b">
            <a:normAutofit/>
          </a:bodyPr>
          <a:lstStyle/>
          <a:p>
            <a:r>
              <a:rPr lang="en-US" sz="5400">
                <a:cs typeface="Calibri Light"/>
              </a:rPr>
              <a:t>Lecture 1: Topics</a:t>
            </a:r>
            <a:endParaRPr lang="en-US" sz="540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26FC196-70E8-C872-970A-83B57655E89C}"/>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dirty="0">
                <a:cs typeface="Calibri"/>
              </a:rPr>
              <a:t>Introduction to data visualization</a:t>
            </a:r>
          </a:p>
          <a:p>
            <a:r>
              <a:rPr lang="en-US" sz="2200" dirty="0">
                <a:cs typeface="Calibri"/>
              </a:rPr>
              <a:t>What is </a:t>
            </a:r>
            <a:r>
              <a:rPr lang="en-US" sz="2200" dirty="0" err="1">
                <a:cs typeface="Calibri"/>
              </a:rPr>
              <a:t>Numpy</a:t>
            </a:r>
            <a:r>
              <a:rPr lang="en-US" sz="2200" dirty="0">
                <a:cs typeface="Calibri"/>
              </a:rPr>
              <a:t>?</a:t>
            </a:r>
          </a:p>
          <a:p>
            <a:r>
              <a:rPr lang="en-US" sz="2200" dirty="0">
                <a:cs typeface="Calibri"/>
              </a:rPr>
              <a:t>Installing and importing </a:t>
            </a:r>
            <a:r>
              <a:rPr lang="en-US" sz="2200" dirty="0" err="1">
                <a:cs typeface="Calibri"/>
              </a:rPr>
              <a:t>Numpy</a:t>
            </a:r>
            <a:endParaRPr lang="en-US" sz="2200">
              <a:cs typeface="Calibri"/>
            </a:endParaRPr>
          </a:p>
          <a:p>
            <a:r>
              <a:rPr lang="en-US" sz="2200" dirty="0">
                <a:cs typeface="Calibri"/>
              </a:rPr>
              <a:t>Basics of </a:t>
            </a:r>
            <a:r>
              <a:rPr lang="en-US" sz="2200" dirty="0" err="1">
                <a:cs typeface="Calibri"/>
              </a:rPr>
              <a:t>Numpy</a:t>
            </a:r>
            <a:endParaRPr lang="en-US" sz="2200">
              <a:cs typeface="Calibri"/>
            </a:endParaRPr>
          </a:p>
          <a:p>
            <a:r>
              <a:rPr lang="en-US" sz="2200" dirty="0">
                <a:cs typeface="Calibri"/>
              </a:rPr>
              <a:t>Pandas</a:t>
            </a:r>
          </a:p>
          <a:p>
            <a:r>
              <a:rPr lang="en-US" sz="2200" dirty="0">
                <a:cs typeface="Calibri"/>
              </a:rPr>
              <a:t>What are pandas </a:t>
            </a:r>
            <a:r>
              <a:rPr lang="en-US" sz="2200" dirty="0" err="1">
                <a:cs typeface="Calibri"/>
              </a:rPr>
              <a:t>Dataframes</a:t>
            </a:r>
            <a:r>
              <a:rPr lang="en-US" sz="2200" dirty="0">
                <a:cs typeface="Calibri"/>
              </a:rPr>
              <a:t>`?</a:t>
            </a:r>
          </a:p>
          <a:p>
            <a:r>
              <a:rPr lang="en-US" sz="2200" dirty="0">
                <a:cs typeface="Calibri"/>
              </a:rPr>
              <a:t>Fundamental </a:t>
            </a:r>
            <a:r>
              <a:rPr lang="en-US" sz="2200" dirty="0" err="1">
                <a:cs typeface="Calibri"/>
              </a:rPr>
              <a:t>Dataframe</a:t>
            </a:r>
            <a:r>
              <a:rPr lang="en-US" sz="2200" dirty="0">
                <a:cs typeface="Calibri"/>
              </a:rPr>
              <a:t> operations.</a:t>
            </a:r>
          </a:p>
          <a:p>
            <a:endParaRPr lang="en-US" sz="2200" dirty="0">
              <a:cs typeface="Calibri"/>
            </a:endParaRPr>
          </a:p>
          <a:p>
            <a:endParaRPr lang="en-US" sz="2200">
              <a:cs typeface="Calibri"/>
            </a:endParaRPr>
          </a:p>
        </p:txBody>
      </p:sp>
      <p:pic>
        <p:nvPicPr>
          <p:cNvPr id="6" name="Picture 5" descr="Data concept">
            <a:extLst>
              <a:ext uri="{FF2B5EF4-FFF2-40B4-BE49-F238E27FC236}">
                <a16:creationId xmlns:a16="http://schemas.microsoft.com/office/drawing/2014/main" id="{D7027071-5151-BD4B-92D4-84C8CEAE637B}"/>
              </a:ext>
            </a:extLst>
          </p:cNvPr>
          <p:cNvPicPr>
            <a:picLocks noChangeAspect="1"/>
          </p:cNvPicPr>
          <p:nvPr/>
        </p:nvPicPr>
        <p:blipFill rotWithShape="1">
          <a:blip r:embed="rId2"/>
          <a:srcRect l="10951" r="13825"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5974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6C0069-5EF2-A532-C5A0-7928054108F2}"/>
              </a:ext>
            </a:extLst>
          </p:cNvPr>
          <p:cNvSpPr>
            <a:spLocks noGrp="1"/>
          </p:cNvSpPr>
          <p:nvPr>
            <p:ph type="title"/>
          </p:nvPr>
        </p:nvSpPr>
        <p:spPr>
          <a:xfrm>
            <a:off x="838201" y="365125"/>
            <a:ext cx="5251316" cy="1807305"/>
          </a:xfrm>
        </p:spPr>
        <p:txBody>
          <a:bodyPr>
            <a:normAutofit/>
          </a:bodyPr>
          <a:lstStyle/>
          <a:p>
            <a:r>
              <a:rPr lang="en-US" dirty="0">
                <a:cs typeface="Calibri Light"/>
              </a:rPr>
              <a:t>What is </a:t>
            </a:r>
            <a:r>
              <a:rPr lang="en-US" dirty="0" err="1">
                <a:cs typeface="Calibri Light"/>
              </a:rPr>
              <a:t>Numpy</a:t>
            </a:r>
            <a:r>
              <a:rPr lang="en-US" dirty="0">
                <a:cs typeface="Calibri Light"/>
              </a:rPr>
              <a:t>?</a:t>
            </a:r>
            <a:endParaRPr lang="en-US" dirty="0"/>
          </a:p>
        </p:txBody>
      </p:sp>
      <p:sp>
        <p:nvSpPr>
          <p:cNvPr id="39" name="Content Placeholder 4">
            <a:extLst>
              <a:ext uri="{FF2B5EF4-FFF2-40B4-BE49-F238E27FC236}">
                <a16:creationId xmlns:a16="http://schemas.microsoft.com/office/drawing/2014/main" id="{5E9CB911-AB02-74A5-A882-1A7B23EF5116}"/>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2000">
                <a:cs typeface="Calibri"/>
              </a:rPr>
              <a:t>Numpy is the core library for scientific and numerical computing in python.</a:t>
            </a:r>
          </a:p>
          <a:p>
            <a:r>
              <a:rPr lang="en-US" sz="2000">
                <a:cs typeface="Calibri"/>
              </a:rPr>
              <a:t>It provides high-performance multidimensional array object and tools for working with arrays.</a:t>
            </a:r>
          </a:p>
          <a:p>
            <a:r>
              <a:rPr lang="en-US" sz="2000">
                <a:cs typeface="Calibri"/>
              </a:rPr>
              <a:t>Numpy main object is the multidimensional array.</a:t>
            </a:r>
          </a:p>
          <a:p>
            <a:r>
              <a:rPr lang="en-US" sz="2000">
                <a:cs typeface="Calibri"/>
              </a:rPr>
              <a:t>It is a table of elements, all of the same type and indexed by a positive integers.</a:t>
            </a:r>
          </a:p>
          <a:p>
            <a:r>
              <a:rPr lang="en-US" sz="2000">
                <a:cs typeface="Calibri"/>
              </a:rPr>
              <a:t>In Numpy, dimensions are called axes.</a:t>
            </a:r>
          </a:p>
        </p:txBody>
      </p:sp>
      <p:pic>
        <p:nvPicPr>
          <p:cNvPr id="40" name="Picture 6" descr="Old computer monitors">
            <a:extLst>
              <a:ext uri="{FF2B5EF4-FFF2-40B4-BE49-F238E27FC236}">
                <a16:creationId xmlns:a16="http://schemas.microsoft.com/office/drawing/2014/main" id="{F7C1D231-78CA-D233-4909-586CB48116FF}"/>
              </a:ext>
            </a:extLst>
          </p:cNvPr>
          <p:cNvPicPr>
            <a:picLocks noChangeAspect="1"/>
          </p:cNvPicPr>
          <p:nvPr/>
        </p:nvPicPr>
        <p:blipFill rotWithShape="1">
          <a:blip r:embed="rId2"/>
          <a:srcRect l="17643" r="24953" b="-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6773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black background with blue squares and white text&#10;&#10;Description automatically generated">
            <a:extLst>
              <a:ext uri="{FF2B5EF4-FFF2-40B4-BE49-F238E27FC236}">
                <a16:creationId xmlns:a16="http://schemas.microsoft.com/office/drawing/2014/main" id="{12B41767-D707-65BB-E852-FC9B75A3B18B}"/>
              </a:ext>
            </a:extLst>
          </p:cNvPr>
          <p:cNvPicPr>
            <a:picLocks noGrp="1" noChangeAspect="1"/>
          </p:cNvPicPr>
          <p:nvPr>
            <p:ph idx="1"/>
          </p:nvPr>
        </p:nvPicPr>
        <p:blipFill rotWithShape="1">
          <a:blip r:embed="rId2"/>
          <a:srcRect r="1" b="8853"/>
          <a:stretch/>
        </p:blipFill>
        <p:spPr>
          <a:xfrm>
            <a:off x="865141" y="871147"/>
            <a:ext cx="10488660" cy="5114714"/>
          </a:xfrm>
          <a:prstGeom prst="rect">
            <a:avLst/>
          </a:prstGeom>
        </p:spPr>
      </p:pic>
      <p:cxnSp>
        <p:nvCxnSpPr>
          <p:cNvPr id="18" name="Straight Connector 17">
            <a:extLst>
              <a:ext uri="{FF2B5EF4-FFF2-40B4-BE49-F238E27FC236}">
                <a16:creationId xmlns:a16="http://schemas.microsoft.com/office/drawing/2014/main" id="{1D2C85F1-A25E-ACF0-F435-AF8D6EFBD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35585" y="871147"/>
            <a:ext cx="0" cy="511471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5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blackboard with blue squares and white text&#10;&#10;Description automatically generated">
            <a:extLst>
              <a:ext uri="{FF2B5EF4-FFF2-40B4-BE49-F238E27FC236}">
                <a16:creationId xmlns:a16="http://schemas.microsoft.com/office/drawing/2014/main" id="{2C789866-39B1-3AFD-8AD4-74A77C74ACB2}"/>
              </a:ext>
            </a:extLst>
          </p:cNvPr>
          <p:cNvPicPr>
            <a:picLocks noGrp="1" noChangeAspect="1"/>
          </p:cNvPicPr>
          <p:nvPr>
            <p:ph idx="1"/>
          </p:nvPr>
        </p:nvPicPr>
        <p:blipFill rotWithShape="1">
          <a:blip r:embed="rId2"/>
          <a:srcRect t="2579"/>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217100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DEA09-2296-7E8B-B839-1030BC6ABFFB}"/>
              </a:ext>
            </a:extLst>
          </p:cNvPr>
          <p:cNvSpPr>
            <a:spLocks noGrp="1"/>
          </p:cNvSpPr>
          <p:nvPr>
            <p:ph type="title"/>
          </p:nvPr>
        </p:nvSpPr>
        <p:spPr>
          <a:xfrm>
            <a:off x="6513788" y="365125"/>
            <a:ext cx="4840010" cy="1807305"/>
          </a:xfrm>
        </p:spPr>
        <p:txBody>
          <a:bodyPr>
            <a:normAutofit/>
          </a:bodyPr>
          <a:lstStyle/>
          <a:p>
            <a:r>
              <a:rPr lang="en-US" dirty="0">
                <a:cs typeface="Calibri Light"/>
              </a:rPr>
              <a:t>What is Pandas?</a:t>
            </a:r>
            <a:endParaRPr lang="en-US" dirty="0"/>
          </a:p>
        </p:txBody>
      </p:sp>
      <p:pic>
        <p:nvPicPr>
          <p:cNvPr id="5" name="Picture 4" descr="A panda eating on the earth">
            <a:extLst>
              <a:ext uri="{FF2B5EF4-FFF2-40B4-BE49-F238E27FC236}">
                <a16:creationId xmlns:a16="http://schemas.microsoft.com/office/drawing/2014/main" id="{AD4F410F-C7C3-90D3-DF61-701977294808}"/>
              </a:ext>
            </a:extLst>
          </p:cNvPr>
          <p:cNvPicPr>
            <a:picLocks noChangeAspect="1"/>
          </p:cNvPicPr>
          <p:nvPr/>
        </p:nvPicPr>
        <p:blipFill rotWithShape="1">
          <a:blip r:embed="rId2"/>
          <a:srcRect l="16755" r="23798"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428A0D4-E475-6F3A-6816-2CB2F2D97155}"/>
              </a:ext>
            </a:extLst>
          </p:cNvPr>
          <p:cNvSpPr>
            <a:spLocks noGrp="1"/>
          </p:cNvSpPr>
          <p:nvPr>
            <p:ph idx="1"/>
          </p:nvPr>
        </p:nvSpPr>
        <p:spPr>
          <a:xfrm>
            <a:off x="6513788" y="2333297"/>
            <a:ext cx="4840010" cy="3843666"/>
          </a:xfrm>
        </p:spPr>
        <p:txBody>
          <a:bodyPr vert="horz" lIns="91440" tIns="45720" rIns="91440" bIns="45720" rtlCol="0">
            <a:normAutofit/>
          </a:bodyPr>
          <a:lstStyle/>
          <a:p>
            <a:r>
              <a:rPr lang="en-US" sz="2000">
                <a:cs typeface="Calibri"/>
              </a:rPr>
              <a:t>Pandas is a Python package for data analysis which provides flexible and powerful data structures for data storing and manipulation.</a:t>
            </a:r>
          </a:p>
          <a:p>
            <a:r>
              <a:rPr lang="en-US" sz="2000">
                <a:cs typeface="Calibri"/>
              </a:rPr>
              <a:t>It is useful for data wrangling and data manipulation</a:t>
            </a:r>
          </a:p>
        </p:txBody>
      </p:sp>
    </p:spTree>
    <p:extLst>
      <p:ext uri="{BB962C8B-B14F-4D97-AF65-F5344CB8AC3E}">
        <p14:creationId xmlns:p14="http://schemas.microsoft.com/office/powerpoint/2010/main" val="389862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58A8-65B4-8E9E-A4D0-D752DD345856}"/>
              </a:ext>
            </a:extLst>
          </p:cNvPr>
          <p:cNvSpPr>
            <a:spLocks noGrp="1"/>
          </p:cNvSpPr>
          <p:nvPr>
            <p:ph type="title"/>
          </p:nvPr>
        </p:nvSpPr>
        <p:spPr>
          <a:xfrm>
            <a:off x="630936" y="639520"/>
            <a:ext cx="3429000" cy="1719072"/>
          </a:xfrm>
        </p:spPr>
        <p:txBody>
          <a:bodyPr anchor="b">
            <a:normAutofit/>
          </a:bodyPr>
          <a:lstStyle/>
          <a:p>
            <a:r>
              <a:rPr lang="en-US" sz="3800">
                <a:cs typeface="Calibri Light"/>
              </a:rPr>
              <a:t>What are Pandas Dataframes?</a:t>
            </a:r>
            <a:endParaRPr lang="en-US" sz="3800"/>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15F3E6-2C4C-6146-3AEA-7B1F1F725193}"/>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cs typeface="Calibri"/>
              </a:rPr>
              <a:t>Pandas dataframe store data in the form of rectangular grids consisting of rows and columns. Each column is used to store similar type of data while each row is an instance of a value.</a:t>
            </a:r>
          </a:p>
          <a:p>
            <a:endParaRPr lang="en-US" sz="2200">
              <a:cs typeface="Calibri"/>
            </a:endParaRPr>
          </a:p>
        </p:txBody>
      </p:sp>
      <p:pic>
        <p:nvPicPr>
          <p:cNvPr id="4" name="Picture 4" descr="A screenshot of a computer&#10;&#10;Description automatically generated">
            <a:extLst>
              <a:ext uri="{FF2B5EF4-FFF2-40B4-BE49-F238E27FC236}">
                <a16:creationId xmlns:a16="http://schemas.microsoft.com/office/drawing/2014/main" id="{6512597C-C637-67FB-647A-DBFE8B3BB754}"/>
              </a:ext>
            </a:extLst>
          </p:cNvPr>
          <p:cNvPicPr>
            <a:picLocks noChangeAspect="1"/>
          </p:cNvPicPr>
          <p:nvPr/>
        </p:nvPicPr>
        <p:blipFill>
          <a:blip r:embed="rId2"/>
          <a:stretch>
            <a:fillRect/>
          </a:stretch>
        </p:blipFill>
        <p:spPr>
          <a:xfrm>
            <a:off x="4654296" y="765902"/>
            <a:ext cx="6903720" cy="5354949"/>
          </a:xfrm>
          <a:prstGeom prst="rect">
            <a:avLst/>
          </a:prstGeom>
        </p:spPr>
      </p:pic>
    </p:spTree>
    <p:extLst>
      <p:ext uri="{BB962C8B-B14F-4D97-AF65-F5344CB8AC3E}">
        <p14:creationId xmlns:p14="http://schemas.microsoft.com/office/powerpoint/2010/main" val="382650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C56A3-E392-A6D8-B2BE-73FF984A0D4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Types of Pandas Dataframes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omparison of a diagram&#10;&#10;Description automatically generated">
            <a:extLst>
              <a:ext uri="{FF2B5EF4-FFF2-40B4-BE49-F238E27FC236}">
                <a16:creationId xmlns:a16="http://schemas.microsoft.com/office/drawing/2014/main" id="{E445A741-E4E8-21E9-7183-B6E4C21A1207}"/>
              </a:ext>
            </a:extLst>
          </p:cNvPr>
          <p:cNvPicPr>
            <a:picLocks noGrp="1" noChangeAspect="1"/>
          </p:cNvPicPr>
          <p:nvPr>
            <p:ph idx="1"/>
          </p:nvPr>
        </p:nvPicPr>
        <p:blipFill>
          <a:blip r:embed="rId2"/>
          <a:stretch>
            <a:fillRect/>
          </a:stretch>
        </p:blipFill>
        <p:spPr>
          <a:xfrm>
            <a:off x="4654296" y="1801014"/>
            <a:ext cx="7214616" cy="3228540"/>
          </a:xfrm>
          <a:prstGeom prst="rect">
            <a:avLst/>
          </a:prstGeom>
        </p:spPr>
      </p:pic>
    </p:spTree>
    <p:extLst>
      <p:ext uri="{BB962C8B-B14F-4D97-AF65-F5344CB8AC3E}">
        <p14:creationId xmlns:p14="http://schemas.microsoft.com/office/powerpoint/2010/main" val="348875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FC415-25A9-4014-863E-65BC6E2965F3}"/>
              </a:ext>
            </a:extLst>
          </p:cNvPr>
          <p:cNvSpPr>
            <a:spLocks noGrp="1"/>
          </p:cNvSpPr>
          <p:nvPr>
            <p:ph type="ctrTitle"/>
          </p:nvPr>
        </p:nvSpPr>
        <p:spPr>
          <a:xfrm>
            <a:off x="4654296" y="640080"/>
            <a:ext cx="6894576" cy="3566160"/>
          </a:xfrm>
        </p:spPr>
        <p:txBody>
          <a:bodyPr anchor="b">
            <a:normAutofit/>
          </a:bodyPr>
          <a:lstStyle/>
          <a:p>
            <a:pPr algn="l"/>
            <a:r>
              <a:rPr lang="en-US" sz="6600" dirty="0">
                <a:cs typeface="Calibri Light"/>
              </a:rPr>
              <a:t>Fundamental </a:t>
            </a:r>
            <a:r>
              <a:rPr lang="en-US" sz="6600" dirty="0" err="1">
                <a:cs typeface="Calibri Light"/>
              </a:rPr>
              <a:t>Dataframe</a:t>
            </a:r>
            <a:r>
              <a:rPr lang="en-US" sz="6600" dirty="0">
                <a:cs typeface="Calibri Light"/>
              </a:rPr>
              <a:t> Operations</a:t>
            </a:r>
            <a:endParaRPr lang="en-US" sz="6600" dirty="0"/>
          </a:p>
        </p:txBody>
      </p:sp>
      <p:sp>
        <p:nvSpPr>
          <p:cNvPr id="3" name="Content Placeholder 2">
            <a:extLst>
              <a:ext uri="{FF2B5EF4-FFF2-40B4-BE49-F238E27FC236}">
                <a16:creationId xmlns:a16="http://schemas.microsoft.com/office/drawing/2014/main" id="{D9F49C7D-1E63-7E8C-17EC-930F982EBB2D}"/>
              </a:ext>
            </a:extLst>
          </p:cNvPr>
          <p:cNvSpPr>
            <a:spLocks noGrp="1"/>
          </p:cNvSpPr>
          <p:nvPr>
            <p:ph type="subTitle" idx="1"/>
          </p:nvPr>
        </p:nvSpPr>
        <p:spPr>
          <a:xfrm>
            <a:off x="4654296" y="4636008"/>
            <a:ext cx="6894576" cy="1572768"/>
          </a:xfrm>
        </p:spPr>
        <p:txBody>
          <a:bodyPr>
            <a:normAutofit/>
          </a:bodyPr>
          <a:lstStyle/>
          <a:p>
            <a:pPr algn="l"/>
            <a:endParaRPr lang="en-US"/>
          </a:p>
        </p:txBody>
      </p:sp>
      <p:pic>
        <p:nvPicPr>
          <p:cNvPr id="5" name="Picture 4">
            <a:extLst>
              <a:ext uri="{FF2B5EF4-FFF2-40B4-BE49-F238E27FC236}">
                <a16:creationId xmlns:a16="http://schemas.microsoft.com/office/drawing/2014/main" id="{C15D2767-2966-83B5-C2FA-1EB32E3D5796}"/>
              </a:ext>
            </a:extLst>
          </p:cNvPr>
          <p:cNvPicPr>
            <a:picLocks noChangeAspect="1"/>
          </p:cNvPicPr>
          <p:nvPr/>
        </p:nvPicPr>
        <p:blipFill rotWithShape="1">
          <a:blip r:embed="rId2"/>
          <a:srcRect l="60240" r="-3" b="-3"/>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421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1</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Python data visualization Tutorial</vt:lpstr>
      <vt:lpstr>Lecture 1: Topics</vt:lpstr>
      <vt:lpstr>What is Numpy?</vt:lpstr>
      <vt:lpstr>PowerPoint Presentation</vt:lpstr>
      <vt:lpstr>PowerPoint Presentation</vt:lpstr>
      <vt:lpstr>What is Pandas?</vt:lpstr>
      <vt:lpstr>What are Pandas Dataframes?</vt:lpstr>
      <vt:lpstr>Types of Pandas Dataframes</vt:lpstr>
      <vt:lpstr>Fundamental Dataframe Operations</vt:lpstr>
      <vt:lpstr>Topics:</vt:lpstr>
      <vt:lpstr>Types of libraries:</vt:lpstr>
      <vt:lpstr>Matplotlib</vt:lpstr>
      <vt:lpstr>Types of Plots</vt:lpstr>
      <vt:lpstr>Let's start Plotting them..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307</cp:revision>
  <dcterms:created xsi:type="dcterms:W3CDTF">2023-07-14T02:37:24Z</dcterms:created>
  <dcterms:modified xsi:type="dcterms:W3CDTF">2023-07-14T16:26:28Z</dcterms:modified>
</cp:coreProperties>
</file>