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1" r:id="rId5"/>
    <p:sldId id="266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D4F0-766F-6145-9D47-246C2573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C8775-D1D6-6F44-86D4-96D02654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5A45-D451-FA49-8CD8-DDAB4A46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E0F-27A6-1D4C-9D12-60D601B5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AD99-0140-C44B-A14E-D39BB34E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DEF-0BCC-9C42-AD58-6F0CA9EE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176DF-D1F0-9041-976B-142D6C88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1047-42FC-A84C-A57B-10C73940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113A-4976-EC45-B7F7-2A66F7F2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EAA0-2691-3942-857B-FED44FBE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42D7C-0AA9-CC41-BE71-8819A004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DB256-565D-574C-BC49-88A0E1FC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7693-23A2-EA47-B42A-67E441DC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68EB-ABDF-EF47-BDA2-64BA7F3A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9CE2-2488-2546-A30D-B09B1686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E744-34CF-F84D-A51B-55B950F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DDD2-5DC3-0F4A-AD50-C6D42920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A7C-B4D1-8943-BEFB-2D4439AC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8D01-6F19-8A45-95EB-8B4235DE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DFCC-5308-814D-AB49-02FA938D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6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8DAA-66CF-0140-B993-7123563B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648F-F938-A24C-B863-A0D60606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61EA-4EBD-1149-BEB4-FDD30BEC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A49C-0868-C940-A0D7-2C49C6DD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311C-D81A-034C-9795-F628B992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29C4-FF8C-5042-A2D3-3885AF51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FF33-3A97-FE4F-B73A-A0251F502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227B-494E-514F-AD25-E236E12D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DC8A6-1B62-8B4C-A014-30A5A8BF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F1648-F21B-4642-8557-B09E59C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FB3F-DEAA-B04B-AC11-8B58C3D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1255-9394-5942-8271-DD5D48A2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FC02-A7FF-B04A-B743-FC057839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0D9E9-1999-0241-A52A-60F4C7B2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7E8C-12B0-CA4F-A58B-D6E4D71DA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B316-DDC3-6146-B6CA-9B339C6D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80C72-CD01-3747-B0F0-86B18271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6A88A-1F1E-5C46-9F1B-600A77E8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852F9-D6A7-DD4B-81CD-3B204317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0D79-747F-E94C-B170-7B00887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ED8A9-8692-9F49-934A-7975EF17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E4550-6C04-0A41-927F-6BF077C5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DA675-4A9A-FA42-B03A-03EFD18D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2439E-EDA2-B840-A60F-1B747AA4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3D2AD-64C9-6241-8D6F-A645A16A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32EFB-9924-5B40-9E82-744987E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237C-470B-6149-885D-64F7863F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D9AE-7207-D04F-9D99-3C9FA933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DB9F-A9A2-6441-92A2-0DCECF75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D9AD5-BF9F-B04C-82FB-6D323D7C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AB5F-6909-B14D-A8F5-049E1A85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04DE-8969-364D-9904-29B55DF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9757-986F-8D47-B81F-C389495E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60257-4067-DA47-8CBA-3E45F5B6C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AE3E6-F57F-CB4E-85FB-3D1A36E2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2E7E-6240-E44C-B957-27C84D83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71143-CC93-6241-BA47-30B3A490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9908-4378-1E41-87CC-E99AA88A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564DE-BCCD-ED45-B2BA-88F449B1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7BEC-81EA-4549-A09C-851C6B97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AFE5-6DE2-964E-A09A-2BE26FB5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1797-D4F9-324A-A855-A24581BD66CD}" type="datetimeFigureOut"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B0BC-4A1D-8246-BF58-617BD88C2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29B1-095A-264A-9E87-BA04921A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71BA-96E5-0344-B32A-8DBB1CA98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bridge@ou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alvastrand@ou.edu" TargetMode="External"/><Relationship Id="rId4" Type="http://schemas.openxmlformats.org/officeDocument/2006/relationships/hyperlink" Target="mailto:meelyn.pandit@o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osf.io/k93z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rametric.press/issue-01/unraveling-the-jpe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9E49A-264D-634D-ADC4-6864FEC2A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4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89" y="216545"/>
            <a:ext cx="4416748" cy="1410142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Image and Video Analysis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B43D5-C52F-AE41-B537-32B0629B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89" y="1626687"/>
            <a:ext cx="5075170" cy="3454586"/>
          </a:xfrm>
        </p:spPr>
        <p:txBody>
          <a:bodyPr>
            <a:noAutofit/>
          </a:bodyPr>
          <a:lstStyle/>
          <a:p>
            <a:pPr algn="l"/>
            <a:r>
              <a:rPr lang="en-US" sz="1800"/>
              <a:t>Code workshop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Eli Bridge (</a:t>
            </a:r>
            <a:r>
              <a:rPr lang="en-US" sz="1800">
                <a:hlinkClick r:id="rId3"/>
              </a:rPr>
              <a:t>ebridge@ou.edu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Associate Professor</a:t>
            </a:r>
          </a:p>
          <a:p>
            <a:pPr algn="l"/>
            <a:r>
              <a:rPr lang="en-US" sz="1800"/>
              <a:t>University of Oklahoma </a:t>
            </a:r>
          </a:p>
          <a:p>
            <a:pPr algn="l"/>
            <a:r>
              <a:rPr lang="en-US" sz="1800"/>
              <a:t>Oklahoma Biological Survey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Assistants: Meelyn Pandit (</a:t>
            </a:r>
            <a:r>
              <a:rPr lang="en-US" sz="1800">
                <a:hlinkClick r:id="rId4"/>
              </a:rPr>
              <a:t>meelyn.pandit@ou.edu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and Alva Strand (</a:t>
            </a:r>
            <a:r>
              <a:rPr lang="en-US" sz="1800">
                <a:hlinkClick r:id="rId5"/>
              </a:rPr>
              <a:t>alvastrand@ou.edu</a:t>
            </a:r>
            <a:r>
              <a:rPr lang="en-US" sz="1800"/>
              <a:t>)</a:t>
            </a:r>
          </a:p>
          <a:p>
            <a:pPr algn="l"/>
            <a:endParaRPr lang="en-US" sz="1800"/>
          </a:p>
          <a:p>
            <a:pPr algn="l"/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355BB-7F02-584D-88A1-3F50EEFB7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" y="5154425"/>
            <a:ext cx="4963160" cy="13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5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114"/>
            <a:ext cx="4433977" cy="830967"/>
          </a:xfrm>
        </p:spPr>
        <p:txBody>
          <a:bodyPr>
            <a:normAutofit fontScale="90000"/>
          </a:bodyPr>
          <a:lstStyle/>
          <a:p>
            <a:r>
              <a:rPr lang="en-US"/>
              <a:t>Intro to Video</a:t>
            </a:r>
          </a:p>
        </p:txBody>
      </p:sp>
      <p:pic>
        <p:nvPicPr>
          <p:cNvPr id="6146" name="Picture 2" descr="Multimedia – A Web Adventure – Saravanesh J">
            <a:extLst>
              <a:ext uri="{FF2B5EF4-FFF2-40B4-BE49-F238E27FC236}">
                <a16:creationId xmlns:a16="http://schemas.microsoft.com/office/drawing/2014/main" id="{33B04590-EA0F-EA46-89B8-6955760E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44" y="986243"/>
            <a:ext cx="6898256" cy="51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4D16A-7674-F243-AFCE-F3345A83B5C6}"/>
              </a:ext>
            </a:extLst>
          </p:cNvPr>
          <p:cNvSpPr txBox="1"/>
          <p:nvPr/>
        </p:nvSpPr>
        <p:spPr>
          <a:xfrm>
            <a:off x="143774" y="1011565"/>
            <a:ext cx="51499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Video is just a sequence of individual images (frames).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Video frames can be compressed in the same way single images can be compressed.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Video can also be compressed through time. In particular, If the background of an image is static, those pixels only need to be encoded once every few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Keyframes are reference frames where all pixels are updated.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Codecs are the different compression and decompression schemes for video</a:t>
            </a:r>
          </a:p>
        </p:txBody>
      </p:sp>
    </p:spTree>
    <p:extLst>
      <p:ext uri="{BB962C8B-B14F-4D97-AF65-F5344CB8AC3E}">
        <p14:creationId xmlns:p14="http://schemas.microsoft.com/office/powerpoint/2010/main" val="26104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9E49A-264D-634D-ADC4-6864FEC2A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4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3007683"/>
            <a:ext cx="4023360" cy="842634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800"/>
            </a:br>
            <a:r>
              <a:rPr lang="en-US" sz="4800"/>
              <a:t>Course outline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CF131E-AC5E-9B4E-BAA6-D80C05C77E1E}"/>
              </a:ext>
            </a:extLst>
          </p:cNvPr>
          <p:cNvSpPr txBox="1">
            <a:spLocks/>
          </p:cNvSpPr>
          <p:nvPr/>
        </p:nvSpPr>
        <p:spPr>
          <a:xfrm>
            <a:off x="370889" y="216545"/>
            <a:ext cx="4416748" cy="1410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/>
              <a:t>Image and Video Analysis in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4D563-9099-B54B-9C93-8953920FD0A8}"/>
              </a:ext>
            </a:extLst>
          </p:cNvPr>
          <p:cNvSpPr/>
          <p:nvPr/>
        </p:nvSpPr>
        <p:spPr>
          <a:xfrm>
            <a:off x="803208" y="4259455"/>
            <a:ext cx="49570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1: Basics of images</a:t>
            </a:r>
          </a:p>
          <a:p>
            <a:pPr indent="457200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2: Working with images in R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Part3: Working with video in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A7DD-FDB9-0B4D-82A3-D0DB0550D4F5}"/>
              </a:ext>
            </a:extLst>
          </p:cNvPr>
          <p:cNvSpPr txBox="1"/>
          <p:nvPr/>
        </p:nvSpPr>
        <p:spPr>
          <a:xfrm>
            <a:off x="418736" y="1792463"/>
            <a:ext cx="4578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Open Science Framework location: </a:t>
            </a:r>
          </a:p>
          <a:p>
            <a:r>
              <a:rPr lang="en-US" sz="2400">
                <a:hlinkClick r:id="rId3"/>
              </a:rPr>
              <a:t>https://osf.io/k93zv/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519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9E49A-264D-634D-ADC4-6864FEC2A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4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89" y="1919679"/>
            <a:ext cx="6474259" cy="842634"/>
          </a:xfrm>
        </p:spPr>
        <p:txBody>
          <a:bodyPr anchor="b">
            <a:normAutofit/>
          </a:bodyPr>
          <a:lstStyle/>
          <a:p>
            <a:pPr algn="l"/>
            <a:r>
              <a:rPr lang="en-US" sz="3600"/>
              <a:t>Participant Requirements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CF131E-AC5E-9B4E-BAA6-D80C05C77E1E}"/>
              </a:ext>
            </a:extLst>
          </p:cNvPr>
          <p:cNvSpPr txBox="1">
            <a:spLocks/>
          </p:cNvSpPr>
          <p:nvPr/>
        </p:nvSpPr>
        <p:spPr>
          <a:xfrm>
            <a:off x="370889" y="216545"/>
            <a:ext cx="4416748" cy="1410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/>
              <a:t>Image and Video Analysis in 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444AC87-264E-1C4F-A899-39F27965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2878459"/>
            <a:ext cx="4309657" cy="356487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A computer running the latest versions of R and R Studio with the following packages installed.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Rvision (requires several steps to install)</a:t>
            </a:r>
          </a:p>
          <a:p>
            <a:pPr algn="l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7274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023"/>
            <a:ext cx="6331789" cy="1035169"/>
          </a:xfrm>
        </p:spPr>
        <p:txBody>
          <a:bodyPr>
            <a:normAutofit/>
          </a:bodyPr>
          <a:lstStyle/>
          <a:p>
            <a:r>
              <a:rPr lang="en-US"/>
              <a:t>Intro to images</a:t>
            </a:r>
          </a:p>
        </p:txBody>
      </p:sp>
      <p:pic>
        <p:nvPicPr>
          <p:cNvPr id="3074" name="Picture 2" descr="Tutorial 1: Image Filtering">
            <a:extLst>
              <a:ext uri="{FF2B5EF4-FFF2-40B4-BE49-F238E27FC236}">
                <a16:creationId xmlns:a16="http://schemas.microsoft.com/office/drawing/2014/main" id="{5100D9EA-5413-A042-8D72-8AEC6FD2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9" y="1587500"/>
            <a:ext cx="89408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03D0A-293C-A04B-8CDA-79C6654BD636}"/>
              </a:ext>
            </a:extLst>
          </p:cNvPr>
          <p:cNvSpPr txBox="1"/>
          <p:nvPr/>
        </p:nvSpPr>
        <p:spPr>
          <a:xfrm>
            <a:off x="707366" y="5500142"/>
            <a:ext cx="897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Digital images are a grid of numbers (usually bytes ranging from 0 to 255).</a:t>
            </a:r>
          </a:p>
          <a:p>
            <a:r>
              <a:rPr lang="en-US"/>
              <a:t>In a grayscale image the numbers represent intensity of brightness  (0 = black and 255 = white)</a:t>
            </a:r>
          </a:p>
        </p:txBody>
      </p:sp>
    </p:spTree>
    <p:extLst>
      <p:ext uri="{BB962C8B-B14F-4D97-AF65-F5344CB8AC3E}">
        <p14:creationId xmlns:p14="http://schemas.microsoft.com/office/powerpoint/2010/main" val="18739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023"/>
            <a:ext cx="6331789" cy="1035169"/>
          </a:xfrm>
        </p:spPr>
        <p:txBody>
          <a:bodyPr>
            <a:normAutofit/>
          </a:bodyPr>
          <a:lstStyle/>
          <a:p>
            <a:r>
              <a:rPr lang="en-US"/>
              <a:t>Intro to images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7CA68A2-8620-3049-810A-F4738AB4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91" y="1314450"/>
            <a:ext cx="7961253" cy="51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3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023"/>
            <a:ext cx="6774611" cy="1035169"/>
          </a:xfrm>
        </p:spPr>
        <p:txBody>
          <a:bodyPr>
            <a:normAutofit/>
          </a:bodyPr>
          <a:lstStyle/>
          <a:p>
            <a:r>
              <a:rPr lang="en-US"/>
              <a:t>Intro to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B43D5-C52F-AE41-B537-32B0629B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551" y="1345721"/>
            <a:ext cx="5227607" cy="5000929"/>
          </a:xfrm>
        </p:spPr>
        <p:txBody>
          <a:bodyPr>
            <a:normAutofit/>
          </a:bodyPr>
          <a:lstStyle/>
          <a:p>
            <a:r>
              <a:rPr lang="en-US" sz="2800"/>
              <a:t>A color image has three layers that are combined (stacked) to generate virtually any color humans can discern</a:t>
            </a:r>
          </a:p>
          <a:p>
            <a:endParaRPr lang="en-US" sz="2800"/>
          </a:p>
          <a:p>
            <a:r>
              <a:rPr lang="en-US" sz="2800"/>
              <a:t>Often the layers represent Red, Green, and Blue, which gives us an RGB image.</a:t>
            </a:r>
          </a:p>
          <a:p>
            <a:r>
              <a:rPr lang="en-US" sz="2800"/>
              <a:t>Black = R:0, G:0, B:0</a:t>
            </a:r>
          </a:p>
          <a:p>
            <a:r>
              <a:rPr lang="en-US" sz="2800"/>
              <a:t>White = R:255, G:255, B:255</a:t>
            </a:r>
          </a:p>
          <a:p>
            <a:endParaRPr lang="en-US" sz="2800"/>
          </a:p>
        </p:txBody>
      </p:sp>
      <p:pic>
        <p:nvPicPr>
          <p:cNvPr id="1026" name="Picture 2" descr="How to Convert a Picture to Numbers - KDnuggets">
            <a:extLst>
              <a:ext uri="{FF2B5EF4-FFF2-40B4-BE49-F238E27FC236}">
                <a16:creationId xmlns:a16="http://schemas.microsoft.com/office/drawing/2014/main" id="{F402EEE2-7D71-AC4A-8B59-9801B3EA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8990"/>
            <a:ext cx="5238969" cy="52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83B72-7246-2046-967F-FAA8E95B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08"/>
            <a:ext cx="12192000" cy="6456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023"/>
            <a:ext cx="6774611" cy="1035169"/>
          </a:xfrm>
        </p:spPr>
        <p:txBody>
          <a:bodyPr>
            <a:normAutofit/>
          </a:bodyPr>
          <a:lstStyle/>
          <a:p>
            <a:r>
              <a:rPr lang="en-US"/>
              <a:t>Intro to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B43D5-C52F-AE41-B537-32B0629B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570" y="4657060"/>
            <a:ext cx="6774611" cy="1993906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Color Image layers can also be represented as brightness (grayscale), relative blueness, and relative redness (green is extrapolated). This method gives us a YCrCb image. </a:t>
            </a:r>
          </a:p>
        </p:txBody>
      </p:sp>
    </p:spTree>
    <p:extLst>
      <p:ext uri="{BB962C8B-B14F-4D97-AF65-F5344CB8AC3E}">
        <p14:creationId xmlns:p14="http://schemas.microsoft.com/office/powerpoint/2010/main" val="124920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40" y="708932"/>
            <a:ext cx="5227607" cy="710131"/>
          </a:xfrm>
        </p:spPr>
        <p:txBody>
          <a:bodyPr>
            <a:normAutofit fontScale="90000"/>
          </a:bodyPr>
          <a:lstStyle/>
          <a:p>
            <a:r>
              <a:rPr lang="en-US"/>
              <a:t>Intro to images</a:t>
            </a:r>
          </a:p>
        </p:txBody>
      </p:sp>
      <p:pic>
        <p:nvPicPr>
          <p:cNvPr id="6" name="Picture 5" descr="A white flower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844AEA2-AF34-044C-ADBF-F667A7E2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456"/>
            <a:ext cx="5649359" cy="5639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C238F-729B-A449-BFB0-D0E8B63EAE2A}"/>
              </a:ext>
            </a:extLst>
          </p:cNvPr>
          <p:cNvSpPr txBox="1"/>
          <p:nvPr/>
        </p:nvSpPr>
        <p:spPr>
          <a:xfrm>
            <a:off x="446640" y="1711085"/>
            <a:ext cx="52276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/>
              <a:t>100 x100 pixel grayscale image =</a:t>
            </a:r>
            <a:r>
              <a:rPr lang="en-US" sz="3600">
                <a:sym typeface="Wingdings" pitchFamily="2" charset="2"/>
              </a:rPr>
              <a:t> 10,000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ym typeface="Wingdings" pitchFamily="2" charset="2"/>
              </a:rPr>
              <a:t>But when stored as a jpeg it only takes up about 5kB of memory or ~5000 bytes.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ym typeface="Wingdings" pitchFamily="2" charset="2"/>
              </a:rPr>
              <a:t>How is this possible? </a:t>
            </a:r>
          </a:p>
        </p:txBody>
      </p:sp>
    </p:spTree>
    <p:extLst>
      <p:ext uri="{BB962C8B-B14F-4D97-AF65-F5344CB8AC3E}">
        <p14:creationId xmlns:p14="http://schemas.microsoft.com/office/powerpoint/2010/main" val="72602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984-63B6-794D-A2DA-C23569DF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41" y="83245"/>
            <a:ext cx="5227607" cy="710131"/>
          </a:xfrm>
        </p:spPr>
        <p:txBody>
          <a:bodyPr>
            <a:normAutofit fontScale="90000"/>
          </a:bodyPr>
          <a:lstStyle/>
          <a:p>
            <a:r>
              <a:rPr lang="en-US"/>
              <a:t>Intro to images</a:t>
            </a:r>
          </a:p>
        </p:txBody>
      </p:sp>
      <p:pic>
        <p:nvPicPr>
          <p:cNvPr id="6" name="Picture 5" descr="A white flower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844AEA2-AF34-044C-ADBF-F667A7E2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456"/>
            <a:ext cx="5649359" cy="5639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DEA60-C3E6-1046-A404-F6DE6279BEC0}"/>
              </a:ext>
            </a:extLst>
          </p:cNvPr>
          <p:cNvSpPr txBox="1"/>
          <p:nvPr/>
        </p:nvSpPr>
        <p:spPr>
          <a:xfrm>
            <a:off x="235764" y="793376"/>
            <a:ext cx="564935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IMAGE COMPRESSION!!!</a:t>
            </a:r>
            <a:endParaRPr lang="en-US" sz="3200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Jpegs are compressed in 3 ways: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 b="1"/>
              <a:t>Chrominance Subsampling (color images only) – </a:t>
            </a:r>
            <a:r>
              <a:rPr lang="en-US"/>
              <a:t>converts to YCrCb and</a:t>
            </a:r>
            <a:r>
              <a:rPr lang="en-US" b="1"/>
              <a:t> </a:t>
            </a:r>
            <a:r>
              <a:rPr lang="en-US"/>
              <a:t>reduces resolution of color information.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 b="1"/>
              <a:t>Discrete Cosine Transformation </a:t>
            </a:r>
            <a:r>
              <a:rPr lang="en-US"/>
              <a:t>– Represents each 8x8 panel of pixels as cosine frequency coefficients that can represent any possible luminance or chromatic pattern.  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		</a:t>
            </a: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 b="1">
              <a:sym typeface="Wingdings" pitchFamily="2" charset="2"/>
            </a:endParaRPr>
          </a:p>
          <a:p>
            <a:r>
              <a:rPr lang="en-US" b="1">
                <a:sym typeface="Wingdings" pitchFamily="2" charset="2"/>
              </a:rPr>
              <a:t>Delta Compression </a:t>
            </a:r>
            <a:r>
              <a:rPr lang="en-US">
                <a:sym typeface="Wingdings" pitchFamily="2" charset="2"/>
              </a:rPr>
              <a:t>– saves space by recoding repeated numbers and sequences</a:t>
            </a:r>
          </a:p>
          <a:p>
            <a:r>
              <a:rPr lang="en-US">
                <a:sym typeface="Wingdings" pitchFamily="2" charset="2"/>
              </a:rPr>
              <a:t>(e.g.  4 4 4 5 5 5 5 3 3 3 3 3 3 -&gt;  4 3 5 4 3 6</a:t>
            </a:r>
          </a:p>
          <a:p>
            <a:endParaRPr lang="en-US">
              <a:sym typeface="Wingdings" pitchFamily="2" charset="2"/>
              <a:hlinkClick r:id="rId3"/>
            </a:endParaRPr>
          </a:p>
          <a:p>
            <a:r>
              <a:rPr lang="en-US">
                <a:sym typeface="Wingdings" pitchFamily="2" charset="2"/>
                <a:hlinkClick r:id="rId3"/>
              </a:rPr>
              <a:t>Unwraveling the JPEG</a:t>
            </a:r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https://parametric.press/issue-01/unraveling-the-jpeg/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AA37B-2311-C541-BF33-B83DAC0C0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85" y="3662914"/>
            <a:ext cx="1104900" cy="109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5A366-F55E-AE48-9201-3689550E4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398" y="3675614"/>
            <a:ext cx="10922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9947B-C9AA-1648-A2FF-AE9DB21EEF31}"/>
              </a:ext>
            </a:extLst>
          </p:cNvPr>
          <p:cNvSpPr txBox="1"/>
          <p:nvPr/>
        </p:nvSpPr>
        <p:spPr>
          <a:xfrm>
            <a:off x="1420985" y="3658780"/>
            <a:ext cx="272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Wingdings" pitchFamily="2" charset="2"/>
              </a:rPr>
              <a:t>Low freq cosine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05F4A-25FF-6844-ADD5-64AF9E0E359F}"/>
              </a:ext>
            </a:extLst>
          </p:cNvPr>
          <p:cNvSpPr txBox="1"/>
          <p:nvPr/>
        </p:nvSpPr>
        <p:spPr>
          <a:xfrm>
            <a:off x="1692595" y="4108783"/>
            <a:ext cx="272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itchFamily="2" charset="2"/>
              </a:rPr>
              <a:t>Hi freq cosine patterns </a:t>
            </a:r>
          </a:p>
          <a:p>
            <a:r>
              <a:rPr lang="en-US">
                <a:sym typeface="Wingdings" pitchFamily="2" charset="2"/>
              </a:rPr>
              <a:t>(can often be ignored) </a:t>
            </a:r>
          </a:p>
        </p:txBody>
      </p:sp>
    </p:spTree>
    <p:extLst>
      <p:ext uri="{BB962C8B-B14F-4D97-AF65-F5344CB8AC3E}">
        <p14:creationId xmlns:p14="http://schemas.microsoft.com/office/powerpoint/2010/main" val="36165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508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Image and Video Analysis in R</vt:lpstr>
      <vt:lpstr> Course outline</vt:lpstr>
      <vt:lpstr>Participant Requirements</vt:lpstr>
      <vt:lpstr>Intro to images</vt:lpstr>
      <vt:lpstr>Intro to images</vt:lpstr>
      <vt:lpstr>Intro to images</vt:lpstr>
      <vt:lpstr>Intro to images</vt:lpstr>
      <vt:lpstr>Intro to images</vt:lpstr>
      <vt:lpstr>Intro to images</vt:lpstr>
      <vt:lpstr>Intro to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in R</dc:title>
  <dc:creator>Bridge, Eli S.</dc:creator>
  <cp:lastModifiedBy>Bridge, Eli S.</cp:lastModifiedBy>
  <cp:revision>23</cp:revision>
  <dcterms:created xsi:type="dcterms:W3CDTF">2021-07-01T02:56:01Z</dcterms:created>
  <dcterms:modified xsi:type="dcterms:W3CDTF">2021-07-12T20:59:48Z</dcterms:modified>
</cp:coreProperties>
</file>