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8" r:id="rId5"/>
    <p:sldId id="319" r:id="rId6"/>
    <p:sldId id="320" r:id="rId7"/>
    <p:sldId id="322" r:id="rId8"/>
    <p:sldId id="321" r:id="rId9"/>
    <p:sldId id="324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8" r:id="rId24"/>
    <p:sldId id="337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60" r:id="rId46"/>
    <p:sldId id="359" r:id="rId47"/>
    <p:sldId id="361" r:id="rId48"/>
    <p:sldId id="362" r:id="rId49"/>
    <p:sldId id="363" r:id="rId50"/>
    <p:sldId id="364" r:id="rId51"/>
    <p:sldId id="365" r:id="rId52"/>
    <p:sldId id="3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EE08-3320-72D4-A920-21067E33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E5576-0B54-BE57-50C7-8DB3A1D4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D75D-158D-6907-6459-5213C1E0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1406-57C2-4CF4-5B3D-9A32D97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02C1-4B02-7664-96AA-1790CA5D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4DE1-12E3-F106-D5F5-77BBCB1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40DF-B6F7-E409-DEC5-02E1A31D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67F7-4A33-C9F4-EEAA-8D5E47D0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6E0C-5BDB-249C-F142-831748BA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543E-8D2A-CA75-FAA9-3F4BA2D2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94472-76F9-F9D4-1CB6-B7E80769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EF6E-0B74-0C33-0B3C-C0E10C98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3A2F-9B13-C7F3-E9B0-15637F9C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255B-79F4-37E9-2984-9B4E54D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DF0D-07D1-1FD1-5892-729596DF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96900" y="368300"/>
            <a:ext cx="7939600" cy="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l" rtl="0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267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4185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596899" y="1155700"/>
            <a:ext cx="6236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3"/>
          </p:nvPr>
        </p:nvSpPr>
        <p:spPr>
          <a:xfrm>
            <a:off x="7092951" y="1473200"/>
            <a:ext cx="4701200" cy="3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596900" y="2271184"/>
            <a:ext cx="5856800" cy="3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440256" algn="l" rtl="0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40256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40256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40256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40256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9D9F-B892-0289-B98C-A627046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CFBB-F5C7-4447-B49D-7EAD2B4A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9BF0-AF25-0C06-3A17-9604B769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6CA5-2379-103D-41DA-4C1EA18C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0DE4-ED83-D49B-A857-256E92E1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D11-7E24-5B59-B362-CD6E50C2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1D2D-18F5-AB35-F945-EF7120A2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2026-0ACE-6C9D-29AB-0E3DE054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EBB-37C2-DCE7-BF5B-25402B6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11A4-92C0-7FC4-B9E7-CECBA37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4522-4F27-3C19-8B7B-1E7FA20E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EB27-ACA3-770B-4172-0699BA068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D5C9-93DA-AE5C-DB96-31776CEF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A9C6-D893-5554-F9A9-5E82D192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EEAA-B5E7-899A-5924-4EFB2339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78B4-1DC8-8D8E-BC2F-6DE9D77A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72E4-D0CA-65E0-E90C-680E928A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B085D-EDFE-4CB7-6DCD-9B00F59C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38CAD-178C-2B0B-66EB-787A8AEA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2DD1E-967F-C486-7A2B-FEC01EE9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57F5-6FB0-350B-94AD-2AE702B1C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1F24A-A515-21F2-7396-60A7432A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64543-9DB1-FFFE-9306-C2911A7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FD378-0BCE-1AC7-B730-EE87D0D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88BB-EB59-D399-B11B-CA2FFFE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4A66-171A-9726-6EA7-97374A5B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0E363-4288-4079-D89E-3128BF23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6CBDB-938D-F5C4-B8E0-74CD688F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1BEBF-0D2F-694D-6A66-7912991A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D6FE2-0158-44E9-21D6-6184B72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AA2DD-05AD-08EB-DDCD-1E38B3BA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AF38-538E-09B4-2249-44FC5A4E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6755-5C97-7818-C53D-0FF2B18D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85F88-2E61-3680-7DBF-EBFA7AFE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DC4-6AD8-D970-4AF2-6CFCB82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8BE1-BAD1-F9A7-9844-F70EFF0E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283C-A8E1-178F-DCA6-2BB566C4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A27F-641F-DEC3-5124-22BB88EE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04F4-4B1C-0D7F-5477-88A075C0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15ED-98F3-BB1E-5B7E-8E18F229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A23CD-3977-3A48-BBEA-0D458C2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602C-E004-E870-D46C-145DDD7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4034-0182-5AC0-0F48-DAA115EF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FD0CF-759A-D7DF-323B-CA11B70D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C92A-325B-502E-947D-AB569E46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A15A-91F0-4729-27FE-E9F84A682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6447-7FB9-4FB8-950D-EF7E0647078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AEEC-6E41-700F-A59E-C338D67F6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FC17-43BF-59E8-0D30-8F8925538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F9E9-D8A3-42F1-8BB5-75D76391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DCDD-D654-7965-C30A-F4AE2CDF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Introduction to Python (Part 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F6DB0-1DBE-FA1A-D144-69411F0D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Instructor: Angie Rosellini-Labombarde</a:t>
            </a:r>
          </a:p>
          <a:p>
            <a:pPr algn="l"/>
            <a:endParaRPr lang="en-US" sz="1700"/>
          </a:p>
          <a:p>
            <a:pPr algn="l"/>
            <a:r>
              <a:rPr lang="en-US" sz="1700"/>
              <a:t>Teaching Assistant: Sanjana </a:t>
            </a:r>
            <a:r>
              <a:rPr lang="en-US" sz="1700" err="1"/>
              <a:t>Mudduluru</a:t>
            </a:r>
            <a:r>
              <a:rPr lang="en-US" sz="1700"/>
              <a:t> </a:t>
            </a:r>
          </a:p>
        </p:txBody>
      </p:sp>
      <p:pic>
        <p:nvPicPr>
          <p:cNvPr id="4" name="Google Shape;60;p14" descr="Green tree python isolated on white background - Burpee Museum of ...">
            <a:extLst>
              <a:ext uri="{FF2B5EF4-FFF2-40B4-BE49-F238E27FC236}">
                <a16:creationId xmlns:a16="http://schemas.microsoft.com/office/drawing/2014/main" id="{F9A42946-137A-9984-CDE5-C2BEC1F68D00}"/>
              </a:ext>
            </a:extLst>
          </p:cNvPr>
          <p:cNvPicPr preferRelativeResize="0"/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pic>
        <p:nvPicPr>
          <p:cNvPr id="10" name="Google Shape;61;p14">
            <a:extLst>
              <a:ext uri="{FF2B5EF4-FFF2-40B4-BE49-F238E27FC236}">
                <a16:creationId xmlns:a16="http://schemas.microsoft.com/office/drawing/2014/main" id="{903CC74E-59DE-CD49-9D7C-79BCCCB9B7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55" y="6175525"/>
            <a:ext cx="2743200" cy="47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70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EA85-EC66-6E4B-4914-9D7E29CE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7794-834A-E029-86DE-5AEB76B1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Providing a set of instructions for a computer to execute </a:t>
            </a:r>
          </a:p>
          <a:p>
            <a:r>
              <a:rPr lang="en-US" dirty="0"/>
              <a:t>A way to automate tasks, perform difficult data analysis, document the process, and save time</a:t>
            </a:r>
          </a:p>
          <a:p>
            <a:r>
              <a:rPr lang="en-US" dirty="0"/>
              <a:t>There are many programming languages and applications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Perl</a:t>
            </a:r>
          </a:p>
        </p:txBody>
      </p:sp>
    </p:spTree>
    <p:extLst>
      <p:ext uri="{BB962C8B-B14F-4D97-AF65-F5344CB8AC3E}">
        <p14:creationId xmlns:p14="http://schemas.microsoft.com/office/powerpoint/2010/main" val="10269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EE21-0E46-64EA-05A5-8395AB9F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819E-300D-1301-18B5-799F05C9CF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Popular</a:t>
            </a:r>
          </a:p>
          <a:p>
            <a:r>
              <a:rPr lang="en-US" dirty="0"/>
              <a:t>Free and open-source</a:t>
            </a:r>
          </a:p>
          <a:p>
            <a:r>
              <a:rPr lang="en-US" dirty="0"/>
              <a:t>Interchangeable between Windows, Linux, and iOS</a:t>
            </a:r>
          </a:p>
          <a:p>
            <a:r>
              <a:rPr lang="en-US" dirty="0"/>
              <a:t>High-level and object-oriented</a:t>
            </a:r>
          </a:p>
          <a:p>
            <a:r>
              <a:rPr lang="en-US" dirty="0"/>
              <a:t>Many applications use Python</a:t>
            </a:r>
          </a:p>
          <a:p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9C97E70-C2F0-BC2B-DD47-3EDBB7DD3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69326"/>
            <a:ext cx="5619750" cy="4152075"/>
          </a:xfrm>
        </p:spPr>
      </p:pic>
    </p:spTree>
    <p:extLst>
      <p:ext uri="{BB962C8B-B14F-4D97-AF65-F5344CB8AC3E}">
        <p14:creationId xmlns:p14="http://schemas.microsoft.com/office/powerpoint/2010/main" val="55065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164-8C2C-90C8-E38E-C90289E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Program(Script)?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4BEE-6757-A573-1B38-D37DDF12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22305" cy="4351338"/>
          </a:xfrm>
        </p:spPr>
        <p:txBody>
          <a:bodyPr/>
          <a:lstStyle/>
          <a:p>
            <a:r>
              <a:rPr lang="en-US" dirty="0"/>
              <a:t>A detailed set of instructions for how to do something</a:t>
            </a:r>
          </a:p>
          <a:p>
            <a:pPr lvl="1"/>
            <a:r>
              <a:rPr lang="en-US" dirty="0"/>
              <a:t>Definitions/symbols: </a:t>
            </a:r>
          </a:p>
          <a:p>
            <a:pPr lvl="2"/>
            <a:r>
              <a:rPr lang="en-US" dirty="0"/>
              <a:t>pi = 3.1416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Area = pi x radius^2</a:t>
            </a:r>
          </a:p>
          <a:p>
            <a:pPr lvl="1"/>
            <a:r>
              <a:rPr lang="en-US" dirty="0"/>
              <a:t>Loops</a:t>
            </a:r>
          </a:p>
          <a:p>
            <a:pPr lvl="2"/>
            <a:r>
              <a:rPr lang="en-US" dirty="0"/>
              <a:t>Repeat 2 times</a:t>
            </a:r>
          </a:p>
          <a:p>
            <a:pPr lvl="2"/>
            <a:r>
              <a:rPr lang="en-US" dirty="0"/>
              <a:t>Repeat until…</a:t>
            </a:r>
          </a:p>
          <a:p>
            <a:pPr lvl="1"/>
            <a:r>
              <a:rPr lang="en-US" dirty="0"/>
              <a:t>Conditional</a:t>
            </a:r>
          </a:p>
          <a:p>
            <a:pPr lvl="2"/>
            <a:r>
              <a:rPr lang="en-US" dirty="0"/>
              <a:t>If (something) do (something) </a:t>
            </a:r>
          </a:p>
          <a:p>
            <a:pPr lvl="1"/>
            <a:r>
              <a:rPr lang="en-US" dirty="0"/>
              <a:t>Results (Output)</a:t>
            </a:r>
          </a:p>
        </p:txBody>
      </p:sp>
    </p:spTree>
    <p:extLst>
      <p:ext uri="{BB962C8B-B14F-4D97-AF65-F5344CB8AC3E}">
        <p14:creationId xmlns:p14="http://schemas.microsoft.com/office/powerpoint/2010/main" val="27337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888341-9FE6-6259-D911-1A8DA57F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Program(Script)?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3E4FD-72A4-D616-DEEA-A3A940C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Computers are like very hard working but very stupid lab helpers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Instructions must be </a:t>
            </a:r>
            <a:r>
              <a:rPr lang="en-US" u="sng" dirty="0"/>
              <a:t>exact</a:t>
            </a:r>
            <a:r>
              <a:rPr lang="en-US" dirty="0"/>
              <a:t>- computers will gladly do the wrong thing over and over</a:t>
            </a:r>
          </a:p>
          <a:p>
            <a:r>
              <a:rPr lang="en-US" dirty="0"/>
              <a:t>All possible alternatives must be covered. When undefined situations occur computers either: </a:t>
            </a:r>
          </a:p>
          <a:p>
            <a:pPr lvl="1"/>
            <a:r>
              <a:rPr lang="en-US" dirty="0"/>
              <a:t>Do the wrong thing</a:t>
            </a:r>
          </a:p>
          <a:p>
            <a:pPr lvl="1"/>
            <a:r>
              <a:rPr lang="en-US" dirty="0"/>
              <a:t>Stop and wait</a:t>
            </a:r>
          </a:p>
          <a:p>
            <a:pPr lvl="1"/>
            <a:r>
              <a:rPr lang="en-US" dirty="0"/>
              <a:t>Fail catastrophically </a:t>
            </a:r>
          </a:p>
        </p:txBody>
      </p:sp>
    </p:spTree>
    <p:extLst>
      <p:ext uri="{BB962C8B-B14F-4D97-AF65-F5344CB8AC3E}">
        <p14:creationId xmlns:p14="http://schemas.microsoft.com/office/powerpoint/2010/main" val="422792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F74-CC31-C6DC-4FDB-FF53E8B8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E9-1466-8959-6979-977108D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4242"/>
            <a:ext cx="6224833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Must be version 3</a:t>
            </a:r>
          </a:p>
        </p:txBody>
      </p:sp>
      <p:grpSp>
        <p:nvGrpSpPr>
          <p:cNvPr id="4" name="Google Shape;195;p33">
            <a:extLst>
              <a:ext uri="{FF2B5EF4-FFF2-40B4-BE49-F238E27FC236}">
                <a16:creationId xmlns:a16="http://schemas.microsoft.com/office/drawing/2014/main" id="{E5267155-6057-DA71-285C-8EDCCD90F71B}"/>
              </a:ext>
            </a:extLst>
          </p:cNvPr>
          <p:cNvGrpSpPr/>
          <p:nvPr/>
        </p:nvGrpSpPr>
        <p:grpSpPr>
          <a:xfrm>
            <a:off x="838200" y="1451337"/>
            <a:ext cx="5800675" cy="3042656"/>
            <a:chOff x="680346" y="1300299"/>
            <a:chExt cx="3200400" cy="1979828"/>
          </a:xfrm>
        </p:grpSpPr>
        <p:pic>
          <p:nvPicPr>
            <p:cNvPr id="5" name="Google Shape;196;p33">
              <a:extLst>
                <a:ext uri="{FF2B5EF4-FFF2-40B4-BE49-F238E27FC236}">
                  <a16:creationId xmlns:a16="http://schemas.microsoft.com/office/drawing/2014/main" id="{213CC8F1-5CEB-6BCE-D12D-C155338CEFC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0346" y="1300299"/>
              <a:ext cx="3200400" cy="197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97;p33">
              <a:extLst>
                <a:ext uri="{FF2B5EF4-FFF2-40B4-BE49-F238E27FC236}">
                  <a16:creationId xmlns:a16="http://schemas.microsoft.com/office/drawing/2014/main" id="{C1BB7DC1-5B10-2EDD-AE79-F9DF2500FAC1}"/>
                </a:ext>
              </a:extLst>
            </p:cNvPr>
            <p:cNvSpPr/>
            <p:nvPr/>
          </p:nvSpPr>
          <p:spPr>
            <a:xfrm>
              <a:off x="1508110" y="3081224"/>
              <a:ext cx="910200" cy="129900"/>
            </a:xfrm>
            <a:prstGeom prst="rect">
              <a:avLst/>
            </a:prstGeom>
            <a:noFill/>
            <a:ln w="12700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2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2E07-0662-B8CA-AEBA-7830040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IDLE (</a:t>
            </a:r>
            <a:r>
              <a:rPr lang="en-US" sz="3300" u="sng" dirty="0"/>
              <a:t>I</a:t>
            </a:r>
            <a:r>
              <a:rPr lang="en-US" sz="3300" dirty="0"/>
              <a:t>ntegrated </a:t>
            </a:r>
            <a:r>
              <a:rPr lang="en-US" sz="3300" u="sng" dirty="0"/>
              <a:t>D</a:t>
            </a:r>
            <a:r>
              <a:rPr lang="en-US" sz="3300" dirty="0"/>
              <a:t>evelopment and </a:t>
            </a:r>
            <a:r>
              <a:rPr lang="en-US" sz="3300" u="sng" dirty="0"/>
              <a:t>L</a:t>
            </a:r>
            <a:r>
              <a:rPr lang="en-US" sz="3300" dirty="0"/>
              <a:t>earning </a:t>
            </a:r>
            <a:r>
              <a:rPr lang="en-US" sz="3300" u="sng" dirty="0"/>
              <a:t>E</a:t>
            </a:r>
            <a:r>
              <a:rPr lang="en-US" sz="3300" dirty="0"/>
              <a:t>nvironment)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70FF-0AA1-5B56-3017-2176A93F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is a program used to write and execute Python code</a:t>
            </a:r>
          </a:p>
          <a:p>
            <a:r>
              <a:rPr lang="en-US" dirty="0"/>
              <a:t>For windows: </a:t>
            </a:r>
          </a:p>
          <a:p>
            <a:pPr lvl="1"/>
            <a:r>
              <a:rPr lang="en-US" dirty="0"/>
              <a:t>Navigate to the Start Menu at the bottom left corner of the screen</a:t>
            </a:r>
          </a:p>
          <a:p>
            <a:pPr lvl="1"/>
            <a:r>
              <a:rPr lang="en-US" dirty="0"/>
              <a:t>Type ‘IDLE’ in the search bar and click on the application</a:t>
            </a:r>
          </a:p>
          <a:p>
            <a:r>
              <a:rPr lang="en-US" dirty="0"/>
              <a:t>For Mac: </a:t>
            </a:r>
          </a:p>
          <a:p>
            <a:pPr lvl="1"/>
            <a:r>
              <a:rPr lang="en-US" dirty="0"/>
              <a:t>Open the Finder and type ‘IDLE’ in the search menu</a:t>
            </a:r>
          </a:p>
          <a:p>
            <a:pPr lvl="1"/>
            <a:r>
              <a:rPr lang="en-US" dirty="0"/>
              <a:t>You can also open the Applications folder in the Finder and find the IDLE program</a:t>
            </a:r>
          </a:p>
        </p:txBody>
      </p:sp>
    </p:spTree>
    <p:extLst>
      <p:ext uri="{BB962C8B-B14F-4D97-AF65-F5344CB8AC3E}">
        <p14:creationId xmlns:p14="http://schemas.microsoft.com/office/powerpoint/2010/main" val="160341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7F9A83-7ABE-541B-F415-A8B9905B7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4" y="45130"/>
            <a:ext cx="6393734" cy="6812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6946D-EC74-0BF0-C991-A241C7C889F8}"/>
              </a:ext>
            </a:extLst>
          </p:cNvPr>
          <p:cNvSpPr txBox="1"/>
          <p:nvPr/>
        </p:nvSpPr>
        <p:spPr>
          <a:xfrm>
            <a:off x="6905625" y="292834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IDLE to execute Python commands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2C7195-D4BD-B007-CBBF-1CA66F231599}"/>
              </a:ext>
            </a:extLst>
          </p:cNvPr>
          <p:cNvCxnSpPr>
            <a:cxnSpLocks/>
          </p:cNvCxnSpPr>
          <p:nvPr/>
        </p:nvCxnSpPr>
        <p:spPr>
          <a:xfrm flipH="1">
            <a:off x="2152073" y="193962"/>
            <a:ext cx="57155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8FC845-A117-4D8F-8DC1-3A85D4EA07CF}"/>
              </a:ext>
            </a:extLst>
          </p:cNvPr>
          <p:cNvSpPr txBox="1"/>
          <p:nvPr/>
        </p:nvSpPr>
        <p:spPr>
          <a:xfrm>
            <a:off x="7991475" y="77167"/>
            <a:ext cx="392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that you are using version 3! </a:t>
            </a:r>
          </a:p>
        </p:txBody>
      </p:sp>
    </p:spTree>
    <p:extLst>
      <p:ext uri="{BB962C8B-B14F-4D97-AF65-F5344CB8AC3E}">
        <p14:creationId xmlns:p14="http://schemas.microsoft.com/office/powerpoint/2010/main" val="254399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A3DC-09DE-11B9-647A-450FB8D4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/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3E07-3B7E-AC11-5593-5679BF54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Basic Python Modes: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mode (front-end)</a:t>
            </a:r>
          </a:p>
          <a:p>
            <a:endParaRPr lang="en-US" dirty="0"/>
          </a:p>
          <a:p>
            <a:r>
              <a:rPr lang="en-US" dirty="0"/>
              <a:t>Batch mode (a script) </a:t>
            </a:r>
          </a:p>
        </p:txBody>
      </p:sp>
    </p:spTree>
    <p:extLst>
      <p:ext uri="{BB962C8B-B14F-4D97-AF65-F5344CB8AC3E}">
        <p14:creationId xmlns:p14="http://schemas.microsoft.com/office/powerpoint/2010/main" val="316348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8E31-7389-51E2-AF66-77A48F83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/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B8E-C344-7E65-097B-9799F9D8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Basic Python Modes:</a:t>
            </a:r>
          </a:p>
          <a:p>
            <a:r>
              <a:rPr lang="en-US" dirty="0"/>
              <a:t>Interactive mode (front-end) </a:t>
            </a:r>
          </a:p>
          <a:p>
            <a:pPr lvl="1"/>
            <a:r>
              <a:rPr lang="en-US" dirty="0"/>
              <a:t>Interactive mode is a command line shell which gives immediate feedback for each statement</a:t>
            </a:r>
          </a:p>
          <a:p>
            <a:pPr lvl="1"/>
            <a:r>
              <a:rPr lang="en-US" dirty="0"/>
              <a:t>Executing code in the interactive window happens in 3 steps:</a:t>
            </a:r>
          </a:p>
          <a:p>
            <a:pPr lvl="2"/>
            <a:r>
              <a:rPr lang="en-US" dirty="0"/>
              <a:t>1. Python </a:t>
            </a:r>
            <a:r>
              <a:rPr lang="en-US" b="1" dirty="0"/>
              <a:t>reads</a:t>
            </a:r>
            <a:r>
              <a:rPr lang="en-US" dirty="0"/>
              <a:t> the code entered at the prompt (&gt;&gt;&gt;) </a:t>
            </a:r>
          </a:p>
          <a:p>
            <a:pPr lvl="2"/>
            <a:r>
              <a:rPr lang="en-US" dirty="0"/>
              <a:t>2. Python </a:t>
            </a:r>
            <a:r>
              <a:rPr lang="en-US" b="1" dirty="0"/>
              <a:t>evaluates</a:t>
            </a:r>
            <a:r>
              <a:rPr lang="en-US" dirty="0"/>
              <a:t> the code</a:t>
            </a:r>
          </a:p>
          <a:p>
            <a:pPr lvl="2"/>
            <a:r>
              <a:rPr lang="en-US" dirty="0"/>
              <a:t>3. Python </a:t>
            </a:r>
            <a:r>
              <a:rPr lang="en-US" b="1" dirty="0"/>
              <a:t>prints</a:t>
            </a:r>
            <a:r>
              <a:rPr lang="en-US" dirty="0"/>
              <a:t> the result and waits for more input (&gt;&gt;&gt;) 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rgbClr val="99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“Hello, world!”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Hello, world!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00B0F0"/>
                </a:solidFill>
              </a:rPr>
              <a:t>1 + 1</a:t>
            </a:r>
          </a:p>
          <a:p>
            <a:pPr marL="0" indent="0">
              <a:buNone/>
            </a:pPr>
            <a:r>
              <a:rPr lang="en-US" dirty="0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93300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8C91-A3D0-856B-5160-1B002FC4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print(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9810-3DF7-DDD6-94E5-4739524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b="1" dirty="0"/>
              <a:t>function</a:t>
            </a:r>
            <a:r>
              <a:rPr lang="en-US" dirty="0"/>
              <a:t> is a code that performs a task and can be invoked by a name. For example: print( ); sum( ); </a:t>
            </a:r>
            <a:r>
              <a:rPr lang="en-US" dirty="0" err="1"/>
              <a:t>len</a:t>
            </a:r>
            <a:r>
              <a:rPr lang="en-US" dirty="0"/>
              <a:t>( ) </a:t>
            </a:r>
          </a:p>
          <a:p>
            <a:r>
              <a:rPr lang="en-US" dirty="0"/>
              <a:t>The print( ) function prints the given object to the standard output device (screen) </a:t>
            </a:r>
          </a:p>
          <a:p>
            <a:r>
              <a:rPr lang="en-US" dirty="0"/>
              <a:t>You need the print( ) function to see variable values, results, list contents, etc.</a:t>
            </a:r>
            <a:r>
              <a:rPr lang="en-US" i="1" dirty="0"/>
              <a:t> ** Especially important in batch mode </a:t>
            </a:r>
            <a:endParaRPr lang="en-US" dirty="0"/>
          </a:p>
          <a:p>
            <a:r>
              <a:rPr lang="en-US" dirty="0"/>
              <a:t>By default, it prints all inputs separated with a whitespace, but you can change the separator with a parameter named ‘</a:t>
            </a:r>
            <a:r>
              <a:rPr lang="en-US" dirty="0" err="1"/>
              <a:t>sep</a:t>
            </a:r>
            <a:r>
              <a:rPr lang="en-US" dirty="0"/>
              <a:t>’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rgbClr val="9900FF"/>
                </a:solidFill>
              </a:rPr>
              <a:t>print</a:t>
            </a:r>
            <a:r>
              <a:rPr lang="en-US" dirty="0"/>
              <a:t>(“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”, “</a:t>
            </a:r>
            <a:r>
              <a:rPr lang="en-US" dirty="0">
                <a:solidFill>
                  <a:srgbClr val="00B050"/>
                </a:solidFill>
              </a:rPr>
              <a:t>World</a:t>
            </a:r>
            <a:r>
              <a:rPr lang="en-US" dirty="0"/>
              <a:t>”,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“-”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Hello-World!</a:t>
            </a:r>
          </a:p>
        </p:txBody>
      </p:sp>
    </p:spTree>
    <p:extLst>
      <p:ext uri="{BB962C8B-B14F-4D97-AF65-F5344CB8AC3E}">
        <p14:creationId xmlns:p14="http://schemas.microsoft.com/office/powerpoint/2010/main" val="32419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EB54-FFD3-58D3-33A8-ABE2013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0" y="507283"/>
            <a:ext cx="5001569" cy="1544062"/>
          </a:xfrm>
        </p:spPr>
        <p:txBody>
          <a:bodyPr>
            <a:normAutofit/>
          </a:bodyPr>
          <a:lstStyle/>
          <a:p>
            <a:r>
              <a:rPr lang="en-US" sz="4000"/>
              <a:t>Angie Rosellini-Labombarde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0449-9457-B7C2-F753-AB82094F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230" y="2230733"/>
            <a:ext cx="5001569" cy="3946229"/>
          </a:xfrm>
        </p:spPr>
        <p:txBody>
          <a:bodyPr>
            <a:normAutofit/>
          </a:bodyPr>
          <a:lstStyle/>
          <a:p>
            <a:r>
              <a:rPr lang="en-US" sz="2000"/>
              <a:t>B.S. Environmental Sustainability, minor in GIS (OU 2021)</a:t>
            </a:r>
          </a:p>
          <a:p>
            <a:r>
              <a:rPr lang="en-US" sz="2000"/>
              <a:t>M.S. student in Geography &amp; Environmental Sustainability (2023)</a:t>
            </a:r>
          </a:p>
          <a:p>
            <a:r>
              <a:rPr lang="en-US" sz="2000"/>
              <a:t>Graduate teaching assistant </a:t>
            </a:r>
          </a:p>
          <a:p>
            <a:r>
              <a:rPr lang="en-US" sz="2000"/>
              <a:t>2 years Python experience</a:t>
            </a:r>
          </a:p>
          <a:p>
            <a:r>
              <a:rPr lang="en-US" sz="2000"/>
              <a:t>Current research: Spatial analysis of the relationship between unconventional oil and gas development, agricultural water usage, and drought conditions in the Permian Basin</a:t>
            </a:r>
          </a:p>
        </p:txBody>
      </p:sp>
      <p:pic>
        <p:nvPicPr>
          <p:cNvPr id="12" name="Picture 11" descr="A person standing on a rock overlooking a body of water&#10;&#10;Description automatically generated with low confidence">
            <a:extLst>
              <a:ext uri="{FF2B5EF4-FFF2-40B4-BE49-F238E27FC236}">
                <a16:creationId xmlns:a16="http://schemas.microsoft.com/office/drawing/2014/main" id="{8906B80F-C20C-123F-6073-0A0C8D974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6"/>
          <a:stretch/>
        </p:blipFill>
        <p:spPr>
          <a:xfrm>
            <a:off x="491224" y="176189"/>
            <a:ext cx="2202046" cy="260975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61E310-F4C2-F80A-E517-B49ABDBC2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4" r="-3" b="9194"/>
          <a:stretch/>
        </p:blipFill>
        <p:spPr>
          <a:xfrm>
            <a:off x="2769815" y="619126"/>
            <a:ext cx="3326185" cy="188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A3AC99B-9D96-AF25-5E76-A9C2AC46A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1"/>
          <a:stretch/>
        </p:blipFill>
        <p:spPr>
          <a:xfrm>
            <a:off x="307088" y="2963362"/>
            <a:ext cx="5565849" cy="31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5D81-061D-9988-8205-165714B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Programming/Batch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1AE5-CFD4-FE1C-7829-15DC9EC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Two Basic Python Modes</a:t>
            </a:r>
          </a:p>
          <a:p>
            <a:r>
              <a:rPr lang="en-US" dirty="0"/>
              <a:t>Batch Mode (script) </a:t>
            </a:r>
          </a:p>
          <a:p>
            <a:pPr lvl="1"/>
            <a:r>
              <a:rPr lang="en-US" dirty="0"/>
              <a:t>The Python Shell (interactive mode) is convenient for executing a few simple commands. If you need to give the computer more complex instructions, it is a good idea to write a script. </a:t>
            </a:r>
            <a:r>
              <a:rPr lang="en-US" b="1" dirty="0"/>
              <a:t>A script is a set of instructions you can easily edit and run. </a:t>
            </a:r>
          </a:p>
          <a:p>
            <a:pPr lvl="1"/>
            <a:r>
              <a:rPr lang="en-US" dirty="0"/>
              <a:t>When a program is executed from such a text file, rather than line-by-line in an interactive interpreter, it is called batch mode. </a:t>
            </a:r>
          </a:p>
          <a:p>
            <a:pPr lvl="1"/>
            <a:r>
              <a:rPr lang="en-US" dirty="0"/>
              <a:t>1. Go to </a:t>
            </a:r>
            <a:r>
              <a:rPr lang="en-US" b="1" dirty="0"/>
              <a:t>File &gt;&gt;&gt; New File</a:t>
            </a:r>
            <a:r>
              <a:rPr lang="en-US" dirty="0"/>
              <a:t> to create a new script</a:t>
            </a:r>
          </a:p>
          <a:p>
            <a:pPr lvl="1"/>
            <a:r>
              <a:rPr lang="en-US" dirty="0"/>
              <a:t>2. In your script, write: </a:t>
            </a:r>
            <a:r>
              <a:rPr lang="en-US" b="1" dirty="0"/>
              <a:t>print(“Hello!”) </a:t>
            </a:r>
            <a:endParaRPr lang="en-US" dirty="0"/>
          </a:p>
          <a:p>
            <a:pPr lvl="1"/>
            <a:r>
              <a:rPr lang="en-US" dirty="0"/>
              <a:t>3. Go to </a:t>
            </a:r>
            <a:r>
              <a:rPr lang="en-US" b="1" dirty="0"/>
              <a:t>File &gt;&gt;&gt; Save As…</a:t>
            </a:r>
            <a:r>
              <a:rPr lang="en-US" dirty="0"/>
              <a:t> to save your script. Choose a location and a name. Be sure it saves as a .</a:t>
            </a:r>
            <a:r>
              <a:rPr lang="en-US" dirty="0" err="1"/>
              <a:t>py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4. Go to </a:t>
            </a:r>
            <a:r>
              <a:rPr lang="en-US" b="1" dirty="0"/>
              <a:t>Run &gt;&gt;&gt; Run Module</a:t>
            </a:r>
            <a:r>
              <a:rPr lang="en-US" dirty="0"/>
              <a:t> to run your script. The Python shell will reopen and display: “Hello!” </a:t>
            </a:r>
          </a:p>
        </p:txBody>
      </p:sp>
    </p:spTree>
    <p:extLst>
      <p:ext uri="{BB962C8B-B14F-4D97-AF65-F5344CB8AC3E}">
        <p14:creationId xmlns:p14="http://schemas.microsoft.com/office/powerpoint/2010/main" val="362041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624-1029-5344-BFEE-E8C0ADA8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Programming/Batch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72B8-6C15-6088-07F8-4CBCE7B4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Basic Python Modes</a:t>
            </a:r>
          </a:p>
          <a:p>
            <a:r>
              <a:rPr lang="en-US" dirty="0"/>
              <a:t>Some programmers prefer using software programs like Wing 101, PyCharm, or Jupyter Notebook to create their Python scripts. </a:t>
            </a:r>
          </a:p>
          <a:p>
            <a:r>
              <a:rPr lang="en-US" dirty="0"/>
              <a:t>The choice to use IDLE or another application is entirely up to the individual programmer.</a:t>
            </a:r>
          </a:p>
          <a:p>
            <a:r>
              <a:rPr lang="en-US" dirty="0"/>
              <a:t>Many find environments other than IDLE to be more user-friendly or better for more complex scripts.</a:t>
            </a:r>
          </a:p>
        </p:txBody>
      </p:sp>
    </p:spTree>
    <p:extLst>
      <p:ext uri="{BB962C8B-B14F-4D97-AF65-F5344CB8AC3E}">
        <p14:creationId xmlns:p14="http://schemas.microsoft.com/office/powerpoint/2010/main" val="236416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B6DEA2-309B-D4F5-7A00-FDF71A72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43582"/>
            <a:ext cx="5294716" cy="217083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AFE8E6-D09A-44DF-3F64-964A40BB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158268"/>
            <a:ext cx="5294715" cy="2541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12B8E-673B-2013-C0CF-006BBE51EB43}"/>
              </a:ext>
            </a:extLst>
          </p:cNvPr>
          <p:cNvSpPr txBox="1"/>
          <p:nvPr/>
        </p:nvSpPr>
        <p:spPr>
          <a:xfrm>
            <a:off x="2623466" y="895362"/>
            <a:ext cx="131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RStudio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4BDD6-BF31-7EC0-4F19-3D2D1EA11A9C}"/>
              </a:ext>
            </a:extLst>
          </p:cNvPr>
          <p:cNvSpPr txBox="1"/>
          <p:nvPr/>
        </p:nvSpPr>
        <p:spPr>
          <a:xfrm>
            <a:off x="8038412" y="895362"/>
            <a:ext cx="149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PyCharm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8640D-7E31-01F3-B214-3057ACB65FEE}"/>
              </a:ext>
            </a:extLst>
          </p:cNvPr>
          <p:cNvCxnSpPr/>
          <p:nvPr/>
        </p:nvCxnSpPr>
        <p:spPr>
          <a:xfrm flipV="1">
            <a:off x="1514764" y="1985818"/>
            <a:ext cx="0" cy="7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64D699-79E2-F1E2-A1EE-E19197E62DB3}"/>
              </a:ext>
            </a:extLst>
          </p:cNvPr>
          <p:cNvCxnSpPr/>
          <p:nvPr/>
        </p:nvCxnSpPr>
        <p:spPr>
          <a:xfrm flipV="1">
            <a:off x="4553527" y="1879341"/>
            <a:ext cx="0" cy="9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E5852-3982-781A-9FC2-37F724A45A83}"/>
              </a:ext>
            </a:extLst>
          </p:cNvPr>
          <p:cNvCxnSpPr/>
          <p:nvPr/>
        </p:nvCxnSpPr>
        <p:spPr>
          <a:xfrm>
            <a:off x="4590473" y="4045527"/>
            <a:ext cx="0" cy="117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CA0CF-204A-584D-DADE-4E91D7494DD0}"/>
              </a:ext>
            </a:extLst>
          </p:cNvPr>
          <p:cNvCxnSpPr/>
          <p:nvPr/>
        </p:nvCxnSpPr>
        <p:spPr>
          <a:xfrm>
            <a:off x="1727200" y="4230255"/>
            <a:ext cx="0" cy="9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E87BB7-C6CA-0587-3448-7E483B29A977}"/>
              </a:ext>
            </a:extLst>
          </p:cNvPr>
          <p:cNvSpPr txBox="1"/>
          <p:nvPr/>
        </p:nvSpPr>
        <p:spPr>
          <a:xfrm>
            <a:off x="1261367" y="521191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CC432-1D73-63F0-29DC-8144DAE1803F}"/>
              </a:ext>
            </a:extLst>
          </p:cNvPr>
          <p:cNvSpPr txBox="1"/>
          <p:nvPr/>
        </p:nvSpPr>
        <p:spPr>
          <a:xfrm>
            <a:off x="1155242" y="1636029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D5285-A020-E71E-B103-2FADF3926092}"/>
              </a:ext>
            </a:extLst>
          </p:cNvPr>
          <p:cNvSpPr txBox="1"/>
          <p:nvPr/>
        </p:nvSpPr>
        <p:spPr>
          <a:xfrm>
            <a:off x="3859298" y="1587692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Environment/History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DE63-476A-F8F2-CC7A-1FCA99FCB170}"/>
              </a:ext>
            </a:extLst>
          </p:cNvPr>
          <p:cNvSpPr txBox="1"/>
          <p:nvPr/>
        </p:nvSpPr>
        <p:spPr>
          <a:xfrm>
            <a:off x="3831229" y="5211914"/>
            <a:ext cx="155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Plots/Files/</a:t>
            </a:r>
          </a:p>
          <a:p>
            <a:r>
              <a:rPr lang="en-US" dirty="0"/>
              <a:t>Packages/Help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B44F8F-C820-9630-079F-AE16D393CF40}"/>
              </a:ext>
            </a:extLst>
          </p:cNvPr>
          <p:cNvCxnSpPr/>
          <p:nvPr/>
        </p:nvCxnSpPr>
        <p:spPr>
          <a:xfrm flipV="1">
            <a:off x="10012218" y="1879341"/>
            <a:ext cx="0" cy="8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DEC68E-E5FA-6E22-B0D4-0270AC627468}"/>
              </a:ext>
            </a:extLst>
          </p:cNvPr>
          <p:cNvSpPr txBox="1"/>
          <p:nvPr/>
        </p:nvSpPr>
        <p:spPr>
          <a:xfrm>
            <a:off x="9652696" y="1548906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3C8EDC-7BE5-EF3D-DD96-C28790F27462}"/>
              </a:ext>
            </a:extLst>
          </p:cNvPr>
          <p:cNvCxnSpPr/>
          <p:nvPr/>
        </p:nvCxnSpPr>
        <p:spPr>
          <a:xfrm>
            <a:off x="8469745" y="4514415"/>
            <a:ext cx="0" cy="69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C2597A-D3BC-0594-FFDA-0F9DF05F53D4}"/>
              </a:ext>
            </a:extLst>
          </p:cNvPr>
          <p:cNvSpPr txBox="1"/>
          <p:nvPr/>
        </p:nvSpPr>
        <p:spPr>
          <a:xfrm>
            <a:off x="8003912" y="526727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503F72-EEF4-8FD0-584F-1D15A23DE2B7}"/>
              </a:ext>
            </a:extLst>
          </p:cNvPr>
          <p:cNvCxnSpPr/>
          <p:nvPr/>
        </p:nvCxnSpPr>
        <p:spPr>
          <a:xfrm flipV="1">
            <a:off x="6779491" y="1820695"/>
            <a:ext cx="0" cy="90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2214F-D4FF-94A5-A619-49C1F1A01147}"/>
              </a:ext>
            </a:extLst>
          </p:cNvPr>
          <p:cNvSpPr txBox="1"/>
          <p:nvPr/>
        </p:nvSpPr>
        <p:spPr>
          <a:xfrm>
            <a:off x="6145699" y="1484255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Explorer</a:t>
            </a:r>
          </a:p>
        </p:txBody>
      </p:sp>
    </p:spTree>
    <p:extLst>
      <p:ext uri="{BB962C8B-B14F-4D97-AF65-F5344CB8AC3E}">
        <p14:creationId xmlns:p14="http://schemas.microsoft.com/office/powerpoint/2010/main" val="363884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7C8B-F68D-87F0-9567-FE35FFF6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2865-DC7E-971D-FF1E-35A6B12E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Programming Best Practices: Commenting and Clarity</a:t>
            </a:r>
          </a:p>
          <a:p>
            <a:r>
              <a:rPr lang="en-US" dirty="0"/>
              <a:t>The top priority is making your program easy to understand</a:t>
            </a:r>
          </a:p>
          <a:p>
            <a:pPr lvl="1"/>
            <a:r>
              <a:rPr lang="en-US" dirty="0"/>
              <a:t>Makes it possible to verify correct outputs</a:t>
            </a:r>
          </a:p>
          <a:p>
            <a:pPr lvl="1"/>
            <a:r>
              <a:rPr lang="en-US" dirty="0"/>
              <a:t>Simplifies modifying and updating </a:t>
            </a:r>
          </a:p>
          <a:p>
            <a:pPr lvl="1"/>
            <a:r>
              <a:rPr lang="en-US" dirty="0"/>
              <a:t>Promotes reuse and sharing 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u="sng" dirty="0"/>
              <a:t>Docstrings:</a:t>
            </a:r>
            <a:r>
              <a:rPr lang="en-US" dirty="0"/>
              <a:t> Block quotes with triple quotation marks are called docstrings. They are used in the interpreter to provide help. </a:t>
            </a:r>
          </a:p>
          <a:p>
            <a:pPr lvl="1"/>
            <a:r>
              <a:rPr lang="en-US" u="sng" dirty="0"/>
              <a:t>Comments:</a:t>
            </a:r>
            <a:r>
              <a:rPr lang="en-US" dirty="0"/>
              <a:t> Introduced by using the # symbol. Use comments to describe the steps in your program, helpful notes or clarification, and titles.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1931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E96-2D25-3233-274D-E3807E4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Docstrings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38F3-A62C-9221-2F25-40F7A54D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Docstrings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23ECA2-3BE2-3849-B929-0DA7111B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2" y="1552576"/>
            <a:ext cx="5250983" cy="189071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83B319C-6D24-005C-BD8F-688A4AF1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" y="4396527"/>
            <a:ext cx="4351397" cy="246147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57CDCF3-C660-72A4-DC7A-851D0F544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64" y="4958675"/>
            <a:ext cx="5448772" cy="922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C4A83-235E-6A17-A7A7-11D24852FA3E}"/>
              </a:ext>
            </a:extLst>
          </p:cNvPr>
          <p:cNvCxnSpPr/>
          <p:nvPr/>
        </p:nvCxnSpPr>
        <p:spPr>
          <a:xfrm>
            <a:off x="4691532" y="5419725"/>
            <a:ext cx="1299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7A298A-6DB9-D306-A7E6-E50A8E3F9D48}"/>
              </a:ext>
            </a:extLst>
          </p:cNvPr>
          <p:cNvCxnSpPr/>
          <p:nvPr/>
        </p:nvCxnSpPr>
        <p:spPr>
          <a:xfrm>
            <a:off x="203200" y="3676073"/>
            <a:ext cx="118133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6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006F-C125-79CF-C60A-FA19E4CC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2" descr="Python Variables - Time to level up your coding skills - TechVidvan">
            <a:extLst>
              <a:ext uri="{FF2B5EF4-FFF2-40B4-BE49-F238E27FC236}">
                <a16:creationId xmlns:a16="http://schemas.microsoft.com/office/drawing/2014/main" id="{2F283D1A-7AC6-90F1-88B7-B16BCDA5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5" y="1498182"/>
            <a:ext cx="8903529" cy="46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3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FDC9-EECD-3BF8-83FD-C3D78B0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0791-5AFD-DE0D-EA76-80F6F4C2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variable is a value you can change and access throughout your script </a:t>
            </a:r>
            <a:r>
              <a:rPr lang="en-US" i="1" dirty="0"/>
              <a:t>(variables are just names) </a:t>
            </a:r>
          </a:p>
          <a:p>
            <a:r>
              <a:rPr lang="en-US" dirty="0"/>
              <a:t>Variable names can only contain these characters: </a:t>
            </a:r>
          </a:p>
          <a:p>
            <a:pPr lvl="1"/>
            <a:r>
              <a:rPr lang="en-US" dirty="0"/>
              <a:t>Lowercase letters </a:t>
            </a:r>
          </a:p>
          <a:p>
            <a:pPr lvl="1"/>
            <a:r>
              <a:rPr lang="en-US" dirty="0"/>
              <a:t>Uppercase letters</a:t>
            </a:r>
          </a:p>
          <a:p>
            <a:pPr lvl="1"/>
            <a:r>
              <a:rPr lang="en-US" dirty="0"/>
              <a:t>Digits (0 through 9) </a:t>
            </a:r>
          </a:p>
          <a:p>
            <a:pPr lvl="1"/>
            <a:r>
              <a:rPr lang="en-US" dirty="0"/>
              <a:t>Underscore(_) </a:t>
            </a:r>
          </a:p>
          <a:p>
            <a:r>
              <a:rPr lang="en-US" dirty="0"/>
              <a:t>Names cannot begin with a digit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1a</a:t>
            </a:r>
          </a:p>
          <a:p>
            <a:pPr lvl="1"/>
            <a:r>
              <a:rPr lang="en-US" dirty="0"/>
              <a:t>1_ 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418C3653-2558-4F66-A4F3-E8E31B816646}"/>
              </a:ext>
            </a:extLst>
          </p:cNvPr>
          <p:cNvSpPr/>
          <p:nvPr/>
        </p:nvSpPr>
        <p:spPr>
          <a:xfrm>
            <a:off x="2124363" y="5232400"/>
            <a:ext cx="1260475" cy="126047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151F-7B6F-1285-FCBF-1C8FEED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B8A4-EC05-4172-B743-2C25B47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assignment operator</a:t>
            </a:r>
            <a:r>
              <a:rPr lang="en-US" dirty="0"/>
              <a:t> is the equal sign ( = ) </a:t>
            </a:r>
          </a:p>
          <a:p>
            <a:r>
              <a:rPr lang="en-US" dirty="0"/>
              <a:t>Pick variable names that are distinct and memorable</a:t>
            </a:r>
          </a:p>
          <a:p>
            <a:pPr lvl="1"/>
            <a:r>
              <a:rPr lang="en-US" dirty="0"/>
              <a:t>course = “Python 101” </a:t>
            </a:r>
          </a:p>
          <a:p>
            <a:pPr lvl="1"/>
            <a:r>
              <a:rPr lang="en-US" dirty="0" err="1"/>
              <a:t>num_students</a:t>
            </a:r>
            <a:r>
              <a:rPr lang="en-US" dirty="0"/>
              <a:t> = 30</a:t>
            </a:r>
          </a:p>
          <a:p>
            <a:pPr lvl="1"/>
            <a:r>
              <a:rPr lang="en-US" dirty="0"/>
              <a:t>greeting = “Hello world” </a:t>
            </a:r>
          </a:p>
          <a:p>
            <a:r>
              <a:rPr lang="en-US" dirty="0"/>
              <a:t>Variables </a:t>
            </a:r>
            <a:r>
              <a:rPr lang="en-US" i="1" dirty="0"/>
              <a:t>are case sensitive</a:t>
            </a:r>
            <a:r>
              <a:rPr lang="en-US" dirty="0"/>
              <a:t> (greeting ≠ Greeting)</a:t>
            </a:r>
          </a:p>
          <a:p>
            <a:r>
              <a:rPr lang="en-US" dirty="0"/>
              <a:t>Mixed case: </a:t>
            </a:r>
          </a:p>
          <a:p>
            <a:pPr lvl="1"/>
            <a:r>
              <a:rPr lang="en-US" dirty="0" err="1"/>
              <a:t>numStudents</a:t>
            </a:r>
            <a:r>
              <a:rPr lang="en-US" dirty="0"/>
              <a:t> = 30</a:t>
            </a:r>
          </a:p>
          <a:p>
            <a:pPr lvl="1"/>
            <a:r>
              <a:rPr lang="en-US" dirty="0" err="1"/>
              <a:t>introPythonCourse</a:t>
            </a:r>
            <a:r>
              <a:rPr lang="en-US" dirty="0"/>
              <a:t> = “This course is a formal introduction to Python” </a:t>
            </a:r>
          </a:p>
          <a:p>
            <a:pPr lvl="1"/>
            <a:r>
              <a:rPr lang="en-US" dirty="0" err="1"/>
              <a:t>listOfNames</a:t>
            </a:r>
            <a:r>
              <a:rPr lang="en-US" dirty="0"/>
              <a:t> = [“Angie”, “Sanjana”] </a:t>
            </a:r>
          </a:p>
          <a:p>
            <a:r>
              <a:rPr lang="en-US" dirty="0"/>
              <a:t>Lower case with underscores*: </a:t>
            </a:r>
          </a:p>
          <a:p>
            <a:pPr lvl="1"/>
            <a:r>
              <a:rPr lang="en-US" dirty="0" err="1"/>
              <a:t>name_of_class</a:t>
            </a:r>
            <a:r>
              <a:rPr lang="en-US" dirty="0"/>
              <a:t> = “Introduction to Python”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AF8D-722C-64D5-0444-982128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9D0-74BC-BF89-2D13-BB84721E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0250" cy="4351338"/>
          </a:xfrm>
        </p:spPr>
        <p:txBody>
          <a:bodyPr/>
          <a:lstStyle/>
          <a:p>
            <a:r>
              <a:rPr lang="en-US" dirty="0"/>
              <a:t>Python has a set of reserved words that cannot be used as variable names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48AE16-BCE8-31E8-6B1A-34C5AAEA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95" y="1391218"/>
            <a:ext cx="6462320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9E41-941E-F1EC-31DE-383F2266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6117-704E-B27D-4079-29937832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is a good variable name for a variable holding a value for “meters per second”? </a:t>
            </a:r>
          </a:p>
          <a:p>
            <a:r>
              <a:rPr lang="en-US" dirty="0"/>
              <a:t>m/s = 35</a:t>
            </a:r>
          </a:p>
          <a:p>
            <a:r>
              <a:rPr lang="en-US" dirty="0" err="1"/>
              <a:t>meters_per_second</a:t>
            </a:r>
            <a:r>
              <a:rPr lang="en-US" dirty="0"/>
              <a:t> = 35</a:t>
            </a:r>
          </a:p>
          <a:p>
            <a:r>
              <a:rPr lang="en-US" dirty="0" err="1"/>
              <a:t>metersPerSecond</a:t>
            </a:r>
            <a:r>
              <a:rPr lang="en-US" dirty="0"/>
              <a:t> = 35</a:t>
            </a:r>
          </a:p>
          <a:p>
            <a:r>
              <a:rPr lang="en-US" dirty="0"/>
              <a:t>m = 35</a:t>
            </a:r>
          </a:p>
          <a:p>
            <a:r>
              <a:rPr lang="en-US" dirty="0"/>
              <a:t>speed = 35</a:t>
            </a:r>
          </a:p>
        </p:txBody>
      </p:sp>
    </p:spTree>
    <p:extLst>
      <p:ext uri="{BB962C8B-B14F-4D97-AF65-F5344CB8AC3E}">
        <p14:creationId xmlns:p14="http://schemas.microsoft.com/office/powerpoint/2010/main" val="12525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2B56EA-0B87-5E6B-EEF6-A3A460AB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0928A-C1F5-DBF3-6D8B-F2D323E639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Sanjana </a:t>
            </a:r>
            <a:r>
              <a:rPr lang="en-US" dirty="0" err="1"/>
              <a:t>Mudduluru</a:t>
            </a:r>
            <a:r>
              <a:rPr lang="en-US" dirty="0"/>
              <a:t> </a:t>
            </a:r>
          </a:p>
        </p:txBody>
      </p:sp>
      <p:pic>
        <p:nvPicPr>
          <p:cNvPr id="15" name="Picture Placeholder 14" descr="End with solid fill">
            <a:extLst>
              <a:ext uri="{FF2B5EF4-FFF2-40B4-BE49-F238E27FC236}">
                <a16:creationId xmlns:a16="http://schemas.microsoft.com/office/drawing/2014/main" id="{D2701FB0-A6C2-15EE-B51E-2702BAAF1473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208" b="9208"/>
          <a:stretch>
            <a:fillRect/>
          </a:stretch>
        </p:blipFill>
        <p:spPr>
          <a:xfrm>
            <a:off x="5984928" y="4029132"/>
            <a:ext cx="391847" cy="3196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D9588-526A-3D9B-D22D-2DFA9EB4439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596899" y="2271183"/>
            <a:ext cx="6394047" cy="3835599"/>
          </a:xfrm>
        </p:spPr>
        <p:txBody>
          <a:bodyPr>
            <a:normAutofit/>
          </a:bodyPr>
          <a:lstStyle/>
          <a:p>
            <a:r>
              <a:rPr lang="en-US" dirty="0"/>
              <a:t>B.S. in Computer Science  </a:t>
            </a:r>
          </a:p>
          <a:p>
            <a:r>
              <a:rPr lang="en-US" dirty="0"/>
              <a:t>M.S. in Data Science and Analytics (OU, 2016 - 2018)</a:t>
            </a:r>
          </a:p>
          <a:p>
            <a:r>
              <a:rPr lang="en-US" dirty="0"/>
              <a:t>PhD candidate in the School of Computer Science (OU, 2018 -     )</a:t>
            </a:r>
          </a:p>
          <a:p>
            <a:r>
              <a:rPr lang="en-US" dirty="0"/>
              <a:t>Graduate teaching assistant</a:t>
            </a:r>
          </a:p>
          <a:p>
            <a:endParaRPr lang="en-US" dirty="0"/>
          </a:p>
        </p:txBody>
      </p:sp>
      <p:pic>
        <p:nvPicPr>
          <p:cNvPr id="19" name="Picture 18" descr="A person in a grey suit&#10;&#10;Description automatically generated with medium confidence">
            <a:extLst>
              <a:ext uri="{FF2B5EF4-FFF2-40B4-BE49-F238E27FC236}">
                <a16:creationId xmlns:a16="http://schemas.microsoft.com/office/drawing/2014/main" id="{233491DA-C59C-8902-DC1E-8B95C5B9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39" y="2271183"/>
            <a:ext cx="3943643" cy="36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06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3E53-3279-ECDE-B8C9-E2A1AA3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4D4A-E4DF-1263-11B7-C268A119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Numbers</a:t>
            </a:r>
          </a:p>
          <a:p>
            <a:r>
              <a:rPr lang="en-US" dirty="0"/>
              <a:t>Integer numbers</a:t>
            </a:r>
          </a:p>
          <a:p>
            <a:pPr lvl="1"/>
            <a:r>
              <a:rPr lang="en-US" dirty="0"/>
              <a:t>A whole number (not a decimal)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100</a:t>
            </a:r>
          </a:p>
          <a:p>
            <a:pPr lvl="2"/>
            <a:r>
              <a:rPr lang="en-US" dirty="0"/>
              <a:t>-7</a:t>
            </a:r>
          </a:p>
          <a:p>
            <a:pPr lvl="2"/>
            <a:r>
              <a:rPr lang="en-US" dirty="0"/>
              <a:t>1</a:t>
            </a:r>
          </a:p>
          <a:p>
            <a:pPr lvl="2"/>
            <a:r>
              <a:rPr lang="en-US" dirty="0"/>
              <a:t>1863210897465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Numbers that contain a decimal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3.1416</a:t>
            </a:r>
          </a:p>
          <a:p>
            <a:pPr lvl="2"/>
            <a:r>
              <a:rPr lang="en-US" dirty="0"/>
              <a:t>0.7851</a:t>
            </a:r>
          </a:p>
          <a:p>
            <a:pPr lvl="2"/>
            <a:r>
              <a:rPr lang="en-US" dirty="0"/>
              <a:t>1.0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C6B703-038C-A20A-09B9-8374E475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97" y="3038476"/>
            <a:ext cx="2438452" cy="12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683-0F3B-8451-BF48-A1E346B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Variable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07BF-91E1-F5B5-39F3-33477A7B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</a:t>
            </a:r>
          </a:p>
          <a:p>
            <a:r>
              <a:rPr lang="en-US" dirty="0"/>
              <a:t>You can check the variable type using the function </a:t>
            </a:r>
            <a:r>
              <a:rPr lang="en-US" b="1" dirty="0"/>
              <a:t>type( ) </a:t>
            </a:r>
            <a:endParaRPr lang="en-US" dirty="0"/>
          </a:p>
          <a:p>
            <a:r>
              <a:rPr lang="en-US" dirty="0"/>
              <a:t>You can change the variable type (with certain exceptions) by using the variable type as a function</a:t>
            </a:r>
          </a:p>
          <a:p>
            <a:pPr lvl="1"/>
            <a:r>
              <a:rPr lang="en-US" dirty="0"/>
              <a:t>Convert to integer: </a:t>
            </a:r>
            <a:r>
              <a:rPr lang="en-US" b="1" dirty="0"/>
              <a:t>int( ) </a:t>
            </a:r>
            <a:endParaRPr lang="en-US" dirty="0"/>
          </a:p>
          <a:p>
            <a:pPr lvl="1"/>
            <a:r>
              <a:rPr lang="en-US" dirty="0"/>
              <a:t>Convert to float: </a:t>
            </a:r>
            <a:r>
              <a:rPr lang="en-US" b="1" dirty="0"/>
              <a:t>float( ) 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D463FA-35B6-4DBD-188F-6FF5E72C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9" y="4762985"/>
            <a:ext cx="3604572" cy="1729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picture containing letter&#10;&#10;Description automatically generated">
            <a:extLst>
              <a:ext uri="{FF2B5EF4-FFF2-40B4-BE49-F238E27FC236}">
                <a16:creationId xmlns:a16="http://schemas.microsoft.com/office/drawing/2014/main" id="{3A8C927A-0AF0-3A74-C1E5-F93693A1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77" y="5185931"/>
            <a:ext cx="5121084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1B44D-3C9D-40C5-EB8E-08E0FF4CF17A}"/>
              </a:ext>
            </a:extLst>
          </p:cNvPr>
          <p:cNvCxnSpPr/>
          <p:nvPr/>
        </p:nvCxnSpPr>
        <p:spPr>
          <a:xfrm>
            <a:off x="4619625" y="5627929"/>
            <a:ext cx="1400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01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F2F-E219-6C41-1587-4CE3169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DE62-1F33-55D8-4E76-C0852689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</a:t>
            </a:r>
          </a:p>
          <a:p>
            <a:r>
              <a:rPr lang="en-US" dirty="0"/>
              <a:t>Some functions only return a True or False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isinstance</a:t>
            </a:r>
            <a:r>
              <a:rPr lang="en-US" i="1" dirty="0"/>
              <a:t>(object, type)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F8CE8A-1E68-7E4D-2604-BDB457924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3"/>
          <a:stretch/>
        </p:blipFill>
        <p:spPr>
          <a:xfrm>
            <a:off x="2967833" y="4840357"/>
            <a:ext cx="5023720" cy="652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53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604-40EE-8DCB-A1A1-23DF78F0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CF1-8DDD-7CA8-B892-CFF71C57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</a:t>
            </a:r>
          </a:p>
          <a:p>
            <a:r>
              <a:rPr lang="en-US" dirty="0"/>
              <a:t>A sequence of zero or more characters that are enclosed within a pair of quotation marks.</a:t>
            </a:r>
          </a:p>
          <a:p>
            <a:pPr lvl="1"/>
            <a:r>
              <a:rPr lang="en-US" dirty="0"/>
              <a:t>Single quotes, double quotes, triple single quotes, triple double quotes</a:t>
            </a:r>
          </a:p>
          <a:p>
            <a:r>
              <a:rPr lang="en-US" dirty="0"/>
              <a:t>Strings are immutable (‘read-only’) </a:t>
            </a:r>
          </a:p>
          <a:p>
            <a:r>
              <a:rPr lang="en-US" dirty="0"/>
              <a:t>A string can contain letters, digits, punctuation, white spaces, and other characters. </a:t>
            </a:r>
          </a:p>
          <a:p>
            <a:pPr lvl="1"/>
            <a:r>
              <a:rPr lang="en-US" dirty="0" err="1"/>
              <a:t>my_string</a:t>
            </a:r>
            <a:r>
              <a:rPr lang="en-US" dirty="0"/>
              <a:t> = “Hello world! 123 True”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4014-C134-DDC1-5DE8-7519E250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14"/>
            <a:ext cx="10515600" cy="1325563"/>
          </a:xfrm>
        </p:spPr>
        <p:txBody>
          <a:bodyPr/>
          <a:lstStyle/>
          <a:p>
            <a:r>
              <a:rPr lang="en-US" dirty="0"/>
              <a:t>Basic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538-01A4-47BB-B77F-44167C8A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7" y="1302398"/>
            <a:ext cx="10515600" cy="455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Typecasting between variable types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A56E05-B82F-1A3B-0953-A22691F1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61540"/>
              </p:ext>
            </p:extLst>
          </p:nvPr>
        </p:nvGraphicFramePr>
        <p:xfrm>
          <a:off x="1681019" y="183236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78398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476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187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806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1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1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8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if…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if…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7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-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9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9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4C26-51E7-BF7B-EF0C-AE41AA2E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4" name="Picture 2" descr="Python Operator - Types of Operators in Python - DataFlair">
            <a:extLst>
              <a:ext uri="{FF2B5EF4-FFF2-40B4-BE49-F238E27FC236}">
                <a16:creationId xmlns:a16="http://schemas.microsoft.com/office/drawing/2014/main" id="{9DF698F1-99C0-508D-3143-48FCEFC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76" y="1267327"/>
            <a:ext cx="8402465" cy="50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5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F2FC-DCC4-D388-C09E-BB888E09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7EC-8A1A-8DE2-070D-50A70AF6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An operator is a symbol that indicates a calculation using one or more operands</a:t>
            </a:r>
          </a:p>
        </p:txBody>
      </p:sp>
      <p:graphicFrame>
        <p:nvGraphicFramePr>
          <p:cNvPr id="5" name="Google Shape;336;p49">
            <a:extLst>
              <a:ext uri="{FF2B5EF4-FFF2-40B4-BE49-F238E27FC236}">
                <a16:creationId xmlns:a16="http://schemas.microsoft.com/office/drawing/2014/main" id="{ADB32F13-E02B-ED0D-E44A-8BF96489F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057715"/>
              </p:ext>
            </p:extLst>
          </p:nvPr>
        </p:nvGraphicFramePr>
        <p:xfrm>
          <a:off x="1739807" y="2483074"/>
          <a:ext cx="8300119" cy="38712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7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ym typeface="Helvetica Neue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ym typeface="Helvetica Neue"/>
                        </a:rPr>
                        <a:t>Description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ym typeface="Helvetica Neue"/>
                        </a:rPr>
                        <a:t>Example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+ Addition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Adds values on either side of the operator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&gt;&gt;&gt; 5 + 2</a:t>
                      </a:r>
                      <a:endParaRPr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7	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- Subtraction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 dirty="0">
                          <a:solidFill>
                            <a:schemeClr val="dk1"/>
                          </a:solidFill>
                          <a:sym typeface="Helvetica Neue"/>
                        </a:rPr>
                        <a:t>Subtracts right hand operand from left hand operand	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&gt;&gt;&gt; 5 – 2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3</a:t>
                      </a: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* Multiplication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Multiplies values on either side of the operator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&gt;&gt;&gt; 5 * 2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10</a:t>
                      </a: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/ Division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Divides left hand operand by right hand operand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&gt;&gt;&gt; 5 / 2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2.5</a:t>
                      </a: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// Integer Division</a:t>
                      </a:r>
                      <a:endParaRPr sz="11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The whole number smaller than the floating point result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&gt;&gt;&gt; 5 // 2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2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% Modulus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Integer remainder after b/a	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&gt;&gt;&gt; 5 % 2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ym typeface="Helvetica Neue"/>
                        </a:rPr>
                        <a:t>1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** Exponent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 dirty="0">
                          <a:solidFill>
                            <a:schemeClr val="dk1"/>
                          </a:solidFill>
                          <a:sym typeface="Helvetica Neue"/>
                        </a:rPr>
                        <a:t>Performs exponential (power) calculation on operators	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dirty="0">
                          <a:sym typeface="Helvetica Neue"/>
                        </a:rPr>
                        <a:t>&gt;&gt;&gt; 5 ** 2</a:t>
                      </a:r>
                      <a:endParaRPr b="1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dirty="0">
                          <a:sym typeface="Helvetica Neue"/>
                        </a:rPr>
                        <a:t>25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5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6D80-033E-845C-B3A4-D698EFFA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Google Shape;345;p50">
            <a:extLst>
              <a:ext uri="{FF2B5EF4-FFF2-40B4-BE49-F238E27FC236}">
                <a16:creationId xmlns:a16="http://schemas.microsoft.com/office/drawing/2014/main" id="{85586A1D-EACB-B4E7-8393-912F328FD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374435"/>
              </p:ext>
            </p:extLst>
          </p:nvPr>
        </p:nvGraphicFramePr>
        <p:xfrm>
          <a:off x="1487620" y="1856510"/>
          <a:ext cx="9069543" cy="42053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Helvetica Neue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Helvetica Neue"/>
                        </a:rPr>
                        <a:t>Example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Assigns values from right side expression to left side operand</a:t>
                      </a:r>
                      <a:endParaRPr sz="115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= a + b assigns c the values of a + b	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+= Add AND</a:t>
                      </a:r>
                      <a:endParaRPr sz="115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adds right operand to the left operand and assign the result to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+= a is equivalent to c = c + a </a:t>
                      </a:r>
                      <a:endParaRPr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+= 1 is equivalent to c = c + 1</a:t>
                      </a:r>
                      <a:r>
                        <a:rPr lang="en" sz="1150" b="1" u="none" strike="noStrike"/>
                        <a:t>	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-= Subtract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subtracts right operand to the left operand and assign the result to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-= a is equivalent to c = c - a 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*= Subtract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multiplies right operand to the left operand and assign the result to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*= a is equivalent to c = c * a</a:t>
                      </a: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/= Divide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divides left operand to the right operand and assign the result to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endParaRPr sz="1150" b="0" i="0" u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/= a is equivalent to c = c / a</a:t>
                      </a: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>
                          <a:sym typeface="Helvetica Neue"/>
                        </a:rPr>
                        <a:t>//= Integer Division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performs floor division on operators and assign value to the left operand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1" u="none" strike="noStrike">
                          <a:sym typeface="Helvetica Neue"/>
                        </a:rPr>
                        <a:t>c //= a is equivalent to c = c // a</a:t>
                      </a:r>
                      <a:endParaRPr sz="1150" b="1">
                        <a:sym typeface="Helvetica Neue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%= Modulus 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It takes modulus using two operands and assign the result to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 dirty="0">
                          <a:sym typeface="Helvetica Neue"/>
                        </a:rPr>
                        <a:t>c %= a is equivalent to c = c % a</a:t>
                      </a:r>
                      <a:endParaRPr sz="1150" b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ym typeface="Helvetica Neue"/>
                        </a:rPr>
                        <a:t>** Exponent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Helvetica Neue"/>
                        <a:buNone/>
                      </a:pP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Helvetica Neue"/>
                        </a:rPr>
                        <a:t>Performs exponential (power) calculation on operators and assign value to the left operand</a:t>
                      </a:r>
                      <a:r>
                        <a:rPr lang="en" sz="1150" b="0" u="none" strike="noStrike">
                          <a:solidFill>
                            <a:schemeClr val="dk1"/>
                          </a:solidFill>
                          <a:sym typeface="Calibri"/>
                        </a:rPr>
                        <a:t>	</a:t>
                      </a:r>
                      <a:endParaRPr sz="1150" b="0" i="0" u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 u="none" strike="noStrike" dirty="0">
                          <a:sym typeface="Helvetica Neue"/>
                        </a:rPr>
                        <a:t>c **= a is equivalent to c = c ** a</a:t>
                      </a:r>
                      <a:endParaRPr sz="1150" b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0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B53-F571-177F-655A-8314F5A9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BB65-A326-9611-5EE4-8ABE3F39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Box Model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Beginner programmers are often puzzled by syntax such as:</a:t>
            </a:r>
          </a:p>
          <a:p>
            <a:pPr marL="0" indent="0">
              <a:buNone/>
            </a:pPr>
            <a:r>
              <a:rPr lang="en-US" dirty="0"/>
              <a:t>	b = 2</a:t>
            </a:r>
          </a:p>
          <a:p>
            <a:pPr marL="0" indent="0">
              <a:buNone/>
            </a:pPr>
            <a:r>
              <a:rPr lang="en-US" dirty="0"/>
              <a:t>	b = 4 + b</a:t>
            </a:r>
          </a:p>
          <a:p>
            <a:pPr marL="0" indent="0">
              <a:buNone/>
            </a:pPr>
            <a:r>
              <a:rPr lang="en-US" dirty="0"/>
              <a:t>	print(b)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Before </a:t>
            </a:r>
            <a:r>
              <a:rPr lang="en-US" dirty="0"/>
              <a:t>you run this, what do you think the answer is?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4278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45D-6319-5CB3-C04F-5D0622EA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376B-7C26-6433-7871-171F5103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Box Model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Thank of variables as boxes</a:t>
            </a:r>
          </a:p>
          <a:p>
            <a:pPr lvl="1"/>
            <a:r>
              <a:rPr lang="en-US" dirty="0"/>
              <a:t>A box is a location in the computer’s memory</a:t>
            </a:r>
          </a:p>
          <a:p>
            <a:pPr lvl="1"/>
            <a:r>
              <a:rPr lang="en-US" dirty="0"/>
              <a:t>The variable name is a label on the box, or the box’s name</a:t>
            </a:r>
          </a:p>
          <a:p>
            <a:pPr lvl="1"/>
            <a:r>
              <a:rPr lang="en-US" dirty="0"/>
              <a:t>Assigning b = 2 copies a value from a temporary location into the box</a:t>
            </a:r>
          </a:p>
        </p:txBody>
      </p:sp>
      <p:grpSp>
        <p:nvGrpSpPr>
          <p:cNvPr id="4" name="Google Shape;365;p52">
            <a:extLst>
              <a:ext uri="{FF2B5EF4-FFF2-40B4-BE49-F238E27FC236}">
                <a16:creationId xmlns:a16="http://schemas.microsoft.com/office/drawing/2014/main" id="{0FD1AC33-82C4-8617-057D-F625794D52FF}"/>
              </a:ext>
            </a:extLst>
          </p:cNvPr>
          <p:cNvGrpSpPr/>
          <p:nvPr/>
        </p:nvGrpSpPr>
        <p:grpSpPr>
          <a:xfrm>
            <a:off x="3771965" y="4729130"/>
            <a:ext cx="3239736" cy="1447833"/>
            <a:chOff x="2055460" y="3440918"/>
            <a:chExt cx="3239736" cy="1447833"/>
          </a:xfrm>
        </p:grpSpPr>
        <p:sp>
          <p:nvSpPr>
            <p:cNvPr id="5" name="Google Shape;366;p52">
              <a:extLst>
                <a:ext uri="{FF2B5EF4-FFF2-40B4-BE49-F238E27FC236}">
                  <a16:creationId xmlns:a16="http://schemas.microsoft.com/office/drawing/2014/main" id="{6A141C92-D01B-A174-C82E-0D721A4B9A4C}"/>
                </a:ext>
              </a:extLst>
            </p:cNvPr>
            <p:cNvSpPr/>
            <p:nvPr/>
          </p:nvSpPr>
          <p:spPr>
            <a:xfrm>
              <a:off x="2799536" y="3810250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6" name="Google Shape;367;p52">
              <a:extLst>
                <a:ext uri="{FF2B5EF4-FFF2-40B4-BE49-F238E27FC236}">
                  <a16:creationId xmlns:a16="http://schemas.microsoft.com/office/drawing/2014/main" id="{F58C0CEE-10C9-83AC-A048-CB2FC43F09C2}"/>
                </a:ext>
              </a:extLst>
            </p:cNvPr>
            <p:cNvSpPr/>
            <p:nvPr/>
          </p:nvSpPr>
          <p:spPr>
            <a:xfrm>
              <a:off x="2799536" y="4513026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68;p52">
              <a:extLst>
                <a:ext uri="{FF2B5EF4-FFF2-40B4-BE49-F238E27FC236}">
                  <a16:creationId xmlns:a16="http://schemas.microsoft.com/office/drawing/2014/main" id="{9CA3EF15-DF69-A6B4-26B2-9140DE3FBD84}"/>
                </a:ext>
              </a:extLst>
            </p:cNvPr>
            <p:cNvSpPr txBox="1"/>
            <p:nvPr/>
          </p:nvSpPr>
          <p:spPr>
            <a:xfrm>
              <a:off x="2676894" y="3440918"/>
              <a:ext cx="61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69;p52">
              <a:extLst>
                <a:ext uri="{FF2B5EF4-FFF2-40B4-BE49-F238E27FC236}">
                  <a16:creationId xmlns:a16="http://schemas.microsoft.com/office/drawing/2014/main" id="{269F8626-4C78-26A5-1C98-75FF4F474FA8}"/>
                </a:ext>
              </a:extLst>
            </p:cNvPr>
            <p:cNvSpPr txBox="1"/>
            <p:nvPr/>
          </p:nvSpPr>
          <p:spPr>
            <a:xfrm>
              <a:off x="2055460" y="4513948"/>
              <a:ext cx="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9" name="Google Shape;370;p52">
              <a:extLst>
                <a:ext uri="{FF2B5EF4-FFF2-40B4-BE49-F238E27FC236}">
                  <a16:creationId xmlns:a16="http://schemas.microsoft.com/office/drawing/2014/main" id="{08386ED6-424B-7225-B1BA-E6C1DFE84860}"/>
                </a:ext>
              </a:extLst>
            </p:cNvPr>
            <p:cNvCxnSpPr/>
            <p:nvPr/>
          </p:nvCxnSpPr>
          <p:spPr>
            <a:xfrm>
              <a:off x="2442877" y="4695906"/>
              <a:ext cx="351000" cy="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0" name="Google Shape;371;p52">
              <a:extLst>
                <a:ext uri="{FF2B5EF4-FFF2-40B4-BE49-F238E27FC236}">
                  <a16:creationId xmlns:a16="http://schemas.microsoft.com/office/drawing/2014/main" id="{E9678E75-05DB-D896-50FB-F16597F932FE}"/>
                </a:ext>
              </a:extLst>
            </p:cNvPr>
            <p:cNvSpPr/>
            <p:nvPr/>
          </p:nvSpPr>
          <p:spPr>
            <a:xfrm>
              <a:off x="4806738" y="3815753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1" name="Google Shape;372;p52">
              <a:extLst>
                <a:ext uri="{FF2B5EF4-FFF2-40B4-BE49-F238E27FC236}">
                  <a16:creationId xmlns:a16="http://schemas.microsoft.com/office/drawing/2014/main" id="{F8E8B532-C496-4074-AF3F-10AC370BF071}"/>
                </a:ext>
              </a:extLst>
            </p:cNvPr>
            <p:cNvSpPr/>
            <p:nvPr/>
          </p:nvSpPr>
          <p:spPr>
            <a:xfrm>
              <a:off x="4806738" y="4518529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2" name="Google Shape;373;p52">
              <a:extLst>
                <a:ext uri="{FF2B5EF4-FFF2-40B4-BE49-F238E27FC236}">
                  <a16:creationId xmlns:a16="http://schemas.microsoft.com/office/drawing/2014/main" id="{C6439885-20BE-12D3-7D46-4AA7EA43FAEF}"/>
                </a:ext>
              </a:extLst>
            </p:cNvPr>
            <p:cNvSpPr txBox="1"/>
            <p:nvPr/>
          </p:nvSpPr>
          <p:spPr>
            <a:xfrm>
              <a:off x="4684096" y="3446421"/>
              <a:ext cx="61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74;p52">
              <a:extLst>
                <a:ext uri="{FF2B5EF4-FFF2-40B4-BE49-F238E27FC236}">
                  <a16:creationId xmlns:a16="http://schemas.microsoft.com/office/drawing/2014/main" id="{488E7D2E-9BEA-1144-BDFE-E3A9A83A6AF7}"/>
                </a:ext>
              </a:extLst>
            </p:cNvPr>
            <p:cNvSpPr txBox="1"/>
            <p:nvPr/>
          </p:nvSpPr>
          <p:spPr>
            <a:xfrm>
              <a:off x="4062662" y="4519451"/>
              <a:ext cx="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14" name="Google Shape;375;p52">
              <a:extLst>
                <a:ext uri="{FF2B5EF4-FFF2-40B4-BE49-F238E27FC236}">
                  <a16:creationId xmlns:a16="http://schemas.microsoft.com/office/drawing/2014/main" id="{B613DE28-87FC-97BA-7A39-1525B6BBFA6A}"/>
                </a:ext>
              </a:extLst>
            </p:cNvPr>
            <p:cNvCxnSpPr/>
            <p:nvPr/>
          </p:nvCxnSpPr>
          <p:spPr>
            <a:xfrm>
              <a:off x="4450079" y="4701409"/>
              <a:ext cx="351000" cy="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5" name="Google Shape;376;p52">
              <a:extLst>
                <a:ext uri="{FF2B5EF4-FFF2-40B4-BE49-F238E27FC236}">
                  <a16:creationId xmlns:a16="http://schemas.microsoft.com/office/drawing/2014/main" id="{C155EB78-8B6A-C0FD-8914-0D92D6461F12}"/>
                </a:ext>
              </a:extLst>
            </p:cNvPr>
            <p:cNvSpPr txBox="1"/>
            <p:nvPr/>
          </p:nvSpPr>
          <p:spPr>
            <a:xfrm>
              <a:off x="3580561" y="3991344"/>
              <a:ext cx="81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 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2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E507A-233C-B2EF-CBAA-E081D6995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1FE2-5655-6EE4-8714-D48D715C09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EE8E0-61DB-F34E-E508-51C260C2B55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596900" y="2271184"/>
            <a:ext cx="11001542" cy="4218516"/>
          </a:xfrm>
        </p:spPr>
        <p:txBody>
          <a:bodyPr>
            <a:normAutofit/>
          </a:bodyPr>
          <a:lstStyle/>
          <a:p>
            <a:r>
              <a:rPr lang="en-US" dirty="0"/>
              <a:t>Give scientists comfort and confidence with computation</a:t>
            </a:r>
          </a:p>
          <a:p>
            <a:r>
              <a:rPr lang="en-US" dirty="0"/>
              <a:t>Learn and practice computational skills for your future or current research </a:t>
            </a:r>
          </a:p>
          <a:p>
            <a:r>
              <a:rPr lang="en-US" dirty="0"/>
              <a:t>Basic Python programming</a:t>
            </a:r>
          </a:p>
          <a:p>
            <a:pPr lvl="1"/>
            <a:r>
              <a:rPr lang="en-US" dirty="0"/>
              <a:t>Learn how to use </a:t>
            </a:r>
            <a:r>
              <a:rPr lang="en-US" u="sng" dirty="0"/>
              <a:t>IDLE to execute Python commands</a:t>
            </a:r>
            <a:endParaRPr lang="en-US" i="1" u="sng" dirty="0"/>
          </a:p>
          <a:p>
            <a:pPr lvl="1"/>
            <a:r>
              <a:rPr lang="en-US" dirty="0"/>
              <a:t>Learn the basics of Python syntax</a:t>
            </a:r>
          </a:p>
          <a:p>
            <a:pPr lvl="1"/>
            <a:r>
              <a:rPr lang="en-US" dirty="0"/>
              <a:t>Explore Python data types, create and manipulate variables, and </a:t>
            </a:r>
            <a:r>
              <a:rPr lang="en-US" i="1" dirty="0"/>
              <a:t>use loops and conditionals in a Python program </a:t>
            </a:r>
          </a:p>
        </p:txBody>
      </p:sp>
    </p:spTree>
    <p:extLst>
      <p:ext uri="{BB962C8B-B14F-4D97-AF65-F5344CB8AC3E}">
        <p14:creationId xmlns:p14="http://schemas.microsoft.com/office/powerpoint/2010/main" val="3571200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AA3D-3F61-F7B6-2F21-2976F0F9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B43-E243-21F8-6CFE-4F9F6C57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Box 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 = 2</a:t>
            </a:r>
          </a:p>
          <a:p>
            <a:pPr marL="0" indent="0">
              <a:buNone/>
            </a:pPr>
            <a:r>
              <a:rPr lang="en-US" dirty="0"/>
              <a:t>b = 4 + b</a:t>
            </a:r>
          </a:p>
          <a:p>
            <a:r>
              <a:rPr lang="en-US" dirty="0"/>
              <a:t>4 is loaded in a temporary space</a:t>
            </a:r>
          </a:p>
          <a:p>
            <a:r>
              <a:rPr lang="en-US" dirty="0"/>
              <a:t>b is added to 2 in the temporary space</a:t>
            </a:r>
          </a:p>
          <a:p>
            <a:r>
              <a:rPr lang="en-US" dirty="0"/>
              <a:t>The result is copied back into b </a:t>
            </a:r>
          </a:p>
        </p:txBody>
      </p:sp>
      <p:grpSp>
        <p:nvGrpSpPr>
          <p:cNvPr id="4" name="Google Shape;387;p53">
            <a:extLst>
              <a:ext uri="{FF2B5EF4-FFF2-40B4-BE49-F238E27FC236}">
                <a16:creationId xmlns:a16="http://schemas.microsoft.com/office/drawing/2014/main" id="{F0D5B666-AB9C-0E7D-BA54-FBBE621BF47E}"/>
              </a:ext>
            </a:extLst>
          </p:cNvPr>
          <p:cNvGrpSpPr/>
          <p:nvPr/>
        </p:nvGrpSpPr>
        <p:grpSpPr>
          <a:xfrm>
            <a:off x="3273453" y="4411855"/>
            <a:ext cx="5645093" cy="2081020"/>
            <a:chOff x="496425" y="2890341"/>
            <a:chExt cx="5645093" cy="2081020"/>
          </a:xfrm>
        </p:grpSpPr>
        <p:sp>
          <p:nvSpPr>
            <p:cNvPr id="5" name="Google Shape;388;p53">
              <a:extLst>
                <a:ext uri="{FF2B5EF4-FFF2-40B4-BE49-F238E27FC236}">
                  <a16:creationId xmlns:a16="http://schemas.microsoft.com/office/drawing/2014/main" id="{66AB5A83-5B8E-2761-B7A4-42B36158FE2A}"/>
                </a:ext>
              </a:extLst>
            </p:cNvPr>
            <p:cNvSpPr/>
            <p:nvPr/>
          </p:nvSpPr>
          <p:spPr>
            <a:xfrm>
              <a:off x="1240501" y="3259673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6" name="Google Shape;389;p53">
              <a:extLst>
                <a:ext uri="{FF2B5EF4-FFF2-40B4-BE49-F238E27FC236}">
                  <a16:creationId xmlns:a16="http://schemas.microsoft.com/office/drawing/2014/main" id="{7AD01E28-0E84-4C11-D28D-6B8095E761D7}"/>
                </a:ext>
              </a:extLst>
            </p:cNvPr>
            <p:cNvSpPr/>
            <p:nvPr/>
          </p:nvSpPr>
          <p:spPr>
            <a:xfrm>
              <a:off x="1240501" y="4190168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7" name="Google Shape;390;p53">
              <a:extLst>
                <a:ext uri="{FF2B5EF4-FFF2-40B4-BE49-F238E27FC236}">
                  <a16:creationId xmlns:a16="http://schemas.microsoft.com/office/drawing/2014/main" id="{DA7F9911-EC58-AC4B-8BF0-77A242D16934}"/>
                </a:ext>
              </a:extLst>
            </p:cNvPr>
            <p:cNvSpPr txBox="1"/>
            <p:nvPr/>
          </p:nvSpPr>
          <p:spPr>
            <a:xfrm>
              <a:off x="1117859" y="2890341"/>
              <a:ext cx="61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1;p53">
              <a:extLst>
                <a:ext uri="{FF2B5EF4-FFF2-40B4-BE49-F238E27FC236}">
                  <a16:creationId xmlns:a16="http://schemas.microsoft.com/office/drawing/2014/main" id="{6877BB19-28DE-40CC-9059-BA2FE4E787D1}"/>
                </a:ext>
              </a:extLst>
            </p:cNvPr>
            <p:cNvSpPr txBox="1"/>
            <p:nvPr/>
          </p:nvSpPr>
          <p:spPr>
            <a:xfrm>
              <a:off x="496425" y="4191090"/>
              <a:ext cx="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9" name="Google Shape;392;p53">
              <a:extLst>
                <a:ext uri="{FF2B5EF4-FFF2-40B4-BE49-F238E27FC236}">
                  <a16:creationId xmlns:a16="http://schemas.microsoft.com/office/drawing/2014/main" id="{DDFD7724-A521-9683-61D3-6AD169B4F8BB}"/>
                </a:ext>
              </a:extLst>
            </p:cNvPr>
            <p:cNvCxnSpPr/>
            <p:nvPr/>
          </p:nvCxnSpPr>
          <p:spPr>
            <a:xfrm>
              <a:off x="883842" y="4373048"/>
              <a:ext cx="351000" cy="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0" name="Google Shape;393;p53">
              <a:extLst>
                <a:ext uri="{FF2B5EF4-FFF2-40B4-BE49-F238E27FC236}">
                  <a16:creationId xmlns:a16="http://schemas.microsoft.com/office/drawing/2014/main" id="{683E0370-FBD6-4005-1915-C14BAB67444D}"/>
                </a:ext>
              </a:extLst>
            </p:cNvPr>
            <p:cNvSpPr/>
            <p:nvPr/>
          </p:nvSpPr>
          <p:spPr>
            <a:xfrm>
              <a:off x="3247702" y="3265176"/>
              <a:ext cx="5850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 + 4</a:t>
              </a:r>
              <a:endParaRPr/>
            </a:p>
          </p:txBody>
        </p:sp>
        <p:sp>
          <p:nvSpPr>
            <p:cNvPr id="11" name="Google Shape;394;p53">
              <a:extLst>
                <a:ext uri="{FF2B5EF4-FFF2-40B4-BE49-F238E27FC236}">
                  <a16:creationId xmlns:a16="http://schemas.microsoft.com/office/drawing/2014/main" id="{ADFAB885-E32C-73AD-3641-28B89B106C98}"/>
                </a:ext>
              </a:extLst>
            </p:cNvPr>
            <p:cNvSpPr/>
            <p:nvPr/>
          </p:nvSpPr>
          <p:spPr>
            <a:xfrm>
              <a:off x="3247703" y="4195671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2" name="Google Shape;395;p53">
              <a:extLst>
                <a:ext uri="{FF2B5EF4-FFF2-40B4-BE49-F238E27FC236}">
                  <a16:creationId xmlns:a16="http://schemas.microsoft.com/office/drawing/2014/main" id="{52B80854-7BAD-5F68-25B2-3910F8260CF7}"/>
                </a:ext>
              </a:extLst>
            </p:cNvPr>
            <p:cNvSpPr txBox="1"/>
            <p:nvPr/>
          </p:nvSpPr>
          <p:spPr>
            <a:xfrm>
              <a:off x="3219654" y="2895844"/>
              <a:ext cx="61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;p53">
              <a:extLst>
                <a:ext uri="{FF2B5EF4-FFF2-40B4-BE49-F238E27FC236}">
                  <a16:creationId xmlns:a16="http://schemas.microsoft.com/office/drawing/2014/main" id="{BAE5F4E0-A81E-EC28-EBB3-23A02239FBE4}"/>
                </a:ext>
              </a:extLst>
            </p:cNvPr>
            <p:cNvSpPr txBox="1"/>
            <p:nvPr/>
          </p:nvSpPr>
          <p:spPr>
            <a:xfrm>
              <a:off x="2503627" y="4196593"/>
              <a:ext cx="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14" name="Google Shape;397;p53">
              <a:extLst>
                <a:ext uri="{FF2B5EF4-FFF2-40B4-BE49-F238E27FC236}">
                  <a16:creationId xmlns:a16="http://schemas.microsoft.com/office/drawing/2014/main" id="{17DB1AE0-92AF-5FC7-FF34-26FE87D36168}"/>
                </a:ext>
              </a:extLst>
            </p:cNvPr>
            <p:cNvCxnSpPr/>
            <p:nvPr/>
          </p:nvCxnSpPr>
          <p:spPr>
            <a:xfrm>
              <a:off x="2891044" y="4378551"/>
              <a:ext cx="351000" cy="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5" name="Google Shape;398;p53">
              <a:extLst>
                <a:ext uri="{FF2B5EF4-FFF2-40B4-BE49-F238E27FC236}">
                  <a16:creationId xmlns:a16="http://schemas.microsoft.com/office/drawing/2014/main" id="{AE03F7E2-79A4-2BDC-039E-FF902C08F6B9}"/>
                </a:ext>
              </a:extLst>
            </p:cNvPr>
            <p:cNvCxnSpPr/>
            <p:nvPr/>
          </p:nvCxnSpPr>
          <p:spPr>
            <a:xfrm rot="10800000" flipH="1">
              <a:off x="1847930" y="3442469"/>
              <a:ext cx="1357800" cy="793200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6" name="Google Shape;399;p53">
              <a:extLst>
                <a:ext uri="{FF2B5EF4-FFF2-40B4-BE49-F238E27FC236}">
                  <a16:creationId xmlns:a16="http://schemas.microsoft.com/office/drawing/2014/main" id="{B72788F8-4BAB-C294-915E-211DAD3FC40A}"/>
                </a:ext>
              </a:extLst>
            </p:cNvPr>
            <p:cNvSpPr txBox="1"/>
            <p:nvPr/>
          </p:nvSpPr>
          <p:spPr>
            <a:xfrm>
              <a:off x="1979452" y="3559503"/>
              <a:ext cx="6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+b</a:t>
              </a:r>
              <a:endParaRPr dirty="0"/>
            </a:p>
          </p:txBody>
        </p:sp>
        <p:cxnSp>
          <p:nvCxnSpPr>
            <p:cNvPr id="17" name="Google Shape;400;p53">
              <a:extLst>
                <a:ext uri="{FF2B5EF4-FFF2-40B4-BE49-F238E27FC236}">
                  <a16:creationId xmlns:a16="http://schemas.microsoft.com/office/drawing/2014/main" id="{28808EB4-6333-A238-5A8F-8A074D4AD2DE}"/>
                </a:ext>
              </a:extLst>
            </p:cNvPr>
            <p:cNvCxnSpPr/>
            <p:nvPr/>
          </p:nvCxnSpPr>
          <p:spPr>
            <a:xfrm>
              <a:off x="3916857" y="3436879"/>
              <a:ext cx="360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8" name="Google Shape;401;p53">
              <a:extLst>
                <a:ext uri="{FF2B5EF4-FFF2-40B4-BE49-F238E27FC236}">
                  <a16:creationId xmlns:a16="http://schemas.microsoft.com/office/drawing/2014/main" id="{A2611265-8815-97E1-1E8C-95B01883143B}"/>
                </a:ext>
              </a:extLst>
            </p:cNvPr>
            <p:cNvSpPr/>
            <p:nvPr/>
          </p:nvSpPr>
          <p:spPr>
            <a:xfrm>
              <a:off x="4330646" y="3258131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9" name="Google Shape;402;p53">
              <a:extLst>
                <a:ext uri="{FF2B5EF4-FFF2-40B4-BE49-F238E27FC236}">
                  <a16:creationId xmlns:a16="http://schemas.microsoft.com/office/drawing/2014/main" id="{10C17C62-55E2-2330-9DCF-196F8E0355D8}"/>
                </a:ext>
              </a:extLst>
            </p:cNvPr>
            <p:cNvSpPr/>
            <p:nvPr/>
          </p:nvSpPr>
          <p:spPr>
            <a:xfrm>
              <a:off x="5775818" y="4205344"/>
              <a:ext cx="365700" cy="365700"/>
            </a:xfrm>
            <a:prstGeom prst="rect">
              <a:avLst/>
            </a:prstGeom>
            <a:gradFill>
              <a:gsLst>
                <a:gs pos="0">
                  <a:srgbClr val="E3001B"/>
                </a:gs>
                <a:gs pos="100000">
                  <a:srgbClr val="FF848B"/>
                </a:gs>
              </a:gsLst>
              <a:lin ang="16200038" scaled="0"/>
            </a:gradFill>
            <a:ln w="9525" cap="flat" cmpd="sng">
              <a:solidFill>
                <a:srgbClr val="C70A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20" name="Google Shape;403;p53">
              <a:extLst>
                <a:ext uri="{FF2B5EF4-FFF2-40B4-BE49-F238E27FC236}">
                  <a16:creationId xmlns:a16="http://schemas.microsoft.com/office/drawing/2014/main" id="{1D16F7DA-ACD9-91AA-FF20-523BED36EAC9}"/>
                </a:ext>
              </a:extLst>
            </p:cNvPr>
            <p:cNvSpPr txBox="1"/>
            <p:nvPr/>
          </p:nvSpPr>
          <p:spPr>
            <a:xfrm>
              <a:off x="5024332" y="4198352"/>
              <a:ext cx="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21" name="Google Shape;404;p53">
              <a:extLst>
                <a:ext uri="{FF2B5EF4-FFF2-40B4-BE49-F238E27FC236}">
                  <a16:creationId xmlns:a16="http://schemas.microsoft.com/office/drawing/2014/main" id="{6FEDB543-EABC-ECE9-53EA-1B6025E51F58}"/>
                </a:ext>
              </a:extLst>
            </p:cNvPr>
            <p:cNvCxnSpPr/>
            <p:nvPr/>
          </p:nvCxnSpPr>
          <p:spPr>
            <a:xfrm>
              <a:off x="5411749" y="4380310"/>
              <a:ext cx="351000" cy="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2" name="Google Shape;405;p53">
              <a:extLst>
                <a:ext uri="{FF2B5EF4-FFF2-40B4-BE49-F238E27FC236}">
                  <a16:creationId xmlns:a16="http://schemas.microsoft.com/office/drawing/2014/main" id="{ADF52775-EE3A-65CC-B2FF-0E65247C3049}"/>
                </a:ext>
              </a:extLst>
            </p:cNvPr>
            <p:cNvSpPr/>
            <p:nvPr/>
          </p:nvSpPr>
          <p:spPr>
            <a:xfrm>
              <a:off x="4831255" y="3436879"/>
              <a:ext cx="1061400" cy="1380300"/>
            </a:xfrm>
            <a:prstGeom prst="arc">
              <a:avLst>
                <a:gd name="adj1" fmla="val 16745257"/>
                <a:gd name="adj2" fmla="val 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06;p53">
              <a:extLst>
                <a:ext uri="{FF2B5EF4-FFF2-40B4-BE49-F238E27FC236}">
                  <a16:creationId xmlns:a16="http://schemas.microsoft.com/office/drawing/2014/main" id="{9AE098B6-D1D3-6272-FAB3-5C8A5B3E92C0}"/>
                </a:ext>
              </a:extLst>
            </p:cNvPr>
            <p:cNvSpPr txBox="1"/>
            <p:nvPr/>
          </p:nvSpPr>
          <p:spPr>
            <a:xfrm>
              <a:off x="1690755" y="4602061"/>
              <a:ext cx="14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 = 4 +b</a:t>
              </a:r>
              <a:endParaRPr/>
            </a:p>
          </p:txBody>
        </p:sp>
        <p:sp>
          <p:nvSpPr>
            <p:cNvPr id="24" name="Google Shape;407;p53">
              <a:extLst>
                <a:ext uri="{FF2B5EF4-FFF2-40B4-BE49-F238E27FC236}">
                  <a16:creationId xmlns:a16="http://schemas.microsoft.com/office/drawing/2014/main" id="{833B2195-F957-6400-277D-1C0F03779569}"/>
                </a:ext>
              </a:extLst>
            </p:cNvPr>
            <p:cNvSpPr txBox="1"/>
            <p:nvPr/>
          </p:nvSpPr>
          <p:spPr>
            <a:xfrm>
              <a:off x="4251624" y="4598536"/>
              <a:ext cx="100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 tmp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8;p53">
              <a:extLst>
                <a:ext uri="{FF2B5EF4-FFF2-40B4-BE49-F238E27FC236}">
                  <a16:creationId xmlns:a16="http://schemas.microsoft.com/office/drawing/2014/main" id="{2013759C-92C5-3E76-D55E-6A3F9B4AF12A}"/>
                </a:ext>
              </a:extLst>
            </p:cNvPr>
            <p:cNvSpPr txBox="1"/>
            <p:nvPr/>
          </p:nvSpPr>
          <p:spPr>
            <a:xfrm>
              <a:off x="4751902" y="3651513"/>
              <a:ext cx="100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 4 + b</a:t>
              </a:r>
              <a:endParaRPr/>
            </a:p>
          </p:txBody>
        </p:sp>
        <p:cxnSp>
          <p:nvCxnSpPr>
            <p:cNvPr id="26" name="Google Shape;409;p53">
              <a:extLst>
                <a:ext uri="{FF2B5EF4-FFF2-40B4-BE49-F238E27FC236}">
                  <a16:creationId xmlns:a16="http://schemas.microsoft.com/office/drawing/2014/main" id="{B3CEEE8B-1B69-A880-97B2-E1CAF4C04FDF}"/>
                </a:ext>
              </a:extLst>
            </p:cNvPr>
            <p:cNvCxnSpPr/>
            <p:nvPr/>
          </p:nvCxnSpPr>
          <p:spPr>
            <a:xfrm>
              <a:off x="4891945" y="3450146"/>
              <a:ext cx="580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634717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A941-4230-E1ED-5A12-7DFDA881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5FAB-7FE4-E7EA-FD07-0642BDDE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Box Model</a:t>
            </a:r>
            <a:endParaRPr lang="en-US" dirty="0"/>
          </a:p>
          <a:p>
            <a:r>
              <a:rPr lang="en-US" dirty="0"/>
              <a:t>The box model is conceptual</a:t>
            </a:r>
          </a:p>
          <a:p>
            <a:r>
              <a:rPr lang="en-US" dirty="0"/>
              <a:t>You can check where the variable is stored using the id( ) function</a:t>
            </a:r>
          </a:p>
          <a:p>
            <a:r>
              <a:rPr lang="en-US" dirty="0"/>
              <a:t>Try this: </a:t>
            </a:r>
          </a:p>
          <a:p>
            <a:pPr marL="457200" lvl="1" indent="0">
              <a:buNone/>
            </a:pPr>
            <a:r>
              <a:rPr lang="en-US" dirty="0"/>
              <a:t>&gt;&gt;&gt;n = 6			&gt;&gt;&gt;n = n + 4		</a:t>
            </a:r>
          </a:p>
          <a:p>
            <a:pPr marL="457200" lvl="1" indent="0">
              <a:buNone/>
            </a:pPr>
            <a:r>
              <a:rPr lang="en-US" dirty="0"/>
              <a:t>&gt;&gt;&gt;id(n)			&gt;&gt;&gt;id(n)</a:t>
            </a:r>
          </a:p>
          <a:p>
            <a:pPr marL="457200" lvl="1" indent="0">
              <a:buNone/>
            </a:pPr>
            <a:r>
              <a:rPr lang="en-US" dirty="0"/>
              <a:t>1349663056		1349663120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memory address changes when the value of n is changed</a:t>
            </a:r>
          </a:p>
        </p:txBody>
      </p:sp>
    </p:spTree>
    <p:extLst>
      <p:ext uri="{BB962C8B-B14F-4D97-AF65-F5344CB8AC3E}">
        <p14:creationId xmlns:p14="http://schemas.microsoft.com/office/powerpoint/2010/main" val="1898444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FA5D-474B-1CEE-DD04-0C06B72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EC6E-4A4F-1B3D-0019-89240C91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3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Strings are a collection of characters enclosed by quotation marks</a:t>
            </a:r>
          </a:p>
          <a:p>
            <a:r>
              <a:rPr lang="en-US" dirty="0"/>
              <a:t>Strings are immutable, meaning they cannot be changed after they are created </a:t>
            </a:r>
          </a:p>
          <a:p>
            <a:r>
              <a:rPr lang="en-US" dirty="0"/>
              <a:t>You can use </a:t>
            </a:r>
            <a:r>
              <a:rPr lang="en-US" b="1" dirty="0"/>
              <a:t>string methods</a:t>
            </a:r>
            <a:r>
              <a:rPr lang="en-US" dirty="0"/>
              <a:t> to return a new value for the string (but it does not alter the original string) </a:t>
            </a:r>
          </a:p>
          <a:p>
            <a:r>
              <a:rPr lang="en-US" dirty="0"/>
              <a:t>It is important to know how characters are indexed in Python</a:t>
            </a:r>
          </a:p>
          <a:p>
            <a:pPr lvl="1"/>
            <a:r>
              <a:rPr lang="en-US" dirty="0" err="1"/>
              <a:t>alphabet_string</a:t>
            </a:r>
            <a:r>
              <a:rPr lang="en-US" dirty="0"/>
              <a:t> = “ABCDEFG”</a:t>
            </a:r>
          </a:p>
          <a:p>
            <a:pPr lvl="1"/>
            <a:r>
              <a:rPr lang="en-US" dirty="0"/>
              <a:t>Python indexing starts at 0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12E956-6712-48AC-001D-AD27B39B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9273"/>
              </p:ext>
            </p:extLst>
          </p:nvPr>
        </p:nvGraphicFramePr>
        <p:xfrm>
          <a:off x="3152775" y="5109441"/>
          <a:ext cx="5045431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710">
                  <a:extLst>
                    <a:ext uri="{9D8B030D-6E8A-4147-A177-3AD203B41FA5}">
                      <a16:colId xmlns:a16="http://schemas.microsoft.com/office/drawing/2014/main" val="214880557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83688178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2715158081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3379787236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777120211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897037798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4007238762"/>
                    </a:ext>
                  </a:extLst>
                </a:gridCol>
                <a:gridCol w="518103">
                  <a:extLst>
                    <a:ext uri="{9D8B030D-6E8A-4147-A177-3AD203B41FA5}">
                      <a16:colId xmlns:a16="http://schemas.microsoft.com/office/drawing/2014/main" val="22084150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05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6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6F26-CCD9-DFE3-043D-4E1454A4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3497-7944-C7C5-1FB4-205AE8F7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extract a character using [ ] </a:t>
            </a:r>
          </a:p>
          <a:p>
            <a:r>
              <a:rPr lang="en-US" dirty="0"/>
              <a:t>The index will return the character at a given index point </a:t>
            </a:r>
          </a:p>
          <a:p>
            <a:r>
              <a:rPr lang="en-US" dirty="0"/>
              <a:t>Look at the following examples: </a:t>
            </a:r>
          </a:p>
          <a:p>
            <a:pPr marL="457200" lvl="1" indent="0">
              <a:buNone/>
            </a:pPr>
            <a:r>
              <a:rPr lang="en-US" dirty="0" err="1"/>
              <a:t>dna_seq</a:t>
            </a:r>
            <a:r>
              <a:rPr lang="en-US" dirty="0"/>
              <a:t> = “ANTGCTG”</a:t>
            </a:r>
          </a:p>
          <a:p>
            <a:pPr marL="457200" lvl="1" indent="0">
              <a:buNone/>
            </a:pPr>
            <a:r>
              <a:rPr lang="en-US" dirty="0" err="1"/>
              <a:t>dna_seq</a:t>
            </a:r>
            <a:r>
              <a:rPr lang="en-US" dirty="0"/>
              <a:t>[0] </a:t>
            </a:r>
          </a:p>
          <a:p>
            <a:pPr marL="457200" lvl="1" indent="0">
              <a:buNone/>
            </a:pPr>
            <a:r>
              <a:rPr lang="en-US" dirty="0" err="1"/>
              <a:t>dna_seq</a:t>
            </a:r>
            <a:r>
              <a:rPr lang="en-US" dirty="0"/>
              <a:t>[5]</a:t>
            </a:r>
          </a:p>
          <a:p>
            <a:r>
              <a:rPr lang="en-US" dirty="0"/>
              <a:t>Before running this code, what do you think the results will be?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3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77A-5CD9-CB1E-2FB4-A41F2349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E49D-FA51-531C-84A1-9004EA8B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extracts a series of characters from a string</a:t>
            </a:r>
          </a:p>
          <a:p>
            <a:r>
              <a:rPr lang="en-US" dirty="0"/>
              <a:t>The character positions of a slice are specified by two or three integers inside square brackets, separated by a colon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600" dirty="0" err="1"/>
              <a:t>dna_seq</a:t>
            </a:r>
            <a:r>
              <a:rPr lang="en-US" sz="2600" dirty="0"/>
              <a:t> = “ANTGCTG” </a:t>
            </a:r>
          </a:p>
          <a:p>
            <a:pPr marL="457200" lvl="1" indent="0">
              <a:buNone/>
            </a:pPr>
            <a:r>
              <a:rPr lang="en-US" sz="2600" dirty="0" err="1"/>
              <a:t>dna_seq</a:t>
            </a:r>
            <a:r>
              <a:rPr lang="en-US" sz="2600" dirty="0"/>
              <a:t>[1:4]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DEB66D-61D3-D563-239C-1CCF7BB882C4}"/>
              </a:ext>
            </a:extLst>
          </p:cNvPr>
          <p:cNvCxnSpPr/>
          <p:nvPr/>
        </p:nvCxnSpPr>
        <p:spPr>
          <a:xfrm flipV="1">
            <a:off x="1939635" y="4516581"/>
            <a:ext cx="720437" cy="72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2D17A-D7A5-FF36-2FC8-D60CB11AAD0E}"/>
              </a:ext>
            </a:extLst>
          </p:cNvPr>
          <p:cNvCxnSpPr>
            <a:cxnSpLocks/>
          </p:cNvCxnSpPr>
          <p:nvPr/>
        </p:nvCxnSpPr>
        <p:spPr>
          <a:xfrm flipH="1" flipV="1">
            <a:off x="3029527" y="4516581"/>
            <a:ext cx="731980" cy="72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0E06A9-73D1-6214-7FFC-2B459EED0DB4}"/>
              </a:ext>
            </a:extLst>
          </p:cNvPr>
          <p:cNvSpPr txBox="1"/>
          <p:nvPr/>
        </p:nvSpPr>
        <p:spPr>
          <a:xfrm>
            <a:off x="550778" y="5237018"/>
            <a:ext cx="229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the position of the first character to be extracted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499CF-C584-9820-5347-0BFD8BDEF2B0}"/>
              </a:ext>
            </a:extLst>
          </p:cNvPr>
          <p:cNvSpPr txBox="1"/>
          <p:nvPr/>
        </p:nvSpPr>
        <p:spPr>
          <a:xfrm>
            <a:off x="3613726" y="5279397"/>
            <a:ext cx="369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where the slice ends. </a:t>
            </a:r>
            <a:r>
              <a:rPr lang="en-US" b="1" dirty="0"/>
              <a:t>This character will not be included in the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6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E79-B1AF-E944-B3D0-703BCDF4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6A4B-1CC0-3418-4DF5-D1442761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String concatenation puts two or more strings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combined with the input( ) function to create personalized strings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847167B-E657-3759-9CA0-9BC0494D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25" y="2887373"/>
            <a:ext cx="3019414" cy="151641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5A0744-131B-1B65-3348-56AFA4D28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08" y="2887373"/>
            <a:ext cx="2634667" cy="14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67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5152-A504-DA1B-FEF4-1ACB139C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F164-E44B-E15D-C31B-469DF02E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 and is called by a name.</a:t>
            </a:r>
          </a:p>
          <a:p>
            <a:r>
              <a:rPr lang="en-US" dirty="0"/>
              <a:t>The following are </a:t>
            </a:r>
            <a:r>
              <a:rPr lang="en-US" b="1" dirty="0"/>
              <a:t>built-in functions: </a:t>
            </a:r>
            <a:r>
              <a:rPr lang="en-US" dirty="0"/>
              <a:t>print( ); input( ); </a:t>
            </a:r>
            <a:r>
              <a:rPr lang="en-US" dirty="0" err="1"/>
              <a:t>len</a:t>
            </a:r>
            <a:r>
              <a:rPr lang="en-US" dirty="0"/>
              <a:t>( )</a:t>
            </a:r>
          </a:p>
          <a:p>
            <a:r>
              <a:rPr lang="en-US" dirty="0" err="1"/>
              <a:t>len</a:t>
            </a:r>
            <a:r>
              <a:rPr lang="en-US" dirty="0"/>
              <a:t>( ) returns the length of a string:</a:t>
            </a:r>
          </a:p>
          <a:p>
            <a:pPr marL="457200" lvl="1" indent="0">
              <a:buNone/>
            </a:pPr>
            <a:r>
              <a:rPr lang="en-US" sz="2400" dirty="0" err="1"/>
              <a:t>dna_seq</a:t>
            </a:r>
            <a:r>
              <a:rPr lang="en-US" sz="2400" dirty="0"/>
              <a:t> = “ANTGCTG” </a:t>
            </a:r>
          </a:p>
          <a:p>
            <a:pPr marL="457200" lvl="1" indent="0">
              <a:buNone/>
            </a:pP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dna_seq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Note: using the </a:t>
            </a:r>
            <a:r>
              <a:rPr lang="en-US" dirty="0" err="1"/>
              <a:t>len</a:t>
            </a:r>
            <a:r>
              <a:rPr lang="en-US" dirty="0"/>
              <a:t>( ) function in batch mode will not return a value without adding a print( ) statement</a:t>
            </a:r>
          </a:p>
        </p:txBody>
      </p:sp>
    </p:spTree>
    <p:extLst>
      <p:ext uri="{BB962C8B-B14F-4D97-AF65-F5344CB8AC3E}">
        <p14:creationId xmlns:p14="http://schemas.microsoft.com/office/powerpoint/2010/main" val="60863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C8D6-E4C4-4415-84B6-52ABBDCA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18EC-8C83-15D3-ED26-3BC9E857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str.count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Count how many times a particular substring occurs in a string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dna_seq.count</a:t>
            </a:r>
            <a:r>
              <a:rPr lang="en-US" dirty="0"/>
              <a:t>(“A”))</a:t>
            </a:r>
          </a:p>
          <a:p>
            <a:r>
              <a:rPr lang="en-US" dirty="0" err="1"/>
              <a:t>str.replace</a:t>
            </a:r>
            <a:r>
              <a:rPr lang="en-US" dirty="0"/>
              <a:t>(old, new, count)</a:t>
            </a:r>
          </a:p>
          <a:p>
            <a:pPr lvl="1"/>
            <a:r>
              <a:rPr lang="en-US" dirty="0"/>
              <a:t>Replace a particular substring within a string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dna_seq.replace</a:t>
            </a:r>
            <a:r>
              <a:rPr lang="en-US" dirty="0"/>
              <a:t>(“N”, “G”))</a:t>
            </a:r>
          </a:p>
          <a:p>
            <a:r>
              <a:rPr lang="en-US" dirty="0" err="1"/>
              <a:t>str.lower</a:t>
            </a:r>
            <a:r>
              <a:rPr lang="en-US" dirty="0"/>
              <a:t>( ) </a:t>
            </a:r>
          </a:p>
          <a:p>
            <a:pPr lvl="1"/>
            <a:r>
              <a:rPr lang="en-US" dirty="0"/>
              <a:t>Returns a copy of the string with all lowercase letters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dna_seq.lower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8121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AF9C-7357-C710-E471-9EC9A10B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13ED-3D3D-40B2-AD8F-106E2166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dnaseq</a:t>
            </a:r>
            <a:r>
              <a:rPr lang="en-US" dirty="0"/>
              <a:t> = </a:t>
            </a:r>
            <a:r>
              <a:rPr lang="en-US" dirty="0" err="1"/>
              <a:t>ATgTCtCATTcAAAGCANNNNNATGCGAGTTATGA</a:t>
            </a:r>
            <a:r>
              <a:rPr lang="en-US" dirty="0"/>
              <a:t>” </a:t>
            </a:r>
          </a:p>
          <a:p>
            <a:r>
              <a:rPr lang="en-US" dirty="0"/>
              <a:t>Write a simple Python script to: </a:t>
            </a:r>
          </a:p>
          <a:p>
            <a:pPr lvl="1"/>
            <a:r>
              <a:rPr lang="en-US" dirty="0"/>
              <a:t>Replace “N” into “G” in the variable </a:t>
            </a:r>
            <a:r>
              <a:rPr lang="en-US" dirty="0" err="1"/>
              <a:t>dnaseq</a:t>
            </a:r>
            <a:r>
              <a:rPr lang="en-US" dirty="0"/>
              <a:t>, and print the sequence</a:t>
            </a:r>
          </a:p>
          <a:p>
            <a:pPr lvl="1"/>
            <a:r>
              <a:rPr lang="en-US" dirty="0"/>
              <a:t>Capitalize all the lowercase letters in the variable </a:t>
            </a:r>
            <a:r>
              <a:rPr lang="en-US" dirty="0" err="1"/>
              <a:t>dnaseq</a:t>
            </a:r>
            <a:r>
              <a:rPr lang="en-US" dirty="0"/>
              <a:t> and print the sequence </a:t>
            </a:r>
          </a:p>
          <a:p>
            <a:pPr lvl="1"/>
            <a:r>
              <a:rPr lang="en-US" dirty="0"/>
              <a:t>Get the length of </a:t>
            </a:r>
            <a:r>
              <a:rPr lang="en-US" dirty="0" err="1"/>
              <a:t>dnaseq</a:t>
            </a:r>
            <a:r>
              <a:rPr lang="en-US" dirty="0"/>
              <a:t> and print the length</a:t>
            </a:r>
          </a:p>
          <a:p>
            <a:pPr lvl="1"/>
            <a:r>
              <a:rPr lang="en-US" dirty="0"/>
              <a:t>Calculate the number of “G” in </a:t>
            </a:r>
            <a:r>
              <a:rPr lang="en-US" dirty="0" err="1"/>
              <a:t>dnaseq</a:t>
            </a:r>
            <a:r>
              <a:rPr lang="en-US" dirty="0"/>
              <a:t> and print the number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Write comments as necessary</a:t>
            </a:r>
          </a:p>
          <a:p>
            <a:pPr lvl="1"/>
            <a:r>
              <a:rPr lang="en-US" dirty="0"/>
              <a:t>Use string methods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821197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D89B-0EFC-5FFA-4E16-E0DCABF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4" name="Picture 2" descr="Python List with Examples - A Complete Python List Tutorial - DataFlair">
            <a:extLst>
              <a:ext uri="{FF2B5EF4-FFF2-40B4-BE49-F238E27FC236}">
                <a16:creationId xmlns:a16="http://schemas.microsoft.com/office/drawing/2014/main" id="{C834BAE0-87B5-6C53-4C01-69B5FA97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43" y="1265568"/>
            <a:ext cx="9650113" cy="50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9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1620AB-C416-2940-FBBB-398317C27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39DD-0A51-43BE-C228-9E73D4EDC0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A48E1-9300-943A-9C4C-E70C447194A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596900" y="2271184"/>
            <a:ext cx="9830468" cy="3446000"/>
          </a:xfrm>
        </p:spPr>
        <p:txBody>
          <a:bodyPr/>
          <a:lstStyle/>
          <a:p>
            <a:pPr marL="169329" indent="0">
              <a:buNone/>
            </a:pPr>
            <a:r>
              <a:rPr lang="en-US" dirty="0"/>
              <a:t>This course </a:t>
            </a:r>
            <a:r>
              <a:rPr lang="en-US" b="1" u="sng" dirty="0"/>
              <a:t>is</a:t>
            </a:r>
            <a:r>
              <a:rPr lang="en-US" dirty="0"/>
              <a:t> a formal introduction to computer science</a:t>
            </a:r>
          </a:p>
          <a:p>
            <a:pPr marL="169329" indent="0">
              <a:buNone/>
            </a:pPr>
            <a:endParaRPr lang="en-US" dirty="0"/>
          </a:p>
          <a:p>
            <a:pPr marL="169329" indent="0">
              <a:buNone/>
            </a:pPr>
            <a:endParaRPr lang="en-US" dirty="0"/>
          </a:p>
          <a:p>
            <a:pPr marL="169329" indent="0">
              <a:buNone/>
            </a:pPr>
            <a:endParaRPr lang="en-US" dirty="0"/>
          </a:p>
          <a:p>
            <a:pPr marL="169329" indent="0">
              <a:buNone/>
            </a:pPr>
            <a:r>
              <a:rPr lang="en-US" dirty="0"/>
              <a:t>This course </a:t>
            </a:r>
            <a:r>
              <a:rPr lang="en-US" b="1" u="sng" dirty="0"/>
              <a:t>is not </a:t>
            </a:r>
            <a:r>
              <a:rPr lang="en-US" dirty="0"/>
              <a:t>a substitute for understanding how the statistics/programs/analyses you use work </a:t>
            </a:r>
          </a:p>
        </p:txBody>
      </p:sp>
    </p:spTree>
    <p:extLst>
      <p:ext uri="{BB962C8B-B14F-4D97-AF65-F5344CB8AC3E}">
        <p14:creationId xmlns:p14="http://schemas.microsoft.com/office/powerpoint/2010/main" val="2018512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14FC-722F-5C16-568A-AEC51371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45EA-5493-3F8F-E5DA-47896DD2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list?</a:t>
            </a:r>
          </a:p>
          <a:p>
            <a:r>
              <a:rPr lang="en-US" dirty="0"/>
              <a:t>A list is a collection of characters made from zero or more items, separated by commas, and surrounded by square brackets.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/>
              <a:t>empty_list</a:t>
            </a:r>
            <a:r>
              <a:rPr lang="en-US" dirty="0"/>
              <a:t> = [ ] </a:t>
            </a:r>
          </a:p>
          <a:p>
            <a:pPr lvl="1"/>
            <a:r>
              <a:rPr lang="en-US" dirty="0"/>
              <a:t>weekdays = [“Monday”, “Tuesday”, “Wednesday”, “Thursday”, “Friday”]</a:t>
            </a:r>
          </a:p>
          <a:p>
            <a:pPr lvl="1"/>
            <a:r>
              <a:rPr lang="en-US" dirty="0"/>
              <a:t>birds = [‘emu’, ‘ostrich’, ‘cassowary’]</a:t>
            </a:r>
          </a:p>
          <a:p>
            <a:r>
              <a:rPr lang="en-US" dirty="0"/>
              <a:t>Items can be of any data type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[123, ‘John’, ‘Terry’, 1.45, True]</a:t>
            </a:r>
          </a:p>
        </p:txBody>
      </p:sp>
    </p:spTree>
    <p:extLst>
      <p:ext uri="{BB962C8B-B14F-4D97-AF65-F5344CB8AC3E}">
        <p14:creationId xmlns:p14="http://schemas.microsoft.com/office/powerpoint/2010/main" val="1237486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B720-8E66-9CF6-61B1-5DB3471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8CAA-92F3-A297-981D-575E000D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access list elements or items:</a:t>
            </a:r>
          </a:p>
          <a:p>
            <a:r>
              <a:rPr lang="en-US" dirty="0"/>
              <a:t>As with strings, you can extract a single value from a list by indexing.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&gt;&gt;&gt;sequences = [“AAA”, “TTT”, “GGG”]</a:t>
            </a:r>
          </a:p>
          <a:p>
            <a:pPr marL="0" indent="0">
              <a:buNone/>
            </a:pPr>
            <a:r>
              <a:rPr lang="en-US" dirty="0"/>
              <a:t>	&gt;&gt;&gt;sequences[0] </a:t>
            </a:r>
          </a:p>
          <a:p>
            <a:pPr marL="0" indent="0">
              <a:buNone/>
            </a:pPr>
            <a:r>
              <a:rPr lang="en-US" dirty="0"/>
              <a:t>		‘AAA’</a:t>
            </a:r>
          </a:p>
          <a:p>
            <a:pPr marL="0" indent="0">
              <a:buNone/>
            </a:pPr>
            <a:r>
              <a:rPr lang="en-US" dirty="0"/>
              <a:t>	&gt;&gt;&gt;sequences[1]</a:t>
            </a:r>
          </a:p>
          <a:p>
            <a:pPr marL="0" indent="0">
              <a:buNone/>
            </a:pPr>
            <a:r>
              <a:rPr lang="en-US" dirty="0"/>
              <a:t>		‘TTT’</a:t>
            </a:r>
          </a:p>
        </p:txBody>
      </p:sp>
    </p:spTree>
    <p:extLst>
      <p:ext uri="{BB962C8B-B14F-4D97-AF65-F5344CB8AC3E}">
        <p14:creationId xmlns:p14="http://schemas.microsoft.com/office/powerpoint/2010/main" val="1374359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DF-9D4D-8263-F899-CDE4EB8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List / Changing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08381-FE8A-B0E6-7E70-6C44294CB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305" y="1825625"/>
            <a:ext cx="5522495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Lists</a:t>
            </a:r>
          </a:p>
          <a:p>
            <a:r>
              <a:rPr lang="en-US" dirty="0"/>
              <a:t>Lists are </a:t>
            </a:r>
            <a:r>
              <a:rPr lang="en-US" b="1" dirty="0"/>
              <a:t>mutable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&gt;&gt;&gt;sequences = [“AAA”, “TTT”, “GGG”]</a:t>
            </a:r>
          </a:p>
          <a:p>
            <a:pPr marL="0" indent="0">
              <a:buNone/>
            </a:pPr>
            <a:r>
              <a:rPr lang="en-US" dirty="0"/>
              <a:t>&gt;&gt;&gt;sequences[2] = “CCC”</a:t>
            </a:r>
          </a:p>
          <a:p>
            <a:pPr marL="0" indent="0">
              <a:buNone/>
            </a:pPr>
            <a:r>
              <a:rPr lang="en-US" dirty="0"/>
              <a:t>&gt;&gt;&gt;print(sequences)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[‘AAA’, ‘TTT’, ‘CCC’]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E52F4-3BF3-AEA9-BD86-F4399D4CD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Strings</a:t>
            </a:r>
          </a:p>
          <a:p>
            <a:r>
              <a:rPr lang="en-US" dirty="0"/>
              <a:t>Strings are </a:t>
            </a:r>
            <a:r>
              <a:rPr lang="en-US" b="1" dirty="0"/>
              <a:t>immutable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/>
              <a:t>DNAseq</a:t>
            </a:r>
            <a:r>
              <a:rPr lang="en-US" dirty="0"/>
              <a:t> = “ANTGCTG”</a:t>
            </a:r>
          </a:p>
          <a:p>
            <a:pPr marL="0" indent="0">
              <a:buNone/>
            </a:pPr>
            <a:r>
              <a:rPr lang="en-US" dirty="0" err="1"/>
              <a:t>DNAseq</a:t>
            </a:r>
            <a:r>
              <a:rPr lang="en-US" dirty="0"/>
              <a:t>[1] = “G”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a </a:t>
            </a:r>
            <a:r>
              <a:rPr lang="en-US" b="1" dirty="0">
                <a:solidFill>
                  <a:srgbClr val="FF0000"/>
                </a:solidFill>
              </a:rPr>
              <a:t>type error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58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86322-BAE9-A149-8A60-A6A62A69E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CE205-838D-87B7-C685-299797FBC8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85D30-37B8-42DD-86B6-2AD5FA34F3B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9200" y="2271184"/>
            <a:ext cx="5856800" cy="3446000"/>
          </a:xfrm>
        </p:spPr>
        <p:txBody>
          <a:bodyPr/>
          <a:lstStyle/>
          <a:p>
            <a:r>
              <a:rPr lang="en-US" b="1" dirty="0"/>
              <a:t>What you need to succeed: </a:t>
            </a:r>
          </a:p>
          <a:p>
            <a:pPr lvl="1"/>
            <a:r>
              <a:rPr lang="en-US" dirty="0"/>
              <a:t>A logical and organized way of thinking (or at least organized notes for your future self!) </a:t>
            </a:r>
          </a:p>
          <a:p>
            <a:pPr lvl="1"/>
            <a:r>
              <a:rPr lang="en-US" dirty="0"/>
              <a:t>Determination</a:t>
            </a:r>
          </a:p>
          <a:p>
            <a:pPr lvl="1"/>
            <a:r>
              <a:rPr lang="en-US" dirty="0"/>
              <a:t>Practice, practice,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B33392-F1CE-7143-CD5E-4E66C27CF082}"/>
              </a:ext>
            </a:extLst>
          </p:cNvPr>
          <p:cNvSpPr txBox="1">
            <a:spLocks/>
          </p:cNvSpPr>
          <p:nvPr/>
        </p:nvSpPr>
        <p:spPr>
          <a:xfrm>
            <a:off x="6096000" y="2271184"/>
            <a:ext cx="5856800" cy="34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9585" marR="0" lvl="0" indent="-440256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kern="1200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40256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kern="1200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40256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kern="1200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40256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kern="1200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40256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»"/>
              <a:defRPr sz="2667" b="0" i="0" u="none" strike="noStrike" kern="1200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What you don’t need: </a:t>
            </a:r>
          </a:p>
          <a:p>
            <a:pPr lvl="1"/>
            <a:r>
              <a:rPr lang="en-US" dirty="0"/>
              <a:t>A math background</a:t>
            </a:r>
          </a:p>
          <a:p>
            <a:pPr lvl="1"/>
            <a:r>
              <a:rPr lang="en-US" dirty="0"/>
              <a:t>Previous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31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AA044-E18C-551A-C4BC-F18DC14CD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81EF-C857-F1D8-1826-82FFA5E64D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Am I cut out for programming?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721E6-BF6E-17C7-158B-B6E9E7E205F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596899" y="2271184"/>
            <a:ext cx="10536321" cy="3446000"/>
          </a:xfrm>
        </p:spPr>
        <p:txBody>
          <a:bodyPr/>
          <a:lstStyle/>
          <a:p>
            <a:pPr marL="169329" indent="0">
              <a:buNone/>
            </a:pPr>
            <a:r>
              <a:rPr lang="en-US" i="1" dirty="0"/>
              <a:t>Programming Skills</a:t>
            </a:r>
          </a:p>
          <a:p>
            <a:r>
              <a:rPr lang="en-US" dirty="0"/>
              <a:t>Logical thinking</a:t>
            </a:r>
          </a:p>
          <a:p>
            <a:r>
              <a:rPr lang="en-US" dirty="0"/>
              <a:t>Detail-oriented</a:t>
            </a:r>
          </a:p>
          <a:p>
            <a:r>
              <a:rPr lang="en-US" dirty="0"/>
              <a:t>Able to solve problems based on incorrect results</a:t>
            </a:r>
          </a:p>
          <a:p>
            <a:r>
              <a:rPr lang="en-US" dirty="0"/>
              <a:t>Scientists are natural programmers! </a:t>
            </a:r>
          </a:p>
        </p:txBody>
      </p:sp>
    </p:spTree>
    <p:extLst>
      <p:ext uri="{BB962C8B-B14F-4D97-AF65-F5344CB8AC3E}">
        <p14:creationId xmlns:p14="http://schemas.microsoft.com/office/powerpoint/2010/main" val="5957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26D9F-98F1-67DB-F2EB-2310D053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884ACE-BA07-D897-5189-237505F6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691" y="1419224"/>
            <a:ext cx="2707105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Day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Install Python and open IDLE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Interactive and batch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Docstrings and comments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Learn the basics of Python 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6564663-82CC-0B79-A384-ADD3CF9F0B72}"/>
              </a:ext>
            </a:extLst>
          </p:cNvPr>
          <p:cNvSpPr txBox="1">
            <a:spLocks/>
          </p:cNvSpPr>
          <p:nvPr/>
        </p:nvSpPr>
        <p:spPr>
          <a:xfrm>
            <a:off x="6923690" y="1419223"/>
            <a:ext cx="2707105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Day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Review the basics of Python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 sequence exercise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Conditional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C0E49-C27B-205B-9889-06017C07ECF0}"/>
              </a:ext>
            </a:extLst>
          </p:cNvPr>
          <p:cNvSpPr txBox="1"/>
          <p:nvPr/>
        </p:nvSpPr>
        <p:spPr>
          <a:xfrm>
            <a:off x="3748505" y="6299198"/>
            <a:ext cx="520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You don’t need to know what any of these mean yet! </a:t>
            </a:r>
          </a:p>
        </p:txBody>
      </p:sp>
    </p:spTree>
    <p:extLst>
      <p:ext uri="{BB962C8B-B14F-4D97-AF65-F5344CB8AC3E}">
        <p14:creationId xmlns:p14="http://schemas.microsoft.com/office/powerpoint/2010/main" val="27129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6A91-3C69-CDFF-2AF3-1C32D113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get started!!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E3175D2-AD0B-CA43-124E-9FC98EE87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340470" y="1821574"/>
            <a:ext cx="4141760" cy="41292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4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2968</Words>
  <Application>Microsoft Office PowerPoint</Application>
  <PresentationFormat>Widescreen</PresentationFormat>
  <Paragraphs>530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Helvetica Neue</vt:lpstr>
      <vt:lpstr>Merriweather Sans</vt:lpstr>
      <vt:lpstr>Wingdings</vt:lpstr>
      <vt:lpstr>Office Theme</vt:lpstr>
      <vt:lpstr>Introduction to Python (Part 1) </vt:lpstr>
      <vt:lpstr>Angie Rosellini-Labombarde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</vt:lpstr>
      <vt:lpstr>Let’s get started!!</vt:lpstr>
      <vt:lpstr>What is Programming?</vt:lpstr>
      <vt:lpstr>Why Python?</vt:lpstr>
      <vt:lpstr>What is a Program(Script)?</vt:lpstr>
      <vt:lpstr>What is a Program(Script)?</vt:lpstr>
      <vt:lpstr>Install Python </vt:lpstr>
      <vt:lpstr>IDLE (Integrated Development and Learning Environment) </vt:lpstr>
      <vt:lpstr>PowerPoint Presentation</vt:lpstr>
      <vt:lpstr>Python Programming / Interactive Mode</vt:lpstr>
      <vt:lpstr>Python Programming / Interactive Mode</vt:lpstr>
      <vt:lpstr>Python print( ) function</vt:lpstr>
      <vt:lpstr>Python Programming/Batch Mode</vt:lpstr>
      <vt:lpstr>Python Programming/Batch Mode</vt:lpstr>
      <vt:lpstr>PowerPoint Presentation</vt:lpstr>
      <vt:lpstr>Comments and Docstrings</vt:lpstr>
      <vt:lpstr>Comments and Docstrings </vt:lpstr>
      <vt:lpstr>Variables</vt:lpstr>
      <vt:lpstr>Variables</vt:lpstr>
      <vt:lpstr>Variables: Assign a Variable</vt:lpstr>
      <vt:lpstr>Variables: Assign a Variable</vt:lpstr>
      <vt:lpstr>Variable Names</vt:lpstr>
      <vt:lpstr>Basic Variable Types</vt:lpstr>
      <vt:lpstr>Basic Variable Types</vt:lpstr>
      <vt:lpstr>Basic Variable Types</vt:lpstr>
      <vt:lpstr>Basic Variable Types</vt:lpstr>
      <vt:lpstr>Basic Variable Types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Strings (again)</vt:lpstr>
      <vt:lpstr>String Indexing</vt:lpstr>
      <vt:lpstr>String Slicing</vt:lpstr>
      <vt:lpstr>String Concatenation</vt:lpstr>
      <vt:lpstr>String Functions</vt:lpstr>
      <vt:lpstr>String Methods</vt:lpstr>
      <vt:lpstr>In-Class Exercise</vt:lpstr>
      <vt:lpstr>Lists</vt:lpstr>
      <vt:lpstr>Lists</vt:lpstr>
      <vt:lpstr>Lists</vt:lpstr>
      <vt:lpstr>Changing a List / Changing a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Rosellini-Labombarde, Angela M.</dc:creator>
  <cp:lastModifiedBy>Rosellini-Labombarde, Angela M.</cp:lastModifiedBy>
  <cp:revision>52</cp:revision>
  <dcterms:created xsi:type="dcterms:W3CDTF">2022-07-23T20:49:30Z</dcterms:created>
  <dcterms:modified xsi:type="dcterms:W3CDTF">2022-07-31T23:17:03Z</dcterms:modified>
</cp:coreProperties>
</file>