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84" r:id="rId3"/>
    <p:sldId id="257" r:id="rId4"/>
    <p:sldId id="258" r:id="rId5"/>
    <p:sldId id="260" r:id="rId6"/>
    <p:sldId id="261" r:id="rId7"/>
    <p:sldId id="263" r:id="rId8"/>
    <p:sldId id="259" r:id="rId9"/>
    <p:sldId id="277" r:id="rId10"/>
    <p:sldId id="266" r:id="rId11"/>
    <p:sldId id="280" r:id="rId12"/>
    <p:sldId id="281" r:id="rId13"/>
    <p:sldId id="282" r:id="rId14"/>
    <p:sldId id="285" r:id="rId15"/>
    <p:sldId id="286" r:id="rId16"/>
    <p:sldId id="267" r:id="rId17"/>
    <p:sldId id="268" r:id="rId18"/>
    <p:sldId id="269" r:id="rId19"/>
    <p:sldId id="287" r:id="rId20"/>
    <p:sldId id="288" r:id="rId21"/>
    <p:sldId id="289" r:id="rId22"/>
    <p:sldId id="290" r:id="rId23"/>
    <p:sldId id="291" r:id="rId24"/>
    <p:sldId id="292" r:id="rId25"/>
    <p:sldId id="293" r:id="rId26"/>
    <p:sldId id="295" r:id="rId27"/>
    <p:sldId id="264" r:id="rId28"/>
    <p:sldId id="297" r:id="rId29"/>
    <p:sldId id="298" r:id="rId30"/>
    <p:sldId id="271" r:id="rId31"/>
    <p:sldId id="265" r:id="rId32"/>
    <p:sldId id="270" r:id="rId33"/>
    <p:sldId id="299" r:id="rId34"/>
    <p:sldId id="272" r:id="rId35"/>
    <p:sldId id="273" r:id="rId36"/>
    <p:sldId id="274" r:id="rId37"/>
    <p:sldId id="278" r:id="rId38"/>
    <p:sldId id="275" r:id="rId39"/>
    <p:sldId id="276" r:id="rId40"/>
    <p:sldId id="283" r:id="rId41"/>
    <p:sldId id="279" r:id="rId42"/>
    <p:sldId id="300"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p:cViewPr varScale="1">
        <p:scale>
          <a:sx n="83" d="100"/>
          <a:sy n="83" d="100"/>
        </p:scale>
        <p:origin x="629" y="53"/>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A8A6FA-52DD-41DE-935D-FCEFE7C110E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6263C3B-13E1-496C-A797-DF8DE504FFA0}">
      <dgm:prSet/>
      <dgm:spPr/>
      <dgm:t>
        <a:bodyPr/>
        <a:lstStyle/>
        <a:p>
          <a:endParaRPr lang="en-US" dirty="0"/>
        </a:p>
        <a:p>
          <a:r>
            <a:rPr lang="en-US" dirty="0"/>
            <a:t>A variable is used to store information that can be referenced later on.</a:t>
          </a:r>
          <a:br>
            <a:rPr lang="en-US" dirty="0"/>
          </a:br>
          <a:endParaRPr lang="en-US" dirty="0"/>
        </a:p>
      </dgm:t>
    </dgm:pt>
    <dgm:pt modelId="{E7C16FD2-1833-4ACF-ACB4-15E19E05D93E}" type="parTrans" cxnId="{A1FAE555-56B3-42F6-AD30-E0227D742AAA}">
      <dgm:prSet/>
      <dgm:spPr/>
      <dgm:t>
        <a:bodyPr/>
        <a:lstStyle/>
        <a:p>
          <a:endParaRPr lang="en-US"/>
        </a:p>
      </dgm:t>
    </dgm:pt>
    <dgm:pt modelId="{CF8EF0EF-4446-4DDB-AE39-377A74877AAB}" type="sibTrans" cxnId="{A1FAE555-56B3-42F6-AD30-E0227D742AAA}">
      <dgm:prSet/>
      <dgm:spPr/>
      <dgm:t>
        <a:bodyPr/>
        <a:lstStyle/>
        <a:p>
          <a:endParaRPr lang="en-US"/>
        </a:p>
      </dgm:t>
    </dgm:pt>
    <dgm:pt modelId="{9AAA2A83-EEEC-412C-8A03-C9EAE352D28D}">
      <dgm:prSet/>
      <dgm:spPr/>
      <dgm:t>
        <a:bodyPr/>
        <a:lstStyle/>
        <a:p>
          <a:r>
            <a:rPr lang="en-US" i="0" dirty="0"/>
            <a:t>Declaring a Python variable</a:t>
          </a:r>
          <a:endParaRPr lang="en-US" dirty="0"/>
        </a:p>
      </dgm:t>
    </dgm:pt>
    <dgm:pt modelId="{E98657D2-1AFA-4E6A-9F2B-4625656CBEAB}" type="parTrans" cxnId="{3C7186B5-5C54-4DAF-8B6F-2CA3AD8BDA14}">
      <dgm:prSet/>
      <dgm:spPr/>
      <dgm:t>
        <a:bodyPr/>
        <a:lstStyle/>
        <a:p>
          <a:endParaRPr lang="en-US"/>
        </a:p>
      </dgm:t>
    </dgm:pt>
    <dgm:pt modelId="{1C2B85BE-0162-43D3-A39C-0F42A498AF29}" type="sibTrans" cxnId="{3C7186B5-5C54-4DAF-8B6F-2CA3AD8BDA14}">
      <dgm:prSet/>
      <dgm:spPr/>
      <dgm:t>
        <a:bodyPr/>
        <a:lstStyle/>
        <a:p>
          <a:endParaRPr lang="en-US"/>
        </a:p>
      </dgm:t>
    </dgm:pt>
    <dgm:pt modelId="{888614BB-28CB-4155-A6EB-EC0154BECB97}">
      <dgm:prSet/>
      <dgm:spPr/>
      <dgm:t>
        <a:bodyPr/>
        <a:lstStyle/>
        <a:p>
          <a:r>
            <a:rPr lang="en-US" i="0" dirty="0"/>
            <a:t>Variable naming</a:t>
          </a:r>
          <a:endParaRPr lang="en-US" dirty="0"/>
        </a:p>
      </dgm:t>
    </dgm:pt>
    <dgm:pt modelId="{CAEDAEB7-A4C1-4688-96E4-BC8F39DE4408}" type="parTrans" cxnId="{A595013A-5753-4B5A-86B7-61C78FA4B9BB}">
      <dgm:prSet/>
      <dgm:spPr/>
      <dgm:t>
        <a:bodyPr/>
        <a:lstStyle/>
        <a:p>
          <a:endParaRPr lang="en-US"/>
        </a:p>
      </dgm:t>
    </dgm:pt>
    <dgm:pt modelId="{91192CBF-6131-4215-845A-F1297018A4AF}" type="sibTrans" cxnId="{A595013A-5753-4B5A-86B7-61C78FA4B9BB}">
      <dgm:prSet/>
      <dgm:spPr/>
      <dgm:t>
        <a:bodyPr/>
        <a:lstStyle/>
        <a:p>
          <a:endParaRPr lang="en-US"/>
        </a:p>
      </dgm:t>
    </dgm:pt>
    <dgm:pt modelId="{E993CE59-5B26-4B45-9C0A-C10A7E7B9D77}">
      <dgm:prSet/>
      <dgm:spPr/>
      <dgm:t>
        <a:bodyPr/>
        <a:lstStyle/>
        <a:p>
          <a:r>
            <a:rPr lang="en-US" i="0"/>
            <a:t>Using variables in expressions</a:t>
          </a:r>
          <a:endParaRPr lang="en-US"/>
        </a:p>
      </dgm:t>
    </dgm:pt>
    <dgm:pt modelId="{DC5D558D-D8E3-4967-BA5B-223A259AE4B1}" type="parTrans" cxnId="{CD2DF204-DDCA-4AC8-8B48-8944D44E3367}">
      <dgm:prSet/>
      <dgm:spPr/>
      <dgm:t>
        <a:bodyPr/>
        <a:lstStyle/>
        <a:p>
          <a:endParaRPr lang="en-US"/>
        </a:p>
      </dgm:t>
    </dgm:pt>
    <dgm:pt modelId="{04A6B8B3-720D-4BD5-8737-852BBAF56473}" type="sibTrans" cxnId="{CD2DF204-DDCA-4AC8-8B48-8944D44E3367}">
      <dgm:prSet/>
      <dgm:spPr/>
      <dgm:t>
        <a:bodyPr/>
        <a:lstStyle/>
        <a:p>
          <a:endParaRPr lang="en-US"/>
        </a:p>
      </dgm:t>
    </dgm:pt>
    <dgm:pt modelId="{08DAD6D4-8AB7-4FC2-BCC9-5385C6528910}">
      <dgm:prSet/>
      <dgm:spPr/>
      <dgm:t>
        <a:bodyPr/>
        <a:lstStyle/>
        <a:p>
          <a:r>
            <a:rPr lang="en-US" i="0"/>
            <a:t>Variable type</a:t>
          </a:r>
          <a:endParaRPr lang="en-US"/>
        </a:p>
      </dgm:t>
    </dgm:pt>
    <dgm:pt modelId="{003950FF-586C-4FB4-89F9-F53EB6854B58}" type="parTrans" cxnId="{FF1E2B36-0988-4A5F-8C1E-18DDDBD80A36}">
      <dgm:prSet/>
      <dgm:spPr/>
      <dgm:t>
        <a:bodyPr/>
        <a:lstStyle/>
        <a:p>
          <a:endParaRPr lang="en-US"/>
        </a:p>
      </dgm:t>
    </dgm:pt>
    <dgm:pt modelId="{A842B7A3-46B5-4284-A94F-48E3AE1C4389}" type="sibTrans" cxnId="{FF1E2B36-0988-4A5F-8C1E-18DDDBD80A36}">
      <dgm:prSet/>
      <dgm:spPr/>
      <dgm:t>
        <a:bodyPr/>
        <a:lstStyle/>
        <a:p>
          <a:endParaRPr lang="en-US"/>
        </a:p>
      </dgm:t>
    </dgm:pt>
    <dgm:pt modelId="{F9FB6255-8407-4394-AD85-7082AEEDC6B8}">
      <dgm:prSet/>
      <dgm:spPr/>
      <dgm:t>
        <a:bodyPr/>
        <a:lstStyle/>
        <a:p>
          <a:r>
            <a:rPr lang="en-US" i="0"/>
            <a:t>Valid Python variable names</a:t>
          </a:r>
          <a:endParaRPr lang="en-US"/>
        </a:p>
      </dgm:t>
    </dgm:pt>
    <dgm:pt modelId="{6EC26CE0-092B-47C9-B8EA-6D029F306097}" type="parTrans" cxnId="{0FF4334C-9282-4561-AF2D-9505773AB840}">
      <dgm:prSet/>
      <dgm:spPr/>
      <dgm:t>
        <a:bodyPr/>
        <a:lstStyle/>
        <a:p>
          <a:endParaRPr lang="en-US"/>
        </a:p>
      </dgm:t>
    </dgm:pt>
    <dgm:pt modelId="{14A898F4-73E6-4546-A0E3-89859823FD5E}" type="sibTrans" cxnId="{0FF4334C-9282-4561-AF2D-9505773AB840}">
      <dgm:prSet/>
      <dgm:spPr/>
      <dgm:t>
        <a:bodyPr/>
        <a:lstStyle/>
        <a:p>
          <a:endParaRPr lang="en-US"/>
        </a:p>
      </dgm:t>
    </dgm:pt>
    <dgm:pt modelId="{C9FCC7B2-0B00-2B40-B6A0-006CF22B1325}" type="pres">
      <dgm:prSet presAssocID="{A7A8A6FA-52DD-41DE-935D-FCEFE7C110E0}" presName="Name0" presStyleCnt="0">
        <dgm:presLayoutVars>
          <dgm:dir/>
          <dgm:animLvl val="lvl"/>
          <dgm:resizeHandles val="exact"/>
        </dgm:presLayoutVars>
      </dgm:prSet>
      <dgm:spPr/>
      <dgm:t>
        <a:bodyPr/>
        <a:lstStyle/>
        <a:p>
          <a:endParaRPr lang="en-IN"/>
        </a:p>
      </dgm:t>
    </dgm:pt>
    <dgm:pt modelId="{16C5F5D5-899B-C143-B25D-FA3FB52CCCD0}" type="pres">
      <dgm:prSet presAssocID="{26263C3B-13E1-496C-A797-DF8DE504FFA0}" presName="linNode" presStyleCnt="0"/>
      <dgm:spPr/>
    </dgm:pt>
    <dgm:pt modelId="{2468CB0D-53C4-874A-A7DB-6EC5E0C251D9}" type="pres">
      <dgm:prSet presAssocID="{26263C3B-13E1-496C-A797-DF8DE504FFA0}" presName="parentText" presStyleLbl="node1" presStyleIdx="0" presStyleCnt="1">
        <dgm:presLayoutVars>
          <dgm:chMax val="1"/>
          <dgm:bulletEnabled val="1"/>
        </dgm:presLayoutVars>
      </dgm:prSet>
      <dgm:spPr/>
      <dgm:t>
        <a:bodyPr/>
        <a:lstStyle/>
        <a:p>
          <a:endParaRPr lang="en-IN"/>
        </a:p>
      </dgm:t>
    </dgm:pt>
    <dgm:pt modelId="{423A57A6-D0D2-D541-AFB2-12F6EDBD92EE}" type="pres">
      <dgm:prSet presAssocID="{26263C3B-13E1-496C-A797-DF8DE504FFA0}" presName="descendantText" presStyleLbl="alignAccFollowNode1" presStyleIdx="0" presStyleCnt="1">
        <dgm:presLayoutVars>
          <dgm:bulletEnabled val="1"/>
        </dgm:presLayoutVars>
      </dgm:prSet>
      <dgm:spPr/>
      <dgm:t>
        <a:bodyPr/>
        <a:lstStyle/>
        <a:p>
          <a:endParaRPr lang="en-IN"/>
        </a:p>
      </dgm:t>
    </dgm:pt>
  </dgm:ptLst>
  <dgm:cxnLst>
    <dgm:cxn modelId="{A1FAE555-56B3-42F6-AD30-E0227D742AAA}" srcId="{A7A8A6FA-52DD-41DE-935D-FCEFE7C110E0}" destId="{26263C3B-13E1-496C-A797-DF8DE504FFA0}" srcOrd="0" destOrd="0" parTransId="{E7C16FD2-1833-4ACF-ACB4-15E19E05D93E}" sibTransId="{CF8EF0EF-4446-4DDB-AE39-377A74877AAB}"/>
    <dgm:cxn modelId="{967055DE-A577-D142-8EC0-DEC16DE39479}" type="presOf" srcId="{08DAD6D4-8AB7-4FC2-BCC9-5385C6528910}" destId="{423A57A6-D0D2-D541-AFB2-12F6EDBD92EE}" srcOrd="0" destOrd="3" presId="urn:microsoft.com/office/officeart/2005/8/layout/vList5"/>
    <dgm:cxn modelId="{A595013A-5753-4B5A-86B7-61C78FA4B9BB}" srcId="{26263C3B-13E1-496C-A797-DF8DE504FFA0}" destId="{888614BB-28CB-4155-A6EB-EC0154BECB97}" srcOrd="1" destOrd="0" parTransId="{CAEDAEB7-A4C1-4688-96E4-BC8F39DE4408}" sibTransId="{91192CBF-6131-4215-845A-F1297018A4AF}"/>
    <dgm:cxn modelId="{2AA15DB9-0F03-3D46-862F-05D9A622E5B4}" type="presOf" srcId="{F9FB6255-8407-4394-AD85-7082AEEDC6B8}" destId="{423A57A6-D0D2-D541-AFB2-12F6EDBD92EE}" srcOrd="0" destOrd="4" presId="urn:microsoft.com/office/officeart/2005/8/layout/vList5"/>
    <dgm:cxn modelId="{54DCC3B3-A375-0140-87D8-54A82CABE44D}" type="presOf" srcId="{A7A8A6FA-52DD-41DE-935D-FCEFE7C110E0}" destId="{C9FCC7B2-0B00-2B40-B6A0-006CF22B1325}" srcOrd="0" destOrd="0" presId="urn:microsoft.com/office/officeart/2005/8/layout/vList5"/>
    <dgm:cxn modelId="{FF1E2B36-0988-4A5F-8C1E-18DDDBD80A36}" srcId="{26263C3B-13E1-496C-A797-DF8DE504FFA0}" destId="{08DAD6D4-8AB7-4FC2-BCC9-5385C6528910}" srcOrd="3" destOrd="0" parTransId="{003950FF-586C-4FB4-89F9-F53EB6854B58}" sibTransId="{A842B7A3-46B5-4284-A94F-48E3AE1C4389}"/>
    <dgm:cxn modelId="{FDC191D4-7B23-8645-AA45-5A8C411C0D4A}" type="presOf" srcId="{888614BB-28CB-4155-A6EB-EC0154BECB97}" destId="{423A57A6-D0D2-D541-AFB2-12F6EDBD92EE}" srcOrd="0" destOrd="1" presId="urn:microsoft.com/office/officeart/2005/8/layout/vList5"/>
    <dgm:cxn modelId="{D6B8233F-14DC-5E40-A41E-A9582747DA61}" type="presOf" srcId="{9AAA2A83-EEEC-412C-8A03-C9EAE352D28D}" destId="{423A57A6-D0D2-D541-AFB2-12F6EDBD92EE}" srcOrd="0" destOrd="0" presId="urn:microsoft.com/office/officeart/2005/8/layout/vList5"/>
    <dgm:cxn modelId="{0FF4334C-9282-4561-AF2D-9505773AB840}" srcId="{26263C3B-13E1-496C-A797-DF8DE504FFA0}" destId="{F9FB6255-8407-4394-AD85-7082AEEDC6B8}" srcOrd="4" destOrd="0" parTransId="{6EC26CE0-092B-47C9-B8EA-6D029F306097}" sibTransId="{14A898F4-73E6-4546-A0E3-89859823FD5E}"/>
    <dgm:cxn modelId="{CD2DF204-DDCA-4AC8-8B48-8944D44E3367}" srcId="{26263C3B-13E1-496C-A797-DF8DE504FFA0}" destId="{E993CE59-5B26-4B45-9C0A-C10A7E7B9D77}" srcOrd="2" destOrd="0" parTransId="{DC5D558D-D8E3-4967-BA5B-223A259AE4B1}" sibTransId="{04A6B8B3-720D-4BD5-8737-852BBAF56473}"/>
    <dgm:cxn modelId="{521B0EB3-0D14-534D-8DCD-2514BB6A5E6B}" type="presOf" srcId="{26263C3B-13E1-496C-A797-DF8DE504FFA0}" destId="{2468CB0D-53C4-874A-A7DB-6EC5E0C251D9}" srcOrd="0" destOrd="0" presId="urn:microsoft.com/office/officeart/2005/8/layout/vList5"/>
    <dgm:cxn modelId="{3C7186B5-5C54-4DAF-8B6F-2CA3AD8BDA14}" srcId="{26263C3B-13E1-496C-A797-DF8DE504FFA0}" destId="{9AAA2A83-EEEC-412C-8A03-C9EAE352D28D}" srcOrd="0" destOrd="0" parTransId="{E98657D2-1AFA-4E6A-9F2B-4625656CBEAB}" sibTransId="{1C2B85BE-0162-43D3-A39C-0F42A498AF29}"/>
    <dgm:cxn modelId="{C963E6FB-D9D9-1144-9D6F-3A28A7AFA61B}" type="presOf" srcId="{E993CE59-5B26-4B45-9C0A-C10A7E7B9D77}" destId="{423A57A6-D0D2-D541-AFB2-12F6EDBD92EE}" srcOrd="0" destOrd="2" presId="urn:microsoft.com/office/officeart/2005/8/layout/vList5"/>
    <dgm:cxn modelId="{1B54C8D7-FD8B-B94C-A233-C9EFC80B64CD}" type="presParOf" srcId="{C9FCC7B2-0B00-2B40-B6A0-006CF22B1325}" destId="{16C5F5D5-899B-C143-B25D-FA3FB52CCCD0}" srcOrd="0" destOrd="0" presId="urn:microsoft.com/office/officeart/2005/8/layout/vList5"/>
    <dgm:cxn modelId="{AC88E72D-B85E-F04B-8F1F-13D179735408}" type="presParOf" srcId="{16C5F5D5-899B-C143-B25D-FA3FB52CCCD0}" destId="{2468CB0D-53C4-874A-A7DB-6EC5E0C251D9}" srcOrd="0" destOrd="0" presId="urn:microsoft.com/office/officeart/2005/8/layout/vList5"/>
    <dgm:cxn modelId="{73204A6B-0F05-1945-9A4D-BFADCA9261DE}" type="presParOf" srcId="{16C5F5D5-899B-C143-B25D-FA3FB52CCCD0}" destId="{423A57A6-D0D2-D541-AFB2-12F6EDBD92E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DEE36-192A-41AE-A038-0943B665D048}"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2899A3F5-E92B-4CF1-BCB9-BF7E7514422B}">
      <dgm:prSet/>
      <dgm:spPr/>
      <dgm:t>
        <a:bodyPr/>
        <a:lstStyle/>
        <a:p>
          <a:r>
            <a:rPr lang="en-US"/>
            <a:t>Create</a:t>
          </a:r>
        </a:p>
      </dgm:t>
    </dgm:pt>
    <dgm:pt modelId="{4A5442E5-0320-4BC9-AB1F-6BE5C0876613}" type="parTrans" cxnId="{F05159DB-9044-44B3-93EE-C23FFE28459D}">
      <dgm:prSet/>
      <dgm:spPr/>
      <dgm:t>
        <a:bodyPr/>
        <a:lstStyle/>
        <a:p>
          <a:endParaRPr lang="en-US"/>
        </a:p>
      </dgm:t>
    </dgm:pt>
    <dgm:pt modelId="{EA0945EE-C7F2-4E2B-A294-B15201C62553}" type="sibTrans" cxnId="{F05159DB-9044-44B3-93EE-C23FFE28459D}">
      <dgm:prSet/>
      <dgm:spPr/>
      <dgm:t>
        <a:bodyPr/>
        <a:lstStyle/>
        <a:p>
          <a:endParaRPr lang="en-US"/>
        </a:p>
      </dgm:t>
    </dgm:pt>
    <dgm:pt modelId="{74FF04BC-46AB-4891-B6E8-868EB29CE89A}">
      <dgm:prSet/>
      <dgm:spPr/>
      <dgm:t>
        <a:bodyPr/>
        <a:lstStyle/>
        <a:p>
          <a:r>
            <a:rPr lang="en-US"/>
            <a:t>Create a Python file</a:t>
          </a:r>
        </a:p>
      </dgm:t>
    </dgm:pt>
    <dgm:pt modelId="{14FAD934-84E7-4AF0-8A24-EDC355575183}" type="parTrans" cxnId="{2F5A65A9-1FF5-4D67-B0F5-F1FF3BC2D5F1}">
      <dgm:prSet/>
      <dgm:spPr/>
      <dgm:t>
        <a:bodyPr/>
        <a:lstStyle/>
        <a:p>
          <a:endParaRPr lang="en-US"/>
        </a:p>
      </dgm:t>
    </dgm:pt>
    <dgm:pt modelId="{F3D0008D-7B70-4CD9-A10C-38227B50E0F2}" type="sibTrans" cxnId="{2F5A65A9-1FF5-4D67-B0F5-F1FF3BC2D5F1}">
      <dgm:prSet/>
      <dgm:spPr/>
      <dgm:t>
        <a:bodyPr/>
        <a:lstStyle/>
        <a:p>
          <a:endParaRPr lang="en-US"/>
        </a:p>
      </dgm:t>
    </dgm:pt>
    <dgm:pt modelId="{BA711F06-AF6F-49E9-9710-802825FA4E6F}">
      <dgm:prSet/>
      <dgm:spPr/>
      <dgm:t>
        <a:bodyPr/>
        <a:lstStyle/>
        <a:p>
          <a:r>
            <a:rPr lang="en-US"/>
            <a:t>Enter</a:t>
          </a:r>
        </a:p>
      </dgm:t>
    </dgm:pt>
    <dgm:pt modelId="{BC854F51-6BA0-4D06-B1A2-38E6F5FBF8FC}" type="parTrans" cxnId="{BB4CE619-50DC-4FD4-BD18-59CB59230ED6}">
      <dgm:prSet/>
      <dgm:spPr/>
      <dgm:t>
        <a:bodyPr/>
        <a:lstStyle/>
        <a:p>
          <a:endParaRPr lang="en-US"/>
        </a:p>
      </dgm:t>
    </dgm:pt>
    <dgm:pt modelId="{9C17BBAF-CC54-497D-8235-84ACB9638BCB}" type="sibTrans" cxnId="{BB4CE619-50DC-4FD4-BD18-59CB59230ED6}">
      <dgm:prSet/>
      <dgm:spPr/>
      <dgm:t>
        <a:bodyPr/>
        <a:lstStyle/>
        <a:p>
          <a:endParaRPr lang="en-US"/>
        </a:p>
      </dgm:t>
    </dgm:pt>
    <dgm:pt modelId="{E8E81E34-9205-4A3F-B081-E27F81526EDF}">
      <dgm:prSet/>
      <dgm:spPr/>
      <dgm:t>
        <a:bodyPr/>
        <a:lstStyle/>
        <a:p>
          <a:r>
            <a:rPr lang="en-US"/>
            <a:t>Enter the code</a:t>
          </a:r>
        </a:p>
      </dgm:t>
    </dgm:pt>
    <dgm:pt modelId="{E895757D-7D6B-49B2-A6EC-BE7EA4D2C142}" type="parTrans" cxnId="{EE55398E-2BDF-4CC8-B6DF-7302422CB748}">
      <dgm:prSet/>
      <dgm:spPr/>
      <dgm:t>
        <a:bodyPr/>
        <a:lstStyle/>
        <a:p>
          <a:endParaRPr lang="en-US"/>
        </a:p>
      </dgm:t>
    </dgm:pt>
    <dgm:pt modelId="{294C31FB-93CD-459F-B90B-72698545A155}" type="sibTrans" cxnId="{EE55398E-2BDF-4CC8-B6DF-7302422CB748}">
      <dgm:prSet/>
      <dgm:spPr/>
      <dgm:t>
        <a:bodyPr/>
        <a:lstStyle/>
        <a:p>
          <a:endParaRPr lang="en-US"/>
        </a:p>
      </dgm:t>
    </dgm:pt>
    <dgm:pt modelId="{3546B565-F326-44C2-9790-43997AFE4D24}">
      <dgm:prSet/>
      <dgm:spPr/>
      <dgm:t>
        <a:bodyPr/>
        <a:lstStyle/>
        <a:p>
          <a:r>
            <a:rPr lang="en-US"/>
            <a:t>Save</a:t>
          </a:r>
        </a:p>
      </dgm:t>
    </dgm:pt>
    <dgm:pt modelId="{87CDB396-E679-4F99-ADFD-809F78C76891}" type="parTrans" cxnId="{7A381C28-BB81-4CBB-84FB-C6E691BD52DD}">
      <dgm:prSet/>
      <dgm:spPr/>
      <dgm:t>
        <a:bodyPr/>
        <a:lstStyle/>
        <a:p>
          <a:endParaRPr lang="en-US"/>
        </a:p>
      </dgm:t>
    </dgm:pt>
    <dgm:pt modelId="{238362A5-0A17-4189-8DC6-9FBC99AA1058}" type="sibTrans" cxnId="{7A381C28-BB81-4CBB-84FB-C6E691BD52DD}">
      <dgm:prSet/>
      <dgm:spPr/>
      <dgm:t>
        <a:bodyPr/>
        <a:lstStyle/>
        <a:p>
          <a:endParaRPr lang="en-US"/>
        </a:p>
      </dgm:t>
    </dgm:pt>
    <dgm:pt modelId="{B9623373-BA5A-4BAA-BC0D-622195A19478}">
      <dgm:prSet/>
      <dgm:spPr/>
      <dgm:t>
        <a:bodyPr/>
        <a:lstStyle/>
        <a:p>
          <a:r>
            <a:rPr lang="en-US"/>
            <a:t>Save the file</a:t>
          </a:r>
        </a:p>
      </dgm:t>
    </dgm:pt>
    <dgm:pt modelId="{32DA89D0-6B9B-4FF6-8E61-34509827BB24}" type="parTrans" cxnId="{22E22154-299A-4579-9366-DF45D29AD63F}">
      <dgm:prSet/>
      <dgm:spPr/>
      <dgm:t>
        <a:bodyPr/>
        <a:lstStyle/>
        <a:p>
          <a:endParaRPr lang="en-US"/>
        </a:p>
      </dgm:t>
    </dgm:pt>
    <dgm:pt modelId="{FB803531-BACC-44D4-8C9C-EADB61734680}" type="sibTrans" cxnId="{22E22154-299A-4579-9366-DF45D29AD63F}">
      <dgm:prSet/>
      <dgm:spPr/>
      <dgm:t>
        <a:bodyPr/>
        <a:lstStyle/>
        <a:p>
          <a:endParaRPr lang="en-US"/>
        </a:p>
      </dgm:t>
    </dgm:pt>
    <dgm:pt modelId="{F5EFE603-7464-46F8-BEDE-38724FB4E993}">
      <dgm:prSet/>
      <dgm:spPr/>
      <dgm:t>
        <a:bodyPr/>
        <a:lstStyle/>
        <a:p>
          <a:r>
            <a:rPr lang="en-US"/>
            <a:t>Execute</a:t>
          </a:r>
        </a:p>
      </dgm:t>
    </dgm:pt>
    <dgm:pt modelId="{E9F6991C-F4C6-4D1F-9B95-1640E8C3D1E1}" type="parTrans" cxnId="{9267C539-1879-4E2F-851D-C6EC34D4BB16}">
      <dgm:prSet/>
      <dgm:spPr/>
      <dgm:t>
        <a:bodyPr/>
        <a:lstStyle/>
        <a:p>
          <a:endParaRPr lang="en-US"/>
        </a:p>
      </dgm:t>
    </dgm:pt>
    <dgm:pt modelId="{F47887F5-5540-433D-A943-BB8CE42AB0B4}" type="sibTrans" cxnId="{9267C539-1879-4E2F-851D-C6EC34D4BB16}">
      <dgm:prSet/>
      <dgm:spPr/>
      <dgm:t>
        <a:bodyPr/>
        <a:lstStyle/>
        <a:p>
          <a:endParaRPr lang="en-US"/>
        </a:p>
      </dgm:t>
    </dgm:pt>
    <dgm:pt modelId="{DE3301C0-52DB-41F7-8B05-A967752E83B3}">
      <dgm:prSet/>
      <dgm:spPr/>
      <dgm:t>
        <a:bodyPr/>
        <a:lstStyle/>
        <a:p>
          <a:r>
            <a:rPr lang="en-US"/>
            <a:t>Execute a Python program file</a:t>
          </a:r>
        </a:p>
      </dgm:t>
    </dgm:pt>
    <dgm:pt modelId="{5E42F86A-935C-4BC3-B88B-D6B849E135E4}" type="parTrans" cxnId="{5642B66A-5629-4FC3-83FA-E99CBC14D2F9}">
      <dgm:prSet/>
      <dgm:spPr/>
      <dgm:t>
        <a:bodyPr/>
        <a:lstStyle/>
        <a:p>
          <a:endParaRPr lang="en-US"/>
        </a:p>
      </dgm:t>
    </dgm:pt>
    <dgm:pt modelId="{AF9611E8-D3D1-4F45-A7B7-1E96AB92A36B}" type="sibTrans" cxnId="{5642B66A-5629-4FC3-83FA-E99CBC14D2F9}">
      <dgm:prSet/>
      <dgm:spPr/>
      <dgm:t>
        <a:bodyPr/>
        <a:lstStyle/>
        <a:p>
          <a:endParaRPr lang="en-US"/>
        </a:p>
      </dgm:t>
    </dgm:pt>
    <dgm:pt modelId="{46F2FF6B-B942-3A43-8851-22187FCADFE7}" type="pres">
      <dgm:prSet presAssocID="{A1DDEE36-192A-41AE-A038-0943B665D048}" presName="Name0" presStyleCnt="0">
        <dgm:presLayoutVars>
          <dgm:dir/>
          <dgm:animLvl val="lvl"/>
          <dgm:resizeHandles val="exact"/>
        </dgm:presLayoutVars>
      </dgm:prSet>
      <dgm:spPr/>
      <dgm:t>
        <a:bodyPr/>
        <a:lstStyle/>
        <a:p>
          <a:endParaRPr lang="en-IN"/>
        </a:p>
      </dgm:t>
    </dgm:pt>
    <dgm:pt modelId="{3761FDFB-C467-1948-AE1D-CC15EBE6E831}" type="pres">
      <dgm:prSet presAssocID="{F5EFE603-7464-46F8-BEDE-38724FB4E993}" presName="boxAndChildren" presStyleCnt="0"/>
      <dgm:spPr/>
    </dgm:pt>
    <dgm:pt modelId="{89F08DAC-8182-EB40-B7ED-453BBBF09ADA}" type="pres">
      <dgm:prSet presAssocID="{F5EFE603-7464-46F8-BEDE-38724FB4E993}" presName="parentTextBox" presStyleLbl="alignNode1" presStyleIdx="0" presStyleCnt="4"/>
      <dgm:spPr/>
      <dgm:t>
        <a:bodyPr/>
        <a:lstStyle/>
        <a:p>
          <a:endParaRPr lang="en-IN"/>
        </a:p>
      </dgm:t>
    </dgm:pt>
    <dgm:pt modelId="{D948CB6A-32E5-0A4F-8B22-7D586D1C9D02}" type="pres">
      <dgm:prSet presAssocID="{F5EFE603-7464-46F8-BEDE-38724FB4E993}" presName="descendantBox" presStyleLbl="bgAccFollowNode1" presStyleIdx="0" presStyleCnt="4"/>
      <dgm:spPr/>
      <dgm:t>
        <a:bodyPr/>
        <a:lstStyle/>
        <a:p>
          <a:endParaRPr lang="en-IN"/>
        </a:p>
      </dgm:t>
    </dgm:pt>
    <dgm:pt modelId="{373A143E-9576-5142-97AC-CC00EB9DE59F}" type="pres">
      <dgm:prSet presAssocID="{238362A5-0A17-4189-8DC6-9FBC99AA1058}" presName="sp" presStyleCnt="0"/>
      <dgm:spPr/>
    </dgm:pt>
    <dgm:pt modelId="{9D4E2775-D080-CE4F-8021-AF10D0482E52}" type="pres">
      <dgm:prSet presAssocID="{3546B565-F326-44C2-9790-43997AFE4D24}" presName="arrowAndChildren" presStyleCnt="0"/>
      <dgm:spPr/>
    </dgm:pt>
    <dgm:pt modelId="{CFBDB714-A5F5-8842-826B-D348A481B2D1}" type="pres">
      <dgm:prSet presAssocID="{3546B565-F326-44C2-9790-43997AFE4D24}" presName="parentTextArrow" presStyleLbl="node1" presStyleIdx="0" presStyleCnt="0"/>
      <dgm:spPr/>
      <dgm:t>
        <a:bodyPr/>
        <a:lstStyle/>
        <a:p>
          <a:endParaRPr lang="en-IN"/>
        </a:p>
      </dgm:t>
    </dgm:pt>
    <dgm:pt modelId="{A98E390A-FD9D-7B4D-B31B-F849443772C3}" type="pres">
      <dgm:prSet presAssocID="{3546B565-F326-44C2-9790-43997AFE4D24}" presName="arrow" presStyleLbl="alignNode1" presStyleIdx="1" presStyleCnt="4"/>
      <dgm:spPr/>
      <dgm:t>
        <a:bodyPr/>
        <a:lstStyle/>
        <a:p>
          <a:endParaRPr lang="en-IN"/>
        </a:p>
      </dgm:t>
    </dgm:pt>
    <dgm:pt modelId="{A9B72632-7DC4-D84A-84BB-EEF589E81883}" type="pres">
      <dgm:prSet presAssocID="{3546B565-F326-44C2-9790-43997AFE4D24}" presName="descendantArrow" presStyleLbl="bgAccFollowNode1" presStyleIdx="1" presStyleCnt="4"/>
      <dgm:spPr/>
      <dgm:t>
        <a:bodyPr/>
        <a:lstStyle/>
        <a:p>
          <a:endParaRPr lang="en-IN"/>
        </a:p>
      </dgm:t>
    </dgm:pt>
    <dgm:pt modelId="{E2284712-0A09-A74D-A4AA-2B2C050050B2}" type="pres">
      <dgm:prSet presAssocID="{9C17BBAF-CC54-497D-8235-84ACB9638BCB}" presName="sp" presStyleCnt="0"/>
      <dgm:spPr/>
    </dgm:pt>
    <dgm:pt modelId="{FDEBD09E-1A8A-D243-8AD9-ED042AF60D8C}" type="pres">
      <dgm:prSet presAssocID="{BA711F06-AF6F-49E9-9710-802825FA4E6F}" presName="arrowAndChildren" presStyleCnt="0"/>
      <dgm:spPr/>
    </dgm:pt>
    <dgm:pt modelId="{062304B6-B938-1E4C-9B3B-31D9777FD3C6}" type="pres">
      <dgm:prSet presAssocID="{BA711F06-AF6F-49E9-9710-802825FA4E6F}" presName="parentTextArrow" presStyleLbl="node1" presStyleIdx="0" presStyleCnt="0"/>
      <dgm:spPr/>
      <dgm:t>
        <a:bodyPr/>
        <a:lstStyle/>
        <a:p>
          <a:endParaRPr lang="en-IN"/>
        </a:p>
      </dgm:t>
    </dgm:pt>
    <dgm:pt modelId="{19CDC581-2674-3D4A-8D68-943FC729CFE1}" type="pres">
      <dgm:prSet presAssocID="{BA711F06-AF6F-49E9-9710-802825FA4E6F}" presName="arrow" presStyleLbl="alignNode1" presStyleIdx="2" presStyleCnt="4"/>
      <dgm:spPr/>
      <dgm:t>
        <a:bodyPr/>
        <a:lstStyle/>
        <a:p>
          <a:endParaRPr lang="en-IN"/>
        </a:p>
      </dgm:t>
    </dgm:pt>
    <dgm:pt modelId="{408FF51F-07AD-6B4C-92F6-1B0F98711F6C}" type="pres">
      <dgm:prSet presAssocID="{BA711F06-AF6F-49E9-9710-802825FA4E6F}" presName="descendantArrow" presStyleLbl="bgAccFollowNode1" presStyleIdx="2" presStyleCnt="4"/>
      <dgm:spPr/>
      <dgm:t>
        <a:bodyPr/>
        <a:lstStyle/>
        <a:p>
          <a:endParaRPr lang="en-IN"/>
        </a:p>
      </dgm:t>
    </dgm:pt>
    <dgm:pt modelId="{04DF8CC3-BC96-B142-B0D0-55FAC05B5A5B}" type="pres">
      <dgm:prSet presAssocID="{EA0945EE-C7F2-4E2B-A294-B15201C62553}" presName="sp" presStyleCnt="0"/>
      <dgm:spPr/>
    </dgm:pt>
    <dgm:pt modelId="{252AC1CB-058F-7842-A8BD-874F8B235318}" type="pres">
      <dgm:prSet presAssocID="{2899A3F5-E92B-4CF1-BCB9-BF7E7514422B}" presName="arrowAndChildren" presStyleCnt="0"/>
      <dgm:spPr/>
    </dgm:pt>
    <dgm:pt modelId="{54F78049-9F5B-A346-B03F-B02F96F34C2E}" type="pres">
      <dgm:prSet presAssocID="{2899A3F5-E92B-4CF1-BCB9-BF7E7514422B}" presName="parentTextArrow" presStyleLbl="node1" presStyleIdx="0" presStyleCnt="0"/>
      <dgm:spPr/>
      <dgm:t>
        <a:bodyPr/>
        <a:lstStyle/>
        <a:p>
          <a:endParaRPr lang="en-IN"/>
        </a:p>
      </dgm:t>
    </dgm:pt>
    <dgm:pt modelId="{0FE40C4E-57FD-3E42-BB54-7544DB5EBD06}" type="pres">
      <dgm:prSet presAssocID="{2899A3F5-E92B-4CF1-BCB9-BF7E7514422B}" presName="arrow" presStyleLbl="alignNode1" presStyleIdx="3" presStyleCnt="4"/>
      <dgm:spPr/>
      <dgm:t>
        <a:bodyPr/>
        <a:lstStyle/>
        <a:p>
          <a:endParaRPr lang="en-IN"/>
        </a:p>
      </dgm:t>
    </dgm:pt>
    <dgm:pt modelId="{9CE70B9F-D936-1B41-B23A-39F9BAE20EAA}" type="pres">
      <dgm:prSet presAssocID="{2899A3F5-E92B-4CF1-BCB9-BF7E7514422B}" presName="descendantArrow" presStyleLbl="bgAccFollowNode1" presStyleIdx="3" presStyleCnt="4"/>
      <dgm:spPr/>
      <dgm:t>
        <a:bodyPr/>
        <a:lstStyle/>
        <a:p>
          <a:endParaRPr lang="en-IN"/>
        </a:p>
      </dgm:t>
    </dgm:pt>
  </dgm:ptLst>
  <dgm:cxnLst>
    <dgm:cxn modelId="{98226EEC-ED28-9D45-833B-808202CFDD86}" type="presOf" srcId="{3546B565-F326-44C2-9790-43997AFE4D24}" destId="{A98E390A-FD9D-7B4D-B31B-F849443772C3}" srcOrd="1" destOrd="0" presId="urn:microsoft.com/office/officeart/2016/7/layout/VerticalDownArrowProcess"/>
    <dgm:cxn modelId="{D72769BB-4DB6-AB40-8E71-4114F62B7444}" type="presOf" srcId="{BA711F06-AF6F-49E9-9710-802825FA4E6F}" destId="{19CDC581-2674-3D4A-8D68-943FC729CFE1}" srcOrd="1" destOrd="0" presId="urn:microsoft.com/office/officeart/2016/7/layout/VerticalDownArrowProcess"/>
    <dgm:cxn modelId="{5642B66A-5629-4FC3-83FA-E99CBC14D2F9}" srcId="{F5EFE603-7464-46F8-BEDE-38724FB4E993}" destId="{DE3301C0-52DB-41F7-8B05-A967752E83B3}" srcOrd="0" destOrd="0" parTransId="{5E42F86A-935C-4BC3-B88B-D6B849E135E4}" sibTransId="{AF9611E8-D3D1-4F45-A7B7-1E96AB92A36B}"/>
    <dgm:cxn modelId="{1BFB9D86-1583-F348-9ACB-384FAB49B8FD}" type="presOf" srcId="{F5EFE603-7464-46F8-BEDE-38724FB4E993}" destId="{89F08DAC-8182-EB40-B7ED-453BBBF09ADA}" srcOrd="0" destOrd="0" presId="urn:microsoft.com/office/officeart/2016/7/layout/VerticalDownArrowProcess"/>
    <dgm:cxn modelId="{2F5A65A9-1FF5-4D67-B0F5-F1FF3BC2D5F1}" srcId="{2899A3F5-E92B-4CF1-BCB9-BF7E7514422B}" destId="{74FF04BC-46AB-4891-B6E8-868EB29CE89A}" srcOrd="0" destOrd="0" parTransId="{14FAD934-84E7-4AF0-8A24-EDC355575183}" sibTransId="{F3D0008D-7B70-4CD9-A10C-38227B50E0F2}"/>
    <dgm:cxn modelId="{BA922312-4F92-2042-9448-53F2256C8F84}" type="presOf" srcId="{B9623373-BA5A-4BAA-BC0D-622195A19478}" destId="{A9B72632-7DC4-D84A-84BB-EEF589E81883}" srcOrd="0" destOrd="0" presId="urn:microsoft.com/office/officeart/2016/7/layout/VerticalDownArrowProcess"/>
    <dgm:cxn modelId="{609C788B-61D3-0B42-9C36-AE2E594AEFAE}" type="presOf" srcId="{3546B565-F326-44C2-9790-43997AFE4D24}" destId="{CFBDB714-A5F5-8842-826B-D348A481B2D1}" srcOrd="0" destOrd="0" presId="urn:microsoft.com/office/officeart/2016/7/layout/VerticalDownArrowProcess"/>
    <dgm:cxn modelId="{EE55398E-2BDF-4CC8-B6DF-7302422CB748}" srcId="{BA711F06-AF6F-49E9-9710-802825FA4E6F}" destId="{E8E81E34-9205-4A3F-B081-E27F81526EDF}" srcOrd="0" destOrd="0" parTransId="{E895757D-7D6B-49B2-A6EC-BE7EA4D2C142}" sibTransId="{294C31FB-93CD-459F-B90B-72698545A155}"/>
    <dgm:cxn modelId="{614ADCC8-10FF-F548-854B-7343B125A082}" type="presOf" srcId="{E8E81E34-9205-4A3F-B081-E27F81526EDF}" destId="{408FF51F-07AD-6B4C-92F6-1B0F98711F6C}" srcOrd="0" destOrd="0" presId="urn:microsoft.com/office/officeart/2016/7/layout/VerticalDownArrowProcess"/>
    <dgm:cxn modelId="{7F89369E-AE58-E94A-A1D8-3E6253A0FEA2}" type="presOf" srcId="{BA711F06-AF6F-49E9-9710-802825FA4E6F}" destId="{062304B6-B938-1E4C-9B3B-31D9777FD3C6}" srcOrd="0" destOrd="0" presId="urn:microsoft.com/office/officeart/2016/7/layout/VerticalDownArrowProcess"/>
    <dgm:cxn modelId="{00D67680-B85F-9748-A4F5-DA8CC2693E6F}" type="presOf" srcId="{2899A3F5-E92B-4CF1-BCB9-BF7E7514422B}" destId="{54F78049-9F5B-A346-B03F-B02F96F34C2E}" srcOrd="0" destOrd="0" presId="urn:microsoft.com/office/officeart/2016/7/layout/VerticalDownArrowProcess"/>
    <dgm:cxn modelId="{BB4CE619-50DC-4FD4-BD18-59CB59230ED6}" srcId="{A1DDEE36-192A-41AE-A038-0943B665D048}" destId="{BA711F06-AF6F-49E9-9710-802825FA4E6F}" srcOrd="1" destOrd="0" parTransId="{BC854F51-6BA0-4D06-B1A2-38E6F5FBF8FC}" sibTransId="{9C17BBAF-CC54-497D-8235-84ACB9638BCB}"/>
    <dgm:cxn modelId="{7A381C28-BB81-4CBB-84FB-C6E691BD52DD}" srcId="{A1DDEE36-192A-41AE-A038-0943B665D048}" destId="{3546B565-F326-44C2-9790-43997AFE4D24}" srcOrd="2" destOrd="0" parTransId="{87CDB396-E679-4F99-ADFD-809F78C76891}" sibTransId="{238362A5-0A17-4189-8DC6-9FBC99AA1058}"/>
    <dgm:cxn modelId="{A7BA78C9-0293-A64C-8D74-779613254F35}" type="presOf" srcId="{A1DDEE36-192A-41AE-A038-0943B665D048}" destId="{46F2FF6B-B942-3A43-8851-22187FCADFE7}" srcOrd="0" destOrd="0" presId="urn:microsoft.com/office/officeart/2016/7/layout/VerticalDownArrowProcess"/>
    <dgm:cxn modelId="{F05159DB-9044-44B3-93EE-C23FFE28459D}" srcId="{A1DDEE36-192A-41AE-A038-0943B665D048}" destId="{2899A3F5-E92B-4CF1-BCB9-BF7E7514422B}" srcOrd="0" destOrd="0" parTransId="{4A5442E5-0320-4BC9-AB1F-6BE5C0876613}" sibTransId="{EA0945EE-C7F2-4E2B-A294-B15201C62553}"/>
    <dgm:cxn modelId="{22E22154-299A-4579-9366-DF45D29AD63F}" srcId="{3546B565-F326-44C2-9790-43997AFE4D24}" destId="{B9623373-BA5A-4BAA-BC0D-622195A19478}" srcOrd="0" destOrd="0" parTransId="{32DA89D0-6B9B-4FF6-8E61-34509827BB24}" sibTransId="{FB803531-BACC-44D4-8C9C-EADB61734680}"/>
    <dgm:cxn modelId="{4363FAB7-BA47-BE4A-95B0-99699DBE6CFC}" type="presOf" srcId="{DE3301C0-52DB-41F7-8B05-A967752E83B3}" destId="{D948CB6A-32E5-0A4F-8B22-7D586D1C9D02}" srcOrd="0" destOrd="0" presId="urn:microsoft.com/office/officeart/2016/7/layout/VerticalDownArrowProcess"/>
    <dgm:cxn modelId="{88103CAB-01A6-964E-BB38-69D0450F071E}" type="presOf" srcId="{2899A3F5-E92B-4CF1-BCB9-BF7E7514422B}" destId="{0FE40C4E-57FD-3E42-BB54-7544DB5EBD06}" srcOrd="1" destOrd="0" presId="urn:microsoft.com/office/officeart/2016/7/layout/VerticalDownArrowProcess"/>
    <dgm:cxn modelId="{9267C539-1879-4E2F-851D-C6EC34D4BB16}" srcId="{A1DDEE36-192A-41AE-A038-0943B665D048}" destId="{F5EFE603-7464-46F8-BEDE-38724FB4E993}" srcOrd="3" destOrd="0" parTransId="{E9F6991C-F4C6-4D1F-9B95-1640E8C3D1E1}" sibTransId="{F47887F5-5540-433D-A943-BB8CE42AB0B4}"/>
    <dgm:cxn modelId="{C5240126-C899-9C40-AEDD-6BB83C601164}" type="presOf" srcId="{74FF04BC-46AB-4891-B6E8-868EB29CE89A}" destId="{9CE70B9F-D936-1B41-B23A-39F9BAE20EAA}" srcOrd="0" destOrd="0" presId="urn:microsoft.com/office/officeart/2016/7/layout/VerticalDownArrowProcess"/>
    <dgm:cxn modelId="{6A838B82-255E-4C4E-B118-7C82888F0DE2}" type="presParOf" srcId="{46F2FF6B-B942-3A43-8851-22187FCADFE7}" destId="{3761FDFB-C467-1948-AE1D-CC15EBE6E831}" srcOrd="0" destOrd="0" presId="urn:microsoft.com/office/officeart/2016/7/layout/VerticalDownArrowProcess"/>
    <dgm:cxn modelId="{0A335CC8-1FA2-4342-B533-4211239DD466}" type="presParOf" srcId="{3761FDFB-C467-1948-AE1D-CC15EBE6E831}" destId="{89F08DAC-8182-EB40-B7ED-453BBBF09ADA}" srcOrd="0" destOrd="0" presId="urn:microsoft.com/office/officeart/2016/7/layout/VerticalDownArrowProcess"/>
    <dgm:cxn modelId="{D158CD83-8839-9942-8D8D-BA6F48CA233A}" type="presParOf" srcId="{3761FDFB-C467-1948-AE1D-CC15EBE6E831}" destId="{D948CB6A-32E5-0A4F-8B22-7D586D1C9D02}" srcOrd="1" destOrd="0" presId="urn:microsoft.com/office/officeart/2016/7/layout/VerticalDownArrowProcess"/>
    <dgm:cxn modelId="{F5A1A20B-5463-8E4F-8C0E-93F646316775}" type="presParOf" srcId="{46F2FF6B-B942-3A43-8851-22187FCADFE7}" destId="{373A143E-9576-5142-97AC-CC00EB9DE59F}" srcOrd="1" destOrd="0" presId="urn:microsoft.com/office/officeart/2016/7/layout/VerticalDownArrowProcess"/>
    <dgm:cxn modelId="{6A491FCB-DF75-2E4B-BB16-26590A6788AB}" type="presParOf" srcId="{46F2FF6B-B942-3A43-8851-22187FCADFE7}" destId="{9D4E2775-D080-CE4F-8021-AF10D0482E52}" srcOrd="2" destOrd="0" presId="urn:microsoft.com/office/officeart/2016/7/layout/VerticalDownArrowProcess"/>
    <dgm:cxn modelId="{167751B9-D70A-EF48-81DD-E6FB9586081E}" type="presParOf" srcId="{9D4E2775-D080-CE4F-8021-AF10D0482E52}" destId="{CFBDB714-A5F5-8842-826B-D348A481B2D1}" srcOrd="0" destOrd="0" presId="urn:microsoft.com/office/officeart/2016/7/layout/VerticalDownArrowProcess"/>
    <dgm:cxn modelId="{40BCAB3F-9D2F-F94F-87D4-166424146457}" type="presParOf" srcId="{9D4E2775-D080-CE4F-8021-AF10D0482E52}" destId="{A98E390A-FD9D-7B4D-B31B-F849443772C3}" srcOrd="1" destOrd="0" presId="urn:microsoft.com/office/officeart/2016/7/layout/VerticalDownArrowProcess"/>
    <dgm:cxn modelId="{6B676130-F734-A442-BECC-8900053868E3}" type="presParOf" srcId="{9D4E2775-D080-CE4F-8021-AF10D0482E52}" destId="{A9B72632-7DC4-D84A-84BB-EEF589E81883}" srcOrd="2" destOrd="0" presId="urn:microsoft.com/office/officeart/2016/7/layout/VerticalDownArrowProcess"/>
    <dgm:cxn modelId="{B911090F-F4C1-184D-A49F-CCDAB9210CC0}" type="presParOf" srcId="{46F2FF6B-B942-3A43-8851-22187FCADFE7}" destId="{E2284712-0A09-A74D-A4AA-2B2C050050B2}" srcOrd="3" destOrd="0" presId="urn:microsoft.com/office/officeart/2016/7/layout/VerticalDownArrowProcess"/>
    <dgm:cxn modelId="{BE601DC1-CE98-0748-BF3B-AA4758BDB51E}" type="presParOf" srcId="{46F2FF6B-B942-3A43-8851-22187FCADFE7}" destId="{FDEBD09E-1A8A-D243-8AD9-ED042AF60D8C}" srcOrd="4" destOrd="0" presId="urn:microsoft.com/office/officeart/2016/7/layout/VerticalDownArrowProcess"/>
    <dgm:cxn modelId="{6190F917-DC01-8943-A321-BBC70FB2E241}" type="presParOf" srcId="{FDEBD09E-1A8A-D243-8AD9-ED042AF60D8C}" destId="{062304B6-B938-1E4C-9B3B-31D9777FD3C6}" srcOrd="0" destOrd="0" presId="urn:microsoft.com/office/officeart/2016/7/layout/VerticalDownArrowProcess"/>
    <dgm:cxn modelId="{86774F91-F9D5-6D43-A168-8EBBF7681599}" type="presParOf" srcId="{FDEBD09E-1A8A-D243-8AD9-ED042AF60D8C}" destId="{19CDC581-2674-3D4A-8D68-943FC729CFE1}" srcOrd="1" destOrd="0" presId="urn:microsoft.com/office/officeart/2016/7/layout/VerticalDownArrowProcess"/>
    <dgm:cxn modelId="{6C5C9502-B2BE-B44E-8CF2-4E960950D479}" type="presParOf" srcId="{FDEBD09E-1A8A-D243-8AD9-ED042AF60D8C}" destId="{408FF51F-07AD-6B4C-92F6-1B0F98711F6C}" srcOrd="2" destOrd="0" presId="urn:microsoft.com/office/officeart/2016/7/layout/VerticalDownArrowProcess"/>
    <dgm:cxn modelId="{4B7335B0-0D53-3C44-8C86-98DC51F9F346}" type="presParOf" srcId="{46F2FF6B-B942-3A43-8851-22187FCADFE7}" destId="{04DF8CC3-BC96-B142-B0D0-55FAC05B5A5B}" srcOrd="5" destOrd="0" presId="urn:microsoft.com/office/officeart/2016/7/layout/VerticalDownArrowProcess"/>
    <dgm:cxn modelId="{F5689103-4929-A34C-BF6C-15AC846651DF}" type="presParOf" srcId="{46F2FF6B-B942-3A43-8851-22187FCADFE7}" destId="{252AC1CB-058F-7842-A8BD-874F8B235318}" srcOrd="6" destOrd="0" presId="urn:microsoft.com/office/officeart/2016/7/layout/VerticalDownArrowProcess"/>
    <dgm:cxn modelId="{1B1AC8E3-2F3C-B844-8B0C-5882CBFC0382}" type="presParOf" srcId="{252AC1CB-058F-7842-A8BD-874F8B235318}" destId="{54F78049-9F5B-A346-B03F-B02F96F34C2E}" srcOrd="0" destOrd="0" presId="urn:microsoft.com/office/officeart/2016/7/layout/VerticalDownArrowProcess"/>
    <dgm:cxn modelId="{1A231D4C-CC3C-704F-89D1-E390D75D8DB7}" type="presParOf" srcId="{252AC1CB-058F-7842-A8BD-874F8B235318}" destId="{0FE40C4E-57FD-3E42-BB54-7544DB5EBD06}" srcOrd="1" destOrd="0" presId="urn:microsoft.com/office/officeart/2016/7/layout/VerticalDownArrowProcess"/>
    <dgm:cxn modelId="{20B9F244-0FDB-1F46-A2B3-4AA6BEE5A6DC}" type="presParOf" srcId="{252AC1CB-058F-7842-A8BD-874F8B235318}" destId="{9CE70B9F-D936-1B41-B23A-39F9BAE20EAA}"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57A6-D0D2-D541-AFB2-12F6EDBD92EE}">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70485" rIns="140970" bIns="70485" numCol="1" spcCol="1270" anchor="ctr" anchorCtr="0">
          <a:noAutofit/>
        </a:bodyPr>
        <a:lstStyle/>
        <a:p>
          <a:pPr marL="285750" lvl="1" indent="-285750" algn="l" defTabSz="1644650">
            <a:lnSpc>
              <a:spcPct val="90000"/>
            </a:lnSpc>
            <a:spcBef>
              <a:spcPct val="0"/>
            </a:spcBef>
            <a:spcAft>
              <a:spcPct val="15000"/>
            </a:spcAft>
            <a:buChar char="••"/>
          </a:pPr>
          <a:r>
            <a:rPr lang="en-US" sz="3700" i="0" kern="1200" dirty="0"/>
            <a:t>Declaring a Python variable</a:t>
          </a:r>
          <a:endParaRPr lang="en-US" sz="3700" kern="1200" dirty="0"/>
        </a:p>
        <a:p>
          <a:pPr marL="285750" lvl="1" indent="-285750" algn="l" defTabSz="1644650">
            <a:lnSpc>
              <a:spcPct val="90000"/>
            </a:lnSpc>
            <a:spcBef>
              <a:spcPct val="0"/>
            </a:spcBef>
            <a:spcAft>
              <a:spcPct val="15000"/>
            </a:spcAft>
            <a:buChar char="••"/>
          </a:pPr>
          <a:r>
            <a:rPr lang="en-US" sz="3700" i="0" kern="1200" dirty="0"/>
            <a:t>Variable naming</a:t>
          </a:r>
          <a:endParaRPr lang="en-US" sz="3700" kern="1200" dirty="0"/>
        </a:p>
        <a:p>
          <a:pPr marL="285750" lvl="1" indent="-285750" algn="l" defTabSz="1644650">
            <a:lnSpc>
              <a:spcPct val="90000"/>
            </a:lnSpc>
            <a:spcBef>
              <a:spcPct val="0"/>
            </a:spcBef>
            <a:spcAft>
              <a:spcPct val="15000"/>
            </a:spcAft>
            <a:buChar char="••"/>
          </a:pPr>
          <a:r>
            <a:rPr lang="en-US" sz="3700" i="0" kern="1200"/>
            <a:t>Using variables in expressions</a:t>
          </a:r>
          <a:endParaRPr lang="en-US" sz="3700" kern="1200"/>
        </a:p>
        <a:p>
          <a:pPr marL="285750" lvl="1" indent="-285750" algn="l" defTabSz="1644650">
            <a:lnSpc>
              <a:spcPct val="90000"/>
            </a:lnSpc>
            <a:spcBef>
              <a:spcPct val="0"/>
            </a:spcBef>
            <a:spcAft>
              <a:spcPct val="15000"/>
            </a:spcAft>
            <a:buChar char="••"/>
          </a:pPr>
          <a:r>
            <a:rPr lang="en-US" sz="3700" i="0" kern="1200"/>
            <a:t>Variable type</a:t>
          </a:r>
          <a:endParaRPr lang="en-US" sz="3700" kern="1200"/>
        </a:p>
        <a:p>
          <a:pPr marL="285750" lvl="1" indent="-285750" algn="l" defTabSz="1644650">
            <a:lnSpc>
              <a:spcPct val="90000"/>
            </a:lnSpc>
            <a:spcBef>
              <a:spcPct val="0"/>
            </a:spcBef>
            <a:spcAft>
              <a:spcPct val="15000"/>
            </a:spcAft>
            <a:buChar char="••"/>
          </a:pPr>
          <a:r>
            <a:rPr lang="en-US" sz="3700" i="0" kern="1200"/>
            <a:t>Valid Python variable names</a:t>
          </a:r>
          <a:endParaRPr lang="en-US" sz="3700" kern="1200"/>
        </a:p>
      </dsp:txBody>
      <dsp:txXfrm rot="-5400000">
        <a:off x="3785615" y="605066"/>
        <a:ext cx="6560052" cy="3141206"/>
      </dsp:txXfrm>
    </dsp:sp>
    <dsp:sp modelId="{2468CB0D-53C4-874A-A7DB-6EC5E0C251D9}">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endParaRPr lang="en-US" sz="3400" kern="1200" dirty="0"/>
        </a:p>
        <a:p>
          <a:pPr lvl="0" algn="ctr" defTabSz="1511300">
            <a:lnSpc>
              <a:spcPct val="90000"/>
            </a:lnSpc>
            <a:spcBef>
              <a:spcPct val="0"/>
            </a:spcBef>
            <a:spcAft>
              <a:spcPct val="35000"/>
            </a:spcAft>
          </a:pPr>
          <a:r>
            <a:rPr lang="en-US" sz="3400" kern="1200" dirty="0"/>
            <a:t>A variable is used to store information that can be referenced later on.</a:t>
          </a:r>
          <a:br>
            <a:rPr lang="en-US" sz="3400" kern="1200" dirty="0"/>
          </a:br>
          <a:endParaRPr lang="en-US" sz="3400" kern="1200" dirty="0"/>
        </a:p>
      </dsp:txBody>
      <dsp:txXfrm>
        <a:off x="184799" y="184799"/>
        <a:ext cx="3416018" cy="3981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08DAC-8182-EB40-B7ED-453BBBF09ADA}">
      <dsp:nvSpPr>
        <dsp:cNvPr id="0" name=""/>
        <dsp:cNvSpPr/>
      </dsp:nvSpPr>
      <dsp:spPr>
        <a:xfrm>
          <a:off x="0" y="3569039"/>
          <a:ext cx="2628900" cy="78081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lvl="0" algn="ctr" defTabSz="1200150">
            <a:lnSpc>
              <a:spcPct val="90000"/>
            </a:lnSpc>
            <a:spcBef>
              <a:spcPct val="0"/>
            </a:spcBef>
            <a:spcAft>
              <a:spcPct val="35000"/>
            </a:spcAft>
          </a:pPr>
          <a:r>
            <a:rPr lang="en-US" sz="2700" kern="1200"/>
            <a:t>Execute</a:t>
          </a:r>
        </a:p>
      </dsp:txBody>
      <dsp:txXfrm>
        <a:off x="0" y="3569039"/>
        <a:ext cx="2628900" cy="780818"/>
      </dsp:txXfrm>
    </dsp:sp>
    <dsp:sp modelId="{D948CB6A-32E5-0A4F-8B22-7D586D1C9D02}">
      <dsp:nvSpPr>
        <dsp:cNvPr id="0" name=""/>
        <dsp:cNvSpPr/>
      </dsp:nvSpPr>
      <dsp:spPr>
        <a:xfrm>
          <a:off x="2628900" y="3569039"/>
          <a:ext cx="7886700" cy="7808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lvl="0" algn="l" defTabSz="844550">
            <a:lnSpc>
              <a:spcPct val="90000"/>
            </a:lnSpc>
            <a:spcBef>
              <a:spcPct val="0"/>
            </a:spcBef>
            <a:spcAft>
              <a:spcPct val="35000"/>
            </a:spcAft>
          </a:pPr>
          <a:r>
            <a:rPr lang="en-US" sz="1900" kern="1200"/>
            <a:t>Execute a Python program file</a:t>
          </a:r>
        </a:p>
      </dsp:txBody>
      <dsp:txXfrm>
        <a:off x="2628900" y="3569039"/>
        <a:ext cx="7886700" cy="780818"/>
      </dsp:txXfrm>
    </dsp:sp>
    <dsp:sp modelId="{A98E390A-FD9D-7B4D-B31B-F849443772C3}">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lvl="0" algn="ctr" defTabSz="1200150">
            <a:lnSpc>
              <a:spcPct val="90000"/>
            </a:lnSpc>
            <a:spcBef>
              <a:spcPct val="0"/>
            </a:spcBef>
            <a:spcAft>
              <a:spcPct val="35000"/>
            </a:spcAft>
          </a:pPr>
          <a:r>
            <a:rPr lang="en-US" sz="2700" kern="1200"/>
            <a:t>Save</a:t>
          </a:r>
        </a:p>
      </dsp:txBody>
      <dsp:txXfrm rot="-10800000">
        <a:off x="0" y="2379853"/>
        <a:ext cx="2628900" cy="780584"/>
      </dsp:txXfrm>
    </dsp:sp>
    <dsp:sp modelId="{A9B72632-7DC4-D84A-84BB-EEF589E81883}">
      <dsp:nvSpPr>
        <dsp:cNvPr id="0" name=""/>
        <dsp:cNvSpPr/>
      </dsp:nvSpPr>
      <dsp:spPr>
        <a:xfrm>
          <a:off x="2628900" y="2379853"/>
          <a:ext cx="7886700" cy="7805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lvl="0" algn="l" defTabSz="844550">
            <a:lnSpc>
              <a:spcPct val="90000"/>
            </a:lnSpc>
            <a:spcBef>
              <a:spcPct val="0"/>
            </a:spcBef>
            <a:spcAft>
              <a:spcPct val="35000"/>
            </a:spcAft>
          </a:pPr>
          <a:r>
            <a:rPr lang="en-US" sz="1900" kern="1200"/>
            <a:t>Save the file</a:t>
          </a:r>
        </a:p>
      </dsp:txBody>
      <dsp:txXfrm>
        <a:off x="2628900" y="2379853"/>
        <a:ext cx="7886700" cy="780584"/>
      </dsp:txXfrm>
    </dsp:sp>
    <dsp:sp modelId="{19CDC581-2674-3D4A-8D68-943FC729CFE1}">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lvl="0" algn="ctr" defTabSz="1200150">
            <a:lnSpc>
              <a:spcPct val="90000"/>
            </a:lnSpc>
            <a:spcBef>
              <a:spcPct val="0"/>
            </a:spcBef>
            <a:spcAft>
              <a:spcPct val="35000"/>
            </a:spcAft>
          </a:pPr>
          <a:r>
            <a:rPr lang="en-US" sz="2700" kern="1200"/>
            <a:t>Enter</a:t>
          </a:r>
        </a:p>
      </dsp:txBody>
      <dsp:txXfrm rot="-10800000">
        <a:off x="0" y="1190666"/>
        <a:ext cx="2628900" cy="780584"/>
      </dsp:txXfrm>
    </dsp:sp>
    <dsp:sp modelId="{408FF51F-07AD-6B4C-92F6-1B0F98711F6C}">
      <dsp:nvSpPr>
        <dsp:cNvPr id="0" name=""/>
        <dsp:cNvSpPr/>
      </dsp:nvSpPr>
      <dsp:spPr>
        <a:xfrm>
          <a:off x="2628900" y="1190666"/>
          <a:ext cx="7886700" cy="7805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lvl="0" algn="l" defTabSz="844550">
            <a:lnSpc>
              <a:spcPct val="90000"/>
            </a:lnSpc>
            <a:spcBef>
              <a:spcPct val="0"/>
            </a:spcBef>
            <a:spcAft>
              <a:spcPct val="35000"/>
            </a:spcAft>
          </a:pPr>
          <a:r>
            <a:rPr lang="en-US" sz="1900" kern="1200"/>
            <a:t>Enter the code</a:t>
          </a:r>
        </a:p>
      </dsp:txBody>
      <dsp:txXfrm>
        <a:off x="2628900" y="1190666"/>
        <a:ext cx="7886700" cy="780584"/>
      </dsp:txXfrm>
    </dsp:sp>
    <dsp:sp modelId="{0FE40C4E-57FD-3E42-BB54-7544DB5EBD06}">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lvl="0" algn="ctr" defTabSz="1200150">
            <a:lnSpc>
              <a:spcPct val="90000"/>
            </a:lnSpc>
            <a:spcBef>
              <a:spcPct val="0"/>
            </a:spcBef>
            <a:spcAft>
              <a:spcPct val="35000"/>
            </a:spcAft>
          </a:pPr>
          <a:r>
            <a:rPr lang="en-US" sz="2700" kern="1200"/>
            <a:t>Create</a:t>
          </a:r>
        </a:p>
      </dsp:txBody>
      <dsp:txXfrm rot="-10800000">
        <a:off x="0" y="1479"/>
        <a:ext cx="2628900" cy="780584"/>
      </dsp:txXfrm>
    </dsp:sp>
    <dsp:sp modelId="{9CE70B9F-D936-1B41-B23A-39F9BAE20EAA}">
      <dsp:nvSpPr>
        <dsp:cNvPr id="0" name=""/>
        <dsp:cNvSpPr/>
      </dsp:nvSpPr>
      <dsp:spPr>
        <a:xfrm>
          <a:off x="2628900" y="1479"/>
          <a:ext cx="7886700" cy="7805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lvl="0" algn="l" defTabSz="844550">
            <a:lnSpc>
              <a:spcPct val="90000"/>
            </a:lnSpc>
            <a:spcBef>
              <a:spcPct val="0"/>
            </a:spcBef>
            <a:spcAft>
              <a:spcPct val="35000"/>
            </a:spcAft>
          </a:pPr>
          <a:r>
            <a:rPr lang="en-US" sz="1900" kern="1200"/>
            <a:t>Create a Python file</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8C582-329B-3243-9F00-A31E3622CAC1}"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88000-8405-4348-A0AE-9A10CDE2BEE5}" type="slidenum">
              <a:rPr lang="en-US" smtClean="0"/>
              <a:t>‹#›</a:t>
            </a:fld>
            <a:endParaRPr lang="en-US"/>
          </a:p>
        </p:txBody>
      </p:sp>
    </p:spTree>
    <p:extLst>
      <p:ext uri="{BB962C8B-B14F-4D97-AF65-F5344CB8AC3E}">
        <p14:creationId xmlns:p14="http://schemas.microsoft.com/office/powerpoint/2010/main" val="2136515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788000-8405-4348-A0AE-9A10CDE2BEE5}" type="slidenum">
              <a:rPr lang="en-US" smtClean="0"/>
              <a:t>15</a:t>
            </a:fld>
            <a:endParaRPr lang="en-US"/>
          </a:p>
        </p:txBody>
      </p:sp>
    </p:spTree>
    <p:extLst>
      <p:ext uri="{BB962C8B-B14F-4D97-AF65-F5344CB8AC3E}">
        <p14:creationId xmlns:p14="http://schemas.microsoft.com/office/powerpoint/2010/main" val="3255537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example to install and use</a:t>
            </a:r>
          </a:p>
        </p:txBody>
      </p:sp>
      <p:sp>
        <p:nvSpPr>
          <p:cNvPr id="4" name="Slide Number Placeholder 3"/>
          <p:cNvSpPr>
            <a:spLocks noGrp="1"/>
          </p:cNvSpPr>
          <p:nvPr>
            <p:ph type="sldNum" sz="quarter" idx="5"/>
          </p:nvPr>
        </p:nvSpPr>
        <p:spPr/>
        <p:txBody>
          <a:bodyPr/>
          <a:lstStyle/>
          <a:p>
            <a:fld id="{04788000-8405-4348-A0AE-9A10CDE2BEE5}" type="slidenum">
              <a:rPr lang="en-US" smtClean="0"/>
              <a:t>40</a:t>
            </a:fld>
            <a:endParaRPr lang="en-US"/>
          </a:p>
        </p:txBody>
      </p:sp>
    </p:spTree>
    <p:extLst>
      <p:ext uri="{BB962C8B-B14F-4D97-AF65-F5344CB8AC3E}">
        <p14:creationId xmlns:p14="http://schemas.microsoft.com/office/powerpoint/2010/main" val="1679183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explanation with examples such as pandas or stats</a:t>
            </a:r>
          </a:p>
        </p:txBody>
      </p:sp>
      <p:sp>
        <p:nvSpPr>
          <p:cNvPr id="4" name="Slide Number Placeholder 3"/>
          <p:cNvSpPr>
            <a:spLocks noGrp="1"/>
          </p:cNvSpPr>
          <p:nvPr>
            <p:ph type="sldNum" sz="quarter" idx="5"/>
          </p:nvPr>
        </p:nvSpPr>
        <p:spPr/>
        <p:txBody>
          <a:bodyPr/>
          <a:lstStyle/>
          <a:p>
            <a:fld id="{04788000-8405-4348-A0AE-9A10CDE2BEE5}" type="slidenum">
              <a:rPr lang="en-US" smtClean="0"/>
              <a:t>41</a:t>
            </a:fld>
            <a:endParaRPr lang="en-US"/>
          </a:p>
        </p:txBody>
      </p:sp>
    </p:spTree>
    <p:extLst>
      <p:ext uri="{BB962C8B-B14F-4D97-AF65-F5344CB8AC3E}">
        <p14:creationId xmlns:p14="http://schemas.microsoft.com/office/powerpoint/2010/main" val="344811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788000-8405-4348-A0AE-9A10CDE2BEE5}" type="slidenum">
              <a:rPr lang="en-US" smtClean="0"/>
              <a:t>17</a:t>
            </a:fld>
            <a:endParaRPr lang="en-US"/>
          </a:p>
        </p:txBody>
      </p:sp>
    </p:spTree>
    <p:extLst>
      <p:ext uri="{BB962C8B-B14F-4D97-AF65-F5344CB8AC3E}">
        <p14:creationId xmlns:p14="http://schemas.microsoft.com/office/powerpoint/2010/main" val="1158310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788000-8405-4348-A0AE-9A10CDE2BEE5}" type="slidenum">
              <a:rPr lang="en-US" smtClean="0"/>
              <a:t>18</a:t>
            </a:fld>
            <a:endParaRPr lang="en-US"/>
          </a:p>
        </p:txBody>
      </p:sp>
    </p:spTree>
    <p:extLst>
      <p:ext uri="{BB962C8B-B14F-4D97-AF65-F5344CB8AC3E}">
        <p14:creationId xmlns:p14="http://schemas.microsoft.com/office/powerpoint/2010/main" val="75642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788000-8405-4348-A0AE-9A10CDE2BEE5}" type="slidenum">
              <a:rPr lang="en-US" smtClean="0"/>
              <a:t>27</a:t>
            </a:fld>
            <a:endParaRPr lang="en-US"/>
          </a:p>
        </p:txBody>
      </p:sp>
    </p:spTree>
    <p:extLst>
      <p:ext uri="{BB962C8B-B14F-4D97-AF65-F5344CB8AC3E}">
        <p14:creationId xmlns:p14="http://schemas.microsoft.com/office/powerpoint/2010/main" val="106835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example calculations. Can be a quiz</a:t>
            </a:r>
          </a:p>
        </p:txBody>
      </p:sp>
      <p:sp>
        <p:nvSpPr>
          <p:cNvPr id="4" name="Slide Number Placeholder 3"/>
          <p:cNvSpPr>
            <a:spLocks noGrp="1"/>
          </p:cNvSpPr>
          <p:nvPr>
            <p:ph type="sldNum" sz="quarter" idx="5"/>
          </p:nvPr>
        </p:nvSpPr>
        <p:spPr/>
        <p:txBody>
          <a:bodyPr/>
          <a:lstStyle/>
          <a:p>
            <a:fld id="{04788000-8405-4348-A0AE-9A10CDE2BEE5}" type="slidenum">
              <a:rPr lang="en-US" smtClean="0"/>
              <a:t>31</a:t>
            </a:fld>
            <a:endParaRPr lang="en-US"/>
          </a:p>
        </p:txBody>
      </p:sp>
    </p:spTree>
    <p:extLst>
      <p:ext uri="{BB962C8B-B14F-4D97-AF65-F5344CB8AC3E}">
        <p14:creationId xmlns:p14="http://schemas.microsoft.com/office/powerpoint/2010/main" val="22692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student write an example of their own after explaining</a:t>
            </a:r>
          </a:p>
          <a:p>
            <a:endParaRPr lang="en-US" dirty="0"/>
          </a:p>
        </p:txBody>
      </p:sp>
      <p:sp>
        <p:nvSpPr>
          <p:cNvPr id="4" name="Slide Number Placeholder 3"/>
          <p:cNvSpPr>
            <a:spLocks noGrp="1"/>
          </p:cNvSpPr>
          <p:nvPr>
            <p:ph type="sldNum" sz="quarter" idx="5"/>
          </p:nvPr>
        </p:nvSpPr>
        <p:spPr/>
        <p:txBody>
          <a:bodyPr/>
          <a:lstStyle/>
          <a:p>
            <a:fld id="{04788000-8405-4348-A0AE-9A10CDE2BEE5}" type="slidenum">
              <a:rPr lang="en-US" smtClean="0"/>
              <a:t>34</a:t>
            </a:fld>
            <a:endParaRPr lang="en-US"/>
          </a:p>
        </p:txBody>
      </p:sp>
    </p:spTree>
    <p:extLst>
      <p:ext uri="{BB962C8B-B14F-4D97-AF65-F5344CB8AC3E}">
        <p14:creationId xmlns:p14="http://schemas.microsoft.com/office/powerpoint/2010/main" val="19559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student write an example of their own after explaining</a:t>
            </a:r>
          </a:p>
        </p:txBody>
      </p:sp>
      <p:sp>
        <p:nvSpPr>
          <p:cNvPr id="4" name="Slide Number Placeholder 3"/>
          <p:cNvSpPr>
            <a:spLocks noGrp="1"/>
          </p:cNvSpPr>
          <p:nvPr>
            <p:ph type="sldNum" sz="quarter" idx="5"/>
          </p:nvPr>
        </p:nvSpPr>
        <p:spPr/>
        <p:txBody>
          <a:bodyPr/>
          <a:lstStyle/>
          <a:p>
            <a:fld id="{04788000-8405-4348-A0AE-9A10CDE2BEE5}" type="slidenum">
              <a:rPr lang="en-US" smtClean="0"/>
              <a:t>36</a:t>
            </a:fld>
            <a:endParaRPr lang="en-US"/>
          </a:p>
        </p:txBody>
      </p:sp>
    </p:spTree>
    <p:extLst>
      <p:ext uri="{BB962C8B-B14F-4D97-AF65-F5344CB8AC3E}">
        <p14:creationId xmlns:p14="http://schemas.microsoft.com/office/powerpoint/2010/main" val="198302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students to do in notebook</a:t>
            </a:r>
          </a:p>
        </p:txBody>
      </p:sp>
      <p:sp>
        <p:nvSpPr>
          <p:cNvPr id="4" name="Slide Number Placeholder 3"/>
          <p:cNvSpPr>
            <a:spLocks noGrp="1"/>
          </p:cNvSpPr>
          <p:nvPr>
            <p:ph type="sldNum" sz="quarter" idx="5"/>
          </p:nvPr>
        </p:nvSpPr>
        <p:spPr/>
        <p:txBody>
          <a:bodyPr/>
          <a:lstStyle/>
          <a:p>
            <a:fld id="{04788000-8405-4348-A0AE-9A10CDE2BEE5}" type="slidenum">
              <a:rPr lang="en-US" smtClean="0"/>
              <a:t>38</a:t>
            </a:fld>
            <a:endParaRPr lang="en-US"/>
          </a:p>
        </p:txBody>
      </p:sp>
    </p:spTree>
    <p:extLst>
      <p:ext uri="{BB962C8B-B14F-4D97-AF65-F5344CB8AC3E}">
        <p14:creationId xmlns:p14="http://schemas.microsoft.com/office/powerpoint/2010/main" val="31084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Analyze each line step by step</a:t>
            </a:r>
          </a:p>
        </p:txBody>
      </p:sp>
      <p:sp>
        <p:nvSpPr>
          <p:cNvPr id="4" name="Slide Number Placeholder 3"/>
          <p:cNvSpPr>
            <a:spLocks noGrp="1"/>
          </p:cNvSpPr>
          <p:nvPr>
            <p:ph type="sldNum" sz="quarter" idx="5"/>
          </p:nvPr>
        </p:nvSpPr>
        <p:spPr/>
        <p:txBody>
          <a:bodyPr/>
          <a:lstStyle/>
          <a:p>
            <a:fld id="{04788000-8405-4348-A0AE-9A10CDE2BEE5}" type="slidenum">
              <a:rPr lang="en-US" smtClean="0"/>
              <a:t>39</a:t>
            </a:fld>
            <a:endParaRPr lang="en-US"/>
          </a:p>
        </p:txBody>
      </p:sp>
    </p:spTree>
    <p:extLst>
      <p:ext uri="{BB962C8B-B14F-4D97-AF65-F5344CB8AC3E}">
        <p14:creationId xmlns:p14="http://schemas.microsoft.com/office/powerpoint/2010/main" val="32628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20AE9-131E-CC98-6EE0-275B82C52A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7B198BF-6609-43C5-F073-703F2ECD0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700B15A-30FB-DD61-1DA7-E4D6E07F35FD}"/>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5" name="Footer Placeholder 4">
            <a:extLst>
              <a:ext uri="{FF2B5EF4-FFF2-40B4-BE49-F238E27FC236}">
                <a16:creationId xmlns:a16="http://schemas.microsoft.com/office/drawing/2014/main" xmlns="" id="{DE431508-625D-BC69-798A-17D12B95E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20D12C-1EBB-B02C-F621-983D11CE0502}"/>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301089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F44A1B-B81C-24F2-BD48-A43B2F633B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EE6DFB9-0947-02F1-DFD5-DD8646CC11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28813A-7ABE-8874-BE6B-0B953C2DEB85}"/>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5" name="Footer Placeholder 4">
            <a:extLst>
              <a:ext uri="{FF2B5EF4-FFF2-40B4-BE49-F238E27FC236}">
                <a16:creationId xmlns:a16="http://schemas.microsoft.com/office/drawing/2014/main" xmlns="" id="{0D87346E-C8BF-7973-4788-3F98AA90B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375EB92-39F1-AECC-C0DA-52FC51047F76}"/>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421308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A949C5E-CF17-602C-75D9-53C9ED2FD0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EB8B9DD-F3A5-088D-86FD-A18352321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3042EA-3EEA-3508-3FAF-A9BC2D484345}"/>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5" name="Footer Placeholder 4">
            <a:extLst>
              <a:ext uri="{FF2B5EF4-FFF2-40B4-BE49-F238E27FC236}">
                <a16:creationId xmlns:a16="http://schemas.microsoft.com/office/drawing/2014/main" xmlns="" id="{A1D5121D-BD25-0C97-A484-3B357584B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41C26B-76E7-DA9A-741F-DFB1EB87778C}"/>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12791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E009F-27E2-F684-BBDB-BE7ED3630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89CC70A-8C8E-2A7D-C902-9E57A428E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874554-04BD-2F3D-338B-CBE83FE77314}"/>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5" name="Footer Placeholder 4">
            <a:extLst>
              <a:ext uri="{FF2B5EF4-FFF2-40B4-BE49-F238E27FC236}">
                <a16:creationId xmlns:a16="http://schemas.microsoft.com/office/drawing/2014/main" xmlns="" id="{C1898B6F-4055-187D-16A4-B7854F450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CA7D4-80F5-CDA3-5AAC-6F2A7EBAB4FA}"/>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225783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161092-815D-8BC1-496E-44E175F58E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AABE5E6-F055-2870-3029-A051E0B4A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94A8B40-B43E-4769-560C-4CE9220D031E}"/>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5" name="Footer Placeholder 4">
            <a:extLst>
              <a:ext uri="{FF2B5EF4-FFF2-40B4-BE49-F238E27FC236}">
                <a16:creationId xmlns:a16="http://schemas.microsoft.com/office/drawing/2014/main" xmlns="" id="{DEE90709-5C7B-8C47-D8F8-762FD9551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BD92AE-F728-4290-D17A-E2FE556FB38E}"/>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206452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D3B5A-E964-5AB1-F981-C56871EB8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6AC052B-F287-9959-4A81-46C55E080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5C0DAB8-BBF8-A15A-2ABA-371C6FB1B6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6CE76D4-5948-2ED6-C902-659076148682}"/>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6" name="Footer Placeholder 5">
            <a:extLst>
              <a:ext uri="{FF2B5EF4-FFF2-40B4-BE49-F238E27FC236}">
                <a16:creationId xmlns:a16="http://schemas.microsoft.com/office/drawing/2014/main" xmlns="" id="{E38AD899-A89A-FE2C-63BB-C3D6B814B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C50835C-662A-1C24-153F-10B541CE2ECB}"/>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418962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9FDB0-3C15-BC66-9FA1-C9223277BE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2543200-3C40-3564-76DA-5A45DC8CF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7813C99-EC92-0B06-D49F-71180E8ED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2664552-5D40-BBD5-4DD3-29C57C3F9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D8BCBC3-2942-C0F2-770A-05CB0B07F6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28C1E0D-DC2A-0AA1-FC88-3C32941D9F11}"/>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8" name="Footer Placeholder 7">
            <a:extLst>
              <a:ext uri="{FF2B5EF4-FFF2-40B4-BE49-F238E27FC236}">
                <a16:creationId xmlns:a16="http://schemas.microsoft.com/office/drawing/2014/main" xmlns="" id="{DA028509-2D46-714E-3363-F894BF7CA0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168C39A-E09A-D9B3-98EB-DECE88956CC5}"/>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94054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B1548A-4A7B-0EBA-C499-56BA22BA2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875FAB6-93A8-7D14-3335-AFE4274A34A1}"/>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4" name="Footer Placeholder 3">
            <a:extLst>
              <a:ext uri="{FF2B5EF4-FFF2-40B4-BE49-F238E27FC236}">
                <a16:creationId xmlns:a16="http://schemas.microsoft.com/office/drawing/2014/main" xmlns="" id="{01645176-0733-4707-2ED5-062ACA6B3B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71967B7-7BA1-1DB5-DFB5-EE8B295D074E}"/>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234047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C0EDA7C-AD72-1BF1-8853-EC81909CA8E2}"/>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3" name="Footer Placeholder 2">
            <a:extLst>
              <a:ext uri="{FF2B5EF4-FFF2-40B4-BE49-F238E27FC236}">
                <a16:creationId xmlns:a16="http://schemas.microsoft.com/office/drawing/2014/main" xmlns="" id="{6634FD2F-BF6C-BDDF-277A-0CFE223ED5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DEA6064-D8D2-2D97-1516-8E1E1F9E40D4}"/>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228296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F50B55-C35B-10D9-124F-F39E76DF1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BEDEF06-6C3E-B22C-9A23-6B4753CE41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0453262-D73E-B032-8934-9476B9931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B1F89ED-4147-A37B-B50E-8E6A12AFE217}"/>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6" name="Footer Placeholder 5">
            <a:extLst>
              <a:ext uri="{FF2B5EF4-FFF2-40B4-BE49-F238E27FC236}">
                <a16:creationId xmlns:a16="http://schemas.microsoft.com/office/drawing/2014/main" xmlns="" id="{4ADDEE97-BC96-A720-FE43-196655889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A6F9AF2-8528-C062-44A3-605307350370}"/>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274331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F66CA0-1F96-B684-2289-DC6D8A0E3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2C7FB29-9180-2D6D-D4A1-85C054582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7492383-2510-8102-83D7-38017AF59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176F386-24CF-5975-84AA-19E4CF1A3A54}"/>
              </a:ext>
            </a:extLst>
          </p:cNvPr>
          <p:cNvSpPr>
            <a:spLocks noGrp="1"/>
          </p:cNvSpPr>
          <p:nvPr>
            <p:ph type="dt" sz="half" idx="10"/>
          </p:nvPr>
        </p:nvSpPr>
        <p:spPr/>
        <p:txBody>
          <a:bodyPr/>
          <a:lstStyle/>
          <a:p>
            <a:fld id="{3048F9CB-62C6-3349-B934-527223839C61}" type="datetimeFigureOut">
              <a:rPr lang="en-US" smtClean="0"/>
              <a:t>7/17/2023</a:t>
            </a:fld>
            <a:endParaRPr lang="en-US"/>
          </a:p>
        </p:txBody>
      </p:sp>
      <p:sp>
        <p:nvSpPr>
          <p:cNvPr id="6" name="Footer Placeholder 5">
            <a:extLst>
              <a:ext uri="{FF2B5EF4-FFF2-40B4-BE49-F238E27FC236}">
                <a16:creationId xmlns:a16="http://schemas.microsoft.com/office/drawing/2014/main" xmlns="" id="{3DA2AD51-FA59-ED35-0B3F-A0DE7FD92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E157B6-1F75-644B-DDD2-F3397B094DD3}"/>
              </a:ext>
            </a:extLst>
          </p:cNvPr>
          <p:cNvSpPr>
            <a:spLocks noGrp="1"/>
          </p:cNvSpPr>
          <p:nvPr>
            <p:ph type="sldNum" sz="quarter" idx="12"/>
          </p:nvPr>
        </p:nvSpPr>
        <p:spPr/>
        <p:txBody>
          <a:bodyPr/>
          <a:lstStyle/>
          <a:p>
            <a:fld id="{402F4DDD-D89C-C943-A578-5F866B1F42C7}" type="slidenum">
              <a:rPr lang="en-US" smtClean="0"/>
              <a:t>‹#›</a:t>
            </a:fld>
            <a:endParaRPr lang="en-US"/>
          </a:p>
        </p:txBody>
      </p:sp>
    </p:spTree>
    <p:extLst>
      <p:ext uri="{BB962C8B-B14F-4D97-AF65-F5344CB8AC3E}">
        <p14:creationId xmlns:p14="http://schemas.microsoft.com/office/powerpoint/2010/main" val="303796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62752C0-8E13-02F8-1284-17B7B02A6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79F80F6-904E-8B43-8D8B-887D2BB23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F9561D0-9DD9-985C-503E-34B92CEBE1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8F9CB-62C6-3349-B934-527223839C61}" type="datetimeFigureOut">
              <a:rPr lang="en-US" smtClean="0"/>
              <a:t>7/17/2023</a:t>
            </a:fld>
            <a:endParaRPr lang="en-US"/>
          </a:p>
        </p:txBody>
      </p:sp>
      <p:sp>
        <p:nvSpPr>
          <p:cNvPr id="5" name="Footer Placeholder 4">
            <a:extLst>
              <a:ext uri="{FF2B5EF4-FFF2-40B4-BE49-F238E27FC236}">
                <a16:creationId xmlns:a16="http://schemas.microsoft.com/office/drawing/2014/main" xmlns="" id="{056E2665-46AF-569C-6072-BF96EECF5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3403AC-7942-800F-AB0C-51F0C603F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F4DDD-D89C-C943-A578-5F866B1F42C7}" type="slidenum">
              <a:rPr lang="en-US" smtClean="0"/>
              <a:t>‹#›</a:t>
            </a:fld>
            <a:endParaRPr lang="en-US"/>
          </a:p>
        </p:txBody>
      </p:sp>
    </p:spTree>
    <p:extLst>
      <p:ext uri="{BB962C8B-B14F-4D97-AF65-F5344CB8AC3E}">
        <p14:creationId xmlns:p14="http://schemas.microsoft.com/office/powerpoint/2010/main" val="121659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ython.land/introduction-to-python/python-for-loo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python.land/data-processing/working-with-js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hyperlink" Target="https://docs.python.org/3/tutorial/" TargetMode="External"/><Relationship Id="rId1" Type="http://schemas.openxmlformats.org/officeDocument/2006/relationships/slideLayout" Target="../slideLayouts/slideLayout2.xml"/><Relationship Id="rId5" Type="http://schemas.openxmlformats.org/officeDocument/2006/relationships/hyperlink" Target="https://www.learnpython.org/" TargetMode="External"/><Relationship Id="rId4" Type="http://schemas.openxmlformats.org/officeDocument/2006/relationships/hyperlink" Target="https://www.tutorialspoint.com/python/index.htm"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Kn1HF3oD19c"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youtube.com/watch?v=M323OL6K5v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how-to-install-jupyter-notebook-in-windows/" TargetMode="External"/><Relationship Id="rId2" Type="http://schemas.openxmlformats.org/officeDocument/2006/relationships/hyperlink" Target="https://www.geeksforgeeks.org/how-to-install-anaconda-on-windows/"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ython.land/introduction-to-python/string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E6D10B7-B7C3-59C2-1AFD-D219E53AE862}"/>
              </a:ext>
            </a:extLst>
          </p:cNvPr>
          <p:cNvSpPr>
            <a:spLocks noGrp="1"/>
          </p:cNvSpPr>
          <p:nvPr>
            <p:ph type="ctrTitle"/>
          </p:nvPr>
        </p:nvSpPr>
        <p:spPr>
          <a:xfrm>
            <a:off x="643467" y="643467"/>
            <a:ext cx="5446437" cy="5078460"/>
          </a:xfrm>
        </p:spPr>
        <p:txBody>
          <a:bodyPr>
            <a:normAutofit/>
          </a:bodyPr>
          <a:lstStyle/>
          <a:p>
            <a:pPr algn="l"/>
            <a:r>
              <a:rPr lang="en-US" sz="4800" b="1" i="0" u="none" strike="noStrike" dirty="0">
                <a:effectLst/>
                <a:latin typeface="Roboto"/>
                <a:cs typeface="Bangla MN" pitchFamily="2" charset="0"/>
              </a:rPr>
              <a:t>Introduction</a:t>
            </a:r>
            <a:br>
              <a:rPr lang="en-US" sz="4800" b="1" i="0" u="none" strike="noStrike" dirty="0">
                <a:effectLst/>
                <a:latin typeface="Roboto"/>
                <a:cs typeface="Bangla MN" pitchFamily="2" charset="0"/>
              </a:rPr>
            </a:br>
            <a:r>
              <a:rPr lang="en-US" sz="4800" b="1" i="0" u="none" strike="noStrike" dirty="0">
                <a:effectLst/>
                <a:latin typeface="Roboto"/>
                <a:cs typeface="Bangla MN" pitchFamily="2" charset="0"/>
              </a:rPr>
              <a:t>to Python </a:t>
            </a:r>
            <a:r>
              <a:rPr lang="en-US" sz="4800" b="1" i="0" u="none" strike="noStrike" dirty="0" smtClean="0">
                <a:effectLst/>
                <a:latin typeface="Roboto"/>
                <a:cs typeface="Bangla MN" pitchFamily="2" charset="0"/>
              </a:rPr>
              <a:t>Level 1</a:t>
            </a:r>
            <a:r>
              <a:rPr lang="en-US" sz="4400" b="1" i="0" u="none" strike="noStrike" dirty="0">
                <a:effectLst/>
                <a:latin typeface="Bangla MN" pitchFamily="2" charset="0"/>
                <a:cs typeface="Bangla MN" pitchFamily="2" charset="0"/>
              </a:rPr>
              <a:t/>
            </a:r>
            <a:br>
              <a:rPr lang="en-US" sz="4400" b="1" i="0" u="none" strike="noStrike" dirty="0">
                <a:effectLst/>
                <a:latin typeface="Bangla MN" pitchFamily="2" charset="0"/>
                <a:cs typeface="Bangla MN" pitchFamily="2" charset="0"/>
              </a:rPr>
            </a:br>
            <a:r>
              <a:rPr lang="en-US" sz="4400" b="1" i="0" u="none" strike="noStrike" dirty="0">
                <a:effectLst/>
                <a:latin typeface="Bangla MN" pitchFamily="2" charset="0"/>
                <a:cs typeface="Bangla MN" pitchFamily="2" charset="0"/>
              </a:rPr>
              <a:t/>
            </a:r>
            <a:br>
              <a:rPr lang="en-US" sz="4400" b="1" i="0" u="none" strike="noStrike" dirty="0">
                <a:effectLst/>
                <a:latin typeface="Bangla MN" pitchFamily="2" charset="0"/>
                <a:cs typeface="Bangla MN" pitchFamily="2" charset="0"/>
              </a:rPr>
            </a:br>
            <a:endParaRPr lang="en-US" sz="4400" dirty="0">
              <a:latin typeface="Bangla MN" pitchFamily="2" charset="0"/>
              <a:cs typeface="Bangla MN" pitchFamily="2" charset="0"/>
            </a:endParaRPr>
          </a:p>
        </p:txBody>
      </p:sp>
      <p:pic>
        <p:nvPicPr>
          <p:cNvPr id="1026" name="Picture 2">
            <a:extLst>
              <a:ext uri="{FF2B5EF4-FFF2-40B4-BE49-F238E27FC236}">
                <a16:creationId xmlns:a16="http://schemas.microsoft.com/office/drawing/2014/main" xmlns="" id="{6A995C6D-1CED-5272-24F7-03233DC575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16"/>
          <a:stretch/>
        </p:blipFill>
        <p:spPr bwMode="auto">
          <a:xfrm>
            <a:off x="5557983" y="332524"/>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9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E104B8-9E03-237C-73F6-7A89482BCFB2}"/>
              </a:ext>
            </a:extLst>
          </p:cNvPr>
          <p:cNvSpPr>
            <a:spLocks noGrp="1"/>
          </p:cNvSpPr>
          <p:nvPr>
            <p:ph type="title"/>
          </p:nvPr>
        </p:nvSpPr>
        <p:spPr/>
        <p:txBody>
          <a:bodyPr>
            <a:normAutofit/>
          </a:bodyPr>
          <a:lstStyle/>
          <a:p>
            <a:r>
              <a:rPr lang="en-US" b="1" i="0" u="none" strike="noStrike" dirty="0">
                <a:solidFill>
                  <a:srgbClr val="222222"/>
                </a:solidFill>
                <a:effectLst/>
                <a:latin typeface="Roboto" panose="02000000000000000000" pitchFamily="2" charset="0"/>
              </a:rPr>
              <a:t>Python Variable: Storing Information for Later Use</a:t>
            </a:r>
            <a:endParaRPr lang="en-US" dirty="0"/>
          </a:p>
        </p:txBody>
      </p:sp>
      <p:graphicFrame>
        <p:nvGraphicFramePr>
          <p:cNvPr id="13" name="Content Placeholder 2">
            <a:extLst>
              <a:ext uri="{FF2B5EF4-FFF2-40B4-BE49-F238E27FC236}">
                <a16:creationId xmlns:a16="http://schemas.microsoft.com/office/drawing/2014/main" xmlns="" id="{E7615D5E-F073-5092-B01C-6119AF21CAC0}"/>
              </a:ext>
            </a:extLst>
          </p:cNvPr>
          <p:cNvGraphicFramePr>
            <a:graphicFrameLocks noGrp="1"/>
          </p:cNvGraphicFramePr>
          <p:nvPr>
            <p:ph idx="1"/>
            <p:extLst>
              <p:ext uri="{D42A27DB-BD31-4B8C-83A1-F6EECF244321}">
                <p14:modId xmlns:p14="http://schemas.microsoft.com/office/powerpoint/2010/main" val="576426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40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xmlns=""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1E0E047-5D35-5D95-B4A2-2563266C2A5E}"/>
              </a:ext>
            </a:extLst>
          </p:cNvPr>
          <p:cNvSpPr>
            <a:spLocks noGrp="1"/>
          </p:cNvSpPr>
          <p:nvPr>
            <p:ph type="title"/>
          </p:nvPr>
        </p:nvSpPr>
        <p:spPr>
          <a:xfrm>
            <a:off x="1389278" y="1233241"/>
            <a:ext cx="3240506" cy="4064628"/>
          </a:xfrm>
        </p:spPr>
        <p:txBody>
          <a:bodyPr>
            <a:normAutofit/>
          </a:bodyPr>
          <a:lstStyle/>
          <a:p>
            <a:r>
              <a:rPr lang="en-US" b="1" i="0" u="none" strike="noStrike">
                <a:solidFill>
                  <a:srgbClr val="FFFFFF"/>
                </a:solidFill>
                <a:effectLst/>
                <a:latin typeface="Roboto" panose="02000000000000000000" pitchFamily="2" charset="0"/>
              </a:rPr>
              <a:t>Python Data Types</a:t>
            </a:r>
            <a:endParaRPr lang="en-US">
              <a:solidFill>
                <a:srgbClr val="FFFFFF"/>
              </a:solidFill>
            </a:endParaRPr>
          </a:p>
        </p:txBody>
      </p:sp>
      <p:sp>
        <p:nvSpPr>
          <p:cNvPr id="26" name="Freeform: Shape 11">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3">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8" name="Freeform: Shape 15">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BFA00F34-11A0-8C59-2B02-45A89E57D532}"/>
              </a:ext>
            </a:extLst>
          </p:cNvPr>
          <p:cNvSpPr>
            <a:spLocks noGrp="1"/>
          </p:cNvSpPr>
          <p:nvPr>
            <p:ph idx="1"/>
          </p:nvPr>
        </p:nvSpPr>
        <p:spPr>
          <a:xfrm>
            <a:off x="6096000" y="820880"/>
            <a:ext cx="5257799" cy="4889350"/>
          </a:xfrm>
        </p:spPr>
        <p:txBody>
          <a:bodyPr anchor="t">
            <a:normAutofit/>
          </a:bodyPr>
          <a:lstStyle/>
          <a:p>
            <a:pPr>
              <a:buFont typeface="Arial" panose="020B0604020202020204" pitchFamily="34" charset="0"/>
              <a:buChar char="•"/>
            </a:pPr>
            <a:r>
              <a:rPr lang="en-US" sz="2600" b="0" i="0" u="none" strike="noStrike" dirty="0">
                <a:effectLst/>
                <a:latin typeface="Roboto" panose="02000000000000000000" pitchFamily="2" charset="0"/>
              </a:rPr>
              <a:t>Integers</a:t>
            </a:r>
          </a:p>
          <a:p>
            <a:pPr>
              <a:buFont typeface="Arial" panose="020B0604020202020204" pitchFamily="34" charset="0"/>
              <a:buChar char="•"/>
            </a:pPr>
            <a:r>
              <a:rPr lang="en-US" sz="2600" b="0" i="0" u="none" strike="noStrike" dirty="0">
                <a:effectLst/>
                <a:latin typeface="Roboto" panose="02000000000000000000" pitchFamily="2" charset="0"/>
              </a:rPr>
              <a:t>Floating point numbers</a:t>
            </a:r>
          </a:p>
          <a:p>
            <a:pPr>
              <a:buFont typeface="Arial" panose="020B0604020202020204" pitchFamily="34" charset="0"/>
              <a:buChar char="•"/>
            </a:pPr>
            <a:r>
              <a:rPr lang="en-US" sz="2600" b="0" i="0" u="none" strike="noStrike" dirty="0">
                <a:effectLst/>
                <a:latin typeface="Roboto" panose="02000000000000000000" pitchFamily="2" charset="0"/>
              </a:rPr>
              <a:t>Complex numbers</a:t>
            </a:r>
          </a:p>
          <a:p>
            <a:pPr>
              <a:buFont typeface="Arial" panose="020B0604020202020204" pitchFamily="34" charset="0"/>
              <a:buChar char="•"/>
            </a:pPr>
            <a:r>
              <a:rPr lang="en-US" sz="2600" b="0" i="0" u="none" strike="noStrike" dirty="0">
                <a:effectLst/>
                <a:latin typeface="Roboto" panose="02000000000000000000" pitchFamily="2" charset="0"/>
              </a:rPr>
              <a:t>Booleans</a:t>
            </a:r>
          </a:p>
          <a:p>
            <a:pPr>
              <a:buFont typeface="Arial" panose="020B0604020202020204" pitchFamily="34" charset="0"/>
              <a:buChar char="•"/>
            </a:pPr>
            <a:r>
              <a:rPr lang="en-US" sz="2600" b="0" i="0" u="none" strike="noStrike" dirty="0">
                <a:effectLst/>
                <a:latin typeface="Roboto" panose="02000000000000000000" pitchFamily="2" charset="0"/>
              </a:rPr>
              <a:t>Strings</a:t>
            </a:r>
          </a:p>
          <a:p>
            <a:pPr>
              <a:buFont typeface="Arial" panose="020B0604020202020204" pitchFamily="34" charset="0"/>
              <a:buChar char="•"/>
            </a:pPr>
            <a:r>
              <a:rPr lang="en-US" sz="2600" b="0" i="0" u="none" strike="noStrike" dirty="0">
                <a:effectLst/>
                <a:latin typeface="Roboto" panose="02000000000000000000" pitchFamily="2" charset="0"/>
              </a:rPr>
              <a:t>Tuples</a:t>
            </a:r>
          </a:p>
          <a:p>
            <a:pPr>
              <a:buFont typeface="Arial" panose="020B0604020202020204" pitchFamily="34" charset="0"/>
              <a:buChar char="•"/>
            </a:pPr>
            <a:r>
              <a:rPr lang="en-US" sz="2600" b="0" i="0" u="none" strike="noStrike" dirty="0">
                <a:effectLst/>
                <a:latin typeface="Roboto" panose="02000000000000000000" pitchFamily="2" charset="0"/>
              </a:rPr>
              <a:t>Lists</a:t>
            </a:r>
          </a:p>
          <a:p>
            <a:pPr>
              <a:buFont typeface="Arial" panose="020B0604020202020204" pitchFamily="34" charset="0"/>
              <a:buChar char="•"/>
            </a:pPr>
            <a:r>
              <a:rPr lang="en-US" sz="2600" b="0" i="0" u="none" strike="noStrike" dirty="0">
                <a:effectLst/>
                <a:latin typeface="Roboto" panose="02000000000000000000" pitchFamily="2" charset="0"/>
              </a:rPr>
              <a:t>Ranges</a:t>
            </a:r>
          </a:p>
          <a:p>
            <a:pPr>
              <a:buFont typeface="Arial" panose="020B0604020202020204" pitchFamily="34" charset="0"/>
              <a:buChar char="•"/>
            </a:pPr>
            <a:r>
              <a:rPr lang="en-US" sz="2600" b="0" i="0" u="none" strike="noStrike" dirty="0">
                <a:effectLst/>
                <a:latin typeface="Roboto" panose="02000000000000000000" pitchFamily="2" charset="0"/>
              </a:rPr>
              <a:t>Dictionaries</a:t>
            </a:r>
          </a:p>
          <a:p>
            <a:pPr>
              <a:buFont typeface="Arial" panose="020B0604020202020204" pitchFamily="34" charset="0"/>
              <a:buChar char="•"/>
            </a:pPr>
            <a:r>
              <a:rPr lang="en-US" sz="2600" b="0" i="0" u="none" strike="noStrike" dirty="0">
                <a:effectLst/>
                <a:latin typeface="Roboto" panose="02000000000000000000" pitchFamily="2" charset="0"/>
              </a:rPr>
              <a:t>Sets</a:t>
            </a:r>
          </a:p>
        </p:txBody>
      </p:sp>
      <p:sp>
        <p:nvSpPr>
          <p:cNvPr id="29" name="Freeform: Shape 17">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Freeform: Shape 19">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1" name="Freeform: Shape 21">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9944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CD81A2A-6ED4-4EF4-A14C-912D31E148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xmlns="" id="{54F0D24B-53D1-34A9-7BC0-5181A64B11F8}"/>
              </a:ext>
            </a:extLst>
          </p:cNvPr>
          <p:cNvSpPr>
            <a:spLocks noGrp="1"/>
          </p:cNvSpPr>
          <p:nvPr>
            <p:ph type="title"/>
          </p:nvPr>
        </p:nvSpPr>
        <p:spPr>
          <a:xfrm>
            <a:off x="838200" y="365125"/>
            <a:ext cx="5393361" cy="1325563"/>
          </a:xfrm>
        </p:spPr>
        <p:txBody>
          <a:bodyPr>
            <a:normAutofit/>
          </a:bodyPr>
          <a:lstStyle/>
          <a:p>
            <a:r>
              <a:rPr lang="en-US" sz="4100" b="1" i="0" u="none" strike="noStrike" dirty="0">
                <a:effectLst/>
                <a:latin typeface="Roboto" panose="02000000000000000000" pitchFamily="2" charset="0"/>
              </a:rPr>
              <a:t>Python Integer: Non-Fractional Numbers</a:t>
            </a:r>
            <a:endParaRPr lang="en-US" sz="4100" dirty="0"/>
          </a:p>
        </p:txBody>
      </p:sp>
      <p:sp>
        <p:nvSpPr>
          <p:cNvPr id="12" name="Freeform: Shape 11">
            <a:extLst>
              <a:ext uri="{FF2B5EF4-FFF2-40B4-BE49-F238E27FC236}">
                <a16:creationId xmlns:a16="http://schemas.microsoft.com/office/drawing/2014/main" xmlns="" id="{1661932C-CA15-4E17-B115-FAE7CBEE47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4136C236-6799-3254-3972-E845EC2A4059}"/>
              </a:ext>
            </a:extLst>
          </p:cNvPr>
          <p:cNvSpPr>
            <a:spLocks noGrp="1"/>
          </p:cNvSpPr>
          <p:nvPr>
            <p:ph idx="1"/>
          </p:nvPr>
        </p:nvSpPr>
        <p:spPr>
          <a:xfrm>
            <a:off x="838200" y="1825625"/>
            <a:ext cx="5393361" cy="4351338"/>
          </a:xfrm>
        </p:spPr>
        <p:txBody>
          <a:bodyPr>
            <a:noAutofit/>
          </a:bodyPr>
          <a:lstStyle/>
          <a:p>
            <a:pPr algn="just"/>
            <a:r>
              <a:rPr lang="en-US" sz="2200" i="0" strike="noStrike" dirty="0">
                <a:effectLst/>
              </a:rPr>
              <a:t>The Python integer is a non-fractional number, like 1, 2, 45, -1, -2, and -100. It’s one of the three types of numbers Python supports natively, the others being f</a:t>
            </a:r>
            <a:r>
              <a:rPr lang="en-US" sz="2200" dirty="0"/>
              <a:t>loating point numbers </a:t>
            </a:r>
            <a:r>
              <a:rPr lang="en-US" sz="2200" i="0" strike="noStrike" dirty="0">
                <a:effectLst/>
              </a:rPr>
              <a:t>and complex numbers.</a:t>
            </a:r>
          </a:p>
          <a:p>
            <a:r>
              <a:rPr lang="en-US" sz="2200" i="0" strike="noStrike" dirty="0">
                <a:effectLst/>
              </a:rPr>
              <a:t>Max size of a Python integer</a:t>
            </a:r>
          </a:p>
          <a:p>
            <a:r>
              <a:rPr lang="en-US" sz="2200" i="0" strike="noStrike" dirty="0">
                <a:effectLst/>
              </a:rPr>
              <a:t>Converting from and to an integer</a:t>
            </a:r>
          </a:p>
          <a:p>
            <a:r>
              <a:rPr lang="en-US" sz="2200" i="0" strike="noStrike" dirty="0">
                <a:effectLst/>
              </a:rPr>
              <a:t>String to integer</a:t>
            </a:r>
          </a:p>
          <a:p>
            <a:r>
              <a:rPr lang="en-US" sz="2200" i="0" strike="noStrike" dirty="0">
                <a:effectLst/>
              </a:rPr>
              <a:t>Float to integer</a:t>
            </a:r>
          </a:p>
          <a:p>
            <a:r>
              <a:rPr lang="en-US" sz="2200" i="0" strike="noStrike" dirty="0">
                <a:effectLst/>
              </a:rPr>
              <a:t>Python random integer</a:t>
            </a:r>
          </a:p>
          <a:p>
            <a:pPr marL="0" indent="0">
              <a:buNone/>
            </a:pP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dirty="0"/>
          </a:p>
        </p:txBody>
      </p:sp>
      <p:sp>
        <p:nvSpPr>
          <p:cNvPr id="14" name="Oval 13">
            <a:extLst>
              <a:ext uri="{FF2B5EF4-FFF2-40B4-BE49-F238E27FC236}">
                <a16:creationId xmlns:a16="http://schemas.microsoft.com/office/drawing/2014/main" xmlns="" id="{8590ADD5-9383-4D3D-9047-3DA2593CCB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ircle Addition">
            <a:extLst>
              <a:ext uri="{FF2B5EF4-FFF2-40B4-BE49-F238E27FC236}">
                <a16:creationId xmlns:a16="http://schemas.microsoft.com/office/drawing/2014/main" xmlns="" id="{FA388840-A227-BCB4-3962-615166EBD8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xmlns="" id="{DABE3E45-88CF-45D8-8D40-C773324D93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xmlns="" id="{49CD1692-827B-4C8D-B4A1-134FD04CF4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xmlns="" id="{B91ECDA9-56DC-4270-8F33-01C5637B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75F47824-961D-465D-84F9-EAE11BC617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xmlns="" id="{FEC9DA3E-C1D7-472D-B7C0-F71AE41FB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9845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xmlns="" id="{1CD81A2A-6ED4-4EF4-A14C-912D31E148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xmlns="" id="{C6507BA9-EB64-2DC1-DDCC-F83A481D793A}"/>
              </a:ext>
            </a:extLst>
          </p:cNvPr>
          <p:cNvSpPr>
            <a:spLocks noGrp="1"/>
          </p:cNvSpPr>
          <p:nvPr>
            <p:ph type="title"/>
          </p:nvPr>
        </p:nvSpPr>
        <p:spPr>
          <a:xfrm>
            <a:off x="838200" y="365125"/>
            <a:ext cx="5393361" cy="1325563"/>
          </a:xfrm>
        </p:spPr>
        <p:txBody>
          <a:bodyPr>
            <a:normAutofit/>
          </a:bodyPr>
          <a:lstStyle/>
          <a:p>
            <a:r>
              <a:rPr lang="en-US" sz="3100" b="1" i="0" u="none" strike="noStrike">
                <a:effectLst/>
                <a:latin typeface="Roboto" panose="02000000000000000000" pitchFamily="2" charset="0"/>
              </a:rPr>
              <a:t>Python Float: Working With Floating-Point Numbers</a:t>
            </a:r>
            <a:endParaRPr lang="en-US" sz="3100"/>
          </a:p>
        </p:txBody>
      </p:sp>
      <p:sp>
        <p:nvSpPr>
          <p:cNvPr id="27" name="Freeform: Shape 11">
            <a:extLst>
              <a:ext uri="{FF2B5EF4-FFF2-40B4-BE49-F238E27FC236}">
                <a16:creationId xmlns:a16="http://schemas.microsoft.com/office/drawing/2014/main" xmlns="" id="{1661932C-CA15-4E17-B115-FAE7CBEE47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35EDDE02-E369-E59B-62A7-C407EBFFC36C}"/>
              </a:ext>
            </a:extLst>
          </p:cNvPr>
          <p:cNvSpPr>
            <a:spLocks noGrp="1"/>
          </p:cNvSpPr>
          <p:nvPr>
            <p:ph idx="1"/>
          </p:nvPr>
        </p:nvSpPr>
        <p:spPr>
          <a:xfrm>
            <a:off x="838200" y="1825624"/>
            <a:ext cx="5736336" cy="4922647"/>
          </a:xfrm>
        </p:spPr>
        <p:txBody>
          <a:bodyPr>
            <a:noAutofit/>
          </a:bodyPr>
          <a:lstStyle/>
          <a:p>
            <a:pPr algn="just"/>
            <a:r>
              <a:rPr lang="en-US" sz="2200" b="0" i="0" u="none" strike="noStrike" dirty="0">
                <a:effectLst/>
              </a:rPr>
              <a:t>A floating-point number is a number with a decimal point or exponent notation, indicating that a number is a certain number of digits before and after the decimal point or exponent. For example, the number 1.23 is a floating-point number with one digit before the decimal point and two digits after the decimal point.</a:t>
            </a:r>
          </a:p>
          <a:p>
            <a:pPr algn="just"/>
            <a:r>
              <a:rPr lang="en-US" sz="2200" i="0" u="none" strike="noStrike" dirty="0">
                <a:effectLst/>
              </a:rPr>
              <a:t>Creating floating point numbers</a:t>
            </a:r>
          </a:p>
          <a:p>
            <a:pPr marL="0" indent="0" algn="just">
              <a:buNone/>
            </a:pPr>
            <a:r>
              <a:rPr lang="en-US" sz="2200" dirty="0"/>
              <a:t>	f = 1.45</a:t>
            </a:r>
          </a:p>
          <a:p>
            <a:pPr marL="0" indent="0" algn="just" rtl="0">
              <a:buNone/>
            </a:pPr>
            <a:r>
              <a:rPr lang="en-US" sz="2200" b="0" i="0" u="none" strike="noStrike" dirty="0">
                <a:effectLst/>
              </a:rPr>
              <a:t>	# f will become 2.0 in all cases below</a:t>
            </a:r>
          </a:p>
          <a:p>
            <a:pPr marL="0" indent="0" algn="just" rtl="0">
              <a:buNone/>
            </a:pPr>
            <a:r>
              <a:rPr lang="en-US" sz="2200" b="0" i="0" u="none" strike="noStrike" dirty="0">
                <a:effectLst/>
              </a:rPr>
              <a:t>	f = float</a:t>
            </a:r>
            <a:r>
              <a:rPr lang="en-US" sz="2200" b="1" i="0" u="none" strike="noStrike" dirty="0">
                <a:effectLst/>
              </a:rPr>
              <a:t>(</a:t>
            </a:r>
            <a:r>
              <a:rPr lang="en-US" sz="2200" b="0" i="0" u="none" strike="noStrike" dirty="0">
                <a:effectLst/>
              </a:rPr>
              <a:t>2.0</a:t>
            </a:r>
            <a:r>
              <a:rPr lang="en-US" sz="2200" b="1" i="0" u="none" strike="noStrike" dirty="0">
                <a:effectLst/>
              </a:rPr>
              <a:t>)</a:t>
            </a:r>
            <a:endParaRPr lang="en-US" sz="2200" b="0" i="0" u="none" strike="noStrike" dirty="0">
              <a:effectLst/>
            </a:endParaRPr>
          </a:p>
          <a:p>
            <a:pPr marL="0" indent="0" algn="just" rtl="0">
              <a:buNone/>
            </a:pPr>
            <a:r>
              <a:rPr lang="en-US" sz="2200" b="0" i="0" u="none" strike="noStrike" dirty="0">
                <a:effectLst/>
              </a:rPr>
              <a:t>	f = float</a:t>
            </a:r>
            <a:r>
              <a:rPr lang="en-US" sz="2200" b="1" i="0" u="none" strike="noStrike" dirty="0">
                <a:effectLst/>
              </a:rPr>
              <a:t>(</a:t>
            </a:r>
            <a:r>
              <a:rPr lang="en-US" sz="2200" b="0" i="0" u="none" strike="noStrike" dirty="0">
                <a:effectLst/>
              </a:rPr>
              <a:t>2</a:t>
            </a:r>
            <a:r>
              <a:rPr lang="en-US" sz="2200" b="1" i="0" u="none" strike="noStrike" dirty="0">
                <a:effectLst/>
              </a:rPr>
              <a:t>)</a:t>
            </a:r>
            <a:endParaRPr lang="en-US" sz="2200" b="0" i="0" u="none" strike="noStrike" dirty="0">
              <a:effectLst/>
            </a:endParaRPr>
          </a:p>
          <a:p>
            <a:pPr marL="0" indent="0" algn="just" rtl="0">
              <a:buNone/>
            </a:pPr>
            <a:r>
              <a:rPr lang="en-US" sz="2200" b="0" i="0" u="none" strike="noStrike" dirty="0">
                <a:effectLst/>
              </a:rPr>
              <a:t>	f = float</a:t>
            </a:r>
            <a:r>
              <a:rPr lang="en-US" sz="2200" b="1" i="0" u="none" strike="noStrike" dirty="0">
                <a:effectLst/>
              </a:rPr>
              <a:t>(</a:t>
            </a:r>
            <a:r>
              <a:rPr lang="en-US" sz="2200" b="0" i="0" u="none" strike="noStrike" dirty="0">
                <a:effectLst/>
              </a:rPr>
              <a:t>"2"</a:t>
            </a:r>
            <a:r>
              <a:rPr lang="en-US" sz="2200" b="1" i="0" u="none" strike="noStrike" dirty="0">
                <a:effectLst/>
              </a:rPr>
              <a:t>)</a:t>
            </a:r>
            <a:endParaRPr lang="en-US" sz="2200" dirty="0"/>
          </a:p>
        </p:txBody>
      </p:sp>
      <p:sp>
        <p:nvSpPr>
          <p:cNvPr id="28" name="Oval 13">
            <a:extLst>
              <a:ext uri="{FF2B5EF4-FFF2-40B4-BE49-F238E27FC236}">
                <a16:creationId xmlns:a16="http://schemas.microsoft.com/office/drawing/2014/main" xmlns="" id="{8590ADD5-9383-4D3D-9047-3DA2593CCB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6" descr="Decimals">
            <a:extLst>
              <a:ext uri="{FF2B5EF4-FFF2-40B4-BE49-F238E27FC236}">
                <a16:creationId xmlns:a16="http://schemas.microsoft.com/office/drawing/2014/main" xmlns="" id="{86720680-0C96-D2FB-17C6-E23411E972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0" name="Freeform: Shape 15">
            <a:extLst>
              <a:ext uri="{FF2B5EF4-FFF2-40B4-BE49-F238E27FC236}">
                <a16:creationId xmlns:a16="http://schemas.microsoft.com/office/drawing/2014/main" xmlns="" id="{DABE3E45-88CF-45D8-8D40-C773324D93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1" name="Straight Connector 17">
            <a:extLst>
              <a:ext uri="{FF2B5EF4-FFF2-40B4-BE49-F238E27FC236}">
                <a16:creationId xmlns:a16="http://schemas.microsoft.com/office/drawing/2014/main" xmlns="" id="{49CD1692-827B-4C8D-B4A1-134FD04CF4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19">
            <a:extLst>
              <a:ext uri="{FF2B5EF4-FFF2-40B4-BE49-F238E27FC236}">
                <a16:creationId xmlns:a16="http://schemas.microsoft.com/office/drawing/2014/main" xmlns="" id="{B91ECDA9-56DC-4270-8F33-01C5637B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3" name="Freeform: Shape 21">
            <a:extLst>
              <a:ext uri="{FF2B5EF4-FFF2-40B4-BE49-F238E27FC236}">
                <a16:creationId xmlns:a16="http://schemas.microsoft.com/office/drawing/2014/main" xmlns="" id="{75F47824-961D-465D-84F9-EAE11BC617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23">
            <a:extLst>
              <a:ext uri="{FF2B5EF4-FFF2-40B4-BE49-F238E27FC236}">
                <a16:creationId xmlns:a16="http://schemas.microsoft.com/office/drawing/2014/main" xmlns="" id="{FEC9DA3E-C1D7-472D-B7C0-F71AE41FB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09451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4399EE-77EF-BF34-6656-5B0804F4C1E1}"/>
              </a:ext>
            </a:extLst>
          </p:cNvPr>
          <p:cNvSpPr>
            <a:spLocks noGrp="1"/>
          </p:cNvSpPr>
          <p:nvPr>
            <p:ph type="title"/>
          </p:nvPr>
        </p:nvSpPr>
        <p:spPr>
          <a:xfrm>
            <a:off x="838201" y="365125"/>
            <a:ext cx="5251316" cy="1807305"/>
          </a:xfrm>
        </p:spPr>
        <p:txBody>
          <a:bodyPr>
            <a:normAutofit/>
          </a:bodyPr>
          <a:lstStyle/>
          <a:p>
            <a:r>
              <a:rPr lang="en-US" sz="4100" b="1" dirty="0">
                <a:latin typeface="Roboto" panose="02000000000000000000" pitchFamily="2" charset="0"/>
              </a:rPr>
              <a:t>Complex Numbers</a:t>
            </a:r>
          </a:p>
        </p:txBody>
      </p:sp>
      <p:sp>
        <p:nvSpPr>
          <p:cNvPr id="3" name="Content Placeholder 2">
            <a:extLst>
              <a:ext uri="{FF2B5EF4-FFF2-40B4-BE49-F238E27FC236}">
                <a16:creationId xmlns:a16="http://schemas.microsoft.com/office/drawing/2014/main" xmlns="" id="{299AC345-3085-07F1-E2F0-BAD92C7386E6}"/>
              </a:ext>
            </a:extLst>
          </p:cNvPr>
          <p:cNvSpPr>
            <a:spLocks noGrp="1"/>
          </p:cNvSpPr>
          <p:nvPr>
            <p:ph idx="1"/>
          </p:nvPr>
        </p:nvSpPr>
        <p:spPr>
          <a:xfrm>
            <a:off x="838200" y="2333296"/>
            <a:ext cx="4876800" cy="4241239"/>
          </a:xfrm>
        </p:spPr>
        <p:txBody>
          <a:bodyPr>
            <a:normAutofit lnSpcReduction="10000"/>
          </a:bodyPr>
          <a:lstStyle/>
          <a:p>
            <a:pPr marL="0" indent="0" algn="just">
              <a:buNone/>
            </a:pPr>
            <a:r>
              <a:rPr lang="en-US" sz="2400" b="0" i="0" u="none" strike="noStrike" dirty="0">
                <a:effectLst/>
              </a:rPr>
              <a:t>The complex data type in python consists of two values, the first one is the real part of the complex number, and the second one is the imaginary part of the complex number.</a:t>
            </a:r>
          </a:p>
          <a:p>
            <a:pPr marL="0" indent="0">
              <a:buNone/>
            </a:pPr>
            <a:endParaRPr lang="en-US" sz="1900" dirty="0">
              <a:latin typeface="Google Sans"/>
            </a:endParaRPr>
          </a:p>
          <a:p>
            <a:pPr marL="0" indent="0">
              <a:buNone/>
            </a:pPr>
            <a:r>
              <a:rPr lang="en-US" sz="1900" b="0" i="0" u="none" strike="noStrike" dirty="0">
                <a:effectLst/>
                <a:latin typeface="Consolas" panose="020B0609020204030204" pitchFamily="49" charset="0"/>
              </a:rPr>
              <a:t>x = 3+5j</a:t>
            </a:r>
            <a:r>
              <a:rPr lang="en-US" sz="1900" dirty="0"/>
              <a:t/>
            </a:r>
            <a:br>
              <a:rPr lang="en-US" sz="1900" dirty="0"/>
            </a:br>
            <a:r>
              <a:rPr lang="en-US" sz="1900" b="0" i="0" u="none" strike="noStrike" dirty="0">
                <a:effectLst/>
                <a:latin typeface="Consolas" panose="020B0609020204030204" pitchFamily="49" charset="0"/>
              </a:rPr>
              <a:t>y = 5j</a:t>
            </a:r>
            <a:r>
              <a:rPr lang="en-US" sz="1900" dirty="0"/>
              <a:t/>
            </a:r>
            <a:br>
              <a:rPr lang="en-US" sz="1900" dirty="0"/>
            </a:br>
            <a:r>
              <a:rPr lang="en-US" sz="1900" b="0" i="0" u="none" strike="noStrike" dirty="0">
                <a:effectLst/>
                <a:latin typeface="Consolas" panose="020B0609020204030204" pitchFamily="49" charset="0"/>
              </a:rPr>
              <a:t>z = -5j</a:t>
            </a:r>
            <a:r>
              <a:rPr lang="en-US" sz="1900" dirty="0"/>
              <a:t/>
            </a:r>
            <a:br>
              <a:rPr lang="en-US" sz="1900" dirty="0"/>
            </a:br>
            <a:r>
              <a:rPr lang="en-US" sz="1900" dirty="0"/>
              <a:t/>
            </a:r>
            <a:br>
              <a:rPr lang="en-US" sz="1900" dirty="0"/>
            </a:br>
            <a:r>
              <a:rPr lang="en-US" sz="1900" b="0" i="0" u="none" strike="noStrike" dirty="0">
                <a:effectLst/>
                <a:latin typeface="Consolas" panose="020B0609020204030204" pitchFamily="49" charset="0"/>
              </a:rPr>
              <a:t>print(type(x))</a:t>
            </a:r>
            <a:r>
              <a:rPr lang="en-US" sz="1900" dirty="0"/>
              <a:t/>
            </a:r>
            <a:br>
              <a:rPr lang="en-US" sz="1900" dirty="0"/>
            </a:br>
            <a:r>
              <a:rPr lang="en-US" sz="1900" b="0" i="0" u="none" strike="noStrike" dirty="0">
                <a:effectLst/>
                <a:latin typeface="Consolas" panose="020B0609020204030204" pitchFamily="49" charset="0"/>
              </a:rPr>
              <a:t>print(type(y))</a:t>
            </a:r>
            <a:r>
              <a:rPr lang="en-US" sz="1900" dirty="0"/>
              <a:t/>
            </a:r>
            <a:br>
              <a:rPr lang="en-US" sz="1900" dirty="0"/>
            </a:br>
            <a:r>
              <a:rPr lang="en-US" sz="1900" b="0" i="0" u="none" strike="noStrike" dirty="0">
                <a:effectLst/>
                <a:latin typeface="Consolas" panose="020B0609020204030204" pitchFamily="49" charset="0"/>
              </a:rPr>
              <a:t>print(type(z))</a:t>
            </a:r>
            <a:endParaRPr lang="en-US" sz="1900" dirty="0"/>
          </a:p>
        </p:txBody>
      </p:sp>
      <p:pic>
        <p:nvPicPr>
          <p:cNvPr id="5" name="Picture 4" descr="Antique cash register keys">
            <a:extLst>
              <a:ext uri="{FF2B5EF4-FFF2-40B4-BE49-F238E27FC236}">
                <a16:creationId xmlns:a16="http://schemas.microsoft.com/office/drawing/2014/main" xmlns="" id="{503E6453-4AC7-039B-AE07-0C5A498C22DC}"/>
              </a:ext>
            </a:extLst>
          </p:cNvPr>
          <p:cNvPicPr>
            <a:picLocks noChangeAspect="1"/>
          </p:cNvPicPr>
          <p:nvPr/>
        </p:nvPicPr>
        <p:blipFill rotWithShape="1">
          <a:blip r:embed="rId2"/>
          <a:srcRect l="19409" r="2277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5218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E821B4E-E4C6-6B5F-2C7E-29FCFE7F4A67}"/>
              </a:ext>
            </a:extLst>
          </p:cNvPr>
          <p:cNvSpPr>
            <a:spLocks noGrp="1"/>
          </p:cNvSpPr>
          <p:nvPr>
            <p:ph type="title"/>
          </p:nvPr>
        </p:nvSpPr>
        <p:spPr>
          <a:xfrm>
            <a:off x="838201" y="365125"/>
            <a:ext cx="5251316" cy="1807305"/>
          </a:xfrm>
        </p:spPr>
        <p:txBody>
          <a:bodyPr>
            <a:normAutofit/>
          </a:bodyPr>
          <a:lstStyle/>
          <a:p>
            <a:r>
              <a:rPr lang="en-US" b="1" i="0" u="none" strike="noStrike">
                <a:effectLst/>
                <a:latin typeface="Roboto" panose="02000000000000000000" pitchFamily="2" charset="0"/>
              </a:rPr>
              <a:t>Boolean</a:t>
            </a:r>
            <a:endParaRPr lang="en-US"/>
          </a:p>
        </p:txBody>
      </p:sp>
      <p:sp>
        <p:nvSpPr>
          <p:cNvPr id="3" name="Content Placeholder 2">
            <a:extLst>
              <a:ext uri="{FF2B5EF4-FFF2-40B4-BE49-F238E27FC236}">
                <a16:creationId xmlns:a16="http://schemas.microsoft.com/office/drawing/2014/main" xmlns="" id="{3DB4D2E0-7665-513B-7AFE-34302196C6D6}"/>
              </a:ext>
            </a:extLst>
          </p:cNvPr>
          <p:cNvSpPr>
            <a:spLocks noGrp="1"/>
          </p:cNvSpPr>
          <p:nvPr>
            <p:ph idx="1"/>
          </p:nvPr>
        </p:nvSpPr>
        <p:spPr>
          <a:xfrm>
            <a:off x="698503" y="1793800"/>
            <a:ext cx="5391014" cy="4808167"/>
          </a:xfrm>
        </p:spPr>
        <p:txBody>
          <a:bodyPr>
            <a:noAutofit/>
          </a:bodyPr>
          <a:lstStyle/>
          <a:p>
            <a:pPr marL="0" indent="0" algn="just">
              <a:buNone/>
            </a:pPr>
            <a:r>
              <a:rPr lang="en-US" sz="2000" dirty="0"/>
              <a:t>A </a:t>
            </a:r>
            <a:r>
              <a:rPr lang="en-US" sz="2000" dirty="0" err="1"/>
              <a:t>boolean</a:t>
            </a:r>
            <a:r>
              <a:rPr lang="en-US" sz="2000" dirty="0"/>
              <a:t> is the simplest data type; it’s either True or False.</a:t>
            </a:r>
          </a:p>
          <a:p>
            <a:pPr marL="0" indent="0" algn="just">
              <a:buNone/>
            </a:pPr>
            <a:endParaRPr lang="en-US" sz="2000" dirty="0"/>
          </a:p>
          <a:p>
            <a:pPr marL="0" indent="0" algn="just">
              <a:buNone/>
            </a:pPr>
            <a:r>
              <a:rPr lang="en-US" sz="2000" b="0" i="0" u="none" strike="noStrike" dirty="0">
                <a:effectLst/>
              </a:rPr>
              <a:t>In computer science, </a:t>
            </a:r>
            <a:r>
              <a:rPr lang="en-US" sz="2000" b="0" i="0" u="none" strike="noStrike" dirty="0" err="1">
                <a:effectLst/>
              </a:rPr>
              <a:t>booleans</a:t>
            </a:r>
            <a:r>
              <a:rPr lang="en-US" sz="2000" b="0" i="0" u="none" strike="noStrike" dirty="0">
                <a:effectLst/>
              </a:rPr>
              <a:t> are used a lot. This has to do with how computers work internally. Many operations inside a computer come down to a simple “true or false.” It’s important to note, that in Python a Boolean value starts with an upper-case letter: True or False. This is in contrast to most other programming languages, where lower-case is the norm.</a:t>
            </a:r>
          </a:p>
          <a:p>
            <a:pPr marL="0" indent="0" algn="just">
              <a:buNone/>
            </a:pPr>
            <a:r>
              <a:rPr lang="en-US" sz="2000" dirty="0"/>
              <a:t/>
            </a:r>
            <a:br>
              <a:rPr lang="en-US" sz="2000" dirty="0"/>
            </a:br>
            <a:r>
              <a:rPr lang="en-US" sz="2000" dirty="0" err="1"/>
              <a:t>door_is_locked</a:t>
            </a:r>
            <a:r>
              <a:rPr lang="en-US" sz="2000" dirty="0"/>
              <a:t> = True</a:t>
            </a:r>
          </a:p>
          <a:p>
            <a:pPr marL="0" indent="0" algn="just">
              <a:buNone/>
            </a:pPr>
            <a:r>
              <a:rPr lang="en-US" sz="2000" dirty="0"/>
              <a:t>if </a:t>
            </a:r>
            <a:r>
              <a:rPr lang="en-US" sz="2000" dirty="0" err="1"/>
              <a:t>door_is_locked</a:t>
            </a:r>
            <a:r>
              <a:rPr lang="en-US" sz="2000" dirty="0"/>
              <a:t>:</a:t>
            </a:r>
          </a:p>
          <a:p>
            <a:pPr marL="0" indent="0" algn="just">
              <a:buNone/>
            </a:pPr>
            <a:r>
              <a:rPr lang="en-US" sz="2000" dirty="0"/>
              <a:t>    print("Mum, open the door!")</a:t>
            </a:r>
          </a:p>
        </p:txBody>
      </p:sp>
      <p:pic>
        <p:nvPicPr>
          <p:cNvPr id="5" name="Picture 4" descr="Question mark on green pastel background">
            <a:extLst>
              <a:ext uri="{FF2B5EF4-FFF2-40B4-BE49-F238E27FC236}">
                <a16:creationId xmlns:a16="http://schemas.microsoft.com/office/drawing/2014/main" xmlns="" id="{C0A6E08C-F038-17FE-4455-5B27A3E2349E}"/>
              </a:ext>
            </a:extLst>
          </p:cNvPr>
          <p:cNvPicPr>
            <a:picLocks noChangeAspect="1"/>
          </p:cNvPicPr>
          <p:nvPr/>
        </p:nvPicPr>
        <p:blipFill rotWithShape="1">
          <a:blip r:embed="rId3"/>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6669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B492CD-616E-47F8-933B-5E2D952A05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xmlns="" id="{59383CF9-23B5-4335-9B21-1791C4CF1C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DF92C01-2C29-AC2B-70E9-AB33A6614986}"/>
              </a:ext>
            </a:extLst>
          </p:cNvPr>
          <p:cNvSpPr>
            <a:spLocks noGrp="1"/>
          </p:cNvSpPr>
          <p:nvPr>
            <p:ph type="title"/>
          </p:nvPr>
        </p:nvSpPr>
        <p:spPr>
          <a:xfrm>
            <a:off x="5894962" y="479493"/>
            <a:ext cx="5458838" cy="1325563"/>
          </a:xfrm>
        </p:spPr>
        <p:txBody>
          <a:bodyPr>
            <a:normAutofit/>
          </a:bodyPr>
          <a:lstStyle/>
          <a:p>
            <a:r>
              <a:rPr lang="en-US" b="1" i="0" u="none" strike="noStrike" dirty="0">
                <a:effectLst/>
                <a:latin typeface="Roboto" panose="02000000000000000000" pitchFamily="2" charset="0"/>
              </a:rPr>
              <a:t>Python String: Working With Text</a:t>
            </a:r>
            <a:endParaRPr lang="en-US" dirty="0"/>
          </a:p>
        </p:txBody>
      </p:sp>
      <p:sp>
        <p:nvSpPr>
          <p:cNvPr id="13" name="Freeform: Shape 12">
            <a:extLst>
              <a:ext uri="{FF2B5EF4-FFF2-40B4-BE49-F238E27FC236}">
                <a16:creationId xmlns:a16="http://schemas.microsoft.com/office/drawing/2014/main" xmlns="" id="{0007FE00-9498-4706-B255-6437B0252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E5C7537E-0F17-DEA7-C2EF-A1B06FADAB97}"/>
              </a:ext>
            </a:extLst>
          </p:cNvPr>
          <p:cNvSpPr>
            <a:spLocks noGrp="1"/>
          </p:cNvSpPr>
          <p:nvPr>
            <p:ph idx="1"/>
          </p:nvPr>
        </p:nvSpPr>
        <p:spPr>
          <a:xfrm>
            <a:off x="5894962" y="1984443"/>
            <a:ext cx="5458838" cy="4192520"/>
          </a:xfrm>
        </p:spPr>
        <p:txBody>
          <a:bodyPr>
            <a:normAutofit/>
          </a:bodyPr>
          <a:lstStyle/>
          <a:p>
            <a:pPr marL="0" indent="0">
              <a:buNone/>
            </a:pPr>
            <a:r>
              <a:rPr lang="en-US" dirty="0"/>
              <a:t>A string in Python is a sequence of characters.</a:t>
            </a:r>
            <a:br>
              <a:rPr lang="en-US" dirty="0"/>
            </a:br>
            <a:endParaRPr lang="en-US" dirty="0"/>
          </a:p>
          <a:p>
            <a:pPr marL="0" indent="0">
              <a:buNone/>
            </a:pPr>
            <a:r>
              <a:rPr lang="en-US" i="0" u="none" strike="noStrike" dirty="0">
                <a:effectLst/>
                <a:latin typeface="Roboto" panose="02000000000000000000" pitchFamily="2" charset="0"/>
              </a:rPr>
              <a:t>How to create a Python string</a:t>
            </a:r>
          </a:p>
          <a:p>
            <a:pPr marL="0" indent="0">
              <a:buNone/>
            </a:pPr>
            <a:r>
              <a:rPr lang="en-US" i="0" u="none" strike="noStrike" dirty="0">
                <a:effectLst/>
                <a:latin typeface="Roboto" panose="02000000000000000000" pitchFamily="2" charset="0"/>
              </a:rPr>
              <a:t>Single or double quotes?</a:t>
            </a:r>
          </a:p>
          <a:p>
            <a:pPr marL="0" indent="0">
              <a:buNone/>
            </a:pPr>
            <a:r>
              <a:rPr lang="en-US" i="0" u="none" strike="noStrike" dirty="0">
                <a:effectLst/>
                <a:latin typeface="Roboto" panose="02000000000000000000" pitchFamily="2" charset="0"/>
              </a:rPr>
              <a:t>Multiline strings</a:t>
            </a:r>
          </a:p>
        </p:txBody>
      </p:sp>
      <p:graphicFrame>
        <p:nvGraphicFramePr>
          <p:cNvPr id="4" name="Table 3">
            <a:extLst>
              <a:ext uri="{FF2B5EF4-FFF2-40B4-BE49-F238E27FC236}">
                <a16:creationId xmlns:a16="http://schemas.microsoft.com/office/drawing/2014/main" xmlns="" id="{DAE84736-1275-AA78-97E0-D25088AB017F}"/>
              </a:ext>
            </a:extLst>
          </p:cNvPr>
          <p:cNvGraphicFramePr>
            <a:graphicFrameLocks noGrp="1"/>
          </p:cNvGraphicFramePr>
          <p:nvPr>
            <p:extLst>
              <p:ext uri="{D42A27DB-BD31-4B8C-83A1-F6EECF244321}">
                <p14:modId xmlns:p14="http://schemas.microsoft.com/office/powerpoint/2010/main" val="4078995782"/>
              </p:ext>
            </p:extLst>
          </p:nvPr>
        </p:nvGraphicFramePr>
        <p:xfrm>
          <a:off x="703182" y="554699"/>
          <a:ext cx="4777381" cy="5578860"/>
        </p:xfrm>
        <a:graphic>
          <a:graphicData uri="http://schemas.openxmlformats.org/drawingml/2006/table">
            <a:tbl>
              <a:tblPr/>
              <a:tblGrid>
                <a:gridCol w="2261568">
                  <a:extLst>
                    <a:ext uri="{9D8B030D-6E8A-4147-A177-3AD203B41FA5}">
                      <a16:colId xmlns:a16="http://schemas.microsoft.com/office/drawing/2014/main" xmlns="" val="1625645524"/>
                    </a:ext>
                  </a:extLst>
                </a:gridCol>
                <a:gridCol w="2515813">
                  <a:extLst>
                    <a:ext uri="{9D8B030D-6E8A-4147-A177-3AD203B41FA5}">
                      <a16:colId xmlns:a16="http://schemas.microsoft.com/office/drawing/2014/main" xmlns="" val="441265089"/>
                    </a:ext>
                  </a:extLst>
                </a:gridCol>
              </a:tblGrid>
              <a:tr h="383547">
                <a:tc>
                  <a:txBody>
                    <a:bodyPr/>
                    <a:lstStyle/>
                    <a:p>
                      <a:r>
                        <a:rPr lang="en-US" sz="1700" b="1">
                          <a:effectLst/>
                        </a:rPr>
                        <a:t>Escaped sequence</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tc>
                  <a:txBody>
                    <a:bodyPr/>
                    <a:lstStyle/>
                    <a:p>
                      <a:pPr algn="l"/>
                      <a:r>
                        <a:rPr lang="en-US" sz="1700" b="1">
                          <a:effectLst/>
                        </a:rPr>
                        <a:t>What is does</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extLst>
                  <a:ext uri="{0D108BD9-81ED-4DB2-BD59-A6C34878D82A}">
                    <a16:rowId xmlns:a16="http://schemas.microsoft.com/office/drawing/2014/main" xmlns="" val="541698967"/>
                  </a:ext>
                </a:extLst>
              </a:tr>
              <a:tr h="1168074">
                <a:tc>
                  <a:txBody>
                    <a:bodyPr/>
                    <a:lstStyle/>
                    <a:p>
                      <a:r>
                        <a:rPr lang="en-US" sz="1700">
                          <a:effectLst/>
                        </a:rPr>
                        <a:t>\n</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tc>
                  <a:txBody>
                    <a:bodyPr/>
                    <a:lstStyle/>
                    <a:p>
                      <a:pPr algn="l"/>
                      <a:r>
                        <a:rPr lang="en-US" sz="1700">
                          <a:effectLst/>
                        </a:rPr>
                        <a:t>A newline (Newlines are generated with your return key). Advances to the next </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extLst>
                  <a:ext uri="{0D108BD9-81ED-4DB2-BD59-A6C34878D82A}">
                    <a16:rowId xmlns:a16="http://schemas.microsoft.com/office/drawing/2014/main" xmlns="" val="3434477820"/>
                  </a:ext>
                </a:extLst>
              </a:tr>
              <a:tr h="1429583">
                <a:tc>
                  <a:txBody>
                    <a:bodyPr/>
                    <a:lstStyle/>
                    <a:p>
                      <a:r>
                        <a:rPr lang="en-US" sz="1700">
                          <a:effectLst/>
                        </a:rPr>
                        <a:t>\r</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tc>
                  <a:txBody>
                    <a:bodyPr/>
                    <a:lstStyle/>
                    <a:p>
                      <a:pPr algn="l"/>
                      <a:r>
                        <a:rPr lang="en-US" sz="1700">
                          <a:effectLst/>
                        </a:rPr>
                        <a:t>Carriage return: takes you back to the start of the line, without advancing to the next line</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extLst>
                  <a:ext uri="{0D108BD9-81ED-4DB2-BD59-A6C34878D82A}">
                    <a16:rowId xmlns:a16="http://schemas.microsoft.com/office/drawing/2014/main" xmlns="" val="4169939802"/>
                  </a:ext>
                </a:extLst>
              </a:tr>
              <a:tr h="383547">
                <a:tc>
                  <a:txBody>
                    <a:bodyPr/>
                    <a:lstStyle/>
                    <a:p>
                      <a:r>
                        <a:rPr lang="en-US" sz="1700">
                          <a:effectLst/>
                        </a:rPr>
                        <a:t>\t</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tc>
                  <a:txBody>
                    <a:bodyPr/>
                    <a:lstStyle/>
                    <a:p>
                      <a:pPr algn="l"/>
                      <a:r>
                        <a:rPr lang="en-US" sz="1700">
                          <a:effectLst/>
                        </a:rPr>
                        <a:t>A tab character</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extLst>
                  <a:ext uri="{0D108BD9-81ED-4DB2-BD59-A6C34878D82A}">
                    <a16:rowId xmlns:a16="http://schemas.microsoft.com/office/drawing/2014/main" xmlns="" val="706449828"/>
                  </a:ext>
                </a:extLst>
              </a:tr>
              <a:tr h="2214109">
                <a:tc>
                  <a:txBody>
                    <a:bodyPr/>
                    <a:lstStyle/>
                    <a:p>
                      <a:r>
                        <a:rPr lang="en-US" sz="1700">
                          <a:effectLst/>
                        </a:rPr>
                        <a:t>\\</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tc>
                  <a:txBody>
                    <a:bodyPr/>
                    <a:lstStyle/>
                    <a:p>
                      <a:pPr algn="l"/>
                      <a:r>
                        <a:rPr lang="en-US" sz="1700">
                          <a:effectLst/>
                        </a:rPr>
                        <a:t>The slash character itself: because it is used as the start of escape sequences, we need to escape this character too. Python is quite forgiving if you forget to escape it, though.</a:t>
                      </a:r>
                    </a:p>
                  </a:txBody>
                  <a:tcPr marL="87170" marR="87170" marT="43585" marB="43585" anchor="ctr">
                    <a:lnL w="9525" cap="flat" cmpd="sng" algn="ctr">
                      <a:solidFill>
                        <a:srgbClr val="60982B"/>
                      </a:solidFill>
                      <a:prstDash val="solid"/>
                      <a:round/>
                      <a:headEnd type="none" w="med" len="med"/>
                      <a:tailEnd type="none" w="med" len="med"/>
                    </a:lnL>
                    <a:lnR w="9525" cap="flat" cmpd="sng" algn="ctr">
                      <a:solidFill>
                        <a:srgbClr val="60982B"/>
                      </a:solidFill>
                      <a:prstDash val="solid"/>
                      <a:round/>
                      <a:headEnd type="none" w="med" len="med"/>
                      <a:tailEnd type="none" w="med" len="med"/>
                    </a:lnR>
                    <a:lnT w="9525" cap="flat" cmpd="sng" algn="ctr">
                      <a:solidFill>
                        <a:srgbClr val="60982B"/>
                      </a:solidFill>
                      <a:prstDash val="solid"/>
                      <a:round/>
                      <a:headEnd type="none" w="med" len="med"/>
                      <a:tailEnd type="none" w="med" len="med"/>
                    </a:lnT>
                    <a:lnB w="9525" cap="flat" cmpd="sng" algn="ctr">
                      <a:solidFill>
                        <a:srgbClr val="60982B"/>
                      </a:solidFill>
                      <a:prstDash val="solid"/>
                      <a:round/>
                      <a:headEnd type="none" w="med" len="med"/>
                      <a:tailEnd type="none" w="med" len="med"/>
                    </a:lnB>
                  </a:tcPr>
                </a:tc>
                <a:extLst>
                  <a:ext uri="{0D108BD9-81ED-4DB2-BD59-A6C34878D82A}">
                    <a16:rowId xmlns:a16="http://schemas.microsoft.com/office/drawing/2014/main" xmlns="" val="879017749"/>
                  </a:ext>
                </a:extLst>
              </a:tr>
            </a:tbl>
          </a:graphicData>
        </a:graphic>
      </p:graphicFrame>
    </p:spTree>
    <p:extLst>
      <p:ext uri="{BB962C8B-B14F-4D97-AF65-F5344CB8AC3E}">
        <p14:creationId xmlns:p14="http://schemas.microsoft.com/office/powerpoint/2010/main" val="4005904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EE166EA-A773-7649-2057-CD313CC6AC1F}"/>
              </a:ext>
            </a:extLst>
          </p:cNvPr>
          <p:cNvSpPr>
            <a:spLocks noGrp="1"/>
          </p:cNvSpPr>
          <p:nvPr>
            <p:ph type="title"/>
          </p:nvPr>
        </p:nvSpPr>
        <p:spPr>
          <a:xfrm>
            <a:off x="686834" y="1153572"/>
            <a:ext cx="3200400" cy="4461163"/>
          </a:xfrm>
        </p:spPr>
        <p:txBody>
          <a:bodyPr>
            <a:normAutofit/>
          </a:bodyPr>
          <a:lstStyle/>
          <a:p>
            <a:r>
              <a:rPr lang="en-US" b="1" i="0" u="none" strike="noStrike" dirty="0">
                <a:solidFill>
                  <a:srgbClr val="FFFFFF"/>
                </a:solidFill>
                <a:effectLst/>
                <a:latin typeface="Roboto" panose="02000000000000000000" pitchFamily="2" charset="0"/>
              </a:rPr>
              <a:t>Python String: Working With Text</a:t>
            </a:r>
            <a:endParaRPr lang="en-US" dirty="0">
              <a:solidFill>
                <a:srgbClr val="FFFFFF"/>
              </a:solidFill>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723611FA-3FBD-ECB2-7FAC-E5746F0633AB}"/>
              </a:ext>
            </a:extLst>
          </p:cNvPr>
          <p:cNvSpPr>
            <a:spLocks noGrp="1"/>
          </p:cNvSpPr>
          <p:nvPr>
            <p:ph idx="1"/>
          </p:nvPr>
        </p:nvSpPr>
        <p:spPr>
          <a:xfrm>
            <a:off x="4447308" y="591344"/>
            <a:ext cx="6906491" cy="5585619"/>
          </a:xfrm>
        </p:spPr>
        <p:txBody>
          <a:bodyPr anchor="ctr">
            <a:normAutofit/>
          </a:bodyPr>
          <a:lstStyle/>
          <a:p>
            <a:r>
              <a:rPr lang="en-US" i="0" u="none" strike="noStrike" dirty="0">
                <a:effectLst/>
                <a:latin typeface="Roboto" panose="02000000000000000000" pitchFamily="2" charset="0"/>
              </a:rPr>
              <a:t>Using triple quotes for </a:t>
            </a:r>
            <a:r>
              <a:rPr lang="en-US" i="0" u="none" strike="noStrike" dirty="0" smtClean="0">
                <a:effectLst/>
                <a:latin typeface="Roboto" panose="02000000000000000000" pitchFamily="2" charset="0"/>
              </a:rPr>
              <a:t>escaping </a:t>
            </a:r>
          </a:p>
          <a:p>
            <a:r>
              <a:rPr lang="en-US" i="0" u="none" strike="noStrike" dirty="0" smtClean="0">
                <a:effectLst/>
                <a:latin typeface="Roboto" panose="02000000000000000000" pitchFamily="2" charset="0"/>
              </a:rPr>
              <a:t>String </a:t>
            </a:r>
            <a:r>
              <a:rPr lang="en-US" i="0" u="none" strike="noStrike" dirty="0">
                <a:effectLst/>
                <a:latin typeface="Roboto" panose="02000000000000000000" pitchFamily="2" charset="0"/>
              </a:rPr>
              <a:t>operations</a:t>
            </a:r>
          </a:p>
          <a:p>
            <a:pPr marL="0" indent="0">
              <a:buNone/>
            </a:pPr>
            <a:r>
              <a:rPr lang="en-US" i="0" u="none" strike="noStrike" dirty="0" smtClean="0">
                <a:effectLst/>
                <a:latin typeface="Roboto" panose="02000000000000000000" pitchFamily="2" charset="0"/>
              </a:rPr>
              <a:t>Example </a:t>
            </a:r>
            <a:r>
              <a:rPr lang="en-US" i="0" u="none" strike="noStrike" dirty="0">
                <a:effectLst/>
                <a:latin typeface="Roboto" panose="02000000000000000000" pitchFamily="2" charset="0"/>
              </a:rPr>
              <a:t>– </a:t>
            </a:r>
          </a:p>
          <a:p>
            <a:pPr marL="0" indent="0">
              <a:buNone/>
            </a:pPr>
            <a:r>
              <a:rPr lang="en-US" b="1" i="0" u="none" strike="noStrike" dirty="0">
                <a:effectLst/>
                <a:latin typeface="Consolas" panose="020B0609020204030204" pitchFamily="49" charset="0"/>
                <a:cs typeface="Consolas" panose="020B0609020204030204" pitchFamily="49" charset="0"/>
              </a:rPr>
              <a:t>&gt;&gt;&gt;</a:t>
            </a:r>
            <a:r>
              <a:rPr lang="en-US" b="0" i="0" u="none" strike="noStrike" dirty="0">
                <a:effectLst/>
                <a:latin typeface="Consolas" panose="020B0609020204030204" pitchFamily="49" charset="0"/>
                <a:cs typeface="Consolas" panose="020B0609020204030204" pitchFamily="49" charset="0"/>
              </a:rPr>
              <a:t> </a:t>
            </a:r>
            <a:r>
              <a:rPr lang="en-US" b="0" i="0" u="none" strike="noStrike" dirty="0" err="1">
                <a:effectLst/>
                <a:latin typeface="Consolas" panose="020B0609020204030204" pitchFamily="49" charset="0"/>
                <a:cs typeface="Consolas" panose="020B0609020204030204" pitchFamily="49" charset="0"/>
              </a:rPr>
              <a:t>mystring.lower</a:t>
            </a:r>
            <a:r>
              <a:rPr lang="en-US" b="1" i="0" u="none" strike="noStrike" dirty="0">
                <a:effectLst/>
                <a:latin typeface="Consolas" panose="020B0609020204030204" pitchFamily="49" charset="0"/>
                <a:cs typeface="Consolas" panose="020B0609020204030204" pitchFamily="49" charset="0"/>
              </a:rPr>
              <a:t>()</a:t>
            </a:r>
            <a:endParaRPr lang="en-US" b="0" i="0" u="none" strike="noStrike" dirty="0">
              <a:effectLst/>
              <a:latin typeface="Consolas" panose="020B0609020204030204" pitchFamily="49" charset="0"/>
              <a:cs typeface="Consolas" panose="020B0609020204030204" pitchFamily="49" charset="0"/>
            </a:endParaRPr>
          </a:p>
          <a:p>
            <a:pPr marL="0" indent="0">
              <a:buNone/>
            </a:pPr>
            <a:r>
              <a:rPr lang="en-US" b="0" i="0" u="none" strike="noStrike" dirty="0">
                <a:effectLst/>
                <a:latin typeface="Consolas" panose="020B0609020204030204" pitchFamily="49" charset="0"/>
                <a:cs typeface="Consolas" panose="020B0609020204030204" pitchFamily="49" charset="0"/>
              </a:rPr>
              <a:t>'hello world'</a:t>
            </a:r>
          </a:p>
          <a:p>
            <a:pPr marL="0" indent="0">
              <a:buNone/>
            </a:pPr>
            <a:r>
              <a:rPr lang="en-US" b="1" i="0" u="none" strike="noStrike" dirty="0">
                <a:effectLst/>
                <a:latin typeface="Consolas" panose="020B0609020204030204" pitchFamily="49" charset="0"/>
                <a:cs typeface="Consolas" panose="020B0609020204030204" pitchFamily="49" charset="0"/>
              </a:rPr>
              <a:t>&gt;&gt;&gt;</a:t>
            </a:r>
            <a:r>
              <a:rPr lang="en-US" b="0" i="0" u="none" strike="noStrike" dirty="0">
                <a:effectLst/>
                <a:latin typeface="Consolas" panose="020B0609020204030204" pitchFamily="49" charset="0"/>
                <a:cs typeface="Consolas" panose="020B0609020204030204" pitchFamily="49" charset="0"/>
              </a:rPr>
              <a:t> </a:t>
            </a:r>
            <a:r>
              <a:rPr lang="en-US" b="0" i="0" u="none" strike="noStrike" dirty="0" err="1">
                <a:effectLst/>
                <a:latin typeface="Consolas" panose="020B0609020204030204" pitchFamily="49" charset="0"/>
                <a:cs typeface="Consolas" panose="020B0609020204030204" pitchFamily="49" charset="0"/>
              </a:rPr>
              <a:t>mystring.upper</a:t>
            </a:r>
            <a:r>
              <a:rPr lang="en-US" b="1" i="0" u="none" strike="noStrike" dirty="0">
                <a:effectLst/>
                <a:latin typeface="Consolas" panose="020B0609020204030204" pitchFamily="49" charset="0"/>
                <a:cs typeface="Consolas" panose="020B0609020204030204" pitchFamily="49" charset="0"/>
              </a:rPr>
              <a:t>()</a:t>
            </a:r>
            <a:endParaRPr lang="en-US" b="0" i="0" u="none" strike="noStrike" dirty="0">
              <a:effectLst/>
              <a:latin typeface="Consolas" panose="020B0609020204030204" pitchFamily="49" charset="0"/>
              <a:cs typeface="Consolas" panose="020B0609020204030204" pitchFamily="49" charset="0"/>
            </a:endParaRPr>
          </a:p>
          <a:p>
            <a:pPr marL="0" indent="0">
              <a:buNone/>
            </a:pPr>
            <a:r>
              <a:rPr lang="en-US" b="0" i="0" u="none" strike="noStrike" dirty="0">
                <a:effectLst/>
                <a:latin typeface="Consolas" panose="020B0609020204030204" pitchFamily="49" charset="0"/>
                <a:cs typeface="Consolas" panose="020B0609020204030204" pitchFamily="49" charset="0"/>
              </a:rPr>
              <a:t>'HELLO WORLD'</a:t>
            </a:r>
          </a:p>
          <a:p>
            <a:pPr marL="0" indent="0">
              <a:buNone/>
            </a:pPr>
            <a:endParaRPr lang="en-US" i="0" u="none" strike="noStrike" dirty="0">
              <a:effectLst/>
              <a:latin typeface="Roboto" panose="02000000000000000000" pitchFamily="2" charset="0"/>
            </a:endParaRPr>
          </a:p>
        </p:txBody>
      </p:sp>
    </p:spTree>
    <p:extLst>
      <p:ext uri="{BB962C8B-B14F-4D97-AF65-F5344CB8AC3E}">
        <p14:creationId xmlns:p14="http://schemas.microsoft.com/office/powerpoint/2010/main" val="190836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edle with red string">
            <a:extLst>
              <a:ext uri="{FF2B5EF4-FFF2-40B4-BE49-F238E27FC236}">
                <a16:creationId xmlns:a16="http://schemas.microsoft.com/office/drawing/2014/main" xmlns="" id="{DF0DA5F9-9211-B0A8-2122-E4D186D76925}"/>
              </a:ext>
            </a:extLst>
          </p:cNvPr>
          <p:cNvPicPr>
            <a:picLocks noChangeAspect="1"/>
          </p:cNvPicPr>
          <p:nvPr/>
        </p:nvPicPr>
        <p:blipFill rotWithShape="1">
          <a:blip r:embed="rId3"/>
          <a:srcRect l="6236"/>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3C545CC-250A-883A-C1F6-4FA8E2FC8002}"/>
              </a:ext>
            </a:extLst>
          </p:cNvPr>
          <p:cNvSpPr>
            <a:spLocks noGrp="1"/>
          </p:cNvSpPr>
          <p:nvPr>
            <p:ph type="title"/>
          </p:nvPr>
        </p:nvSpPr>
        <p:spPr>
          <a:xfrm>
            <a:off x="838200" y="365125"/>
            <a:ext cx="3822189" cy="1899912"/>
          </a:xfrm>
        </p:spPr>
        <p:txBody>
          <a:bodyPr>
            <a:normAutofit/>
          </a:bodyPr>
          <a:lstStyle/>
          <a:p>
            <a:r>
              <a:rPr lang="en-US" sz="4000" b="1" i="0" u="none" strike="noStrike" dirty="0">
                <a:effectLst/>
                <a:latin typeface="Roboto" panose="02000000000000000000" pitchFamily="2" charset="0"/>
              </a:rPr>
              <a:t>Python string formatting with f-strings</a:t>
            </a:r>
            <a:endParaRPr lang="en-US" sz="4000" dirty="0"/>
          </a:p>
        </p:txBody>
      </p:sp>
      <p:sp>
        <p:nvSpPr>
          <p:cNvPr id="3" name="Content Placeholder 2">
            <a:extLst>
              <a:ext uri="{FF2B5EF4-FFF2-40B4-BE49-F238E27FC236}">
                <a16:creationId xmlns:a16="http://schemas.microsoft.com/office/drawing/2014/main" xmlns="" id="{597793DA-9F8B-3891-A240-76F927C967A6}"/>
              </a:ext>
            </a:extLst>
          </p:cNvPr>
          <p:cNvSpPr>
            <a:spLocks noGrp="1"/>
          </p:cNvSpPr>
          <p:nvPr>
            <p:ph idx="1"/>
          </p:nvPr>
        </p:nvSpPr>
        <p:spPr>
          <a:xfrm>
            <a:off x="838200" y="2434200"/>
            <a:ext cx="4602480" cy="4122048"/>
          </a:xfrm>
        </p:spPr>
        <p:txBody>
          <a:bodyPr>
            <a:normAutofit/>
          </a:bodyPr>
          <a:lstStyle/>
          <a:p>
            <a:pPr marL="0" indent="0" algn="just">
              <a:buNone/>
            </a:pPr>
            <a:r>
              <a:rPr lang="en-US" sz="1600" b="0" i="0" u="none" strike="noStrike" dirty="0">
                <a:effectLst/>
              </a:rPr>
              <a:t>A common pattern is the need to merge some text strings together or use a variable inside your string. There are several ways to do so, but the most modern way is to use f-strings, short for formatted strings.</a:t>
            </a:r>
          </a:p>
          <a:p>
            <a:pPr marL="0" indent="0" algn="just">
              <a:buNone/>
            </a:pPr>
            <a:endParaRPr lang="en-US" sz="1600" b="0" i="0" u="none" strike="noStrike" dirty="0">
              <a:effectLst/>
            </a:endParaRPr>
          </a:p>
          <a:p>
            <a:pPr algn="just"/>
            <a:r>
              <a:rPr lang="en-US" sz="1600" b="0" i="0" u="none" strike="noStrike" dirty="0">
                <a:effectLst/>
              </a:rPr>
              <a:t>Let’s first look at an example before we dive into the details:</a:t>
            </a:r>
          </a:p>
          <a:p>
            <a:pPr marL="0" indent="0" algn="just">
              <a:buNone/>
            </a:pPr>
            <a:endParaRPr lang="en-US" sz="1600" b="0" i="0" u="none" strike="noStrike" dirty="0">
              <a:effectLst/>
            </a:endParaRPr>
          </a:p>
          <a:p>
            <a:pPr marL="0" indent="0" algn="just">
              <a:buNone/>
            </a:pPr>
            <a:r>
              <a:rPr lang="en-US" sz="1600" b="1" i="0" u="none" strike="noStrike" dirty="0">
                <a:effectLst/>
                <a:cs typeface="Consolas" panose="020B0609020204030204" pitchFamily="49" charset="0"/>
              </a:rPr>
              <a:t>&gt;&gt;&gt;</a:t>
            </a:r>
            <a:r>
              <a:rPr lang="en-US" sz="1600" b="0" i="0" u="none" strike="noStrike" dirty="0">
                <a:effectLst/>
                <a:cs typeface="Consolas" panose="020B0609020204030204" pitchFamily="49" charset="0"/>
              </a:rPr>
              <a:t> </a:t>
            </a:r>
            <a:r>
              <a:rPr lang="en-US" sz="1600" b="0" i="0" u="none" strike="noStrike" dirty="0" err="1">
                <a:effectLst/>
                <a:cs typeface="Consolas" panose="020B0609020204030204" pitchFamily="49" charset="0"/>
              </a:rPr>
              <a:t>my_age</a:t>
            </a:r>
            <a:r>
              <a:rPr lang="en-US" sz="1600" b="0" i="0" u="none" strike="noStrike" dirty="0">
                <a:effectLst/>
                <a:cs typeface="Consolas" panose="020B0609020204030204" pitchFamily="49" charset="0"/>
              </a:rPr>
              <a:t> = 40</a:t>
            </a:r>
          </a:p>
          <a:p>
            <a:pPr marL="0" indent="0" algn="just">
              <a:buNone/>
            </a:pPr>
            <a:r>
              <a:rPr lang="en-US" sz="1600" b="1" i="0" u="none" strike="noStrike" dirty="0">
                <a:effectLst/>
                <a:cs typeface="Consolas" panose="020B0609020204030204" pitchFamily="49" charset="0"/>
              </a:rPr>
              <a:t>&gt;&gt;&gt;</a:t>
            </a:r>
            <a:r>
              <a:rPr lang="en-US" sz="1600" b="0" i="0" u="none" strike="noStrike" dirty="0">
                <a:effectLst/>
                <a:cs typeface="Consolas" panose="020B0609020204030204" pitchFamily="49" charset="0"/>
              </a:rPr>
              <a:t> </a:t>
            </a:r>
            <a:r>
              <a:rPr lang="en-US" sz="1600" b="0" i="0" u="none" strike="noStrike" dirty="0" err="1">
                <a:effectLst/>
                <a:cs typeface="Consolas" panose="020B0609020204030204" pitchFamily="49" charset="0"/>
              </a:rPr>
              <a:t>f'My</a:t>
            </a:r>
            <a:r>
              <a:rPr lang="en-US" sz="1600" b="0" i="0" u="none" strike="noStrike" dirty="0">
                <a:effectLst/>
                <a:cs typeface="Consolas" panose="020B0609020204030204" pitchFamily="49" charset="0"/>
              </a:rPr>
              <a:t> age is {</a:t>
            </a:r>
            <a:r>
              <a:rPr lang="en-US" sz="1600" b="0" i="0" u="none" strike="noStrike" dirty="0" err="1">
                <a:effectLst/>
                <a:cs typeface="Consolas" panose="020B0609020204030204" pitchFamily="49" charset="0"/>
              </a:rPr>
              <a:t>my_age</a:t>
            </a:r>
            <a:r>
              <a:rPr lang="en-US" sz="1600" b="0" i="0" u="none" strike="noStrike" dirty="0">
                <a:effectLst/>
                <a:cs typeface="Consolas" panose="020B0609020204030204" pitchFamily="49" charset="0"/>
              </a:rPr>
              <a:t>}'</a:t>
            </a:r>
          </a:p>
          <a:p>
            <a:pPr marL="0" indent="0" algn="just">
              <a:buNone/>
            </a:pPr>
            <a:r>
              <a:rPr lang="en-US" sz="1600" b="0" i="0" u="none" strike="noStrike" dirty="0">
                <a:effectLst/>
                <a:cs typeface="Consolas" panose="020B0609020204030204" pitchFamily="49" charset="0"/>
              </a:rPr>
              <a:t>My age </a:t>
            </a:r>
            <a:r>
              <a:rPr lang="en-US" sz="1600" b="1" i="0" u="none" strike="noStrike" dirty="0">
                <a:effectLst/>
                <a:cs typeface="Consolas" panose="020B0609020204030204" pitchFamily="49" charset="0"/>
              </a:rPr>
              <a:t>is</a:t>
            </a:r>
            <a:r>
              <a:rPr lang="en-US" sz="1600" b="0" i="0" u="none" strike="noStrike" dirty="0">
                <a:effectLst/>
                <a:cs typeface="Consolas" panose="020B0609020204030204" pitchFamily="49" charset="0"/>
              </a:rPr>
              <a:t> 40</a:t>
            </a:r>
          </a:p>
          <a:p>
            <a:pPr marL="0" indent="0">
              <a:buNone/>
            </a:pPr>
            <a:endParaRPr lang="en-US" sz="1600" dirty="0"/>
          </a:p>
        </p:txBody>
      </p:sp>
    </p:spTree>
    <p:extLst>
      <p:ext uri="{BB962C8B-B14F-4D97-AF65-F5344CB8AC3E}">
        <p14:creationId xmlns:p14="http://schemas.microsoft.com/office/powerpoint/2010/main" val="870305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3595F72-52B3-4BBF-BEDB-7288E8A17DA6}"/>
              </a:ext>
            </a:extLst>
          </p:cNvPr>
          <p:cNvSpPr>
            <a:spLocks noGrp="1"/>
          </p:cNvSpPr>
          <p:nvPr>
            <p:ph type="title"/>
          </p:nvPr>
        </p:nvSpPr>
        <p:spPr>
          <a:xfrm>
            <a:off x="686834" y="1153572"/>
            <a:ext cx="3200400" cy="4461163"/>
          </a:xfrm>
        </p:spPr>
        <p:txBody>
          <a:bodyPr>
            <a:normAutofit/>
          </a:bodyPr>
          <a:lstStyle/>
          <a:p>
            <a:r>
              <a:rPr lang="en-US" b="1" i="0" u="none" strike="noStrike" dirty="0">
                <a:solidFill>
                  <a:srgbClr val="FFFFFF"/>
                </a:solidFill>
                <a:effectLst/>
                <a:latin typeface="Roboto" panose="02000000000000000000" pitchFamily="2" charset="0"/>
              </a:rPr>
              <a:t>Python Tuple: How to Create, Use, and Convert</a:t>
            </a:r>
            <a:endParaRPr lang="en-US" dirty="0">
              <a:solidFill>
                <a:srgbClr val="FFFFFF"/>
              </a:solidFill>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41AB1778-08B5-4FA6-2A9E-F5ED42624BDD}"/>
              </a:ext>
            </a:extLst>
          </p:cNvPr>
          <p:cNvSpPr>
            <a:spLocks noGrp="1"/>
          </p:cNvSpPr>
          <p:nvPr>
            <p:ph idx="1"/>
          </p:nvPr>
        </p:nvSpPr>
        <p:spPr>
          <a:xfrm>
            <a:off x="4447308" y="591344"/>
            <a:ext cx="6906491" cy="5855176"/>
          </a:xfrm>
        </p:spPr>
        <p:txBody>
          <a:bodyPr anchor="ctr">
            <a:normAutofit/>
          </a:bodyPr>
          <a:lstStyle/>
          <a:p>
            <a:pPr marL="0" indent="0" algn="just">
              <a:buNone/>
            </a:pPr>
            <a:r>
              <a:rPr lang="en-US" sz="2000" b="0" i="0" u="none" strike="noStrike" dirty="0">
                <a:effectLst/>
              </a:rPr>
              <a:t>A Python tuple is one of Python’s three built-in sequence data types, the others being lists and range objects. A Python tuple shares a lot of properties with the more commonly known Python list:</a:t>
            </a:r>
          </a:p>
          <a:p>
            <a:pPr algn="just">
              <a:buFont typeface="Arial" panose="020B0604020202020204" pitchFamily="34" charset="0"/>
              <a:buChar char="•"/>
            </a:pPr>
            <a:r>
              <a:rPr lang="en-US" sz="2000" b="0" i="0" u="none" strike="noStrike" dirty="0">
                <a:effectLst/>
              </a:rPr>
              <a:t>It can hold multiple values in a single variable</a:t>
            </a:r>
          </a:p>
          <a:p>
            <a:pPr algn="just">
              <a:buFont typeface="Arial" panose="020B0604020202020204" pitchFamily="34" charset="0"/>
              <a:buChar char="•"/>
            </a:pPr>
            <a:r>
              <a:rPr lang="en-US" sz="2000" b="0" i="0" u="none" strike="noStrike" dirty="0">
                <a:effectLst/>
              </a:rPr>
              <a:t>It’s ordered: the order of items is preserved</a:t>
            </a:r>
          </a:p>
          <a:p>
            <a:pPr algn="just">
              <a:buFont typeface="Arial" panose="020B0604020202020204" pitchFamily="34" charset="0"/>
              <a:buChar char="•"/>
            </a:pPr>
            <a:r>
              <a:rPr lang="en-US" sz="2000" b="0" i="0" u="none" strike="noStrike" dirty="0">
                <a:effectLst/>
              </a:rPr>
              <a:t>A tuple can have duplicate values</a:t>
            </a:r>
          </a:p>
          <a:p>
            <a:pPr algn="just">
              <a:buFont typeface="Arial" panose="020B0604020202020204" pitchFamily="34" charset="0"/>
              <a:buChar char="•"/>
            </a:pPr>
            <a:r>
              <a:rPr lang="en-US" sz="2000" b="0" i="0" u="none" strike="noStrike" dirty="0">
                <a:effectLst/>
              </a:rPr>
              <a:t>It’s indexed: you can access items numerically</a:t>
            </a:r>
          </a:p>
          <a:p>
            <a:pPr algn="just">
              <a:buFont typeface="Arial" panose="020B0604020202020204" pitchFamily="34" charset="0"/>
              <a:buChar char="•"/>
            </a:pPr>
            <a:r>
              <a:rPr lang="en-US" sz="2000" b="0" i="0" u="none" strike="noStrike" dirty="0">
                <a:effectLst/>
              </a:rPr>
              <a:t>A tuple can have an arbitrary length</a:t>
            </a:r>
          </a:p>
          <a:p>
            <a:pPr marL="0" indent="0" algn="just">
              <a:buNone/>
            </a:pPr>
            <a:r>
              <a:rPr lang="en-US" sz="2000" b="0" i="0" u="none" strike="noStrike" dirty="0">
                <a:effectLst/>
              </a:rPr>
              <a:t>But there are significant differences: </a:t>
            </a:r>
          </a:p>
          <a:p>
            <a:pPr algn="just">
              <a:buFont typeface="Arial" panose="020B0604020202020204" pitchFamily="34" charset="0"/>
              <a:buChar char="•"/>
            </a:pPr>
            <a:r>
              <a:rPr lang="en-US" sz="2000" b="0" i="0" u="none" strike="noStrike" dirty="0">
                <a:effectLst/>
              </a:rPr>
              <a:t>A tuple is immutable; it can not be changed once you have defined it.</a:t>
            </a:r>
          </a:p>
          <a:p>
            <a:pPr algn="just">
              <a:buFont typeface="Arial" panose="020B0604020202020204" pitchFamily="34" charset="0"/>
              <a:buChar char="•"/>
            </a:pPr>
            <a:r>
              <a:rPr lang="en-US" sz="2000" b="0" i="0" u="none" strike="noStrike" dirty="0">
                <a:effectLst/>
              </a:rPr>
              <a:t>A tuple is defined using </a:t>
            </a:r>
            <a:r>
              <a:rPr lang="en-US" sz="2000" b="0" i="1" u="none" strike="noStrike" dirty="0">
                <a:effectLst/>
              </a:rPr>
              <a:t>optional</a:t>
            </a:r>
            <a:r>
              <a:rPr lang="en-US" sz="2000" b="0" i="0" u="none" strike="noStrike" dirty="0">
                <a:effectLst/>
              </a:rPr>
              <a:t> parentheses () instead of square brackets []</a:t>
            </a:r>
          </a:p>
          <a:p>
            <a:pPr algn="just">
              <a:buFont typeface="Arial" panose="020B0604020202020204" pitchFamily="34" charset="0"/>
              <a:buChar char="•"/>
            </a:pPr>
            <a:r>
              <a:rPr lang="en-US" sz="2000" b="0" i="0" u="none" strike="noStrike" dirty="0">
                <a:effectLst/>
              </a:rPr>
              <a:t>Since a tuple is immutable, it can be hashed, and thus it can act as the key in a dictionary</a:t>
            </a:r>
          </a:p>
          <a:p>
            <a:pPr marL="0" indent="0">
              <a:buNone/>
            </a:pPr>
            <a:endParaRPr lang="en-US" sz="1800" dirty="0"/>
          </a:p>
        </p:txBody>
      </p:sp>
    </p:spTree>
    <p:extLst>
      <p:ext uri="{BB962C8B-B14F-4D97-AF65-F5344CB8AC3E}">
        <p14:creationId xmlns:p14="http://schemas.microsoft.com/office/powerpoint/2010/main" val="155410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BFBA1-10A1-285D-5D5C-BF668FFE8F1D}"/>
              </a:ext>
            </a:extLst>
          </p:cNvPr>
          <p:cNvSpPr>
            <a:spLocks noGrp="1"/>
          </p:cNvSpPr>
          <p:nvPr>
            <p:ph type="title"/>
          </p:nvPr>
        </p:nvSpPr>
        <p:spPr/>
        <p:txBody>
          <a:bodyPr/>
          <a:lstStyle/>
          <a:p>
            <a:r>
              <a:rPr lang="en-US" dirty="0"/>
              <a:t>  Day 1						     Day 2</a:t>
            </a:r>
          </a:p>
        </p:txBody>
      </p:sp>
      <p:sp>
        <p:nvSpPr>
          <p:cNvPr id="3" name="Content Placeholder 2">
            <a:extLst>
              <a:ext uri="{FF2B5EF4-FFF2-40B4-BE49-F238E27FC236}">
                <a16:creationId xmlns:a16="http://schemas.microsoft.com/office/drawing/2014/main" xmlns="" id="{8921F94F-9957-F4A8-E7F3-7E75C1EB01E3}"/>
              </a:ext>
            </a:extLst>
          </p:cNvPr>
          <p:cNvSpPr>
            <a:spLocks noGrp="1"/>
          </p:cNvSpPr>
          <p:nvPr>
            <p:ph idx="1"/>
          </p:nvPr>
        </p:nvSpPr>
        <p:spPr>
          <a:xfrm>
            <a:off x="838200" y="1825625"/>
            <a:ext cx="3586655" cy="4351338"/>
          </a:xfrm>
        </p:spPr>
        <p:txBody>
          <a:bodyPr/>
          <a:lstStyle/>
          <a:p>
            <a:r>
              <a:rPr lang="en-US" dirty="0"/>
              <a:t>Why Python?</a:t>
            </a:r>
          </a:p>
          <a:p>
            <a:r>
              <a:rPr lang="en-US" dirty="0"/>
              <a:t>Python history</a:t>
            </a:r>
          </a:p>
          <a:p>
            <a:r>
              <a:rPr lang="en-US" dirty="0" smtClean="0"/>
              <a:t>Python Installation</a:t>
            </a:r>
            <a:endParaRPr lang="en-US" dirty="0"/>
          </a:p>
          <a:p>
            <a:r>
              <a:rPr lang="en-US" dirty="0"/>
              <a:t>Python IDE</a:t>
            </a:r>
          </a:p>
          <a:p>
            <a:r>
              <a:rPr lang="en-US" dirty="0"/>
              <a:t>Python comment</a:t>
            </a:r>
          </a:p>
          <a:p>
            <a:r>
              <a:rPr lang="en-US" dirty="0"/>
              <a:t>Python variable</a:t>
            </a:r>
          </a:p>
          <a:p>
            <a:r>
              <a:rPr lang="en-US" dirty="0"/>
              <a:t>Python Data types</a:t>
            </a:r>
          </a:p>
          <a:p>
            <a:endParaRPr lang="en-US" dirty="0"/>
          </a:p>
        </p:txBody>
      </p:sp>
      <p:sp>
        <p:nvSpPr>
          <p:cNvPr id="4" name="TextBox 3">
            <a:extLst>
              <a:ext uri="{FF2B5EF4-FFF2-40B4-BE49-F238E27FC236}">
                <a16:creationId xmlns:a16="http://schemas.microsoft.com/office/drawing/2014/main" xmlns="" id="{D23EB84E-152B-8621-F12A-0E7585797329}"/>
              </a:ext>
            </a:extLst>
          </p:cNvPr>
          <p:cNvSpPr txBox="1"/>
          <p:nvPr/>
        </p:nvSpPr>
        <p:spPr>
          <a:xfrm>
            <a:off x="7588469" y="1708534"/>
            <a:ext cx="3678621" cy="5693866"/>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Operators</a:t>
            </a:r>
          </a:p>
          <a:p>
            <a:pPr marL="285750" indent="-285750">
              <a:buFont typeface="Arial" panose="020B0604020202020204" pitchFamily="34" charset="0"/>
              <a:buChar char="•"/>
            </a:pPr>
            <a:r>
              <a:rPr lang="en-US" sz="2800" dirty="0" smtClean="0"/>
              <a:t>Operator Precedence</a:t>
            </a:r>
            <a:endParaRPr lang="en-US" sz="2800" dirty="0" smtClean="0"/>
          </a:p>
          <a:p>
            <a:pPr marL="285750" indent="-285750">
              <a:buFont typeface="Arial" panose="020B0604020202020204" pitchFamily="34" charset="0"/>
              <a:buChar char="•"/>
            </a:pPr>
            <a:r>
              <a:rPr lang="en-US" sz="2800" dirty="0" smtClean="0"/>
              <a:t>If… else</a:t>
            </a:r>
            <a:endParaRPr lang="en-US" sz="2800" dirty="0"/>
          </a:p>
          <a:p>
            <a:pPr marL="285750" indent="-285750">
              <a:buFont typeface="Arial" panose="020B0604020202020204" pitchFamily="34" charset="0"/>
              <a:buChar char="•"/>
            </a:pPr>
            <a:r>
              <a:rPr lang="en-US" sz="2800" dirty="0" smtClean="0"/>
              <a:t>Loops</a:t>
            </a:r>
            <a:endParaRPr lang="en-US" sz="2800" dirty="0"/>
          </a:p>
          <a:p>
            <a:pPr marL="285750" indent="-285750">
              <a:buFont typeface="Arial" panose="020B0604020202020204" pitchFamily="34" charset="0"/>
              <a:buChar char="•"/>
            </a:pPr>
            <a:r>
              <a:rPr lang="en-US" sz="2800" dirty="0" smtClean="0"/>
              <a:t>Functions</a:t>
            </a:r>
          </a:p>
          <a:p>
            <a:pPr marL="285750" indent="-285750">
              <a:buFont typeface="Arial" panose="020B0604020202020204" pitchFamily="34" charset="0"/>
              <a:buChar char="•"/>
            </a:pPr>
            <a:r>
              <a:rPr lang="en-US" sz="2800" dirty="0"/>
              <a:t>Creating Python </a:t>
            </a:r>
            <a:r>
              <a:rPr lang="en-US" sz="2800" dirty="0" smtClean="0"/>
              <a:t>Programs</a:t>
            </a:r>
            <a:endParaRPr lang="en-US" sz="2800" dirty="0"/>
          </a:p>
          <a:p>
            <a:pPr marL="285750" indent="-285750">
              <a:buFont typeface="Arial" panose="020B0604020202020204" pitchFamily="34" charset="0"/>
              <a:buChar char="•"/>
            </a:pPr>
            <a:r>
              <a:rPr lang="en-US" sz="2800" dirty="0"/>
              <a:t>Write your first code</a:t>
            </a:r>
          </a:p>
          <a:p>
            <a:pPr marL="285750" indent="-285750">
              <a:buFont typeface="Arial" panose="020B0604020202020204" pitchFamily="34" charset="0"/>
              <a:buChar char="•"/>
            </a:pPr>
            <a:r>
              <a:rPr lang="en-US" sz="2800" dirty="0"/>
              <a:t>Analyze the code</a:t>
            </a:r>
          </a:p>
          <a:p>
            <a:pPr marL="285750" indent="-285750">
              <a:buFont typeface="Arial" panose="020B0604020202020204" pitchFamily="34" charset="0"/>
              <a:buChar char="•"/>
            </a:pPr>
            <a:r>
              <a:rPr lang="en-US" sz="2800" dirty="0"/>
              <a:t>Pip</a:t>
            </a:r>
          </a:p>
          <a:p>
            <a:pPr marL="285750" indent="-285750">
              <a:buFont typeface="Arial" panose="020B0604020202020204" pitchFamily="34" charset="0"/>
              <a:buChar char="•"/>
            </a:pPr>
            <a:r>
              <a:rPr lang="en-US" sz="2800" dirty="0"/>
              <a:t>Python modules</a:t>
            </a:r>
          </a:p>
          <a:p>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850132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23FCC9E-A86A-942B-4C57-C77C6929F850}"/>
              </a:ext>
            </a:extLst>
          </p:cNvPr>
          <p:cNvSpPr>
            <a:spLocks noGrp="1"/>
          </p:cNvSpPr>
          <p:nvPr>
            <p:ph type="title"/>
          </p:nvPr>
        </p:nvSpPr>
        <p:spPr>
          <a:xfrm>
            <a:off x="686834" y="1153572"/>
            <a:ext cx="3200400" cy="4461163"/>
          </a:xfrm>
        </p:spPr>
        <p:txBody>
          <a:bodyPr>
            <a:normAutofit/>
          </a:bodyPr>
          <a:lstStyle/>
          <a:p>
            <a:r>
              <a:rPr lang="en-US" b="1" i="0" u="none" strike="noStrike">
                <a:solidFill>
                  <a:srgbClr val="FFFFFF"/>
                </a:solidFill>
                <a:effectLst/>
                <a:latin typeface="Roboto" panose="02000000000000000000" pitchFamily="2" charset="0"/>
              </a:rPr>
              <a:t>Python Tuple: How to Create, Use, and Convert</a:t>
            </a:r>
            <a:endParaRPr lang="en-US">
              <a:solidFill>
                <a:srgbClr val="FFFFFF"/>
              </a:solidFill>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5D539934-8172-6A26-8205-81FB30099B39}"/>
              </a:ext>
            </a:extLst>
          </p:cNvPr>
          <p:cNvSpPr>
            <a:spLocks noGrp="1"/>
          </p:cNvSpPr>
          <p:nvPr>
            <p:ph idx="1"/>
          </p:nvPr>
        </p:nvSpPr>
        <p:spPr>
          <a:xfrm>
            <a:off x="4447308" y="591344"/>
            <a:ext cx="6906491" cy="5585619"/>
          </a:xfrm>
        </p:spPr>
        <p:txBody>
          <a:bodyPr anchor="ctr">
            <a:normAutofit/>
          </a:bodyPr>
          <a:lstStyle/>
          <a:p>
            <a:r>
              <a:rPr lang="en-US" dirty="0"/>
              <a:t>Creating a Python tuple</a:t>
            </a:r>
          </a:p>
          <a:p>
            <a:r>
              <a:rPr lang="en-US" dirty="0"/>
              <a:t>Multiple assignment using a Python tuple</a:t>
            </a:r>
          </a:p>
          <a:p>
            <a:r>
              <a:rPr lang="en-US" dirty="0"/>
              <a:t>Indexed access</a:t>
            </a:r>
          </a:p>
          <a:p>
            <a:r>
              <a:rPr lang="en-US" dirty="0"/>
              <a:t>Append to a Python Tuple</a:t>
            </a:r>
          </a:p>
          <a:p>
            <a:r>
              <a:rPr lang="en-US" dirty="0"/>
              <a:t>Get tuple length</a:t>
            </a:r>
          </a:p>
          <a:p>
            <a:r>
              <a:rPr lang="en-US" dirty="0"/>
              <a:t>Converting Python tuples</a:t>
            </a:r>
          </a:p>
          <a:p>
            <a:endParaRPr lang="en-US" dirty="0"/>
          </a:p>
        </p:txBody>
      </p:sp>
    </p:spTree>
    <p:extLst>
      <p:ext uri="{BB962C8B-B14F-4D97-AF65-F5344CB8AC3E}">
        <p14:creationId xmlns:p14="http://schemas.microsoft.com/office/powerpoint/2010/main" val="38360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05260EC-BD30-CF42-7862-4FAC1CDA53C7}"/>
              </a:ext>
            </a:extLst>
          </p:cNvPr>
          <p:cNvSpPr>
            <a:spLocks noGrp="1"/>
          </p:cNvSpPr>
          <p:nvPr>
            <p:ph type="title"/>
          </p:nvPr>
        </p:nvSpPr>
        <p:spPr>
          <a:xfrm>
            <a:off x="1389278" y="1233241"/>
            <a:ext cx="3240506" cy="4064628"/>
          </a:xfrm>
        </p:spPr>
        <p:txBody>
          <a:bodyPr>
            <a:normAutofit/>
          </a:bodyPr>
          <a:lstStyle/>
          <a:p>
            <a:r>
              <a:rPr lang="en-US" sz="4100" b="1" i="0" u="none" strike="noStrike">
                <a:solidFill>
                  <a:srgbClr val="FFFFFF"/>
                </a:solidFill>
                <a:effectLst/>
                <a:latin typeface="Roboto" panose="02000000000000000000" pitchFamily="2" charset="0"/>
              </a:rPr>
              <a:t>Python List: How To Create, Sort, Append, Remove, And More</a:t>
            </a:r>
            <a:endParaRPr lang="en-US" sz="4100">
              <a:solidFill>
                <a:srgbClr val="FFFFFF"/>
              </a:solidFill>
            </a:endParaRPr>
          </a:p>
        </p:txBody>
      </p:sp>
      <p:sp>
        <p:nvSpPr>
          <p:cNvPr id="27" name="Freeform: Shape 11">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15">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1D2D3BBD-D3FC-E8A0-BA35-6F33DA89211E}"/>
              </a:ext>
            </a:extLst>
          </p:cNvPr>
          <p:cNvSpPr>
            <a:spLocks noGrp="1"/>
          </p:cNvSpPr>
          <p:nvPr>
            <p:ph idx="1"/>
          </p:nvPr>
        </p:nvSpPr>
        <p:spPr>
          <a:xfrm>
            <a:off x="6120492" y="479767"/>
            <a:ext cx="5665076" cy="5674513"/>
          </a:xfrm>
        </p:spPr>
        <p:txBody>
          <a:bodyPr anchor="t">
            <a:noAutofit/>
          </a:bodyPr>
          <a:lstStyle/>
          <a:p>
            <a:pPr marL="0" indent="0" algn="just">
              <a:buNone/>
            </a:pPr>
            <a:r>
              <a:rPr lang="en-US" sz="1800" b="0" i="0" u="none" strike="noStrike" dirty="0">
                <a:effectLst/>
              </a:rPr>
              <a:t>The Python list is one of the most used data structures, together with dictionaries. The Python list is not just a list but can also be used as a stack and even a queue.</a:t>
            </a:r>
          </a:p>
          <a:p>
            <a:pPr marL="0" indent="0" algn="just">
              <a:buNone/>
            </a:pPr>
            <a:endParaRPr lang="en-US" sz="1800" dirty="0"/>
          </a:p>
          <a:p>
            <a:pPr algn="just"/>
            <a:r>
              <a:rPr lang="en-US" sz="1800" b="1" i="0" u="none" strike="noStrike" dirty="0">
                <a:effectLst/>
              </a:rPr>
              <a:t>How to create a Python list</a:t>
            </a:r>
          </a:p>
          <a:p>
            <a:pPr algn="just"/>
            <a:r>
              <a:rPr lang="en-US" sz="1800" b="0" i="0" u="none" strike="noStrike" dirty="0">
                <a:effectLst/>
              </a:rPr>
              <a:t>Using the list() function</a:t>
            </a:r>
          </a:p>
          <a:p>
            <a:pPr algn="just"/>
            <a:r>
              <a:rPr lang="en-US" sz="1800" b="1" i="0" u="none" strike="noStrike" dirty="0">
                <a:effectLst/>
              </a:rPr>
              <a:t>Accessing Python list elements</a:t>
            </a:r>
          </a:p>
          <a:p>
            <a:pPr algn="just"/>
            <a:r>
              <a:rPr lang="en-US" sz="1800" b="0" i="0" u="none" strike="noStrike" dirty="0">
                <a:effectLst/>
              </a:rPr>
              <a:t>Get the last element of a list</a:t>
            </a:r>
          </a:p>
          <a:p>
            <a:pPr algn="just"/>
            <a:r>
              <a:rPr lang="en-US" sz="1800" b="0" i="0" u="none" strike="noStrike" dirty="0">
                <a:effectLst/>
              </a:rPr>
              <a:t>Accessing nested list elements</a:t>
            </a:r>
          </a:p>
          <a:p>
            <a:pPr algn="just"/>
            <a:r>
              <a:rPr lang="en-US" sz="1800" b="1" i="0" u="none" strike="noStrike" dirty="0">
                <a:effectLst/>
              </a:rPr>
              <a:t>Adding and removing elements</a:t>
            </a:r>
          </a:p>
          <a:p>
            <a:pPr algn="just"/>
            <a:r>
              <a:rPr lang="en-US" sz="1800" b="0" i="0" u="none" strike="noStrike" dirty="0">
                <a:effectLst/>
              </a:rPr>
              <a:t>Append to a Python list</a:t>
            </a:r>
          </a:p>
          <a:p>
            <a:pPr algn="just"/>
            <a:r>
              <a:rPr lang="en-US" sz="1800" b="0" i="0" u="none" strike="noStrike" dirty="0">
                <a:effectLst/>
              </a:rPr>
              <a:t>Combine or merge two lists</a:t>
            </a:r>
          </a:p>
          <a:p>
            <a:pPr algn="just"/>
            <a:r>
              <a:rPr lang="en-US" sz="1800" b="0" i="0" u="none" strike="noStrike" dirty="0">
                <a:effectLst/>
              </a:rPr>
              <a:t>Pop items from a list</a:t>
            </a:r>
          </a:p>
          <a:p>
            <a:pPr algn="just"/>
            <a:r>
              <a:rPr lang="en-US" sz="1800" b="0" i="0" u="none" strike="noStrike" dirty="0">
                <a:effectLst/>
              </a:rPr>
              <a:t>Remove specific values from a Python list</a:t>
            </a:r>
          </a:p>
          <a:p>
            <a:pPr algn="just"/>
            <a:r>
              <a:rPr lang="en-US" sz="1800" b="0" i="0" u="none" strike="noStrike" dirty="0">
                <a:effectLst/>
              </a:rPr>
              <a:t>Remove or clear all items from a Python list</a:t>
            </a:r>
          </a:p>
          <a:p>
            <a:pPr algn="just"/>
            <a:r>
              <a:rPr lang="en-US" sz="1800" b="0" i="0" u="none" strike="noStrike" dirty="0">
                <a:effectLst/>
              </a:rPr>
              <a:t>Remove duplicates from a list</a:t>
            </a:r>
          </a:p>
          <a:p>
            <a:pPr algn="just"/>
            <a:r>
              <a:rPr lang="en-US" sz="1800" b="1" i="0" u="none" strike="noStrike" dirty="0">
                <a:effectLst/>
              </a:rPr>
              <a:t>Sorting Python lists</a:t>
            </a:r>
          </a:p>
        </p:txBody>
      </p:sp>
      <p:sp>
        <p:nvSpPr>
          <p:cNvPr id="30" name="Freeform: Shape 17">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19">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2" name="Freeform: Shape 21">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80584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0EB50B7-A8F0-7119-CF93-D6C61582B86A}"/>
              </a:ext>
            </a:extLst>
          </p:cNvPr>
          <p:cNvSpPr>
            <a:spLocks noGrp="1"/>
          </p:cNvSpPr>
          <p:nvPr>
            <p:ph type="title"/>
          </p:nvPr>
        </p:nvSpPr>
        <p:spPr>
          <a:xfrm>
            <a:off x="1171074" y="1396686"/>
            <a:ext cx="3240506" cy="4064628"/>
          </a:xfrm>
        </p:spPr>
        <p:txBody>
          <a:bodyPr>
            <a:normAutofit/>
          </a:bodyPr>
          <a:lstStyle/>
          <a:p>
            <a:r>
              <a:rPr lang="en-US" b="1" i="0" u="none" strike="noStrike">
                <a:solidFill>
                  <a:srgbClr val="FFFFFF"/>
                </a:solidFill>
                <a:effectLst/>
                <a:latin typeface="Roboto" panose="02000000000000000000" pitchFamily="2" charset="0"/>
              </a:rPr>
              <a:t>Python range() Function</a:t>
            </a:r>
            <a:endParaRPr lang="en-US">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33C41125-738C-1544-E966-82E8CF1ADA66}"/>
              </a:ext>
            </a:extLst>
          </p:cNvPr>
          <p:cNvSpPr>
            <a:spLocks noGrp="1"/>
          </p:cNvSpPr>
          <p:nvPr>
            <p:ph idx="1"/>
          </p:nvPr>
        </p:nvSpPr>
        <p:spPr>
          <a:xfrm>
            <a:off x="5370153" y="1526033"/>
            <a:ext cx="5536397" cy="3935281"/>
          </a:xfrm>
        </p:spPr>
        <p:txBody>
          <a:bodyPr>
            <a:normAutofit fontScale="92500" lnSpcReduction="10000"/>
          </a:bodyPr>
          <a:lstStyle/>
          <a:p>
            <a:pPr marL="0" indent="0" algn="just">
              <a:buNone/>
            </a:pPr>
            <a:r>
              <a:rPr lang="en-US" sz="2400" b="0" i="0" u="none" strike="noStrike" dirty="0">
                <a:effectLst/>
              </a:rPr>
              <a:t>Python’s range acts as a built-in function and is commonly used for looping a specific number of times in </a:t>
            </a:r>
            <a:r>
              <a:rPr lang="en-US" sz="2400" b="0" i="0" u="none" strike="noStrike" dirty="0">
                <a:effectLst/>
                <a:hlinkClick r:id="rId2">
                  <a:extLst>
                    <a:ext uri="{A12FA001-AC4F-418D-AE19-62706E023703}">
                      <ahyp:hlinkClr xmlns:ahyp="http://schemas.microsoft.com/office/drawing/2018/hyperlinkcolor" xmlns="" val="tx"/>
                    </a:ext>
                  </a:extLst>
                </a:hlinkClick>
              </a:rPr>
              <a:t>for-loops</a:t>
            </a:r>
            <a:r>
              <a:rPr lang="en-US" sz="2400" b="0" i="0" u="none" strike="noStrike" dirty="0">
                <a:effectLst/>
              </a:rPr>
              <a:t>. Like many things in Python, it’s actually a Python type (or class), but when using it in a loop, we can treat it like a built-in function that returns an </a:t>
            </a:r>
            <a:r>
              <a:rPr lang="en-US" sz="2400" b="0" i="0" u="none" strike="noStrike" dirty="0" err="1">
                <a:effectLst/>
              </a:rPr>
              <a:t>iterable</a:t>
            </a:r>
            <a:r>
              <a:rPr lang="en-US" sz="2400" b="0" i="0" u="none" strike="noStrike" dirty="0">
                <a:effectLst/>
              </a:rPr>
              <a:t> object.</a:t>
            </a:r>
          </a:p>
          <a:p>
            <a:pPr marL="0" indent="0">
              <a:buNone/>
            </a:pPr>
            <a:endParaRPr lang="en-US" sz="2000" dirty="0"/>
          </a:p>
          <a:p>
            <a:pPr marL="0" indent="0" algn="just">
              <a:buNone/>
            </a:pPr>
            <a:r>
              <a:rPr lang="en-US" sz="2200" dirty="0"/>
              <a:t>Example – </a:t>
            </a:r>
          </a:p>
          <a:p>
            <a:pPr marL="0" indent="0" algn="just">
              <a:buNone/>
            </a:pPr>
            <a:r>
              <a:rPr lang="en-US" sz="2200" b="1" i="0" u="none" strike="noStrike" dirty="0">
                <a:effectLst/>
              </a:rPr>
              <a:t>for</a:t>
            </a:r>
            <a:r>
              <a:rPr lang="en-US" sz="2200" b="0" i="0" u="none" strike="noStrike" dirty="0">
                <a:effectLst/>
              </a:rPr>
              <a:t> </a:t>
            </a:r>
            <a:r>
              <a:rPr lang="en-US" sz="2200" b="0" i="0" u="none" strike="noStrike" dirty="0" err="1">
                <a:effectLst/>
              </a:rPr>
              <a:t>i</a:t>
            </a:r>
            <a:r>
              <a:rPr lang="en-US" sz="2200" b="0" i="0" u="none" strike="noStrike" dirty="0">
                <a:effectLst/>
              </a:rPr>
              <a:t> </a:t>
            </a:r>
            <a:r>
              <a:rPr lang="en-US" sz="2200" b="1" i="0" u="none" strike="noStrike" dirty="0">
                <a:effectLst/>
              </a:rPr>
              <a:t>in</a:t>
            </a:r>
            <a:r>
              <a:rPr lang="en-US" sz="2200" b="0" i="0" u="none" strike="noStrike" dirty="0">
                <a:effectLst/>
              </a:rPr>
              <a:t> range</a:t>
            </a:r>
            <a:r>
              <a:rPr lang="en-US" sz="2200" b="1" i="0" u="none" strike="noStrike" dirty="0">
                <a:effectLst/>
              </a:rPr>
              <a:t>(</a:t>
            </a:r>
            <a:r>
              <a:rPr lang="en-US" sz="2200" b="0" i="0" u="none" strike="noStrike" dirty="0">
                <a:effectLst/>
              </a:rPr>
              <a:t>0, 6, 2</a:t>
            </a:r>
            <a:r>
              <a:rPr lang="en-US" sz="2200" b="1" i="0" u="none" strike="noStrike" dirty="0">
                <a:effectLst/>
              </a:rPr>
              <a:t>)</a:t>
            </a:r>
            <a:r>
              <a:rPr lang="en-US" sz="2200" b="0" i="0" u="none" strike="noStrike" dirty="0">
                <a:effectLst/>
              </a:rPr>
              <a:t>:</a:t>
            </a:r>
          </a:p>
          <a:p>
            <a:pPr marL="0" indent="0" algn="just">
              <a:buNone/>
            </a:pPr>
            <a:r>
              <a:rPr lang="en-US" sz="2200" b="0" i="0" u="none" strike="noStrike" dirty="0">
                <a:effectLst/>
              </a:rPr>
              <a:t>	print</a:t>
            </a:r>
            <a:r>
              <a:rPr lang="en-US" sz="2200" b="1" i="0" u="none" strike="noStrike" dirty="0">
                <a:effectLst/>
              </a:rPr>
              <a:t>(</a:t>
            </a:r>
            <a:r>
              <a:rPr lang="en-US" sz="2200" b="0" i="0" u="none" strike="noStrike" dirty="0" err="1">
                <a:effectLst/>
              </a:rPr>
              <a:t>i</a:t>
            </a:r>
            <a:r>
              <a:rPr lang="en-US" sz="2200" b="0" i="0" u="none" strike="noStrike" dirty="0">
                <a:effectLst/>
              </a:rPr>
              <a:t>, end=" "</a:t>
            </a:r>
            <a:r>
              <a:rPr lang="en-US" sz="2200" b="1" i="0" u="none" strike="noStrike" dirty="0">
                <a:effectLst/>
              </a:rPr>
              <a:t>)</a:t>
            </a:r>
            <a:endParaRPr lang="en-US" sz="2200" b="0" i="0" u="none" strike="noStrike" dirty="0">
              <a:effectLst/>
            </a:endParaRPr>
          </a:p>
          <a:p>
            <a:pPr marL="0" indent="0" algn="just">
              <a:buNone/>
            </a:pPr>
            <a:r>
              <a:rPr lang="en-US" sz="2200" b="0" i="0" u="none" strike="noStrike" dirty="0">
                <a:effectLst/>
              </a:rPr>
              <a:t># Output will be: 0 2 4</a:t>
            </a:r>
          </a:p>
          <a:p>
            <a:pPr marL="0" indent="0">
              <a:buNone/>
            </a:pPr>
            <a:endParaRPr lang="en-US" sz="2000" dirty="0"/>
          </a:p>
        </p:txBody>
      </p:sp>
    </p:spTree>
    <p:extLst>
      <p:ext uri="{BB962C8B-B14F-4D97-AF65-F5344CB8AC3E}">
        <p14:creationId xmlns:p14="http://schemas.microsoft.com/office/powerpoint/2010/main" val="2960257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ictionary">
            <a:extLst>
              <a:ext uri="{FF2B5EF4-FFF2-40B4-BE49-F238E27FC236}">
                <a16:creationId xmlns:a16="http://schemas.microsoft.com/office/drawing/2014/main" xmlns="" id="{D99EA415-1E30-22D1-60F2-A2DF369BF5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F5559D8-F3BB-D41D-728B-9DAE6DE51700}"/>
              </a:ext>
            </a:extLst>
          </p:cNvPr>
          <p:cNvSpPr>
            <a:spLocks noGrp="1"/>
          </p:cNvSpPr>
          <p:nvPr>
            <p:ph type="title"/>
          </p:nvPr>
        </p:nvSpPr>
        <p:spPr>
          <a:xfrm>
            <a:off x="838201" y="479493"/>
            <a:ext cx="5257800" cy="1325563"/>
          </a:xfrm>
        </p:spPr>
        <p:txBody>
          <a:bodyPr>
            <a:normAutofit/>
          </a:bodyPr>
          <a:lstStyle/>
          <a:p>
            <a:r>
              <a:rPr lang="en-US" b="1" i="0" u="none" strike="noStrike">
                <a:effectLst/>
                <a:latin typeface="Roboto" panose="02000000000000000000" pitchFamily="2" charset="0"/>
              </a:rPr>
              <a:t>Python Dictionary</a:t>
            </a:r>
            <a:endParaRPr lang="en-US" dirty="0"/>
          </a:p>
        </p:txBody>
      </p:sp>
      <p:sp>
        <p:nvSpPr>
          <p:cNvPr id="3" name="Content Placeholder 2">
            <a:extLst>
              <a:ext uri="{FF2B5EF4-FFF2-40B4-BE49-F238E27FC236}">
                <a16:creationId xmlns:a16="http://schemas.microsoft.com/office/drawing/2014/main" xmlns="" id="{1813D9B7-712B-3E78-5053-2233DBDF4795}"/>
              </a:ext>
            </a:extLst>
          </p:cNvPr>
          <p:cNvSpPr>
            <a:spLocks noGrp="1"/>
          </p:cNvSpPr>
          <p:nvPr>
            <p:ph idx="1"/>
          </p:nvPr>
        </p:nvSpPr>
        <p:spPr>
          <a:xfrm>
            <a:off x="838200" y="1984442"/>
            <a:ext cx="5974079" cy="4480365"/>
          </a:xfrm>
        </p:spPr>
        <p:txBody>
          <a:bodyPr>
            <a:noAutofit/>
          </a:bodyPr>
          <a:lstStyle/>
          <a:p>
            <a:pPr marL="0" indent="0" algn="just">
              <a:buNone/>
            </a:pPr>
            <a:r>
              <a:rPr lang="en-US" sz="1600" b="0" i="0" u="none" strike="noStrike" dirty="0">
                <a:effectLst/>
              </a:rPr>
              <a:t>The Python dictionary is one of the language’s most powerful data types. In other programming languages and computer science in general, dictionaries are also known as associative arrays. They allow you to associate one or more keys to values. If you are familiar with </a:t>
            </a:r>
            <a:r>
              <a:rPr lang="en-US" sz="1600" b="0" i="0" u="none" strike="noStrike" dirty="0">
                <a:effectLst/>
                <a:hlinkClick r:id="rId4"/>
              </a:rPr>
              <a:t>JSON</a:t>
            </a:r>
            <a:r>
              <a:rPr lang="en-US" sz="1600" b="0" i="0" u="none" strike="noStrike" dirty="0">
                <a:effectLst/>
              </a:rPr>
              <a:t>, you might feel right at home. The syntax of a dictionary strongly resembles the syntax of a JSON document.</a:t>
            </a:r>
          </a:p>
          <a:p>
            <a:pPr marL="0" indent="0" algn="just">
              <a:buNone/>
            </a:pPr>
            <a:endParaRPr lang="en-US" sz="1600" dirty="0"/>
          </a:p>
          <a:p>
            <a:pPr marL="0" indent="0" algn="just">
              <a:buNone/>
            </a:pPr>
            <a:r>
              <a:rPr lang="en-US" sz="1600" b="1" i="0" u="none" strike="noStrike" dirty="0">
                <a:effectLst/>
              </a:rPr>
              <a:t>Creating a Python Dictionary</a:t>
            </a:r>
          </a:p>
          <a:p>
            <a:pPr marL="0" indent="0" algn="just">
              <a:buNone/>
            </a:pPr>
            <a:r>
              <a:rPr lang="en-US" sz="1600" dirty="0"/>
              <a:t>Example – </a:t>
            </a:r>
          </a:p>
          <a:p>
            <a:pPr marL="0" indent="0" algn="just">
              <a:buNone/>
            </a:pPr>
            <a:r>
              <a:rPr lang="en-US" sz="1600" i="0" u="none" strike="noStrike" dirty="0" err="1">
                <a:effectLst/>
              </a:rPr>
              <a:t>phone_numbers</a:t>
            </a:r>
            <a:r>
              <a:rPr lang="en-US" sz="1600" i="0" u="none" strike="noStrike" dirty="0">
                <a:effectLst/>
              </a:rPr>
              <a:t> = { 'Jack': '070-02222748', </a:t>
            </a:r>
          </a:p>
          <a:p>
            <a:pPr marL="0" indent="0" algn="just">
              <a:buNone/>
            </a:pPr>
            <a:r>
              <a:rPr lang="en-US" sz="1600" i="0" u="none" strike="noStrike" dirty="0">
                <a:effectLst/>
              </a:rPr>
              <a:t>                  'Pete': '010-2488634',</a:t>
            </a:r>
          </a:p>
          <a:p>
            <a:pPr marL="0" indent="0" algn="just">
              <a:buNone/>
            </a:pPr>
            <a:r>
              <a:rPr lang="en-US" sz="1600" i="0" u="none" strike="noStrike" dirty="0">
                <a:effectLst/>
              </a:rPr>
              <a:t>                  'Eric': '06-10101010' }</a:t>
            </a:r>
          </a:p>
          <a:p>
            <a:pPr marL="0" indent="0" algn="just">
              <a:buNone/>
            </a:pPr>
            <a:r>
              <a:rPr lang="en-US" sz="1600" i="0" u="none" strike="noStrike" dirty="0">
                <a:effectLst/>
              </a:rPr>
              <a:t>names = </a:t>
            </a:r>
            <a:r>
              <a:rPr lang="en-US" sz="1600" i="0" u="none" strike="noStrike" dirty="0" err="1">
                <a:effectLst/>
              </a:rPr>
              <a:t>phone_numbers.keys</a:t>
            </a:r>
            <a:r>
              <a:rPr lang="en-US" sz="1600" i="0" u="none" strike="noStrike" dirty="0">
                <a:effectLst/>
              </a:rPr>
              <a:t>()</a:t>
            </a:r>
          </a:p>
          <a:p>
            <a:pPr marL="0" indent="0" algn="just">
              <a:buNone/>
            </a:pPr>
            <a:r>
              <a:rPr lang="en-US" sz="1600" i="0" u="none" strike="noStrike" dirty="0">
                <a:effectLst/>
              </a:rPr>
              <a:t>numbers = </a:t>
            </a:r>
            <a:r>
              <a:rPr lang="en-US" sz="1600" i="0" u="none" strike="noStrike" dirty="0" err="1">
                <a:effectLst/>
              </a:rPr>
              <a:t>phone_numbers.values</a:t>
            </a:r>
            <a:r>
              <a:rPr lang="en-US" sz="1600" i="0" u="none" strike="noStrike" dirty="0">
                <a:effectLst/>
              </a:rPr>
              <a:t>()</a:t>
            </a:r>
          </a:p>
          <a:p>
            <a:pPr marL="0" indent="0" algn="just">
              <a:buNone/>
            </a:pPr>
            <a:endParaRPr lang="en-US" sz="1600" b="1" i="0" u="none" strike="noStrike" dirty="0">
              <a:effectLst/>
            </a:endParaRPr>
          </a:p>
          <a:p>
            <a:pPr marL="0" indent="0" algn="just">
              <a:buNone/>
            </a:pPr>
            <a:endParaRPr lang="en-US" sz="1600" dirty="0"/>
          </a:p>
        </p:txBody>
      </p:sp>
    </p:spTree>
    <p:extLst>
      <p:ext uri="{BB962C8B-B14F-4D97-AF65-F5344CB8AC3E}">
        <p14:creationId xmlns:p14="http://schemas.microsoft.com/office/powerpoint/2010/main" val="1848365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5DB3719-6FDC-4E5D-891D-FF40B7300F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673F96-7658-4394-491B-1290C7BA6E4C}"/>
              </a:ext>
            </a:extLst>
          </p:cNvPr>
          <p:cNvSpPr>
            <a:spLocks noGrp="1"/>
          </p:cNvSpPr>
          <p:nvPr>
            <p:ph type="title"/>
          </p:nvPr>
        </p:nvSpPr>
        <p:spPr>
          <a:xfrm>
            <a:off x="838200" y="365125"/>
            <a:ext cx="10515600" cy="1325563"/>
          </a:xfrm>
        </p:spPr>
        <p:txBody>
          <a:bodyPr>
            <a:normAutofit/>
          </a:bodyPr>
          <a:lstStyle/>
          <a:p>
            <a:r>
              <a:rPr lang="en-US" sz="5000" b="1" i="0" u="none" strike="noStrike">
                <a:effectLst/>
                <a:latin typeface="Roboto" panose="02000000000000000000" pitchFamily="2" charset="0"/>
              </a:rPr>
              <a:t>Built-in Python dictionary methods</a:t>
            </a:r>
            <a:endParaRPr lang="en-US" sz="5000"/>
          </a:p>
        </p:txBody>
      </p:sp>
      <p:sp>
        <p:nvSpPr>
          <p:cNvPr id="11" name="sketch line">
            <a:extLst>
              <a:ext uri="{FF2B5EF4-FFF2-40B4-BE49-F238E27FC236}">
                <a16:creationId xmlns:a16="http://schemas.microsoft.com/office/drawing/2014/main" xmlns="" id="{E0CBAC23-2E3F-4A90-BA59-F8299F6A54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xmlns="" id="{E5098914-1D33-4C72-AD76-D2CC45B33037}"/>
              </a:ext>
            </a:extLst>
          </p:cNvPr>
          <p:cNvGraphicFramePr>
            <a:graphicFrameLocks noGrp="1"/>
          </p:cNvGraphicFramePr>
          <p:nvPr>
            <p:ph idx="1"/>
            <p:extLst>
              <p:ext uri="{D42A27DB-BD31-4B8C-83A1-F6EECF244321}">
                <p14:modId xmlns:p14="http://schemas.microsoft.com/office/powerpoint/2010/main" val="439279250"/>
              </p:ext>
            </p:extLst>
          </p:nvPr>
        </p:nvGraphicFramePr>
        <p:xfrm>
          <a:off x="1119563" y="2228087"/>
          <a:ext cx="9952874" cy="3948880"/>
        </p:xfrm>
        <a:graphic>
          <a:graphicData uri="http://schemas.openxmlformats.org/drawingml/2006/table">
            <a:tbl>
              <a:tblPr/>
              <a:tblGrid>
                <a:gridCol w="1392968">
                  <a:extLst>
                    <a:ext uri="{9D8B030D-6E8A-4147-A177-3AD203B41FA5}">
                      <a16:colId xmlns:a16="http://schemas.microsoft.com/office/drawing/2014/main" xmlns="" val="2680352164"/>
                    </a:ext>
                  </a:extLst>
                </a:gridCol>
                <a:gridCol w="5397901">
                  <a:extLst>
                    <a:ext uri="{9D8B030D-6E8A-4147-A177-3AD203B41FA5}">
                      <a16:colId xmlns:a16="http://schemas.microsoft.com/office/drawing/2014/main" xmlns="" val="666493210"/>
                    </a:ext>
                  </a:extLst>
                </a:gridCol>
                <a:gridCol w="3162005">
                  <a:extLst>
                    <a:ext uri="{9D8B030D-6E8A-4147-A177-3AD203B41FA5}">
                      <a16:colId xmlns:a16="http://schemas.microsoft.com/office/drawing/2014/main" xmlns="" val="3919982183"/>
                    </a:ext>
                  </a:extLst>
                </a:gridCol>
              </a:tblGrid>
              <a:tr h="294398">
                <a:tc>
                  <a:txBody>
                    <a:bodyPr/>
                    <a:lstStyle/>
                    <a:p>
                      <a:r>
                        <a:rPr lang="en-US" sz="1300" b="1" dirty="0">
                          <a:effectLst/>
                        </a:rPr>
                        <a:t>Method</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b="1">
                          <a:effectLst/>
                        </a:rPr>
                        <a:t>What is does</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b="1">
                          <a:effectLst/>
                        </a:rPr>
                        <a:t>Example</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833716129"/>
                  </a:ext>
                </a:extLst>
              </a:tr>
              <a:tr h="294398">
                <a:tc>
                  <a:txBody>
                    <a:bodyPr/>
                    <a:lstStyle/>
                    <a:p>
                      <a:r>
                        <a:rPr lang="en-US" sz="1300" dirty="0">
                          <a:effectLst/>
                        </a:rPr>
                        <a:t>clear()</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Remove all key/value pairs (empty the dictionary)</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phone_numbers.clear()</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937851512"/>
                  </a:ext>
                </a:extLst>
              </a:tr>
              <a:tr h="495378">
                <a:tc>
                  <a:txBody>
                    <a:bodyPr/>
                    <a:lstStyle/>
                    <a:p>
                      <a:r>
                        <a:rPr lang="en-US" sz="1300" dirty="0">
                          <a:effectLst/>
                        </a:rPr>
                        <a:t>get(key)</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Get a single item with the given key, with an optional default value</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phone_numbers.get('Martha', 'Unknown person')</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455873691"/>
                  </a:ext>
                </a:extLst>
              </a:tr>
              <a:tr h="294398">
                <a:tc>
                  <a:txBody>
                    <a:bodyPr/>
                    <a:lstStyle/>
                    <a:p>
                      <a:r>
                        <a:rPr lang="en-US" sz="1300">
                          <a:effectLst/>
                        </a:rPr>
                        <a:t>items()</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Returns a view object containing key-value pairs from the dictionary</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phone_numbers.items()</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1599954942"/>
                  </a:ext>
                </a:extLst>
              </a:tr>
              <a:tr h="294398">
                <a:tc>
                  <a:txBody>
                    <a:bodyPr/>
                    <a:lstStyle/>
                    <a:p>
                      <a:r>
                        <a:rPr lang="en-US" sz="1300">
                          <a:effectLst/>
                        </a:rPr>
                        <a:t>keys()</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Returns a view object with a list of all keys from the dictionary</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phone_numbers.keys()</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626644469"/>
                  </a:ext>
                </a:extLst>
              </a:tr>
              <a:tr h="294398">
                <a:tc>
                  <a:txBody>
                    <a:bodyPr/>
                    <a:lstStyle/>
                    <a:p>
                      <a:r>
                        <a:rPr lang="en-US" sz="1300">
                          <a:effectLst/>
                        </a:rPr>
                        <a:t>values()</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Returns a view_object with a list of all values from the dictionary</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phone_numbers.values()</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3165764554"/>
                  </a:ext>
                </a:extLst>
              </a:tr>
              <a:tr h="495378">
                <a:tc>
                  <a:txBody>
                    <a:bodyPr/>
                    <a:lstStyle/>
                    <a:p>
                      <a:r>
                        <a:rPr lang="en-US" sz="1300">
                          <a:effectLst/>
                        </a:rPr>
                        <a:t>pop(key, default_value)</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Returns and removes the element with the specified key</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phone_numbers.pop('Martha')</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3122057454"/>
                  </a:ext>
                </a:extLst>
              </a:tr>
              <a:tr h="495378">
                <a:tc>
                  <a:txBody>
                    <a:bodyPr/>
                    <a:lstStyle/>
                    <a:p>
                      <a:r>
                        <a:rPr lang="en-US" sz="1300">
                          <a:effectLst/>
                        </a:rPr>
                        <a:t>popitem()</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Returns and removes the last inserted item (Python 3.7+) or a random item</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phone_numbers.popitem()</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973514297"/>
                  </a:ext>
                </a:extLst>
              </a:tr>
              <a:tr h="495378">
                <a:tc>
                  <a:txBody>
                    <a:bodyPr/>
                    <a:lstStyle/>
                    <a:p>
                      <a:r>
                        <a:rPr lang="en-US" sz="1300">
                          <a:effectLst/>
                        </a:rPr>
                        <a:t>setdefault(key, value)</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Returns the value of the specified key. If the key does not exist, it’s inserted with the given value</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phone_numbers.setdefault('John Doe', 1234)</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3595896153"/>
                  </a:ext>
                </a:extLst>
              </a:tr>
              <a:tr h="495378">
                <a:tc>
                  <a:txBody>
                    <a:bodyPr/>
                    <a:lstStyle/>
                    <a:p>
                      <a:r>
                        <a:rPr lang="en-US" sz="1300">
                          <a:effectLst/>
                        </a:rPr>
                        <a:t>update(iterable)</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Add all pairs from given iterable, e.g. a dictionary</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tc>
                  <a:txBody>
                    <a:bodyPr/>
                    <a:lstStyle/>
                    <a:p>
                      <a:r>
                        <a:rPr lang="en-US" sz="1300">
                          <a:effectLst/>
                        </a:rPr>
                        <a:t>phone_numbers.update({"Alina": 1234, "Alice", 2345})</a:t>
                      </a:r>
                    </a:p>
                  </a:txBody>
                  <a:tcPr marL="45185" marR="45185" marT="22592" marB="22592" anchor="ctr">
                    <a:lnL w="9525" cap="flat" cmpd="sng" algn="ctr">
                      <a:solidFill>
                        <a:srgbClr val="908347"/>
                      </a:solidFill>
                      <a:prstDash val="solid"/>
                      <a:round/>
                      <a:headEnd type="none" w="med" len="med"/>
                      <a:tailEnd type="none" w="med" len="med"/>
                    </a:lnL>
                    <a:lnR w="9525" cap="flat" cmpd="sng" algn="ctr">
                      <a:solidFill>
                        <a:srgbClr val="908347"/>
                      </a:solidFill>
                      <a:prstDash val="solid"/>
                      <a:round/>
                      <a:headEnd type="none" w="med" len="med"/>
                      <a:tailEnd type="none" w="med" len="med"/>
                    </a:lnR>
                    <a:lnT w="9525" cap="flat" cmpd="sng" algn="ctr">
                      <a:solidFill>
                        <a:srgbClr val="908347"/>
                      </a:solidFill>
                      <a:prstDash val="solid"/>
                      <a:round/>
                      <a:headEnd type="none" w="med" len="med"/>
                      <a:tailEnd type="none" w="med" len="med"/>
                    </a:lnT>
                    <a:lnB w="9525" cap="flat" cmpd="sng" algn="ctr">
                      <a:solidFill>
                        <a:srgbClr val="908347"/>
                      </a:solidFill>
                      <a:prstDash val="solid"/>
                      <a:round/>
                      <a:headEnd type="none" w="med" len="med"/>
                      <a:tailEnd type="none" w="med" len="med"/>
                    </a:lnB>
                  </a:tcPr>
                </a:tc>
                <a:extLst>
                  <a:ext uri="{0D108BD9-81ED-4DB2-BD59-A6C34878D82A}">
                    <a16:rowId xmlns:a16="http://schemas.microsoft.com/office/drawing/2014/main" xmlns="" val="3901461361"/>
                  </a:ext>
                </a:extLst>
              </a:tr>
            </a:tbl>
          </a:graphicData>
        </a:graphic>
      </p:graphicFrame>
    </p:spTree>
    <p:extLst>
      <p:ext uri="{BB962C8B-B14F-4D97-AF65-F5344CB8AC3E}">
        <p14:creationId xmlns:p14="http://schemas.microsoft.com/office/powerpoint/2010/main" val="2659190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EB492CD-616E-47F8-933B-5E2D952A05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xmlns="" id="{59383CF9-23B5-4335-9B21-1791C4CF1C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98BB65DF-40DB-4B0C-6863-9B91B1B56BB0}"/>
              </a:ext>
            </a:extLst>
          </p:cNvPr>
          <p:cNvSpPr>
            <a:spLocks noGrp="1"/>
          </p:cNvSpPr>
          <p:nvPr>
            <p:ph type="title"/>
          </p:nvPr>
        </p:nvSpPr>
        <p:spPr>
          <a:xfrm>
            <a:off x="4925698" y="292655"/>
            <a:ext cx="5458838" cy="1325563"/>
          </a:xfrm>
        </p:spPr>
        <p:txBody>
          <a:bodyPr>
            <a:normAutofit/>
          </a:bodyPr>
          <a:lstStyle/>
          <a:p>
            <a:r>
              <a:rPr lang="en-US" b="1" i="0" u="none" strike="noStrike" dirty="0">
                <a:effectLst/>
                <a:latin typeface="Roboto" panose="02000000000000000000" pitchFamily="2" charset="0"/>
              </a:rPr>
              <a:t>Python Set</a:t>
            </a:r>
            <a:endParaRPr lang="en-US" dirty="0"/>
          </a:p>
        </p:txBody>
      </p:sp>
      <p:sp>
        <p:nvSpPr>
          <p:cNvPr id="14" name="Freeform: Shape 13">
            <a:extLst>
              <a:ext uri="{FF2B5EF4-FFF2-40B4-BE49-F238E27FC236}">
                <a16:creationId xmlns:a16="http://schemas.microsoft.com/office/drawing/2014/main" xmlns="" id="{0007FE00-9498-4706-B255-6437B0252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Venn Diagram">
            <a:extLst>
              <a:ext uri="{FF2B5EF4-FFF2-40B4-BE49-F238E27FC236}">
                <a16:creationId xmlns:a16="http://schemas.microsoft.com/office/drawing/2014/main" xmlns="" id="{7294D68B-95AC-E2BB-A2EF-CD78EEAA92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xmlns="" id="{5DA770E1-738D-7B36-6C47-5EDDA5A5E14E}"/>
              </a:ext>
            </a:extLst>
          </p:cNvPr>
          <p:cNvSpPr>
            <a:spLocks noGrp="1"/>
          </p:cNvSpPr>
          <p:nvPr>
            <p:ph idx="1"/>
          </p:nvPr>
        </p:nvSpPr>
        <p:spPr>
          <a:xfrm>
            <a:off x="5072002" y="1332740"/>
            <a:ext cx="5864222" cy="5062860"/>
          </a:xfrm>
        </p:spPr>
        <p:txBody>
          <a:bodyPr>
            <a:normAutofit/>
          </a:bodyPr>
          <a:lstStyle/>
          <a:p>
            <a:pPr marL="0" indent="0" algn="just">
              <a:buNone/>
            </a:pPr>
            <a:r>
              <a:rPr lang="en-US" sz="1700" b="0" i="0" u="none" strike="noStrike" dirty="0">
                <a:effectLst/>
              </a:rPr>
              <a:t>A Python set is a collection of distinct elements. The set has some things in common with Python lists and tuples, but there are important differences:</a:t>
            </a:r>
          </a:p>
          <a:p>
            <a:pPr algn="just">
              <a:buFont typeface="Arial" panose="020B0604020202020204" pitchFamily="34" charset="0"/>
              <a:buChar char="•"/>
            </a:pPr>
            <a:r>
              <a:rPr lang="en-US" sz="1700" b="0" i="0" u="none" strike="noStrike" dirty="0">
                <a:effectLst/>
              </a:rPr>
              <a:t>A Python set can only contain</a:t>
            </a:r>
            <a:r>
              <a:rPr lang="en-US" sz="1700" b="1" i="0" u="none" strike="noStrike" dirty="0">
                <a:effectLst/>
              </a:rPr>
              <a:t> unique values</a:t>
            </a:r>
            <a:endParaRPr lang="en-US" sz="1700" b="0" i="0" u="none" strike="noStrike" dirty="0">
              <a:effectLst/>
            </a:endParaRPr>
          </a:p>
          <a:p>
            <a:pPr algn="just">
              <a:buFont typeface="Arial" panose="020B0604020202020204" pitchFamily="34" charset="0"/>
              <a:buChar char="•"/>
            </a:pPr>
            <a:r>
              <a:rPr lang="en-US" sz="1700" b="0" i="0" u="none" strike="noStrike" dirty="0">
                <a:effectLst/>
              </a:rPr>
              <a:t>Sets are </a:t>
            </a:r>
            <a:r>
              <a:rPr lang="en-US" sz="1700" b="1" i="0" u="none" strike="noStrike" dirty="0">
                <a:effectLst/>
              </a:rPr>
              <a:t>unordered</a:t>
            </a:r>
          </a:p>
          <a:p>
            <a:pPr algn="just">
              <a:buFont typeface="Arial" panose="020B0604020202020204" pitchFamily="34" charset="0"/>
              <a:buChar char="•"/>
            </a:pPr>
            <a:endParaRPr lang="en-US" sz="1700" b="0" i="0" u="none" strike="noStrike" dirty="0">
              <a:effectLst/>
            </a:endParaRPr>
          </a:p>
          <a:p>
            <a:pPr marL="0" indent="0" algn="just">
              <a:buNone/>
            </a:pPr>
            <a:r>
              <a:rPr lang="en-US" sz="1700" b="0" i="0" u="none" strike="noStrike" dirty="0">
                <a:effectLst/>
              </a:rPr>
              <a:t>More formally: sets are </a:t>
            </a:r>
            <a:r>
              <a:rPr lang="en-US" sz="1700" b="0" i="1" u="none" strike="noStrike" dirty="0">
                <a:effectLst/>
              </a:rPr>
              <a:t>unordered</a:t>
            </a:r>
            <a:r>
              <a:rPr lang="en-US" sz="1700" b="0" i="0" u="none" strike="noStrike" dirty="0">
                <a:effectLst/>
              </a:rPr>
              <a:t> collections of </a:t>
            </a:r>
            <a:r>
              <a:rPr lang="en-US" sz="1700" b="0" i="1" u="none" strike="noStrike" dirty="0">
                <a:effectLst/>
              </a:rPr>
              <a:t>distinct</a:t>
            </a:r>
            <a:r>
              <a:rPr lang="en-US" sz="1700" b="0" i="0" u="none" strike="noStrike" dirty="0">
                <a:effectLst/>
              </a:rPr>
              <a:t> objects. In this article, we’ll closely examine sets and how to use them. I’ll focus more on the extras that a set has to offer than on the basics that are the same for lists and other sequence types.</a:t>
            </a:r>
          </a:p>
          <a:p>
            <a:pPr marL="0" indent="0" algn="just">
              <a:buNone/>
            </a:pPr>
            <a:endParaRPr lang="en-US" sz="1700" b="0" i="0" u="none" strike="noStrike" dirty="0">
              <a:effectLst/>
            </a:endParaRPr>
          </a:p>
          <a:p>
            <a:pPr marL="0" indent="0" algn="just">
              <a:buNone/>
            </a:pPr>
            <a:r>
              <a:rPr lang="en-US" sz="1700" b="1" i="0" u="none" strike="noStrike" dirty="0">
                <a:effectLst/>
              </a:rPr>
              <a:t>How to create a Python set</a:t>
            </a:r>
          </a:p>
          <a:p>
            <a:pPr marL="0" indent="0" algn="just">
              <a:buNone/>
            </a:pPr>
            <a:r>
              <a:rPr lang="en-US" sz="1700" b="0" i="0" u="none" strike="noStrike" dirty="0">
                <a:effectLst/>
              </a:rPr>
              <a:t>names = </a:t>
            </a:r>
            <a:r>
              <a:rPr lang="en-US" sz="1700" b="1" i="0" u="none" strike="noStrike" dirty="0">
                <a:effectLst/>
              </a:rPr>
              <a:t>{</a:t>
            </a:r>
            <a:r>
              <a:rPr lang="en-US" sz="1700" b="0" i="0" u="none" strike="noStrike" dirty="0">
                <a:effectLst/>
              </a:rPr>
              <a:t> "Eric", "Ali", "John" </a:t>
            </a:r>
            <a:r>
              <a:rPr lang="en-US" sz="1700" b="1" i="0" u="none" strike="noStrike" dirty="0">
                <a:effectLst/>
              </a:rPr>
              <a:t>}</a:t>
            </a:r>
            <a:endParaRPr lang="en-US" sz="1700" b="0" i="0" u="none" strike="noStrike" dirty="0">
              <a:effectLst/>
            </a:endParaRPr>
          </a:p>
          <a:p>
            <a:pPr marL="0" indent="0" algn="just">
              <a:buNone/>
            </a:pPr>
            <a:r>
              <a:rPr lang="en-US" sz="1700" b="0" i="0" u="none" strike="noStrike" dirty="0">
                <a:effectLst/>
              </a:rPr>
              <a:t># Mixed types are allowed</a:t>
            </a:r>
          </a:p>
          <a:p>
            <a:pPr marL="0" indent="0" algn="just">
              <a:buNone/>
            </a:pPr>
            <a:r>
              <a:rPr lang="en-US" sz="1700" b="0" i="0" u="none" strike="noStrike" dirty="0" err="1">
                <a:effectLst/>
              </a:rPr>
              <a:t>mixed_set</a:t>
            </a:r>
            <a:r>
              <a:rPr lang="en-US" sz="1700" b="0" i="0" u="none" strike="noStrike" dirty="0">
                <a:effectLst/>
              </a:rPr>
              <a:t> = </a:t>
            </a:r>
            <a:r>
              <a:rPr lang="en-US" sz="1700" b="1" i="0" u="none" strike="noStrike" dirty="0">
                <a:effectLst/>
              </a:rPr>
              <a:t>{</a:t>
            </a:r>
            <a:r>
              <a:rPr lang="en-US" sz="1700" b="0" i="0" u="none" strike="noStrike" dirty="0">
                <a:effectLst/>
              </a:rPr>
              <a:t> 'a', 1, </a:t>
            </a:r>
            <a:r>
              <a:rPr lang="en-US" sz="1700" b="1" i="0" u="none" strike="noStrike" dirty="0">
                <a:effectLst/>
              </a:rPr>
              <a:t>(</a:t>
            </a:r>
            <a:r>
              <a:rPr lang="en-US" sz="1700" b="0" i="0" u="none" strike="noStrike" dirty="0">
                <a:effectLst/>
              </a:rPr>
              <a:t>1, 2</a:t>
            </a:r>
            <a:r>
              <a:rPr lang="en-US" sz="1700" b="1" i="0" u="none" strike="noStrike" dirty="0">
                <a:effectLst/>
              </a:rPr>
              <a:t>)</a:t>
            </a:r>
            <a:r>
              <a:rPr lang="en-US" sz="1700" b="0" i="0" u="none" strike="noStrike" dirty="0">
                <a:effectLst/>
              </a:rPr>
              <a:t> </a:t>
            </a:r>
            <a:r>
              <a:rPr lang="en-US" sz="1700" b="1" i="0" u="none" strike="noStrike" dirty="0">
                <a:effectLst/>
              </a:rPr>
              <a:t>}</a:t>
            </a:r>
            <a:endParaRPr lang="en-US" sz="1700" b="0" i="0" u="none" strike="noStrike" dirty="0">
              <a:effectLst/>
            </a:endParaRPr>
          </a:p>
          <a:p>
            <a:pPr marL="0" indent="0">
              <a:buNone/>
            </a:pPr>
            <a:endParaRPr lang="en-US" sz="1300" b="0" i="0" u="none" strike="noStrike" dirty="0">
              <a:effectLst/>
              <a:latin typeface="Roboto" panose="02000000000000000000" pitchFamily="2" charset="0"/>
            </a:endParaRPr>
          </a:p>
        </p:txBody>
      </p:sp>
    </p:spTree>
    <p:extLst>
      <p:ext uri="{BB962C8B-B14F-4D97-AF65-F5344CB8AC3E}">
        <p14:creationId xmlns:p14="http://schemas.microsoft.com/office/powerpoint/2010/main" val="18110637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0EB50B7-A8F0-7119-CF93-D6C61582B86A}"/>
              </a:ext>
            </a:extLst>
          </p:cNvPr>
          <p:cNvSpPr>
            <a:spLocks noGrp="1"/>
          </p:cNvSpPr>
          <p:nvPr>
            <p:ph type="title"/>
          </p:nvPr>
        </p:nvSpPr>
        <p:spPr>
          <a:xfrm>
            <a:off x="1171074" y="1396686"/>
            <a:ext cx="3240506" cy="4064628"/>
          </a:xfrm>
        </p:spPr>
        <p:txBody>
          <a:bodyPr>
            <a:normAutofit/>
          </a:bodyPr>
          <a:lstStyle/>
          <a:p>
            <a:r>
              <a:rPr lang="en-US" b="1" dirty="0">
                <a:latin typeface="Roboto" panose="02000000000000000000" pitchFamily="2" charset="0"/>
              </a:rPr>
              <a:t>Operators</a:t>
            </a:r>
            <a:endParaRPr lang="en-US" dirty="0">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33C41125-738C-1544-E966-82E8CF1ADA66}"/>
              </a:ext>
            </a:extLst>
          </p:cNvPr>
          <p:cNvSpPr>
            <a:spLocks noGrp="1"/>
          </p:cNvSpPr>
          <p:nvPr>
            <p:ph idx="1"/>
          </p:nvPr>
        </p:nvSpPr>
        <p:spPr>
          <a:xfrm>
            <a:off x="5370153" y="1526033"/>
            <a:ext cx="5536397" cy="5066791"/>
          </a:xfrm>
        </p:spPr>
        <p:txBody>
          <a:bodyPr>
            <a:normAutofit/>
          </a:bodyPr>
          <a:lstStyle/>
          <a:p>
            <a:pPr marL="0" lvl="0" indent="0" algn="just" eaLnBrk="0" fontAlgn="base" hangingPunct="0">
              <a:lnSpc>
                <a:spcPct val="100000"/>
              </a:lnSpc>
              <a:spcBef>
                <a:spcPct val="0"/>
              </a:spcBef>
              <a:spcAft>
                <a:spcPct val="0"/>
              </a:spcAft>
              <a:buNone/>
            </a:pPr>
            <a:r>
              <a:rPr lang="en-US" sz="2400" dirty="0">
                <a:solidFill>
                  <a:srgbClr val="000000"/>
                </a:solidFill>
              </a:rPr>
              <a:t>Operators are used to perform operations on variables and values.</a:t>
            </a:r>
            <a:endParaRPr lang="en-US" sz="2400" dirty="0"/>
          </a:p>
          <a:p>
            <a:pPr marL="0" lvl="0" indent="0" algn="just" eaLnBrk="0" fontAlgn="base" hangingPunct="0">
              <a:lnSpc>
                <a:spcPct val="100000"/>
              </a:lnSpc>
              <a:spcBef>
                <a:spcPct val="0"/>
              </a:spcBef>
              <a:spcAft>
                <a:spcPct val="0"/>
              </a:spcAft>
              <a:buNone/>
            </a:pPr>
            <a:r>
              <a:rPr lang="en-US" sz="2400" dirty="0">
                <a:solidFill>
                  <a:srgbClr val="000000"/>
                </a:solidFill>
              </a:rPr>
              <a:t>In the example below, we use the </a:t>
            </a:r>
            <a:r>
              <a:rPr lang="en-US" sz="2400" dirty="0">
                <a:solidFill>
                  <a:srgbClr val="DC143C"/>
                </a:solidFill>
              </a:rPr>
              <a:t>+</a:t>
            </a:r>
            <a:r>
              <a:rPr lang="en-US" sz="2400" dirty="0">
                <a:solidFill>
                  <a:srgbClr val="000000"/>
                </a:solidFill>
              </a:rPr>
              <a:t> operator to add together two values:</a:t>
            </a:r>
          </a:p>
          <a:p>
            <a:pPr marL="0" lvl="0" indent="0">
              <a:lnSpc>
                <a:spcPct val="100000"/>
              </a:lnSpc>
              <a:buNone/>
            </a:pPr>
            <a:r>
              <a:rPr lang="en-IN" sz="2400" dirty="0"/>
              <a:t>print(10 + 5)</a:t>
            </a:r>
          </a:p>
          <a:p>
            <a:pPr marL="0" indent="0">
              <a:buNone/>
            </a:pPr>
            <a:r>
              <a:rPr lang="en-US" sz="2400" dirty="0"/>
              <a:t>Python divides the operators in the following groups:</a:t>
            </a:r>
          </a:p>
          <a:p>
            <a:r>
              <a:rPr lang="en-US" sz="2400" dirty="0"/>
              <a:t>Arithmetic operators</a:t>
            </a:r>
          </a:p>
          <a:p>
            <a:r>
              <a:rPr lang="en-US" sz="2400" dirty="0"/>
              <a:t>Assignment operators</a:t>
            </a:r>
          </a:p>
          <a:p>
            <a:r>
              <a:rPr lang="en-US" sz="2400" dirty="0"/>
              <a:t>Comparison operators</a:t>
            </a:r>
          </a:p>
          <a:p>
            <a:r>
              <a:rPr lang="en-US" sz="2400" dirty="0"/>
              <a:t>Logical </a:t>
            </a:r>
            <a:r>
              <a:rPr lang="en-US" sz="2400" dirty="0" smtClean="0"/>
              <a:t>operators</a:t>
            </a:r>
            <a:endParaRPr lang="en-US" sz="2400" dirty="0"/>
          </a:p>
          <a:p>
            <a:pPr marL="0" indent="0">
              <a:buNone/>
            </a:pPr>
            <a:endParaRPr lang="en-US" sz="2400" dirty="0"/>
          </a:p>
          <a:p>
            <a:pPr marL="0" indent="0" algn="just">
              <a:buNone/>
            </a:pPr>
            <a:endParaRPr lang="en-US" sz="2400" b="0" i="0" u="none" strike="noStrike" dirty="0">
              <a:effectLst/>
            </a:endParaRPr>
          </a:p>
          <a:p>
            <a:pPr marL="0" indent="0">
              <a:buNone/>
            </a:pPr>
            <a:endParaRPr lang="en-US" sz="2400" dirty="0"/>
          </a:p>
        </p:txBody>
      </p:sp>
    </p:spTree>
    <p:extLst>
      <p:ext uri="{BB962C8B-B14F-4D97-AF65-F5344CB8AC3E}">
        <p14:creationId xmlns:p14="http://schemas.microsoft.com/office/powerpoint/2010/main" val="3693779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E52A04-943E-7B2B-1D6A-48AA0F678C1B}"/>
              </a:ext>
            </a:extLst>
          </p:cNvPr>
          <p:cNvSpPr>
            <a:spLocks noGrp="1"/>
          </p:cNvSpPr>
          <p:nvPr>
            <p:ph type="title"/>
          </p:nvPr>
        </p:nvSpPr>
        <p:spPr/>
        <p:txBody>
          <a:bodyPr>
            <a:normAutofit/>
          </a:bodyPr>
          <a:lstStyle/>
          <a:p>
            <a:r>
              <a:rPr lang="en-US" b="1" i="0" u="none" strike="noStrike" dirty="0">
                <a:solidFill>
                  <a:srgbClr val="222222"/>
                </a:solidFill>
                <a:effectLst/>
                <a:latin typeface="Roboto" panose="02000000000000000000" pitchFamily="2" charset="0"/>
              </a:rPr>
              <a:t>Arithmetic operators</a:t>
            </a:r>
            <a:endParaRPr lang="en-US" dirty="0"/>
          </a:p>
        </p:txBody>
      </p:sp>
      <p:graphicFrame>
        <p:nvGraphicFramePr>
          <p:cNvPr id="4" name="Content Placeholder 3">
            <a:extLst>
              <a:ext uri="{FF2B5EF4-FFF2-40B4-BE49-F238E27FC236}">
                <a16:creationId xmlns:a16="http://schemas.microsoft.com/office/drawing/2014/main" xmlns="" id="{F746877D-5D71-3ED1-B5DA-851CFE501107}"/>
              </a:ext>
            </a:extLst>
          </p:cNvPr>
          <p:cNvGraphicFramePr>
            <a:graphicFrameLocks noGrp="1"/>
          </p:cNvGraphicFramePr>
          <p:nvPr>
            <p:ph idx="1"/>
            <p:extLst>
              <p:ext uri="{D42A27DB-BD31-4B8C-83A1-F6EECF244321}">
                <p14:modId xmlns:p14="http://schemas.microsoft.com/office/powerpoint/2010/main" val="1774021066"/>
              </p:ext>
            </p:extLst>
          </p:nvPr>
        </p:nvGraphicFramePr>
        <p:xfrm>
          <a:off x="863308" y="2370542"/>
          <a:ext cx="4609840" cy="2850815"/>
        </p:xfrm>
        <a:graphic>
          <a:graphicData uri="http://schemas.openxmlformats.org/drawingml/2006/table">
            <a:tbl>
              <a:tblPr/>
              <a:tblGrid>
                <a:gridCol w="1359566">
                  <a:extLst>
                    <a:ext uri="{9D8B030D-6E8A-4147-A177-3AD203B41FA5}">
                      <a16:colId xmlns:a16="http://schemas.microsoft.com/office/drawing/2014/main" xmlns="" val="4274453976"/>
                    </a:ext>
                  </a:extLst>
                </a:gridCol>
                <a:gridCol w="1918454">
                  <a:extLst>
                    <a:ext uri="{9D8B030D-6E8A-4147-A177-3AD203B41FA5}">
                      <a16:colId xmlns:a16="http://schemas.microsoft.com/office/drawing/2014/main" xmlns="" val="2528340174"/>
                    </a:ext>
                  </a:extLst>
                </a:gridCol>
                <a:gridCol w="1331820">
                  <a:extLst>
                    <a:ext uri="{9D8B030D-6E8A-4147-A177-3AD203B41FA5}">
                      <a16:colId xmlns:a16="http://schemas.microsoft.com/office/drawing/2014/main" xmlns="" val="726564837"/>
                    </a:ext>
                  </a:extLst>
                </a:gridCol>
              </a:tblGrid>
              <a:tr h="570163">
                <a:tc>
                  <a:txBody>
                    <a:bodyPr/>
                    <a:lstStyle/>
                    <a:p>
                      <a:pPr algn="l"/>
                      <a:r>
                        <a:rPr lang="en-US" b="1">
                          <a:effectLst/>
                        </a:rPr>
                        <a:t>Operator</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b="1" dirty="0">
                          <a:effectLst/>
                        </a:rPr>
                        <a:t>Name</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b="1">
                          <a:effectLst/>
                        </a:rPr>
                        <a:t>Example</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extLst>
                  <a:ext uri="{0D108BD9-81ED-4DB2-BD59-A6C34878D82A}">
                    <a16:rowId xmlns:a16="http://schemas.microsoft.com/office/drawing/2014/main" xmlns="" val="1898719719"/>
                  </a:ext>
                </a:extLst>
              </a:tr>
              <a:tr h="570163">
                <a:tc>
                  <a:txBody>
                    <a:bodyPr/>
                    <a:lstStyle/>
                    <a:p>
                      <a:pPr algn="l"/>
                      <a:r>
                        <a:rPr lang="en-US">
                          <a:effectLst/>
                        </a:rPr>
                        <a:t>+</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a:effectLst/>
                        </a:rPr>
                        <a:t>Addition</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a:effectLst/>
                        </a:rPr>
                        <a:t>2 + 2</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extLst>
                  <a:ext uri="{0D108BD9-81ED-4DB2-BD59-A6C34878D82A}">
                    <a16:rowId xmlns:a16="http://schemas.microsoft.com/office/drawing/2014/main" xmlns="" val="801805636"/>
                  </a:ext>
                </a:extLst>
              </a:tr>
              <a:tr h="570163">
                <a:tc>
                  <a:txBody>
                    <a:bodyPr/>
                    <a:lstStyle/>
                    <a:p>
                      <a:pPr algn="l"/>
                      <a:r>
                        <a:rPr lang="en-US">
                          <a:effectLst/>
                        </a:rPr>
                        <a:t>–</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dirty="0">
                          <a:effectLst/>
                        </a:rPr>
                        <a:t>Subtraction</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a:effectLst/>
                        </a:rPr>
                        <a:t>3 – 1</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extLst>
                  <a:ext uri="{0D108BD9-81ED-4DB2-BD59-A6C34878D82A}">
                    <a16:rowId xmlns:a16="http://schemas.microsoft.com/office/drawing/2014/main" xmlns="" val="1189926933"/>
                  </a:ext>
                </a:extLst>
              </a:tr>
              <a:tr h="570163">
                <a:tc>
                  <a:txBody>
                    <a:bodyPr/>
                    <a:lstStyle/>
                    <a:p>
                      <a:pPr algn="l"/>
                      <a:r>
                        <a:rPr lang="en-US">
                          <a:effectLst/>
                        </a:rPr>
                        <a:t>*</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a:effectLst/>
                        </a:rPr>
                        <a:t>Multiplication</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a:effectLst/>
                        </a:rPr>
                        <a:t>5 * 3</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extLst>
                  <a:ext uri="{0D108BD9-81ED-4DB2-BD59-A6C34878D82A}">
                    <a16:rowId xmlns:a16="http://schemas.microsoft.com/office/drawing/2014/main" xmlns="" val="873005406"/>
                  </a:ext>
                </a:extLst>
              </a:tr>
              <a:tr h="570163">
                <a:tc>
                  <a:txBody>
                    <a:bodyPr/>
                    <a:lstStyle/>
                    <a:p>
                      <a:pPr algn="l"/>
                      <a:r>
                        <a:rPr lang="en-US">
                          <a:effectLst/>
                        </a:rPr>
                        <a:t>/</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a:effectLst/>
                        </a:rPr>
                        <a:t>Division</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tc>
                  <a:txBody>
                    <a:bodyPr/>
                    <a:lstStyle/>
                    <a:p>
                      <a:pPr algn="l"/>
                      <a:r>
                        <a:rPr lang="en-US" dirty="0">
                          <a:effectLst/>
                        </a:rPr>
                        <a:t>5 / 2</a:t>
                      </a:r>
                    </a:p>
                  </a:txBody>
                  <a:tcPr anchor="ctr">
                    <a:lnL w="9525" cap="flat" cmpd="sng" algn="ctr">
                      <a:solidFill>
                        <a:srgbClr val="002414"/>
                      </a:solidFill>
                      <a:prstDash val="solid"/>
                      <a:round/>
                      <a:headEnd type="none" w="med" len="med"/>
                      <a:tailEnd type="none" w="med" len="med"/>
                    </a:lnL>
                    <a:lnR w="9525" cap="flat" cmpd="sng" algn="ctr">
                      <a:solidFill>
                        <a:srgbClr val="002414"/>
                      </a:solidFill>
                      <a:prstDash val="solid"/>
                      <a:round/>
                      <a:headEnd type="none" w="med" len="med"/>
                      <a:tailEnd type="none" w="med" len="med"/>
                    </a:lnR>
                    <a:lnT w="9525" cap="flat" cmpd="sng" algn="ctr">
                      <a:solidFill>
                        <a:srgbClr val="002414"/>
                      </a:solidFill>
                      <a:prstDash val="solid"/>
                      <a:round/>
                      <a:headEnd type="none" w="med" len="med"/>
                      <a:tailEnd type="none" w="med" len="med"/>
                    </a:lnT>
                    <a:lnB w="9525" cap="flat" cmpd="sng" algn="ctr">
                      <a:solidFill>
                        <a:srgbClr val="002414"/>
                      </a:solidFill>
                      <a:prstDash val="solid"/>
                      <a:round/>
                      <a:headEnd type="none" w="med" len="med"/>
                      <a:tailEnd type="none" w="med" len="med"/>
                    </a:lnB>
                  </a:tcPr>
                </a:tc>
                <a:extLst>
                  <a:ext uri="{0D108BD9-81ED-4DB2-BD59-A6C34878D82A}">
                    <a16:rowId xmlns:a16="http://schemas.microsoft.com/office/drawing/2014/main" xmlns="" val="1532723141"/>
                  </a:ext>
                </a:extLst>
              </a:tr>
            </a:tbl>
          </a:graphicData>
        </a:graphic>
      </p:graphicFrame>
      <p:sp>
        <p:nvSpPr>
          <p:cNvPr id="5" name="Rectangle 1">
            <a:extLst>
              <a:ext uri="{FF2B5EF4-FFF2-40B4-BE49-F238E27FC236}">
                <a16:creationId xmlns:a16="http://schemas.microsoft.com/office/drawing/2014/main" xmlns="" id="{9A62EC85-ED07-31D8-FAF8-77D130B3FCB7}"/>
              </a:ext>
            </a:extLst>
          </p:cNvPr>
          <p:cNvSpPr>
            <a:spLocks noChangeArrowheads="1"/>
          </p:cNvSpPr>
          <p:nvPr/>
        </p:nvSpPr>
        <p:spPr bwMode="auto">
          <a:xfrm>
            <a:off x="-2177435" y="-1581539"/>
            <a:ext cx="93083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xmlns="" id="{C4C121D7-C6D9-411B-ED7F-95FE8D927445}"/>
              </a:ext>
            </a:extLst>
          </p:cNvPr>
          <p:cNvGraphicFramePr>
            <a:graphicFrameLocks noGrp="1"/>
          </p:cNvGraphicFramePr>
          <p:nvPr>
            <p:extLst>
              <p:ext uri="{D42A27DB-BD31-4B8C-83A1-F6EECF244321}">
                <p14:modId xmlns:p14="http://schemas.microsoft.com/office/powerpoint/2010/main" val="977234521"/>
              </p:ext>
            </p:extLst>
          </p:nvPr>
        </p:nvGraphicFramePr>
        <p:xfrm>
          <a:off x="6096000" y="2370542"/>
          <a:ext cx="5232692" cy="2850816"/>
        </p:xfrm>
        <a:graphic>
          <a:graphicData uri="http://schemas.openxmlformats.org/drawingml/2006/table">
            <a:tbl>
              <a:tblPr/>
              <a:tblGrid>
                <a:gridCol w="1505249">
                  <a:extLst>
                    <a:ext uri="{9D8B030D-6E8A-4147-A177-3AD203B41FA5}">
                      <a16:colId xmlns:a16="http://schemas.microsoft.com/office/drawing/2014/main" xmlns="" val="2765925432"/>
                    </a:ext>
                  </a:extLst>
                </a:gridCol>
                <a:gridCol w="2154637">
                  <a:extLst>
                    <a:ext uri="{9D8B030D-6E8A-4147-A177-3AD203B41FA5}">
                      <a16:colId xmlns:a16="http://schemas.microsoft.com/office/drawing/2014/main" xmlns="" val="3125273125"/>
                    </a:ext>
                  </a:extLst>
                </a:gridCol>
                <a:gridCol w="1572806">
                  <a:extLst>
                    <a:ext uri="{9D8B030D-6E8A-4147-A177-3AD203B41FA5}">
                      <a16:colId xmlns:a16="http://schemas.microsoft.com/office/drawing/2014/main" xmlns="" val="2672061087"/>
                    </a:ext>
                  </a:extLst>
                </a:gridCol>
              </a:tblGrid>
              <a:tr h="712704">
                <a:tc>
                  <a:txBody>
                    <a:bodyPr/>
                    <a:lstStyle/>
                    <a:p>
                      <a:pPr algn="l"/>
                      <a:r>
                        <a:rPr lang="en-US" b="1">
                          <a:effectLst/>
                        </a:rPr>
                        <a:t>Operator</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tc>
                  <a:txBody>
                    <a:bodyPr/>
                    <a:lstStyle/>
                    <a:p>
                      <a:pPr algn="l"/>
                      <a:r>
                        <a:rPr lang="en-US" b="1">
                          <a:effectLst/>
                        </a:rPr>
                        <a:t>Name</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tc>
                  <a:txBody>
                    <a:bodyPr/>
                    <a:lstStyle/>
                    <a:p>
                      <a:pPr algn="l"/>
                      <a:r>
                        <a:rPr lang="en-US" b="1">
                          <a:effectLst/>
                        </a:rPr>
                        <a:t>Example</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extLst>
                  <a:ext uri="{0D108BD9-81ED-4DB2-BD59-A6C34878D82A}">
                    <a16:rowId xmlns:a16="http://schemas.microsoft.com/office/drawing/2014/main" xmlns="" val="4169199801"/>
                  </a:ext>
                </a:extLst>
              </a:tr>
              <a:tr h="712704">
                <a:tc>
                  <a:txBody>
                    <a:bodyPr/>
                    <a:lstStyle/>
                    <a:p>
                      <a:pPr algn="l"/>
                      <a:r>
                        <a:rPr lang="en-US">
                          <a:effectLst/>
                        </a:rPr>
                        <a:t>%</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tc>
                  <a:txBody>
                    <a:bodyPr/>
                    <a:lstStyle/>
                    <a:p>
                      <a:pPr algn="l"/>
                      <a:r>
                        <a:rPr lang="en-US" dirty="0">
                          <a:effectLst/>
                        </a:rPr>
                        <a:t>Modulo</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tc>
                  <a:txBody>
                    <a:bodyPr/>
                    <a:lstStyle/>
                    <a:p>
                      <a:pPr algn="l"/>
                      <a:r>
                        <a:rPr lang="en-US">
                          <a:effectLst/>
                        </a:rPr>
                        <a:t>5 % 2</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extLst>
                  <a:ext uri="{0D108BD9-81ED-4DB2-BD59-A6C34878D82A}">
                    <a16:rowId xmlns:a16="http://schemas.microsoft.com/office/drawing/2014/main" xmlns="" val="3732278659"/>
                  </a:ext>
                </a:extLst>
              </a:tr>
              <a:tr h="712704">
                <a:tc>
                  <a:txBody>
                    <a:bodyPr/>
                    <a:lstStyle/>
                    <a:p>
                      <a:pPr algn="l"/>
                      <a:r>
                        <a:rPr lang="en-US">
                          <a:effectLst/>
                        </a:rPr>
                        <a:t>//</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tc>
                  <a:txBody>
                    <a:bodyPr/>
                    <a:lstStyle/>
                    <a:p>
                      <a:pPr algn="l"/>
                      <a:r>
                        <a:rPr lang="en-US" dirty="0">
                          <a:effectLst/>
                        </a:rPr>
                        <a:t>Floor division</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tc>
                  <a:txBody>
                    <a:bodyPr/>
                    <a:lstStyle/>
                    <a:p>
                      <a:pPr algn="l"/>
                      <a:r>
                        <a:rPr lang="en-US" dirty="0">
                          <a:effectLst/>
                        </a:rPr>
                        <a:t>9 // 2</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extLst>
                  <a:ext uri="{0D108BD9-81ED-4DB2-BD59-A6C34878D82A}">
                    <a16:rowId xmlns:a16="http://schemas.microsoft.com/office/drawing/2014/main" xmlns="" val="1655611367"/>
                  </a:ext>
                </a:extLst>
              </a:tr>
              <a:tr h="712704">
                <a:tc>
                  <a:txBody>
                    <a:bodyPr/>
                    <a:lstStyle/>
                    <a:p>
                      <a:pPr algn="l"/>
                      <a:r>
                        <a:rPr lang="en-US">
                          <a:effectLst/>
                        </a:rPr>
                        <a:t>**</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tc>
                  <a:txBody>
                    <a:bodyPr/>
                    <a:lstStyle/>
                    <a:p>
                      <a:pPr algn="l"/>
                      <a:r>
                        <a:rPr lang="en-US">
                          <a:effectLst/>
                        </a:rPr>
                        <a:t>Exponential</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tc>
                  <a:txBody>
                    <a:bodyPr/>
                    <a:lstStyle/>
                    <a:p>
                      <a:pPr algn="l"/>
                      <a:r>
                        <a:rPr lang="en-US" dirty="0">
                          <a:effectLst/>
                        </a:rPr>
                        <a:t>2 ** 4</a:t>
                      </a:r>
                    </a:p>
                  </a:txBody>
                  <a:tcPr anchor="ctr">
                    <a:lnL w="9525" cap="flat" cmpd="sng" algn="ctr">
                      <a:solidFill>
                        <a:srgbClr val="20B73A"/>
                      </a:solidFill>
                      <a:prstDash val="solid"/>
                      <a:round/>
                      <a:headEnd type="none" w="med" len="med"/>
                      <a:tailEnd type="none" w="med" len="med"/>
                    </a:lnL>
                    <a:lnR w="9525" cap="flat" cmpd="sng" algn="ctr">
                      <a:solidFill>
                        <a:srgbClr val="20B73A"/>
                      </a:solidFill>
                      <a:prstDash val="solid"/>
                      <a:round/>
                      <a:headEnd type="none" w="med" len="med"/>
                      <a:tailEnd type="none" w="med" len="med"/>
                    </a:lnR>
                    <a:lnT w="9525" cap="flat" cmpd="sng" algn="ctr">
                      <a:solidFill>
                        <a:srgbClr val="20B73A"/>
                      </a:solidFill>
                      <a:prstDash val="solid"/>
                      <a:round/>
                      <a:headEnd type="none" w="med" len="med"/>
                      <a:tailEnd type="none" w="med" len="med"/>
                    </a:lnT>
                    <a:lnB w="9525" cap="flat" cmpd="sng" algn="ctr">
                      <a:solidFill>
                        <a:srgbClr val="20B73A"/>
                      </a:solidFill>
                      <a:prstDash val="solid"/>
                      <a:round/>
                      <a:headEnd type="none" w="med" len="med"/>
                      <a:tailEnd type="none" w="med" len="med"/>
                    </a:lnB>
                  </a:tcPr>
                </a:tc>
                <a:extLst>
                  <a:ext uri="{0D108BD9-81ED-4DB2-BD59-A6C34878D82A}">
                    <a16:rowId xmlns:a16="http://schemas.microsoft.com/office/drawing/2014/main" xmlns="" val="4065676126"/>
                  </a:ext>
                </a:extLst>
              </a:tr>
            </a:tbl>
          </a:graphicData>
        </a:graphic>
      </p:graphicFrame>
    </p:spTree>
    <p:extLst>
      <p:ext uri="{BB962C8B-B14F-4D97-AF65-F5344CB8AC3E}">
        <p14:creationId xmlns:p14="http://schemas.microsoft.com/office/powerpoint/2010/main" val="824323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22222"/>
                </a:solidFill>
                <a:latin typeface="Roboto" panose="02000000000000000000" pitchFamily="2" charset="0"/>
              </a:rPr>
              <a:t>Assignment operators</a:t>
            </a:r>
            <a:endParaRPr lang="en-IN" dirty="0"/>
          </a:p>
        </p:txBody>
      </p:sp>
      <p:pic>
        <p:nvPicPr>
          <p:cNvPr id="2050" name="Picture 2" descr="Python Operators and Expressions - MAKE ME ANALY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6588" y="1771300"/>
            <a:ext cx="6589395" cy="475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317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222222"/>
                </a:solidFill>
                <a:latin typeface="Roboto" panose="02000000000000000000" pitchFamily="2" charset="0"/>
              </a:rPr>
              <a:t>Comparison operators</a:t>
            </a:r>
          </a:p>
        </p:txBody>
      </p:sp>
      <p:pic>
        <p:nvPicPr>
          <p:cNvPr id="3074" name="Picture 2" descr="Python Tutorials: Relational/ Comparison Operators In Python -  DevOpsSchool.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80" y="2085450"/>
            <a:ext cx="10424160" cy="408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17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A8AAC95-3719-4BCD-B710-4160043D92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73A6D7BA-50E4-42FE-A0E3-FC42B7EC43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F3627469-E094-8721-06E3-18CD3C3B52A3}"/>
              </a:ext>
            </a:extLst>
          </p:cNvPr>
          <p:cNvSpPr>
            <a:spLocks noGrp="1"/>
          </p:cNvSpPr>
          <p:nvPr>
            <p:ph type="title"/>
          </p:nvPr>
        </p:nvSpPr>
        <p:spPr>
          <a:xfrm>
            <a:off x="838200" y="838199"/>
            <a:ext cx="4191000" cy="5338763"/>
          </a:xfrm>
        </p:spPr>
        <p:txBody>
          <a:bodyPr>
            <a:normAutofit/>
          </a:bodyPr>
          <a:lstStyle/>
          <a:p>
            <a:r>
              <a:rPr lang="en-US" b="1" i="0" u="none" strike="noStrike" dirty="0">
                <a:effectLst/>
                <a:latin typeface="Roboto" panose="02000000000000000000" pitchFamily="2" charset="0"/>
              </a:rPr>
              <a:t>Why Python?</a:t>
            </a:r>
            <a:endParaRPr lang="en-US" dirty="0"/>
          </a:p>
        </p:txBody>
      </p:sp>
      <p:sp>
        <p:nvSpPr>
          <p:cNvPr id="13" name="Content Placeholder 2">
            <a:extLst>
              <a:ext uri="{FF2B5EF4-FFF2-40B4-BE49-F238E27FC236}">
                <a16:creationId xmlns:a16="http://schemas.microsoft.com/office/drawing/2014/main" xmlns="" id="{F7E7531E-9B14-58B3-E410-FCEE7A17E864}"/>
              </a:ext>
            </a:extLst>
          </p:cNvPr>
          <p:cNvSpPr>
            <a:spLocks noGrp="1"/>
          </p:cNvSpPr>
          <p:nvPr>
            <p:ph idx="1"/>
          </p:nvPr>
        </p:nvSpPr>
        <p:spPr>
          <a:xfrm>
            <a:off x="5302332" y="838199"/>
            <a:ext cx="6051468" cy="5338763"/>
          </a:xfrm>
        </p:spPr>
        <p:txBody>
          <a:bodyPr anchor="ctr">
            <a:normAutofit/>
          </a:bodyPr>
          <a:lstStyle/>
          <a:p>
            <a:pPr marL="0" indent="0" algn="just">
              <a:buNone/>
            </a:pPr>
            <a:r>
              <a:rPr lang="en-US" sz="2400" b="0" i="0" u="none" strike="noStrike" dirty="0">
                <a:effectLst/>
              </a:rPr>
              <a:t>Python is one of the world’s most used and most popular programming languages. It’s powerful, versatile, and easy to learn. Python is widely used in various applications, some notable ones:</a:t>
            </a:r>
          </a:p>
          <a:p>
            <a:pPr algn="just">
              <a:buFont typeface="Arial" panose="020B0604020202020204" pitchFamily="34" charset="0"/>
              <a:buChar char="•"/>
            </a:pPr>
            <a:r>
              <a:rPr lang="en-US" sz="2400" b="0" i="0" u="none" strike="noStrike" dirty="0">
                <a:effectLst/>
              </a:rPr>
              <a:t>Web development</a:t>
            </a:r>
          </a:p>
          <a:p>
            <a:pPr algn="just">
              <a:buFont typeface="Arial" panose="020B0604020202020204" pitchFamily="34" charset="0"/>
              <a:buChar char="•"/>
            </a:pPr>
            <a:r>
              <a:rPr lang="en-US" sz="2400" b="0" i="0" u="none" strike="noStrike" dirty="0">
                <a:effectLst/>
              </a:rPr>
              <a:t>Data Science</a:t>
            </a:r>
          </a:p>
          <a:p>
            <a:pPr algn="just">
              <a:buFont typeface="Arial" panose="020B0604020202020204" pitchFamily="34" charset="0"/>
              <a:buChar char="•"/>
            </a:pPr>
            <a:r>
              <a:rPr lang="en-US" sz="2400" b="0" i="0" u="none" strike="noStrike" dirty="0">
                <a:effectLst/>
              </a:rPr>
              <a:t>Data analysis</a:t>
            </a:r>
          </a:p>
          <a:p>
            <a:pPr algn="just">
              <a:buFont typeface="Arial" panose="020B0604020202020204" pitchFamily="34" charset="0"/>
              <a:buChar char="•"/>
            </a:pPr>
            <a:r>
              <a:rPr lang="en-US" sz="2400" b="0" i="0" u="none" strike="noStrike" dirty="0">
                <a:effectLst/>
              </a:rPr>
              <a:t>Machine learning </a:t>
            </a:r>
          </a:p>
          <a:p>
            <a:pPr algn="just">
              <a:buFont typeface="Arial" panose="020B0604020202020204" pitchFamily="34" charset="0"/>
              <a:buChar char="•"/>
            </a:pPr>
            <a:r>
              <a:rPr lang="en-US" sz="2400" b="0" i="0" u="none" strike="noStrike" dirty="0">
                <a:effectLst/>
              </a:rPr>
              <a:t>Artificial Intelligence (AI)</a:t>
            </a:r>
          </a:p>
          <a:p>
            <a:pPr algn="just">
              <a:buFont typeface="Arial" panose="020B0604020202020204" pitchFamily="34" charset="0"/>
              <a:buChar char="•"/>
            </a:pPr>
            <a:r>
              <a:rPr lang="en-US" sz="2400" b="0" i="0" u="none" strike="noStrike" dirty="0">
                <a:effectLst/>
              </a:rPr>
              <a:t>Scripting and tooling</a:t>
            </a:r>
          </a:p>
          <a:p>
            <a:pPr marL="0" indent="0" algn="just">
              <a:buNone/>
            </a:pPr>
            <a:endParaRPr lang="en-US" sz="2400" dirty="0"/>
          </a:p>
        </p:txBody>
      </p:sp>
    </p:spTree>
    <p:extLst>
      <p:ext uri="{BB962C8B-B14F-4D97-AF65-F5344CB8AC3E}">
        <p14:creationId xmlns:p14="http://schemas.microsoft.com/office/powerpoint/2010/main" val="3317209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2F811C1-F4FA-0BF1-BC33-09CC35B12998}"/>
              </a:ext>
            </a:extLst>
          </p:cNvPr>
          <p:cNvSpPr>
            <a:spLocks noGrp="1"/>
          </p:cNvSpPr>
          <p:nvPr>
            <p:ph type="title"/>
          </p:nvPr>
        </p:nvSpPr>
        <p:spPr>
          <a:xfrm>
            <a:off x="838201" y="479493"/>
            <a:ext cx="5257800" cy="1325563"/>
          </a:xfrm>
        </p:spPr>
        <p:txBody>
          <a:bodyPr>
            <a:normAutofit/>
          </a:bodyPr>
          <a:lstStyle/>
          <a:p>
            <a:r>
              <a:rPr lang="en-US" b="1" i="0" u="none" strike="noStrike">
                <a:effectLst/>
                <a:latin typeface="Roboto" panose="02000000000000000000" pitchFamily="2" charset="0"/>
              </a:rPr>
              <a:t>Logical operators</a:t>
            </a:r>
            <a:endParaRPr lang="en-US" b="1" dirty="0"/>
          </a:p>
        </p:txBody>
      </p:sp>
      <p:sp>
        <p:nvSpPr>
          <p:cNvPr id="3" name="Content Placeholder 2">
            <a:extLst>
              <a:ext uri="{FF2B5EF4-FFF2-40B4-BE49-F238E27FC236}">
                <a16:creationId xmlns:a16="http://schemas.microsoft.com/office/drawing/2014/main" xmlns="" id="{61007D8D-016C-AB9E-1EE5-F67635764D06}"/>
              </a:ext>
            </a:extLst>
          </p:cNvPr>
          <p:cNvSpPr>
            <a:spLocks noGrp="1"/>
          </p:cNvSpPr>
          <p:nvPr>
            <p:ph idx="1"/>
          </p:nvPr>
        </p:nvSpPr>
        <p:spPr>
          <a:xfrm>
            <a:off x="838201" y="1984442"/>
            <a:ext cx="5257800" cy="4297485"/>
          </a:xfrm>
        </p:spPr>
        <p:txBody>
          <a:bodyPr>
            <a:normAutofit/>
          </a:bodyPr>
          <a:lstStyle/>
          <a:p>
            <a:pPr marL="0" indent="0" algn="just">
              <a:buNone/>
            </a:pPr>
            <a:r>
              <a:rPr lang="en-US" b="0" i="0" u="none" strike="noStrike" dirty="0">
                <a:effectLst/>
              </a:rPr>
              <a:t>These operators only work on </a:t>
            </a:r>
            <a:r>
              <a:rPr lang="en-US" b="0" i="0" u="none" strike="noStrike" dirty="0" err="1">
                <a:effectLst/>
              </a:rPr>
              <a:t>booleans</a:t>
            </a:r>
            <a:r>
              <a:rPr lang="en-US" b="0" i="0" u="none" strike="noStrike" dirty="0">
                <a:effectLst/>
              </a:rPr>
              <a:t> and are used to implement logic. The following table lists and describes them:</a:t>
            </a:r>
            <a:endParaRPr lang="en-US" dirty="0"/>
          </a:p>
        </p:txBody>
      </p:sp>
      <p:graphicFrame>
        <p:nvGraphicFramePr>
          <p:cNvPr id="5" name="Table 4">
            <a:extLst>
              <a:ext uri="{FF2B5EF4-FFF2-40B4-BE49-F238E27FC236}">
                <a16:creationId xmlns:a16="http://schemas.microsoft.com/office/drawing/2014/main" xmlns="" id="{4ACCBEEB-02CD-8444-6BB9-421C6836DEFE}"/>
              </a:ext>
            </a:extLst>
          </p:cNvPr>
          <p:cNvGraphicFramePr>
            <a:graphicFrameLocks noGrp="1"/>
          </p:cNvGraphicFramePr>
          <p:nvPr>
            <p:extLst>
              <p:ext uri="{D42A27DB-BD31-4B8C-83A1-F6EECF244321}">
                <p14:modId xmlns:p14="http://schemas.microsoft.com/office/powerpoint/2010/main" val="985606119"/>
              </p:ext>
            </p:extLst>
          </p:nvPr>
        </p:nvGraphicFramePr>
        <p:xfrm>
          <a:off x="6541053" y="1752122"/>
          <a:ext cx="4777382" cy="3181049"/>
        </p:xfrm>
        <a:graphic>
          <a:graphicData uri="http://schemas.openxmlformats.org/drawingml/2006/table">
            <a:tbl>
              <a:tblPr>
                <a:solidFill>
                  <a:schemeClr val="bg1">
                    <a:lumMod val="95000"/>
                  </a:schemeClr>
                </a:solidFill>
              </a:tblPr>
              <a:tblGrid>
                <a:gridCol w="1038887">
                  <a:extLst>
                    <a:ext uri="{9D8B030D-6E8A-4147-A177-3AD203B41FA5}">
                      <a16:colId xmlns:a16="http://schemas.microsoft.com/office/drawing/2014/main" xmlns="" val="979766483"/>
                    </a:ext>
                  </a:extLst>
                </a:gridCol>
                <a:gridCol w="1519277">
                  <a:extLst>
                    <a:ext uri="{9D8B030D-6E8A-4147-A177-3AD203B41FA5}">
                      <a16:colId xmlns:a16="http://schemas.microsoft.com/office/drawing/2014/main" xmlns="" val="1781559276"/>
                    </a:ext>
                  </a:extLst>
                </a:gridCol>
                <a:gridCol w="2219218">
                  <a:extLst>
                    <a:ext uri="{9D8B030D-6E8A-4147-A177-3AD203B41FA5}">
                      <a16:colId xmlns:a16="http://schemas.microsoft.com/office/drawing/2014/main" xmlns="" val="1752028595"/>
                    </a:ext>
                  </a:extLst>
                </a:gridCol>
              </a:tblGrid>
              <a:tr h="416956">
                <a:tc>
                  <a:txBody>
                    <a:bodyPr/>
                    <a:lstStyle/>
                    <a:p>
                      <a:r>
                        <a:rPr lang="en-US" sz="1400" cap="none" spc="0">
                          <a:solidFill>
                            <a:schemeClr val="tx1"/>
                          </a:solidFill>
                          <a:effectLst/>
                        </a:rPr>
                        <a:t>Operator</a:t>
                      </a:r>
                    </a:p>
                  </a:txBody>
                  <a:tcPr marL="98915" marR="98915" marT="108088" marB="49457"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effectLst/>
                        </a:rPr>
                        <a:t>What is does</a:t>
                      </a:r>
                    </a:p>
                  </a:txBody>
                  <a:tcPr marL="98915" marR="98915" marT="108088" marB="49457"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400" cap="none" spc="0">
                          <a:solidFill>
                            <a:schemeClr val="tx1"/>
                          </a:solidFill>
                          <a:effectLst/>
                        </a:rPr>
                        <a:t>Examples</a:t>
                      </a:r>
                    </a:p>
                  </a:txBody>
                  <a:tcPr marL="98915" marR="98915" marT="108088" marB="49457"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1108403121"/>
                  </a:ext>
                </a:extLst>
              </a:tr>
              <a:tr h="1065481">
                <a:tc>
                  <a:txBody>
                    <a:bodyPr/>
                    <a:lstStyle/>
                    <a:p>
                      <a:r>
                        <a:rPr lang="en-US" sz="1400" cap="none" spc="0">
                          <a:solidFill>
                            <a:schemeClr val="tx1"/>
                          </a:solidFill>
                          <a:effectLst/>
                        </a:rPr>
                        <a:t>and</a:t>
                      </a:r>
                    </a:p>
                  </a:txBody>
                  <a:tcPr marL="98915" marR="98915" marT="108088" marB="4945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cap="none" spc="0">
                          <a:solidFill>
                            <a:schemeClr val="tx1"/>
                          </a:solidFill>
                          <a:effectLst/>
                        </a:rPr>
                        <a:t>True if both statements are true</a:t>
                      </a:r>
                    </a:p>
                  </a:txBody>
                  <a:tcPr marL="98915" marR="98915" marT="108088" marB="4945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cap="none" spc="0">
                          <a:solidFill>
                            <a:schemeClr val="tx1"/>
                          </a:solidFill>
                          <a:effectLst/>
                        </a:rPr>
                        <a:t>True and False == False</a:t>
                      </a:r>
                      <a:br>
                        <a:rPr lang="en-US" sz="1400" cap="none" spc="0">
                          <a:solidFill>
                            <a:schemeClr val="tx1"/>
                          </a:solidFill>
                          <a:effectLst/>
                        </a:rPr>
                      </a:br>
                      <a:r>
                        <a:rPr lang="en-US" sz="1400" cap="none" spc="0">
                          <a:solidFill>
                            <a:schemeClr val="tx1"/>
                          </a:solidFill>
                          <a:effectLst/>
                        </a:rPr>
                        <a:t>False and False == False</a:t>
                      </a:r>
                      <a:br>
                        <a:rPr lang="en-US" sz="1400" cap="none" spc="0">
                          <a:solidFill>
                            <a:schemeClr val="tx1"/>
                          </a:solidFill>
                          <a:effectLst/>
                        </a:rPr>
                      </a:br>
                      <a:r>
                        <a:rPr lang="en-US" sz="1400" cap="none" spc="0">
                          <a:solidFill>
                            <a:schemeClr val="tx1"/>
                          </a:solidFill>
                          <a:effectLst/>
                        </a:rPr>
                        <a:t>True and True == True</a:t>
                      </a:r>
                    </a:p>
                  </a:txBody>
                  <a:tcPr marL="98915" marR="98915" marT="108088" marB="4945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1697327360"/>
                  </a:ext>
                </a:extLst>
              </a:tr>
              <a:tr h="849306">
                <a:tc>
                  <a:txBody>
                    <a:bodyPr/>
                    <a:lstStyle/>
                    <a:p>
                      <a:r>
                        <a:rPr lang="en-US" sz="1400" cap="none" spc="0">
                          <a:solidFill>
                            <a:schemeClr val="tx1"/>
                          </a:solidFill>
                          <a:effectLst/>
                        </a:rPr>
                        <a:t>or</a:t>
                      </a:r>
                    </a:p>
                  </a:txBody>
                  <a:tcPr marL="98915" marR="98915" marT="108088" marB="4945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cap="none" spc="0">
                          <a:solidFill>
                            <a:schemeClr val="tx1"/>
                          </a:solidFill>
                          <a:effectLst/>
                        </a:rPr>
                        <a:t>True if one of the statements is true</a:t>
                      </a:r>
                    </a:p>
                  </a:txBody>
                  <a:tcPr marL="98915" marR="98915" marT="108088" marB="4945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cap="none" spc="0">
                          <a:solidFill>
                            <a:schemeClr val="tx1"/>
                          </a:solidFill>
                          <a:effectLst/>
                        </a:rPr>
                        <a:t>True or False == True</a:t>
                      </a:r>
                      <a:br>
                        <a:rPr lang="en-US" sz="1400" cap="none" spc="0">
                          <a:solidFill>
                            <a:schemeClr val="tx1"/>
                          </a:solidFill>
                          <a:effectLst/>
                        </a:rPr>
                      </a:br>
                      <a:r>
                        <a:rPr lang="en-US" sz="1400" cap="none" spc="0">
                          <a:solidFill>
                            <a:schemeClr val="tx1"/>
                          </a:solidFill>
                          <a:effectLst/>
                        </a:rPr>
                        <a:t>True or True == True</a:t>
                      </a:r>
                      <a:br>
                        <a:rPr lang="en-US" sz="1400" cap="none" spc="0">
                          <a:solidFill>
                            <a:schemeClr val="tx1"/>
                          </a:solidFill>
                          <a:effectLst/>
                        </a:rPr>
                      </a:br>
                      <a:r>
                        <a:rPr lang="en-US" sz="1400" cap="none" spc="0">
                          <a:solidFill>
                            <a:schemeClr val="tx1"/>
                          </a:solidFill>
                          <a:effectLst/>
                        </a:rPr>
                        <a:t>False or False == False</a:t>
                      </a:r>
                    </a:p>
                  </a:txBody>
                  <a:tcPr marL="98915" marR="98915" marT="108088" marB="4945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2080184208"/>
                  </a:ext>
                </a:extLst>
              </a:tr>
              <a:tr h="849306">
                <a:tc>
                  <a:txBody>
                    <a:bodyPr/>
                    <a:lstStyle/>
                    <a:p>
                      <a:r>
                        <a:rPr lang="en-US" sz="1400" cap="none" spc="0">
                          <a:solidFill>
                            <a:schemeClr val="tx1"/>
                          </a:solidFill>
                          <a:effectLst/>
                        </a:rPr>
                        <a:t>not</a:t>
                      </a:r>
                    </a:p>
                  </a:txBody>
                  <a:tcPr marL="98915" marR="98915" marT="108088" marB="4945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cap="none" spc="0">
                          <a:solidFill>
                            <a:schemeClr val="tx1"/>
                          </a:solidFill>
                          <a:effectLst/>
                        </a:rPr>
                        <a:t>Negates the statement that follows</a:t>
                      </a:r>
                    </a:p>
                  </a:txBody>
                  <a:tcPr marL="98915" marR="98915" marT="108088" marB="4945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cap="none" spc="0">
                          <a:solidFill>
                            <a:schemeClr val="tx1"/>
                          </a:solidFill>
                          <a:effectLst/>
                        </a:rPr>
                        <a:t>not True == False</a:t>
                      </a:r>
                      <a:br>
                        <a:rPr lang="en-US" sz="1400" cap="none" spc="0">
                          <a:solidFill>
                            <a:schemeClr val="tx1"/>
                          </a:solidFill>
                          <a:effectLst/>
                        </a:rPr>
                      </a:br>
                      <a:r>
                        <a:rPr lang="en-US" sz="1400" cap="none" spc="0">
                          <a:solidFill>
                            <a:schemeClr val="tx1"/>
                          </a:solidFill>
                          <a:effectLst/>
                        </a:rPr>
                        <a:t>not False == True</a:t>
                      </a:r>
                    </a:p>
                  </a:txBody>
                  <a:tcPr marL="98915" marR="98915" marT="108088" marB="49457"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1803910848"/>
                  </a:ext>
                </a:extLst>
              </a:tr>
            </a:tbl>
          </a:graphicData>
        </a:graphic>
      </p:graphicFrame>
    </p:spTree>
    <p:extLst>
      <p:ext uri="{BB962C8B-B14F-4D97-AF65-F5344CB8AC3E}">
        <p14:creationId xmlns:p14="http://schemas.microsoft.com/office/powerpoint/2010/main" val="651737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E6BD313-033D-E851-A98A-CC8E5E5D0ABD}"/>
              </a:ext>
            </a:extLst>
          </p:cNvPr>
          <p:cNvSpPr>
            <a:spLocks noGrp="1"/>
          </p:cNvSpPr>
          <p:nvPr>
            <p:ph type="title"/>
          </p:nvPr>
        </p:nvSpPr>
        <p:spPr>
          <a:xfrm>
            <a:off x="5297762" y="329184"/>
            <a:ext cx="6251110" cy="1783080"/>
          </a:xfrm>
        </p:spPr>
        <p:txBody>
          <a:bodyPr anchor="b">
            <a:normAutofit/>
          </a:bodyPr>
          <a:lstStyle/>
          <a:p>
            <a:r>
              <a:rPr lang="en-US" sz="5400" b="1" i="0" u="none" strike="noStrike">
                <a:effectLst/>
                <a:latin typeface="Roboto" panose="02000000000000000000" pitchFamily="2" charset="0"/>
              </a:rPr>
              <a:t>Operator precedence</a:t>
            </a:r>
            <a:endParaRPr lang="en-US" sz="5400"/>
          </a:p>
        </p:txBody>
      </p:sp>
      <p:pic>
        <p:nvPicPr>
          <p:cNvPr id="5" name="Picture 4" descr="Close-up of a calculator keypad">
            <a:extLst>
              <a:ext uri="{FF2B5EF4-FFF2-40B4-BE49-F238E27FC236}">
                <a16:creationId xmlns:a16="http://schemas.microsoft.com/office/drawing/2014/main" xmlns="" id="{2F184F8B-A2BA-250C-98E7-954A2A68D806}"/>
              </a:ext>
            </a:extLst>
          </p:cNvPr>
          <p:cNvPicPr>
            <a:picLocks noChangeAspect="1"/>
          </p:cNvPicPr>
          <p:nvPr/>
        </p:nvPicPr>
        <p:blipFill rotWithShape="1">
          <a:blip r:embed="rId3"/>
          <a:srcRect l="24187" r="3082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xmlns="" id="{21540236-BFD5-4A9D-8840-4703E7F768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D73EB892-3ADA-85E6-8826-86A49228A8D1}"/>
              </a:ext>
            </a:extLst>
          </p:cNvPr>
          <p:cNvSpPr>
            <a:spLocks noGrp="1"/>
          </p:cNvSpPr>
          <p:nvPr>
            <p:ph idx="1"/>
          </p:nvPr>
        </p:nvSpPr>
        <p:spPr>
          <a:xfrm>
            <a:off x="5297762" y="2706624"/>
            <a:ext cx="6251110" cy="3483864"/>
          </a:xfrm>
        </p:spPr>
        <p:txBody>
          <a:bodyPr>
            <a:normAutofit/>
          </a:bodyPr>
          <a:lstStyle/>
          <a:p>
            <a:pPr marL="0" indent="0" algn="just">
              <a:buNone/>
            </a:pPr>
            <a:r>
              <a:rPr lang="en-US" sz="2400" dirty="0"/>
              <a:t>Operator precedence describes the order in which operations are </a:t>
            </a:r>
            <a:r>
              <a:rPr lang="en-US" sz="2400" dirty="0" smtClean="0"/>
              <a:t>performed. </a:t>
            </a:r>
            <a:r>
              <a:rPr lang="en-US" sz="2200" b="0" i="0" u="none" strike="noStrike" dirty="0" smtClean="0">
                <a:effectLst/>
              </a:rPr>
              <a:t>Python </a:t>
            </a:r>
            <a:r>
              <a:rPr lang="en-US" sz="2200" b="0" i="0" u="none" strike="noStrike" dirty="0">
                <a:effectLst/>
              </a:rPr>
              <a:t>processes the operators and </a:t>
            </a:r>
            <a:r>
              <a:rPr lang="en-US" sz="2200" b="0" i="0" u="none" strike="noStrike" dirty="0" smtClean="0">
                <a:effectLst/>
              </a:rPr>
              <a:t>numbers similar </a:t>
            </a:r>
            <a:r>
              <a:rPr lang="en-US" sz="2200" b="0" i="0" u="none" strike="noStrike" dirty="0">
                <a:effectLst/>
              </a:rPr>
              <a:t>to regular math. For example, multiplication and division come before addition and subtraction. However, in Python multiplication and division have the same precedence, so </a:t>
            </a:r>
            <a:r>
              <a:rPr lang="en-US" sz="2200" b="0" i="1" u="none" strike="noStrike" dirty="0">
                <a:effectLst/>
              </a:rPr>
              <a:t>the order matters too</a:t>
            </a:r>
            <a:r>
              <a:rPr lang="en-US" sz="2200" b="0" i="0" u="none" strike="noStrike" dirty="0">
                <a:effectLst/>
              </a:rPr>
              <a:t>. E.g., 2 * 2 / 8 = 0.5 , while 2 / 2 * 8 = 8.0. </a:t>
            </a:r>
          </a:p>
          <a:p>
            <a:pPr marL="0" indent="0">
              <a:buNone/>
            </a:pPr>
            <a:endParaRPr lang="en-US" sz="2200" dirty="0"/>
          </a:p>
        </p:txBody>
      </p:sp>
    </p:spTree>
    <p:extLst>
      <p:ext uri="{BB962C8B-B14F-4D97-AF65-F5344CB8AC3E}">
        <p14:creationId xmlns:p14="http://schemas.microsoft.com/office/powerpoint/2010/main" val="4212483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Arc 28">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97200993-DB15-5BF2-72B1-6462D22A17BA}"/>
              </a:ext>
            </a:extLst>
          </p:cNvPr>
          <p:cNvSpPr>
            <a:spLocks noGrp="1"/>
          </p:cNvSpPr>
          <p:nvPr>
            <p:ph type="title"/>
          </p:nvPr>
        </p:nvSpPr>
        <p:spPr>
          <a:xfrm>
            <a:off x="838201" y="101248"/>
            <a:ext cx="5257800" cy="1325563"/>
          </a:xfrm>
        </p:spPr>
        <p:txBody>
          <a:bodyPr>
            <a:normAutofit/>
          </a:bodyPr>
          <a:lstStyle/>
          <a:p>
            <a:r>
              <a:rPr lang="en-US" sz="2800" b="1" i="0" u="none" strike="noStrike" dirty="0" smtClean="0">
                <a:effectLst/>
                <a:latin typeface="Roboto" panose="02000000000000000000" pitchFamily="2" charset="0"/>
              </a:rPr>
              <a:t>Conditional </a:t>
            </a:r>
            <a:r>
              <a:rPr lang="en-US" sz="2800" b="1" i="0" u="none" strike="noStrike" dirty="0">
                <a:effectLst/>
                <a:latin typeface="Roboto" panose="02000000000000000000" pitchFamily="2" charset="0"/>
              </a:rPr>
              <a:t>Programming: if.. else</a:t>
            </a:r>
            <a:endParaRPr lang="en-US" sz="2800" dirty="0"/>
          </a:p>
        </p:txBody>
      </p:sp>
      <p:sp>
        <p:nvSpPr>
          <p:cNvPr id="3" name="Content Placeholder 2">
            <a:extLst>
              <a:ext uri="{FF2B5EF4-FFF2-40B4-BE49-F238E27FC236}">
                <a16:creationId xmlns:a16="http://schemas.microsoft.com/office/drawing/2014/main" xmlns="" id="{DEE04AE5-59F4-C440-6116-DFEAFC21DAFF}"/>
              </a:ext>
            </a:extLst>
          </p:cNvPr>
          <p:cNvSpPr>
            <a:spLocks noGrp="1"/>
          </p:cNvSpPr>
          <p:nvPr>
            <p:ph idx="1"/>
          </p:nvPr>
        </p:nvSpPr>
        <p:spPr>
          <a:xfrm>
            <a:off x="938785" y="1426811"/>
            <a:ext cx="10728960" cy="4763829"/>
          </a:xfrm>
        </p:spPr>
        <p:txBody>
          <a:bodyPr>
            <a:normAutofit fontScale="92500" lnSpcReduction="10000"/>
          </a:bodyPr>
          <a:lstStyle/>
          <a:p>
            <a:pPr algn="just"/>
            <a:r>
              <a:rPr lang="en-US" sz="2400" dirty="0"/>
              <a:t>Python supports the usual logical conditions from mathematics:</a:t>
            </a:r>
          </a:p>
          <a:p>
            <a:pPr lvl="1" algn="just"/>
            <a:r>
              <a:rPr lang="en-US" sz="2000" dirty="0"/>
              <a:t>Equals: a == b</a:t>
            </a:r>
          </a:p>
          <a:p>
            <a:pPr lvl="1" algn="just"/>
            <a:r>
              <a:rPr lang="en-US" sz="2000" dirty="0"/>
              <a:t>Not Equals: a != b</a:t>
            </a:r>
          </a:p>
          <a:p>
            <a:pPr lvl="1" algn="just"/>
            <a:r>
              <a:rPr lang="en-US" sz="2000" dirty="0"/>
              <a:t>Less than: a &lt; b</a:t>
            </a:r>
          </a:p>
          <a:p>
            <a:pPr lvl="1" algn="just"/>
            <a:r>
              <a:rPr lang="en-US" sz="2000" dirty="0"/>
              <a:t>Less than or equal to: a &lt;= b</a:t>
            </a:r>
          </a:p>
          <a:p>
            <a:pPr lvl="1" algn="just"/>
            <a:r>
              <a:rPr lang="en-US" sz="2000" dirty="0"/>
              <a:t>Greater than: a &gt; b</a:t>
            </a:r>
          </a:p>
          <a:p>
            <a:pPr lvl="1" algn="just"/>
            <a:r>
              <a:rPr lang="en-US" sz="2000" dirty="0"/>
              <a:t>Greater than or equal to: a &gt;= b</a:t>
            </a:r>
          </a:p>
          <a:p>
            <a:pPr algn="just"/>
            <a:r>
              <a:rPr lang="en-US" sz="2400" dirty="0"/>
              <a:t>These conditions can be used in several ways, most commonly in "if statements" and loops.</a:t>
            </a:r>
          </a:p>
          <a:p>
            <a:pPr algn="just"/>
            <a:r>
              <a:rPr lang="en-US" sz="2400" dirty="0"/>
              <a:t>An "if statement" is written by using the if keyword</a:t>
            </a:r>
            <a:r>
              <a:rPr lang="en-US" sz="2400" dirty="0" smtClean="0"/>
              <a:t>.</a:t>
            </a:r>
          </a:p>
          <a:p>
            <a:pPr algn="just"/>
            <a:r>
              <a:rPr lang="en-US" sz="2400" dirty="0" smtClean="0"/>
              <a:t>Example:</a:t>
            </a:r>
          </a:p>
          <a:p>
            <a:pPr lvl="1"/>
            <a:r>
              <a:rPr lang="en-US" sz="2000" dirty="0"/>
              <a:t>a = </a:t>
            </a:r>
            <a:r>
              <a:rPr lang="en-US" sz="2000" dirty="0" smtClean="0"/>
              <a:t>10</a:t>
            </a:r>
            <a:r>
              <a:rPr lang="en-US" sz="2000" dirty="0"/>
              <a:t/>
            </a:r>
            <a:br>
              <a:rPr lang="en-US" sz="2000" dirty="0"/>
            </a:br>
            <a:r>
              <a:rPr lang="en-US" sz="2000" dirty="0"/>
              <a:t>b = </a:t>
            </a:r>
            <a:r>
              <a:rPr lang="en-US" sz="2000" dirty="0" smtClean="0"/>
              <a:t>20</a:t>
            </a:r>
            <a:r>
              <a:rPr lang="en-US" sz="2000" dirty="0"/>
              <a:t/>
            </a:r>
            <a:br>
              <a:rPr lang="en-US" sz="2000" dirty="0"/>
            </a:br>
            <a:r>
              <a:rPr lang="en-US" sz="2000" dirty="0"/>
              <a:t>if b &gt; a:</a:t>
            </a:r>
            <a:r>
              <a:rPr lang="en-US" sz="2000" dirty="0"/>
              <a:t/>
            </a:r>
            <a:br>
              <a:rPr lang="en-US" sz="2000" dirty="0"/>
            </a:br>
            <a:r>
              <a:rPr lang="en-US" sz="2000" dirty="0"/>
              <a:t>  print("b is greater than a")</a:t>
            </a:r>
          </a:p>
          <a:p>
            <a:pPr marL="0" indent="0" algn="just">
              <a:buNone/>
            </a:pPr>
            <a:endParaRPr lang="en-US" sz="2400" dirty="0"/>
          </a:p>
        </p:txBody>
      </p:sp>
    </p:spTree>
    <p:extLst>
      <p:ext uri="{BB962C8B-B14F-4D97-AF65-F5344CB8AC3E}">
        <p14:creationId xmlns:p14="http://schemas.microsoft.com/office/powerpoint/2010/main" val="1093227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Arc 28">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97200993-DB15-5BF2-72B1-6462D22A17BA}"/>
              </a:ext>
            </a:extLst>
          </p:cNvPr>
          <p:cNvSpPr>
            <a:spLocks noGrp="1"/>
          </p:cNvSpPr>
          <p:nvPr>
            <p:ph type="title"/>
          </p:nvPr>
        </p:nvSpPr>
        <p:spPr>
          <a:xfrm>
            <a:off x="838201" y="101248"/>
            <a:ext cx="5257800" cy="1325563"/>
          </a:xfrm>
        </p:spPr>
        <p:txBody>
          <a:bodyPr>
            <a:normAutofit/>
          </a:bodyPr>
          <a:lstStyle/>
          <a:p>
            <a:r>
              <a:rPr lang="en-US" sz="2800" b="1" i="0" u="none" strike="noStrike" dirty="0" smtClean="0">
                <a:effectLst/>
                <a:latin typeface="Roboto" panose="02000000000000000000" pitchFamily="2" charset="0"/>
              </a:rPr>
              <a:t>Conditional </a:t>
            </a:r>
            <a:r>
              <a:rPr lang="en-US" sz="2800" b="1" i="0" u="none" strike="noStrike" dirty="0">
                <a:effectLst/>
                <a:latin typeface="Roboto" panose="02000000000000000000" pitchFamily="2" charset="0"/>
              </a:rPr>
              <a:t>Programming: if.. else</a:t>
            </a:r>
            <a:endParaRPr lang="en-US" sz="2800" dirty="0"/>
          </a:p>
        </p:txBody>
      </p:sp>
      <p:sp>
        <p:nvSpPr>
          <p:cNvPr id="3" name="Content Placeholder 2">
            <a:extLst>
              <a:ext uri="{FF2B5EF4-FFF2-40B4-BE49-F238E27FC236}">
                <a16:creationId xmlns:a16="http://schemas.microsoft.com/office/drawing/2014/main" xmlns="" id="{DEE04AE5-59F4-C440-6116-DFEAFC21DAFF}"/>
              </a:ext>
            </a:extLst>
          </p:cNvPr>
          <p:cNvSpPr>
            <a:spLocks noGrp="1"/>
          </p:cNvSpPr>
          <p:nvPr>
            <p:ph idx="1"/>
          </p:nvPr>
        </p:nvSpPr>
        <p:spPr>
          <a:xfrm>
            <a:off x="938785" y="1426811"/>
            <a:ext cx="10728960" cy="4763829"/>
          </a:xfrm>
        </p:spPr>
        <p:txBody>
          <a:bodyPr>
            <a:normAutofit fontScale="85000" lnSpcReduction="20000"/>
          </a:bodyPr>
          <a:lstStyle/>
          <a:p>
            <a:pPr algn="just"/>
            <a:r>
              <a:rPr lang="en-US" sz="2400" dirty="0"/>
              <a:t>Python relies on indentation (whitespace at the beginning of a line) to define scope in the code. Other programming languages often use curly-brackets for this purpose</a:t>
            </a:r>
            <a:r>
              <a:rPr lang="en-US" sz="2400" dirty="0" smtClean="0"/>
              <a:t>.</a:t>
            </a:r>
            <a:endParaRPr lang="en-US" sz="2400" dirty="0"/>
          </a:p>
          <a:p>
            <a:pPr algn="just"/>
            <a:r>
              <a:rPr lang="en-US" sz="2400" dirty="0" err="1" smtClean="0"/>
              <a:t>Elif</a:t>
            </a:r>
            <a:r>
              <a:rPr lang="en-US" sz="2400" dirty="0"/>
              <a:t> </a:t>
            </a:r>
            <a:r>
              <a:rPr lang="en-US" sz="2400" dirty="0" smtClean="0"/>
              <a:t>: The</a:t>
            </a:r>
            <a:r>
              <a:rPr lang="en-US" sz="2400" dirty="0"/>
              <a:t> </a:t>
            </a:r>
            <a:r>
              <a:rPr lang="en-US" sz="2400" dirty="0" err="1"/>
              <a:t>elif</a:t>
            </a:r>
            <a:r>
              <a:rPr lang="en-US" sz="2400" dirty="0"/>
              <a:t> keyword is Python's way of saying "if the previous conditions were not true, then try this condition</a:t>
            </a:r>
            <a:r>
              <a:rPr lang="en-US" sz="2400" dirty="0" smtClean="0"/>
              <a:t>".</a:t>
            </a:r>
          </a:p>
          <a:p>
            <a:pPr algn="just"/>
            <a:r>
              <a:rPr lang="en-US" sz="2400" dirty="0" smtClean="0"/>
              <a:t>Else : The</a:t>
            </a:r>
            <a:r>
              <a:rPr lang="en-US" sz="2400" dirty="0"/>
              <a:t> else keyword catches anything which isn't caught by the preceding conditions</a:t>
            </a:r>
            <a:r>
              <a:rPr lang="en-US" sz="2400" dirty="0" smtClean="0"/>
              <a:t>.</a:t>
            </a:r>
            <a:endParaRPr lang="en-US" sz="2400" dirty="0"/>
          </a:p>
          <a:p>
            <a:pPr algn="just"/>
            <a:r>
              <a:rPr lang="en-US" sz="2400" dirty="0" smtClean="0"/>
              <a:t>Examples:</a:t>
            </a:r>
          </a:p>
          <a:p>
            <a:pPr lvl="1"/>
            <a:r>
              <a:rPr lang="en-US" sz="2000" dirty="0"/>
              <a:t>a = 33</a:t>
            </a:r>
            <a:r>
              <a:rPr lang="en-US" sz="2000" dirty="0"/>
              <a:t/>
            </a:r>
            <a:br>
              <a:rPr lang="en-US" sz="2000" dirty="0"/>
            </a:br>
            <a:r>
              <a:rPr lang="en-US" sz="2000" dirty="0"/>
              <a:t>b = 33</a:t>
            </a:r>
            <a:r>
              <a:rPr lang="en-US" sz="2000" dirty="0"/>
              <a:t/>
            </a:r>
            <a:br>
              <a:rPr lang="en-US" sz="2000" dirty="0"/>
            </a:br>
            <a:r>
              <a:rPr lang="en-US" sz="2000" dirty="0"/>
              <a:t>if b &gt; a:</a:t>
            </a:r>
            <a:r>
              <a:rPr lang="en-US" sz="2000" dirty="0"/>
              <a:t/>
            </a:r>
            <a:br>
              <a:rPr lang="en-US" sz="2000" dirty="0"/>
            </a:br>
            <a:r>
              <a:rPr lang="en-US" sz="2000" dirty="0"/>
              <a:t>  print("b is greater than a")</a:t>
            </a:r>
            <a:r>
              <a:rPr lang="en-US" sz="2000" dirty="0"/>
              <a:t/>
            </a:r>
            <a:br>
              <a:rPr lang="en-US" sz="2000" dirty="0"/>
            </a:br>
            <a:r>
              <a:rPr lang="en-US" sz="2000" dirty="0" err="1"/>
              <a:t>elif</a:t>
            </a:r>
            <a:r>
              <a:rPr lang="en-US" sz="2000" dirty="0"/>
              <a:t> a == b:</a:t>
            </a:r>
            <a:r>
              <a:rPr lang="en-US" sz="2000" dirty="0"/>
              <a:t/>
            </a:r>
            <a:br>
              <a:rPr lang="en-US" sz="2000" dirty="0"/>
            </a:br>
            <a:r>
              <a:rPr lang="en-US" sz="2000" dirty="0"/>
              <a:t>  print("a and b are equal</a:t>
            </a:r>
            <a:r>
              <a:rPr lang="en-US" sz="2000" dirty="0" smtClean="0"/>
              <a:t>")</a:t>
            </a:r>
          </a:p>
          <a:p>
            <a:pPr lvl="1"/>
            <a:r>
              <a:rPr lang="en-US" sz="2000" dirty="0"/>
              <a:t>a = 200</a:t>
            </a:r>
            <a:r>
              <a:rPr lang="en-US" sz="2000" dirty="0"/>
              <a:t/>
            </a:r>
            <a:br>
              <a:rPr lang="en-US" sz="2000" dirty="0"/>
            </a:br>
            <a:r>
              <a:rPr lang="en-US" sz="2000" dirty="0"/>
              <a:t>b = 33</a:t>
            </a:r>
            <a:r>
              <a:rPr lang="en-US" sz="2000" dirty="0"/>
              <a:t/>
            </a:r>
            <a:br>
              <a:rPr lang="en-US" sz="2000" dirty="0"/>
            </a:br>
            <a:r>
              <a:rPr lang="en-US" sz="2000" dirty="0"/>
              <a:t>if b &gt; a:</a:t>
            </a:r>
            <a:r>
              <a:rPr lang="en-US" sz="2000" dirty="0"/>
              <a:t/>
            </a:r>
            <a:br>
              <a:rPr lang="en-US" sz="2000" dirty="0"/>
            </a:br>
            <a:r>
              <a:rPr lang="en-US" sz="2000" dirty="0"/>
              <a:t>  print("b is greater than a")</a:t>
            </a:r>
            <a:r>
              <a:rPr lang="en-US" sz="2000" dirty="0"/>
              <a:t/>
            </a:r>
            <a:br>
              <a:rPr lang="en-US" sz="2000" dirty="0"/>
            </a:br>
            <a:r>
              <a:rPr lang="en-US" sz="2000" dirty="0" err="1"/>
              <a:t>elif</a:t>
            </a:r>
            <a:r>
              <a:rPr lang="en-US" sz="2000" dirty="0"/>
              <a:t> a == b:</a:t>
            </a:r>
            <a:r>
              <a:rPr lang="en-US" sz="2000" dirty="0"/>
              <a:t/>
            </a:r>
            <a:br>
              <a:rPr lang="en-US" sz="2000" dirty="0"/>
            </a:br>
            <a:r>
              <a:rPr lang="en-US" sz="2000" dirty="0"/>
              <a:t>  print("a and b are equal")</a:t>
            </a:r>
            <a:r>
              <a:rPr lang="en-US" sz="2000" dirty="0"/>
              <a:t/>
            </a:r>
            <a:br>
              <a:rPr lang="en-US" sz="2000" dirty="0"/>
            </a:br>
            <a:r>
              <a:rPr lang="en-US" sz="2000" dirty="0"/>
              <a:t>else:</a:t>
            </a:r>
            <a:r>
              <a:rPr lang="en-US" sz="2000" dirty="0"/>
              <a:t/>
            </a:r>
            <a:br>
              <a:rPr lang="en-US" sz="2000" dirty="0"/>
            </a:br>
            <a:r>
              <a:rPr lang="en-US" sz="2000" dirty="0"/>
              <a:t>  print("a is greater than b")</a:t>
            </a:r>
            <a:endParaRPr lang="en-US" sz="2000" dirty="0"/>
          </a:p>
          <a:p>
            <a:pPr lvl="1"/>
            <a:endParaRPr lang="en-US" sz="2000" dirty="0"/>
          </a:p>
        </p:txBody>
      </p:sp>
    </p:spTree>
    <p:extLst>
      <p:ext uri="{BB962C8B-B14F-4D97-AF65-F5344CB8AC3E}">
        <p14:creationId xmlns:p14="http://schemas.microsoft.com/office/powerpoint/2010/main" val="3508110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5">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6" descr="Maze">
            <a:extLst>
              <a:ext uri="{FF2B5EF4-FFF2-40B4-BE49-F238E27FC236}">
                <a16:creationId xmlns:a16="http://schemas.microsoft.com/office/drawing/2014/main" xmlns="" id="{44C4F93D-5DE8-C472-E50B-BB94C08019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8" name="Arc 27">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9447822D-9D14-730A-0DE5-A60AADCF1ACA}"/>
              </a:ext>
            </a:extLst>
          </p:cNvPr>
          <p:cNvSpPr>
            <a:spLocks noGrp="1"/>
          </p:cNvSpPr>
          <p:nvPr>
            <p:ph type="title"/>
          </p:nvPr>
        </p:nvSpPr>
        <p:spPr>
          <a:xfrm>
            <a:off x="838201" y="479493"/>
            <a:ext cx="5257800" cy="1325563"/>
          </a:xfrm>
        </p:spPr>
        <p:txBody>
          <a:bodyPr>
            <a:normAutofit/>
          </a:bodyPr>
          <a:lstStyle/>
          <a:p>
            <a:r>
              <a:rPr lang="en-US" b="1" i="0" u="none" strike="noStrike">
                <a:effectLst/>
                <a:latin typeface="Roboto" panose="02000000000000000000" pitchFamily="2" charset="0"/>
              </a:rPr>
              <a:t>Python For Loop and While Loop</a:t>
            </a:r>
            <a:endParaRPr lang="en-US" dirty="0"/>
          </a:p>
        </p:txBody>
      </p:sp>
      <p:sp>
        <p:nvSpPr>
          <p:cNvPr id="3" name="Content Placeholder 2">
            <a:extLst>
              <a:ext uri="{FF2B5EF4-FFF2-40B4-BE49-F238E27FC236}">
                <a16:creationId xmlns:a16="http://schemas.microsoft.com/office/drawing/2014/main" xmlns="" id="{ABBBCC95-ED54-6E31-C2F8-F8A427D4BFF8}"/>
              </a:ext>
            </a:extLst>
          </p:cNvPr>
          <p:cNvSpPr>
            <a:spLocks noGrp="1"/>
          </p:cNvSpPr>
          <p:nvPr>
            <p:ph idx="1"/>
          </p:nvPr>
        </p:nvSpPr>
        <p:spPr>
          <a:xfrm>
            <a:off x="838201" y="1984443"/>
            <a:ext cx="5257800" cy="4192520"/>
          </a:xfrm>
        </p:spPr>
        <p:txBody>
          <a:bodyPr>
            <a:normAutofit/>
          </a:bodyPr>
          <a:lstStyle/>
          <a:p>
            <a:r>
              <a:rPr lang="en-US" sz="3600" i="0" u="none" strike="noStrike" dirty="0" smtClean="0">
                <a:effectLst/>
              </a:rPr>
              <a:t>Python </a:t>
            </a:r>
            <a:r>
              <a:rPr lang="en-US" sz="3600" i="0" u="none" strike="noStrike" dirty="0">
                <a:effectLst/>
              </a:rPr>
              <a:t>For-loop</a:t>
            </a:r>
          </a:p>
          <a:p>
            <a:r>
              <a:rPr lang="en-US" sz="3600" i="0" u="none" strike="noStrike" dirty="0">
                <a:effectLst/>
              </a:rPr>
              <a:t>Python for-loops and lists</a:t>
            </a:r>
          </a:p>
          <a:p>
            <a:r>
              <a:rPr lang="en-US" sz="3600" i="0" u="none" strike="noStrike" dirty="0">
                <a:effectLst/>
              </a:rPr>
              <a:t>Python While-loop</a:t>
            </a:r>
          </a:p>
          <a:p>
            <a:r>
              <a:rPr lang="en-US" sz="3600" i="0" u="none" strike="noStrike" dirty="0">
                <a:effectLst/>
              </a:rPr>
              <a:t>Infinite loops</a:t>
            </a:r>
          </a:p>
          <a:p>
            <a:r>
              <a:rPr lang="en-US" sz="3600" i="0" u="none" strike="noStrike" dirty="0">
                <a:effectLst/>
              </a:rPr>
              <a:t>Getting out of an Infinite loop</a:t>
            </a:r>
            <a:r>
              <a:rPr lang="en-US" dirty="0"/>
              <a:t/>
            </a:r>
            <a:br>
              <a:rPr lang="en-US" dirty="0"/>
            </a:br>
            <a:endParaRPr lang="en-US" dirty="0"/>
          </a:p>
        </p:txBody>
      </p:sp>
    </p:spTree>
    <p:extLst>
      <p:ext uri="{BB962C8B-B14F-4D97-AF65-F5344CB8AC3E}">
        <p14:creationId xmlns:p14="http://schemas.microsoft.com/office/powerpoint/2010/main" val="3385915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rogrammer">
            <a:extLst>
              <a:ext uri="{FF2B5EF4-FFF2-40B4-BE49-F238E27FC236}">
                <a16:creationId xmlns:a16="http://schemas.microsoft.com/office/drawing/2014/main" xmlns="" id="{8BF19356-2FBC-9343-BAE6-ECF280D67E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37C9287-9CD0-F0A7-0538-604D9889BB5D}"/>
              </a:ext>
            </a:extLst>
          </p:cNvPr>
          <p:cNvSpPr>
            <a:spLocks noGrp="1"/>
          </p:cNvSpPr>
          <p:nvPr>
            <p:ph type="title"/>
          </p:nvPr>
        </p:nvSpPr>
        <p:spPr>
          <a:xfrm>
            <a:off x="838201" y="479493"/>
            <a:ext cx="5257800" cy="1325563"/>
          </a:xfrm>
        </p:spPr>
        <p:txBody>
          <a:bodyPr>
            <a:normAutofit/>
          </a:bodyPr>
          <a:lstStyle/>
          <a:p>
            <a:r>
              <a:rPr lang="en-US" sz="3700" b="1" i="0" u="none" strike="noStrike">
                <a:effectLst/>
                <a:latin typeface="Roboto" panose="02000000000000000000" pitchFamily="2" charset="0"/>
              </a:rPr>
              <a:t>Python Function: The Basics Of Code Reuse</a:t>
            </a:r>
            <a:endParaRPr lang="en-US" sz="3700"/>
          </a:p>
        </p:txBody>
      </p:sp>
      <p:sp>
        <p:nvSpPr>
          <p:cNvPr id="3" name="Content Placeholder 2">
            <a:extLst>
              <a:ext uri="{FF2B5EF4-FFF2-40B4-BE49-F238E27FC236}">
                <a16:creationId xmlns:a16="http://schemas.microsoft.com/office/drawing/2014/main" xmlns="" id="{98BE77DB-B43D-0359-CBC2-1A8ED9D21B43}"/>
              </a:ext>
            </a:extLst>
          </p:cNvPr>
          <p:cNvSpPr>
            <a:spLocks noGrp="1"/>
          </p:cNvSpPr>
          <p:nvPr>
            <p:ph idx="1"/>
          </p:nvPr>
        </p:nvSpPr>
        <p:spPr>
          <a:xfrm>
            <a:off x="838201" y="1984443"/>
            <a:ext cx="5257800" cy="4192520"/>
          </a:xfrm>
        </p:spPr>
        <p:txBody>
          <a:bodyPr>
            <a:normAutofit/>
          </a:bodyPr>
          <a:lstStyle/>
          <a:p>
            <a:pPr marL="0" indent="0">
              <a:buNone/>
            </a:pPr>
            <a:r>
              <a:rPr lang="en-US" sz="2600" dirty="0"/>
              <a:t>A Python function is a named section of a program that performs a specific task and, optionally, returns a value</a:t>
            </a:r>
            <a:br>
              <a:rPr lang="en-US" sz="2600" dirty="0"/>
            </a:br>
            <a:endParaRPr lang="en-US" sz="2600" dirty="0"/>
          </a:p>
          <a:p>
            <a:pPr marL="0" indent="0">
              <a:buNone/>
            </a:pPr>
            <a:r>
              <a:rPr lang="en-US" sz="2600" b="1" i="0" u="none" strike="noStrike" dirty="0">
                <a:effectLst/>
                <a:latin typeface="Roboto" panose="02000000000000000000" pitchFamily="2" charset="0"/>
              </a:rPr>
              <a:t>Advantages of using functions</a:t>
            </a:r>
          </a:p>
          <a:p>
            <a:pPr marL="0" indent="0">
              <a:buNone/>
            </a:pPr>
            <a:endParaRPr lang="en-US" sz="2600" b="1" i="0" u="none" strike="noStrike" dirty="0">
              <a:effectLst/>
              <a:latin typeface="Roboto" panose="02000000000000000000" pitchFamily="2" charset="0"/>
            </a:endParaRPr>
          </a:p>
          <a:p>
            <a:r>
              <a:rPr lang="en-US" sz="2600" i="0" u="none" strike="noStrike" dirty="0">
                <a:effectLst/>
              </a:rPr>
              <a:t>Code reuse</a:t>
            </a:r>
          </a:p>
          <a:p>
            <a:r>
              <a:rPr lang="en-US" sz="2600" i="0" u="none" strike="noStrike" dirty="0">
                <a:effectLst/>
              </a:rPr>
              <a:t>Return values</a:t>
            </a:r>
          </a:p>
          <a:p>
            <a:r>
              <a:rPr lang="en-US" sz="2600" i="0" u="none" strike="noStrike" dirty="0">
                <a:effectLst/>
              </a:rPr>
              <a:t>Parameters</a:t>
            </a:r>
          </a:p>
          <a:p>
            <a:pPr marL="0" indent="0">
              <a:buNone/>
            </a:pPr>
            <a:endParaRPr lang="en-US" sz="2600" dirty="0"/>
          </a:p>
        </p:txBody>
      </p:sp>
    </p:spTree>
    <p:extLst>
      <p:ext uri="{BB962C8B-B14F-4D97-AF65-F5344CB8AC3E}">
        <p14:creationId xmlns:p14="http://schemas.microsoft.com/office/powerpoint/2010/main" val="3930082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rogrammer">
            <a:extLst>
              <a:ext uri="{FF2B5EF4-FFF2-40B4-BE49-F238E27FC236}">
                <a16:creationId xmlns:a16="http://schemas.microsoft.com/office/drawing/2014/main" xmlns="" id="{27498219-1CC6-8483-D355-8F62643012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4307CDA-1535-F672-41BB-F5B12EDC6907}"/>
              </a:ext>
            </a:extLst>
          </p:cNvPr>
          <p:cNvSpPr>
            <a:spLocks noGrp="1"/>
          </p:cNvSpPr>
          <p:nvPr>
            <p:ph type="title"/>
          </p:nvPr>
        </p:nvSpPr>
        <p:spPr>
          <a:xfrm>
            <a:off x="838201" y="479493"/>
            <a:ext cx="5257800" cy="1325563"/>
          </a:xfrm>
        </p:spPr>
        <p:txBody>
          <a:bodyPr>
            <a:normAutofit/>
          </a:bodyPr>
          <a:lstStyle/>
          <a:p>
            <a:r>
              <a:rPr lang="en-US" b="1" i="0" u="none" strike="noStrike">
                <a:effectLst/>
                <a:latin typeface="Roboto" panose="02000000000000000000" pitchFamily="2" charset="0"/>
              </a:rPr>
              <a:t>Python functions</a:t>
            </a:r>
            <a:endParaRPr lang="en-US" dirty="0"/>
          </a:p>
        </p:txBody>
      </p:sp>
      <p:sp>
        <p:nvSpPr>
          <p:cNvPr id="3" name="Content Placeholder 2">
            <a:extLst>
              <a:ext uri="{FF2B5EF4-FFF2-40B4-BE49-F238E27FC236}">
                <a16:creationId xmlns:a16="http://schemas.microsoft.com/office/drawing/2014/main" xmlns="" id="{5E2AE0C1-9B0A-0D30-ECD7-6BE3702D34A4}"/>
              </a:ext>
            </a:extLst>
          </p:cNvPr>
          <p:cNvSpPr>
            <a:spLocks noGrp="1"/>
          </p:cNvSpPr>
          <p:nvPr>
            <p:ph idx="1"/>
          </p:nvPr>
        </p:nvSpPr>
        <p:spPr>
          <a:xfrm>
            <a:off x="838201" y="1984443"/>
            <a:ext cx="5257800" cy="4192520"/>
          </a:xfrm>
        </p:spPr>
        <p:txBody>
          <a:bodyPr>
            <a:normAutofit/>
          </a:bodyPr>
          <a:lstStyle/>
          <a:p>
            <a:r>
              <a:rPr lang="en-US" i="0" u="none" strike="noStrike">
                <a:effectLst/>
                <a:latin typeface="Roboto" panose="02000000000000000000" pitchFamily="2" charset="0"/>
              </a:rPr>
              <a:t>Built-in Python functions</a:t>
            </a:r>
          </a:p>
          <a:p>
            <a:r>
              <a:rPr lang="en-US" i="0" u="none" strike="noStrike">
                <a:effectLst/>
                <a:latin typeface="Roboto" panose="02000000000000000000" pitchFamily="2" charset="0"/>
              </a:rPr>
              <a:t>Creating a Python function</a:t>
            </a:r>
          </a:p>
          <a:p>
            <a:r>
              <a:rPr lang="en-US" i="0" u="none" strike="noStrike">
                <a:effectLst/>
                <a:latin typeface="Roboto" panose="02000000000000000000" pitchFamily="2" charset="0"/>
              </a:rPr>
              <a:t>Indentation</a:t>
            </a:r>
          </a:p>
          <a:p>
            <a:r>
              <a:rPr lang="en-US" i="0" u="none" strike="noStrike">
                <a:effectLst/>
                <a:latin typeface="Roboto" panose="02000000000000000000" pitchFamily="2" charset="0"/>
              </a:rPr>
              <a:t>Python function parameters and arguments</a:t>
            </a:r>
          </a:p>
          <a:p>
            <a:r>
              <a:rPr lang="en-US" i="0" u="none" strike="noStrike">
                <a:effectLst/>
                <a:latin typeface="Roboto" panose="02000000000000000000" pitchFamily="2" charset="0"/>
              </a:rPr>
              <a:t>Returning from a function</a:t>
            </a:r>
          </a:p>
          <a:p>
            <a:r>
              <a:rPr lang="en-US" i="0" u="none" strike="noStrike">
                <a:effectLst/>
                <a:latin typeface="Roboto" panose="02000000000000000000" pitchFamily="2" charset="0"/>
              </a:rPr>
              <a:t>Returning values</a:t>
            </a:r>
          </a:p>
        </p:txBody>
      </p:sp>
    </p:spTree>
    <p:extLst>
      <p:ext uri="{BB962C8B-B14F-4D97-AF65-F5344CB8AC3E}">
        <p14:creationId xmlns:p14="http://schemas.microsoft.com/office/powerpoint/2010/main" val="1070913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6DB09-B691-5A33-A66F-850097250870}"/>
              </a:ext>
            </a:extLst>
          </p:cNvPr>
          <p:cNvSpPr>
            <a:spLocks noGrp="1"/>
          </p:cNvSpPr>
          <p:nvPr>
            <p:ph type="title"/>
          </p:nvPr>
        </p:nvSpPr>
        <p:spPr/>
        <p:txBody>
          <a:bodyPr>
            <a:normAutofit/>
          </a:bodyPr>
          <a:lstStyle/>
          <a:p>
            <a:r>
              <a:rPr lang="en-US" b="1" i="0" u="none" strike="noStrike" dirty="0">
                <a:solidFill>
                  <a:srgbClr val="222222"/>
                </a:solidFill>
                <a:effectLst/>
                <a:latin typeface="Roboto" panose="02000000000000000000" pitchFamily="2" charset="0"/>
              </a:rPr>
              <a:t>Creating Python Programs</a:t>
            </a:r>
            <a:endParaRPr lang="en-US" dirty="0"/>
          </a:p>
        </p:txBody>
      </p:sp>
      <p:graphicFrame>
        <p:nvGraphicFramePr>
          <p:cNvPr id="7" name="Content Placeholder 2">
            <a:extLst>
              <a:ext uri="{FF2B5EF4-FFF2-40B4-BE49-F238E27FC236}">
                <a16:creationId xmlns:a16="http://schemas.microsoft.com/office/drawing/2014/main" xmlns="" id="{53A7E490-DC94-A586-A7D1-3270F8653A8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8851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B7E7800E-8D07-E08F-EA30-C04040E7DB98}"/>
              </a:ext>
            </a:extLst>
          </p:cNvPr>
          <p:cNvSpPr>
            <a:spLocks noGrp="1"/>
          </p:cNvSpPr>
          <p:nvPr>
            <p:ph type="title"/>
          </p:nvPr>
        </p:nvSpPr>
        <p:spPr>
          <a:xfrm>
            <a:off x="773408" y="992095"/>
            <a:ext cx="3616913" cy="3637056"/>
          </a:xfrm>
        </p:spPr>
        <p:txBody>
          <a:bodyPr vert="horz" lIns="91440" tIns="45720" rIns="91440" bIns="45720" rtlCol="0" anchor="b">
            <a:normAutofit/>
          </a:bodyPr>
          <a:lstStyle/>
          <a:p>
            <a:pPr algn="ctr"/>
            <a:r>
              <a:rPr lang="en-US" b="1" i="0" u="none" strike="noStrike" kern="1200" dirty="0">
                <a:solidFill>
                  <a:schemeClr val="tx1"/>
                </a:solidFill>
                <a:effectLst/>
                <a:latin typeface="+mj-lt"/>
                <a:ea typeface="+mj-ea"/>
                <a:cs typeface="+mj-cs"/>
              </a:rPr>
              <a:t>Your First Python Program</a:t>
            </a:r>
            <a:endParaRPr lang="en-US" kern="1200" dirty="0">
              <a:solidFill>
                <a:schemeClr val="tx1"/>
              </a:solidFill>
              <a:latin typeface="+mj-lt"/>
              <a:ea typeface="+mj-ea"/>
              <a:cs typeface="+mj-cs"/>
            </a:endParaRPr>
          </a:p>
        </p:txBody>
      </p:sp>
      <p:pic>
        <p:nvPicPr>
          <p:cNvPr id="4" name="Content Placeholder 3">
            <a:extLst>
              <a:ext uri="{FF2B5EF4-FFF2-40B4-BE49-F238E27FC236}">
                <a16:creationId xmlns:a16="http://schemas.microsoft.com/office/drawing/2014/main" xmlns="" id="{0C79F18D-976E-53A1-3844-E436E4F7B786}"/>
              </a:ext>
            </a:extLst>
          </p:cNvPr>
          <p:cNvPicPr>
            <a:picLocks noGrp="1" noChangeAspect="1"/>
          </p:cNvPicPr>
          <p:nvPr>
            <p:ph idx="1"/>
          </p:nvPr>
        </p:nvPicPr>
        <p:blipFill>
          <a:blip r:embed="rId3"/>
          <a:stretch>
            <a:fillRect/>
          </a:stretch>
        </p:blipFill>
        <p:spPr>
          <a:xfrm>
            <a:off x="5895751" y="1944036"/>
            <a:ext cx="5708649" cy="2939953"/>
          </a:xfrm>
          <a:prstGeom prst="rect">
            <a:avLst/>
          </a:prstGeom>
        </p:spPr>
      </p:pic>
    </p:spTree>
    <p:extLst>
      <p:ext uri="{BB962C8B-B14F-4D97-AF65-F5344CB8AC3E}">
        <p14:creationId xmlns:p14="http://schemas.microsoft.com/office/powerpoint/2010/main" val="2458355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5D13CC36-B950-4F02-9BAF-9A7EB26739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4F2E2428-58BA-458D-AA54-05502E63F3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8D0C729D-21A8-9DBE-FAB3-D23613CE321B}"/>
              </a:ext>
            </a:extLst>
          </p:cNvPr>
          <p:cNvSpPr>
            <a:spLocks noGrp="1"/>
          </p:cNvSpPr>
          <p:nvPr>
            <p:ph type="title"/>
          </p:nvPr>
        </p:nvSpPr>
        <p:spPr>
          <a:xfrm>
            <a:off x="1137034" y="609600"/>
            <a:ext cx="6881026" cy="1322887"/>
          </a:xfrm>
        </p:spPr>
        <p:txBody>
          <a:bodyPr>
            <a:normAutofit/>
          </a:bodyPr>
          <a:lstStyle/>
          <a:p>
            <a:r>
              <a:rPr lang="en-US" b="1" i="0" u="none" strike="noStrike">
                <a:effectLst/>
                <a:latin typeface="Roboto" panose="02000000000000000000" pitchFamily="2" charset="0"/>
              </a:rPr>
              <a:t>Analyzing your first Python program</a:t>
            </a:r>
            <a:endParaRPr lang="en-US" dirty="0"/>
          </a:p>
        </p:txBody>
      </p:sp>
      <p:sp>
        <p:nvSpPr>
          <p:cNvPr id="3" name="Content Placeholder 2">
            <a:extLst>
              <a:ext uri="{FF2B5EF4-FFF2-40B4-BE49-F238E27FC236}">
                <a16:creationId xmlns:a16="http://schemas.microsoft.com/office/drawing/2014/main" xmlns="" id="{13165CA4-7EBE-75A1-2967-EAFD7FCD174B}"/>
              </a:ext>
            </a:extLst>
          </p:cNvPr>
          <p:cNvSpPr>
            <a:spLocks noGrp="1"/>
          </p:cNvSpPr>
          <p:nvPr>
            <p:ph idx="1"/>
          </p:nvPr>
        </p:nvSpPr>
        <p:spPr>
          <a:xfrm>
            <a:off x="1137034" y="2194102"/>
            <a:ext cx="6573951" cy="3908585"/>
          </a:xfrm>
        </p:spPr>
        <p:txBody>
          <a:bodyPr>
            <a:normAutofit/>
          </a:bodyPr>
          <a:lstStyle/>
          <a:p>
            <a:r>
              <a:rPr lang="en-US" b="0" i="0" u="none" strike="noStrike" dirty="0">
                <a:effectLst/>
                <a:latin typeface="Roboto" panose="02000000000000000000" pitchFamily="2" charset="0"/>
              </a:rPr>
              <a:t>Asking for input with Python</a:t>
            </a:r>
          </a:p>
          <a:p>
            <a:r>
              <a:rPr lang="en-US" b="0" i="0" u="none" strike="noStrike" dirty="0">
                <a:effectLst/>
                <a:latin typeface="Roboto" panose="02000000000000000000" pitchFamily="2" charset="0"/>
              </a:rPr>
              <a:t>The </a:t>
            </a:r>
            <a:r>
              <a:rPr lang="en-US" b="0" i="0" u="none" strike="noStrike" dirty="0" err="1">
                <a:effectLst/>
                <a:latin typeface="Roboto" panose="02000000000000000000" pitchFamily="2" charset="0"/>
              </a:rPr>
              <a:t>say_hi</a:t>
            </a:r>
            <a:r>
              <a:rPr lang="en-US" b="0" i="0" u="none" strike="noStrike" dirty="0">
                <a:effectLst/>
                <a:latin typeface="Roboto" panose="02000000000000000000" pitchFamily="2" charset="0"/>
              </a:rPr>
              <a:t> function with one argument</a:t>
            </a:r>
          </a:p>
          <a:p>
            <a:r>
              <a:rPr lang="en-US" b="0" i="0" u="none" strike="noStrike" dirty="0">
                <a:effectLst/>
                <a:latin typeface="Roboto" panose="02000000000000000000" pitchFamily="2" charset="0"/>
              </a:rPr>
              <a:t>An if .. else block</a:t>
            </a:r>
          </a:p>
          <a:p>
            <a:r>
              <a:rPr lang="en-US" b="0" i="0" u="none" strike="noStrike" dirty="0">
                <a:effectLst/>
                <a:latin typeface="Roboto" panose="02000000000000000000" pitchFamily="2" charset="0"/>
              </a:rPr>
              <a:t>A for loop</a:t>
            </a:r>
          </a:p>
          <a:p>
            <a:endParaRPr lang="en-US" dirty="0"/>
          </a:p>
        </p:txBody>
      </p:sp>
      <p:pic>
        <p:nvPicPr>
          <p:cNvPr id="7" name="Graphic 6" descr="Code">
            <a:extLst>
              <a:ext uri="{FF2B5EF4-FFF2-40B4-BE49-F238E27FC236}">
                <a16:creationId xmlns:a16="http://schemas.microsoft.com/office/drawing/2014/main" xmlns="" id="{7A40CD5A-C30D-1B79-D75A-67943ADF15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1282851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2C9C1FC-9030-6AA0-B846-C582751DABD2}"/>
              </a:ext>
            </a:extLst>
          </p:cNvPr>
          <p:cNvSpPr>
            <a:spLocks noGrp="1"/>
          </p:cNvSpPr>
          <p:nvPr>
            <p:ph type="title"/>
          </p:nvPr>
        </p:nvSpPr>
        <p:spPr>
          <a:xfrm>
            <a:off x="630936" y="640080"/>
            <a:ext cx="4818888" cy="1481328"/>
          </a:xfrm>
        </p:spPr>
        <p:txBody>
          <a:bodyPr anchor="b">
            <a:normAutofit/>
          </a:bodyPr>
          <a:lstStyle/>
          <a:p>
            <a:r>
              <a:rPr lang="en-US" sz="5400" b="1" i="0" u="none" strike="noStrike" dirty="0">
                <a:effectLst/>
                <a:latin typeface="Roboto" panose="02000000000000000000" pitchFamily="2" charset="0"/>
              </a:rPr>
              <a:t>Python history</a:t>
            </a:r>
            <a:endParaRPr lang="en-US" sz="5400" dirty="0"/>
          </a:p>
        </p:txBody>
      </p:sp>
      <p:sp>
        <p:nvSpPr>
          <p:cNvPr id="2057" name="sketch line">
            <a:extLst>
              <a:ext uri="{FF2B5EF4-FFF2-40B4-BE49-F238E27FC236}">
                <a16:creationId xmlns:a16="http://schemas.microsoft.com/office/drawing/2014/main" xmlns="" id="{71877DBC-BB60-40F0-AC93-2ACDBAAE6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9B239DF-C71A-777A-6B50-8E436EDA489A}"/>
              </a:ext>
            </a:extLst>
          </p:cNvPr>
          <p:cNvSpPr>
            <a:spLocks noGrp="1"/>
          </p:cNvSpPr>
          <p:nvPr>
            <p:ph idx="1"/>
          </p:nvPr>
        </p:nvSpPr>
        <p:spPr>
          <a:xfrm>
            <a:off x="630936" y="2660904"/>
            <a:ext cx="4818888" cy="3547872"/>
          </a:xfrm>
        </p:spPr>
        <p:txBody>
          <a:bodyPr anchor="t">
            <a:normAutofit/>
          </a:bodyPr>
          <a:lstStyle/>
          <a:p>
            <a:pPr marL="0" indent="0" algn="just">
              <a:buNone/>
            </a:pPr>
            <a:r>
              <a:rPr lang="en-US" sz="2200" b="0" i="0" u="none" strike="noStrike" dirty="0">
                <a:effectLst/>
              </a:rPr>
              <a:t>Python is a computer programming language. Or, in other words, </a:t>
            </a:r>
            <a:r>
              <a:rPr lang="en-US" sz="2200" b="1" i="0" u="none" strike="noStrike" dirty="0">
                <a:effectLst/>
              </a:rPr>
              <a:t>a vocabulary and set of grammatical rules for instructing a computer to perform tasks</a:t>
            </a:r>
            <a:r>
              <a:rPr lang="en-US" sz="2200" b="0" i="0" u="none" strike="noStrike" dirty="0">
                <a:effectLst/>
              </a:rPr>
              <a:t>. Its original creator, Guido van Rossum, named it after the BBC television show ‘Monty Python’s Flying Circus.’</a:t>
            </a:r>
          </a:p>
          <a:p>
            <a:pPr marL="0" indent="0">
              <a:buNone/>
            </a:pPr>
            <a:endParaRPr lang="en-US" sz="2200" dirty="0"/>
          </a:p>
          <a:p>
            <a:r>
              <a:rPr lang="en-US" sz="2200" dirty="0"/>
              <a:t>Easy to learn</a:t>
            </a:r>
          </a:p>
        </p:txBody>
      </p:sp>
      <p:pic>
        <p:nvPicPr>
          <p:cNvPr id="2050" name="Picture 2">
            <a:extLst>
              <a:ext uri="{FF2B5EF4-FFF2-40B4-BE49-F238E27FC236}">
                <a16:creationId xmlns:a16="http://schemas.microsoft.com/office/drawing/2014/main" xmlns="" id="{BEF3261D-71AA-F214-543F-E7A0DBF520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6478867" y="640080"/>
            <a:ext cx="4699330"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887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1709F1D5-B0F1-4714-A239-E5B61C1619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xmlns="" id="{228FB460-D3FF-4440-A020-05982A09E5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5E4B6E8-20F9-89DB-CE5B-1475D4606A98}"/>
              </a:ext>
            </a:extLst>
          </p:cNvPr>
          <p:cNvSpPr>
            <a:spLocks noGrp="1"/>
          </p:cNvSpPr>
          <p:nvPr>
            <p:ph type="title"/>
          </p:nvPr>
        </p:nvSpPr>
        <p:spPr>
          <a:xfrm>
            <a:off x="956826" y="1112969"/>
            <a:ext cx="3937298" cy="4166010"/>
          </a:xfrm>
        </p:spPr>
        <p:txBody>
          <a:bodyPr>
            <a:normAutofit/>
          </a:bodyPr>
          <a:lstStyle/>
          <a:p>
            <a:r>
              <a:rPr lang="en-US" b="1">
                <a:solidFill>
                  <a:srgbClr val="FFFFFF"/>
                </a:solidFill>
              </a:rPr>
              <a:t>Pip</a:t>
            </a:r>
          </a:p>
        </p:txBody>
      </p:sp>
      <p:sp>
        <p:nvSpPr>
          <p:cNvPr id="35" name="Freeform: Shape 34">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5584C42D-EA92-0308-CEE1-7012AA7A70F8}"/>
              </a:ext>
            </a:extLst>
          </p:cNvPr>
          <p:cNvSpPr>
            <a:spLocks noGrp="1"/>
          </p:cNvSpPr>
          <p:nvPr>
            <p:ph idx="1"/>
          </p:nvPr>
        </p:nvSpPr>
        <p:spPr>
          <a:xfrm>
            <a:off x="6096000" y="820880"/>
            <a:ext cx="5257799" cy="4889350"/>
          </a:xfrm>
        </p:spPr>
        <p:txBody>
          <a:bodyPr anchor="t">
            <a:normAutofit/>
          </a:bodyPr>
          <a:lstStyle/>
          <a:p>
            <a:pPr marL="0" indent="0">
              <a:buNone/>
            </a:pPr>
            <a:endParaRPr lang="en-US" sz="2400" dirty="0">
              <a:effectLst/>
            </a:endParaRPr>
          </a:p>
          <a:p>
            <a:pPr marL="0" indent="0">
              <a:buNone/>
            </a:pPr>
            <a:endParaRPr lang="en-US" sz="2400" dirty="0"/>
          </a:p>
          <a:p>
            <a:pPr marL="0" indent="0">
              <a:buNone/>
            </a:pPr>
            <a:endParaRPr lang="en-US" sz="2400" dirty="0">
              <a:effectLst/>
            </a:endParaRPr>
          </a:p>
          <a:p>
            <a:pPr marL="0" indent="0" algn="just">
              <a:buNone/>
            </a:pPr>
            <a:r>
              <a:rPr lang="en-US" sz="2400" dirty="0">
                <a:effectLst/>
              </a:rPr>
              <a:t>Pip install is the command you use to install Python packages with the Pip package manager. If you’re wondering what Pip stands for, the name Pip is a recursive acronym for ‘Pip Installs Packages.’ There are two ways to install Python packages with </a:t>
            </a:r>
            <a:r>
              <a:rPr lang="en-US" sz="2400" dirty="0" smtClean="0">
                <a:effectLst/>
              </a:rPr>
              <a:t>pip.</a:t>
            </a:r>
            <a:endParaRPr lang="en-US" sz="2400" dirty="0">
              <a:effectLst/>
            </a:endParaRPr>
          </a:p>
          <a:p>
            <a:pPr marL="0" indent="0">
              <a:buNone/>
            </a:pPr>
            <a:r>
              <a:rPr lang="en-US" sz="2400" dirty="0">
                <a:effectLst/>
              </a:rPr>
              <a:t/>
            </a:r>
            <a:br>
              <a:rPr lang="en-US" sz="2400" dirty="0">
                <a:effectLst/>
              </a:rPr>
            </a:br>
            <a:endParaRPr lang="en-US" sz="2400" dirty="0">
              <a:effectLst/>
            </a:endParaRPr>
          </a:p>
          <a:p>
            <a:pPr marL="0" indent="0">
              <a:buNone/>
            </a:pPr>
            <a:endParaRPr lang="en-US" sz="2400" dirty="0"/>
          </a:p>
        </p:txBody>
      </p:sp>
      <p:sp>
        <p:nvSpPr>
          <p:cNvPr id="41" name="Freeform: Shape 40">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076765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EB492CD-616E-47F8-933B-5E2D952A05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xmlns="" id="{59383CF9-23B5-4335-9B21-1791C4CF1C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5F2A97B-CE98-703C-8FED-A6855C45E3FB}"/>
              </a:ext>
            </a:extLst>
          </p:cNvPr>
          <p:cNvSpPr>
            <a:spLocks noGrp="1"/>
          </p:cNvSpPr>
          <p:nvPr>
            <p:ph type="title"/>
          </p:nvPr>
        </p:nvSpPr>
        <p:spPr>
          <a:xfrm>
            <a:off x="5894962" y="479493"/>
            <a:ext cx="5458838" cy="1325563"/>
          </a:xfrm>
        </p:spPr>
        <p:txBody>
          <a:bodyPr>
            <a:normAutofit/>
          </a:bodyPr>
          <a:lstStyle/>
          <a:p>
            <a:r>
              <a:rPr lang="en-US" sz="2800" b="1" i="0" u="none" strike="noStrike" dirty="0">
                <a:effectLst/>
                <a:latin typeface="Roboto" panose="02000000000000000000" pitchFamily="2" charset="0"/>
              </a:rPr>
              <a:t>Python Modules: Bundle Code And Import It From Other Files</a:t>
            </a:r>
            <a:endParaRPr lang="en-US" sz="2800" dirty="0"/>
          </a:p>
        </p:txBody>
      </p:sp>
      <p:sp>
        <p:nvSpPr>
          <p:cNvPr id="14" name="Freeform: Shape 13">
            <a:extLst>
              <a:ext uri="{FF2B5EF4-FFF2-40B4-BE49-F238E27FC236}">
                <a16:creationId xmlns:a16="http://schemas.microsoft.com/office/drawing/2014/main" xmlns="" id="{0007FE00-9498-4706-B255-6437B0252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xmlns="" id="{E758CBFD-3C2A-89CE-2649-39D6A92054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xmlns="" id="{304425F9-3A0A-9B3D-2631-5B9EB899AE5A}"/>
              </a:ext>
            </a:extLst>
          </p:cNvPr>
          <p:cNvSpPr>
            <a:spLocks noGrp="1"/>
          </p:cNvSpPr>
          <p:nvPr>
            <p:ph idx="1"/>
          </p:nvPr>
        </p:nvSpPr>
        <p:spPr>
          <a:xfrm>
            <a:off x="5894962" y="1984443"/>
            <a:ext cx="5458838" cy="4192520"/>
          </a:xfrm>
        </p:spPr>
        <p:txBody>
          <a:bodyPr>
            <a:normAutofit/>
          </a:bodyPr>
          <a:lstStyle/>
          <a:p>
            <a:r>
              <a:rPr lang="en-US" i="0" u="none" strike="noStrike" dirty="0">
                <a:effectLst/>
              </a:rPr>
              <a:t>What is a module?</a:t>
            </a:r>
          </a:p>
          <a:p>
            <a:r>
              <a:rPr lang="en-US" i="0" u="none" strike="noStrike" dirty="0">
                <a:effectLst/>
              </a:rPr>
              <a:t>Python import</a:t>
            </a:r>
          </a:p>
          <a:p>
            <a:r>
              <a:rPr lang="en-US" i="0" u="none" strike="noStrike" dirty="0">
                <a:effectLst/>
              </a:rPr>
              <a:t>Importing specific parts of a Python module</a:t>
            </a:r>
          </a:p>
          <a:p>
            <a:r>
              <a:rPr lang="en-US" i="0" u="none" strike="noStrike" dirty="0">
                <a:effectLst/>
              </a:rPr>
              <a:t>Valid Python module names</a:t>
            </a:r>
            <a:r>
              <a:rPr lang="en-US" dirty="0"/>
              <a:t/>
            </a:r>
            <a:br>
              <a:rPr lang="en-US" dirty="0"/>
            </a:br>
            <a:endParaRPr lang="en-US" dirty="0"/>
          </a:p>
        </p:txBody>
      </p:sp>
    </p:spTree>
    <p:extLst>
      <p:ext uri="{BB962C8B-B14F-4D97-AF65-F5344CB8AC3E}">
        <p14:creationId xmlns:p14="http://schemas.microsoft.com/office/powerpoint/2010/main" val="5415753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Roboto" panose="02000000000000000000" pitchFamily="2" charset="0"/>
              </a:rPr>
              <a:t>More websites to learn python</a:t>
            </a:r>
            <a:endParaRPr lang="en-IN" sz="2800" b="1" dirty="0">
              <a:latin typeface="Roboto" panose="02000000000000000000" pitchFamily="2" charset="0"/>
            </a:endParaRPr>
          </a:p>
        </p:txBody>
      </p:sp>
      <p:sp>
        <p:nvSpPr>
          <p:cNvPr id="3" name="Content Placeholder 2"/>
          <p:cNvSpPr>
            <a:spLocks noGrp="1"/>
          </p:cNvSpPr>
          <p:nvPr>
            <p:ph idx="1"/>
          </p:nvPr>
        </p:nvSpPr>
        <p:spPr/>
        <p:txBody>
          <a:bodyPr/>
          <a:lstStyle/>
          <a:p>
            <a:r>
              <a:rPr lang="en-IN" dirty="0">
                <a:hlinkClick r:id="rId2"/>
              </a:rPr>
              <a:t>https://docs.python.org/3/tutorial</a:t>
            </a:r>
            <a:r>
              <a:rPr lang="en-IN" dirty="0" smtClean="0">
                <a:hlinkClick r:id="rId2"/>
              </a:rPr>
              <a:t>/</a:t>
            </a:r>
            <a:endParaRPr lang="en-IN" dirty="0" smtClean="0"/>
          </a:p>
          <a:p>
            <a:r>
              <a:rPr lang="en-IN" dirty="0">
                <a:hlinkClick r:id="rId3"/>
              </a:rPr>
              <a:t>https://www.w3schools.com/python</a:t>
            </a:r>
            <a:r>
              <a:rPr lang="en-IN" dirty="0" smtClean="0">
                <a:hlinkClick r:id="rId3"/>
              </a:rPr>
              <a:t>/</a:t>
            </a:r>
            <a:endParaRPr lang="en-IN" dirty="0" smtClean="0"/>
          </a:p>
          <a:p>
            <a:r>
              <a:rPr lang="en-IN" dirty="0">
                <a:hlinkClick r:id="rId4"/>
              </a:rPr>
              <a:t>https://</a:t>
            </a:r>
            <a:r>
              <a:rPr lang="en-IN" dirty="0" smtClean="0">
                <a:hlinkClick r:id="rId4"/>
              </a:rPr>
              <a:t>www.tutorialspoint.com/python/index.htm</a:t>
            </a:r>
            <a:endParaRPr lang="en-IN" dirty="0" smtClean="0"/>
          </a:p>
          <a:p>
            <a:r>
              <a:rPr lang="en-IN" dirty="0">
                <a:hlinkClick r:id="rId5"/>
              </a:rPr>
              <a:t>https://www.learnpython.org</a:t>
            </a:r>
            <a:r>
              <a:rPr lang="en-IN" dirty="0" smtClean="0">
                <a:hlinkClick r:id="rId5"/>
              </a:rPr>
              <a:t>/</a:t>
            </a:r>
            <a:endParaRPr lang="en-IN" dirty="0" smtClean="0"/>
          </a:p>
          <a:p>
            <a:endParaRPr lang="en-IN" dirty="0"/>
          </a:p>
        </p:txBody>
      </p:sp>
    </p:spTree>
    <p:extLst>
      <p:ext uri="{BB962C8B-B14F-4D97-AF65-F5344CB8AC3E}">
        <p14:creationId xmlns:p14="http://schemas.microsoft.com/office/powerpoint/2010/main" val="530761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1000 Thank you in Python programming language White' Sticker | Spreadshi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702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xmlns="" id="{A8908DB7-C3A6-4FCB-9820-CEE02B398C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5378552-D3D1-D937-7643-83616CE81310}"/>
              </a:ext>
            </a:extLst>
          </p:cNvPr>
          <p:cNvSpPr>
            <a:spLocks noGrp="1"/>
          </p:cNvSpPr>
          <p:nvPr>
            <p:ph type="title"/>
          </p:nvPr>
        </p:nvSpPr>
        <p:spPr>
          <a:xfrm>
            <a:off x="630936" y="640823"/>
            <a:ext cx="3419856" cy="5583148"/>
          </a:xfrm>
        </p:spPr>
        <p:txBody>
          <a:bodyPr anchor="ctr">
            <a:normAutofit/>
          </a:bodyPr>
          <a:lstStyle/>
          <a:p>
            <a:r>
              <a:rPr lang="en-US" sz="4600" b="1" i="0" u="none" strike="noStrike" dirty="0">
                <a:effectLst/>
                <a:latin typeface="Roboto" panose="02000000000000000000" pitchFamily="2" charset="0"/>
              </a:rPr>
              <a:t>Install Python: Detailed Instructions for Windows and Mac</a:t>
            </a:r>
            <a:endParaRPr lang="en-US" sz="4600" dirty="0"/>
          </a:p>
        </p:txBody>
      </p:sp>
      <p:sp>
        <p:nvSpPr>
          <p:cNvPr id="3081" name="sketch line">
            <a:extLst>
              <a:ext uri="{FF2B5EF4-FFF2-40B4-BE49-F238E27FC236}">
                <a16:creationId xmlns:a16="http://schemas.microsoft.com/office/drawing/2014/main" xmlns="" id="{535742DD-1B16-4E9D-B715-0D74B4574A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xmlns="" id="{6030C3AE-D8B9-B2CD-1C01-C74425EC7D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9865" y="884945"/>
            <a:ext cx="6363631" cy="39136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D5C20D6D-0F43-A117-A320-40AE000971B4}"/>
              </a:ext>
            </a:extLst>
          </p:cNvPr>
          <p:cNvSpPr>
            <a:spLocks noGrp="1"/>
          </p:cNvSpPr>
          <p:nvPr>
            <p:ph idx="1"/>
          </p:nvPr>
        </p:nvSpPr>
        <p:spPr>
          <a:xfrm>
            <a:off x="4654296" y="4798577"/>
            <a:ext cx="6894576" cy="1428487"/>
          </a:xfrm>
        </p:spPr>
        <p:txBody>
          <a:bodyPr anchor="t">
            <a:normAutofit/>
          </a:bodyPr>
          <a:lstStyle/>
          <a:p>
            <a:endParaRPr lang="en-US" sz="2200" dirty="0"/>
          </a:p>
          <a:p>
            <a:r>
              <a:rPr lang="en-US" sz="2200" dirty="0">
                <a:hlinkClick r:id="rId3"/>
              </a:rPr>
              <a:t>Install python for Windows</a:t>
            </a:r>
            <a:endParaRPr lang="en-US" sz="2200" dirty="0"/>
          </a:p>
          <a:p>
            <a:r>
              <a:rPr lang="en-US" sz="2200" dirty="0">
                <a:hlinkClick r:id="rId4"/>
              </a:rPr>
              <a:t>Install python on macOS</a:t>
            </a:r>
            <a:endParaRPr lang="en-US" sz="2200" dirty="0"/>
          </a:p>
        </p:txBody>
      </p:sp>
    </p:spTree>
    <p:extLst>
      <p:ext uri="{BB962C8B-B14F-4D97-AF65-F5344CB8AC3E}">
        <p14:creationId xmlns:p14="http://schemas.microsoft.com/office/powerpoint/2010/main" val="2227779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20C571-8FB4-3C00-7338-294E7F6CE065}"/>
              </a:ext>
            </a:extLst>
          </p:cNvPr>
          <p:cNvSpPr>
            <a:spLocks noGrp="1"/>
          </p:cNvSpPr>
          <p:nvPr>
            <p:ph type="title"/>
          </p:nvPr>
        </p:nvSpPr>
        <p:spPr>
          <a:xfrm>
            <a:off x="640080" y="325369"/>
            <a:ext cx="4368602" cy="1956841"/>
          </a:xfrm>
        </p:spPr>
        <p:txBody>
          <a:bodyPr anchor="b">
            <a:normAutofit/>
          </a:bodyPr>
          <a:lstStyle/>
          <a:p>
            <a:r>
              <a:rPr lang="en-US" sz="5400" b="1"/>
              <a:t>Python IDE</a:t>
            </a:r>
          </a:p>
        </p:txBody>
      </p:sp>
      <p:sp>
        <p:nvSpPr>
          <p:cNvPr id="11" name="sketchy line">
            <a:extLst>
              <a:ext uri="{FF2B5EF4-FFF2-40B4-BE49-F238E27FC236}">
                <a16:creationId xmlns:a16="http://schemas.microsoft.com/office/drawing/2014/main" xmlns=""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D0D34B00-7900-988A-1E79-CB03FC587BCF}"/>
              </a:ext>
            </a:extLst>
          </p:cNvPr>
          <p:cNvSpPr>
            <a:spLocks noGrp="1"/>
          </p:cNvSpPr>
          <p:nvPr>
            <p:ph idx="1"/>
          </p:nvPr>
        </p:nvSpPr>
        <p:spPr>
          <a:xfrm>
            <a:off x="640080" y="2872899"/>
            <a:ext cx="4243589" cy="3320668"/>
          </a:xfrm>
        </p:spPr>
        <p:txBody>
          <a:bodyPr>
            <a:normAutofit/>
          </a:bodyPr>
          <a:lstStyle/>
          <a:p>
            <a:r>
              <a:rPr lang="en-US" sz="2200">
                <a:hlinkClick r:id="rId2"/>
              </a:rPr>
              <a:t>Install Anaconda navigator</a:t>
            </a:r>
            <a:endParaRPr lang="en-US" sz="2200"/>
          </a:p>
          <a:p>
            <a:r>
              <a:rPr lang="en-US" sz="2200">
                <a:hlinkClick r:id="rId3"/>
              </a:rPr>
              <a:t>Install jupyter Notebook through Anaconda</a:t>
            </a:r>
            <a:endParaRPr lang="en-US" sz="2200"/>
          </a:p>
        </p:txBody>
      </p:sp>
      <p:pic>
        <p:nvPicPr>
          <p:cNvPr id="5" name="Picture 4" descr="Computer script on a screen">
            <a:extLst>
              <a:ext uri="{FF2B5EF4-FFF2-40B4-BE49-F238E27FC236}">
                <a16:creationId xmlns:a16="http://schemas.microsoft.com/office/drawing/2014/main" xmlns="" id="{3F06F023-7280-7D50-2AC9-D0CF4653683D}"/>
              </a:ext>
            </a:extLst>
          </p:cNvPr>
          <p:cNvPicPr>
            <a:picLocks noChangeAspect="1"/>
          </p:cNvPicPr>
          <p:nvPr/>
        </p:nvPicPr>
        <p:blipFill rotWithShape="1">
          <a:blip r:embed="rId4"/>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5211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07">
            <a:extLst>
              <a:ext uri="{FF2B5EF4-FFF2-40B4-BE49-F238E27FC236}">
                <a16:creationId xmlns:a16="http://schemas.microsoft.com/office/drawing/2014/main" xmlns=""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Freeform: Shape 4109">
            <a:extLst>
              <a:ext uri="{FF2B5EF4-FFF2-40B4-BE49-F238E27FC236}">
                <a16:creationId xmlns:a16="http://schemas.microsoft.com/office/drawing/2014/main" xmlns=""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EE685040-9BD4-BFF8-F38A-FEE24646C65C}"/>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i="0" u="none" strike="noStrike" kern="1200">
                <a:solidFill>
                  <a:schemeClr val="tx1"/>
                </a:solidFill>
                <a:effectLst/>
                <a:latin typeface="+mj-lt"/>
                <a:ea typeface="+mj-ea"/>
                <a:cs typeface="+mj-cs"/>
              </a:rPr>
              <a:t>Exploring The Python IDE</a:t>
            </a:r>
            <a:endParaRPr lang="en-US" kern="1200">
              <a:solidFill>
                <a:schemeClr val="tx1"/>
              </a:solidFill>
              <a:latin typeface="+mj-lt"/>
              <a:ea typeface="+mj-ea"/>
              <a:cs typeface="+mj-cs"/>
            </a:endParaRPr>
          </a:p>
        </p:txBody>
      </p:sp>
      <p:pic>
        <p:nvPicPr>
          <p:cNvPr id="4098" name="Picture 2" descr="Jupyter Notebook: An Introduction – Real Python">
            <a:extLst>
              <a:ext uri="{FF2B5EF4-FFF2-40B4-BE49-F238E27FC236}">
                <a16:creationId xmlns:a16="http://schemas.microsoft.com/office/drawing/2014/main" xmlns="" id="{2D964BC8-4F12-AF8E-7DA8-94DAE1E8BB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95751" y="1822727"/>
            <a:ext cx="5708649" cy="318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67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DDADE-8877-AACF-BC4E-F1212ECBEB94}"/>
              </a:ext>
            </a:extLst>
          </p:cNvPr>
          <p:cNvSpPr>
            <a:spLocks noGrp="1"/>
          </p:cNvSpPr>
          <p:nvPr>
            <p:ph type="title"/>
          </p:nvPr>
        </p:nvSpPr>
        <p:spPr/>
        <p:txBody>
          <a:bodyPr>
            <a:normAutofit/>
          </a:bodyPr>
          <a:lstStyle/>
          <a:p>
            <a:r>
              <a:rPr lang="en-US" b="1" i="0" u="none" strike="noStrike" dirty="0">
                <a:solidFill>
                  <a:srgbClr val="222222"/>
                </a:solidFill>
                <a:effectLst/>
                <a:latin typeface="Roboto" panose="02000000000000000000" pitchFamily="2" charset="0"/>
              </a:rPr>
              <a:t>Run Your First Python Program</a:t>
            </a:r>
            <a:endParaRPr lang="en-US" dirty="0"/>
          </a:p>
        </p:txBody>
      </p:sp>
      <p:sp>
        <p:nvSpPr>
          <p:cNvPr id="3" name="Content Placeholder 2">
            <a:extLst>
              <a:ext uri="{FF2B5EF4-FFF2-40B4-BE49-F238E27FC236}">
                <a16:creationId xmlns:a16="http://schemas.microsoft.com/office/drawing/2014/main" xmlns="" id="{BB4F6D73-9894-2488-7452-B0596911534A}"/>
              </a:ext>
            </a:extLst>
          </p:cNvPr>
          <p:cNvSpPr>
            <a:spLocks noGrp="1"/>
          </p:cNvSpPr>
          <p:nvPr>
            <p:ph idx="1"/>
          </p:nvPr>
        </p:nvSpPr>
        <p:spPr>
          <a:xfrm>
            <a:off x="838200" y="1825625"/>
            <a:ext cx="10515600" cy="4280885"/>
          </a:xfrm>
        </p:spPr>
        <p:txBody>
          <a:bodyPr>
            <a:normAutofit/>
          </a:bodyPr>
          <a:lstStyle/>
          <a:p>
            <a:pPr marL="0" indent="0">
              <a:buNone/>
            </a:pPr>
            <a:r>
              <a:rPr lang="en-US" b="1" dirty="0">
                <a:latin typeface="Consolas" panose="020B0609020204030204" pitchFamily="49" charset="0"/>
                <a:cs typeface="Consolas" panose="020B0609020204030204" pitchFamily="49" charset="0"/>
              </a:rPr>
              <a:t>print('Hello world’)</a:t>
            </a:r>
          </a:p>
          <a:p>
            <a:pPr marL="0" indent="0">
              <a:buNone/>
            </a:pPr>
            <a:endParaRPr lang="en-US" dirty="0">
              <a:latin typeface="Consolas" panose="020B0609020204030204" pitchFamily="49" charset="0"/>
              <a:cs typeface="Consolas" panose="020B0609020204030204" pitchFamily="49" charset="0"/>
            </a:endParaRPr>
          </a:p>
          <a:p>
            <a:pPr marL="0" indent="0" algn="just">
              <a:buNone/>
            </a:pPr>
            <a:r>
              <a:rPr lang="en-US" sz="2400" b="0" i="0" u="none" strike="noStrike" dirty="0">
                <a:solidFill>
                  <a:srgbClr val="222222"/>
                </a:solidFill>
                <a:effectLst/>
              </a:rPr>
              <a:t>here’s a tradition in which programming tutorials, books, and courses start with a so-called </a:t>
            </a:r>
            <a:r>
              <a:rPr lang="en-US" sz="2400" b="0" i="1" u="none" strike="noStrike" dirty="0">
                <a:solidFill>
                  <a:srgbClr val="222222"/>
                </a:solidFill>
                <a:effectLst/>
              </a:rPr>
              <a:t>Hello World </a:t>
            </a:r>
            <a:r>
              <a:rPr lang="en-US" sz="2400" b="0" i="0" u="none" strike="noStrike" dirty="0">
                <a:solidFill>
                  <a:srgbClr val="222222"/>
                </a:solidFill>
                <a:effectLst/>
              </a:rPr>
              <a:t>program. A Hello World program simply prints the words “Hello world” to the screen.</a:t>
            </a:r>
            <a:endParaRPr lang="en-US" sz="2400" b="0" i="0" u="none" strike="noStrike" dirty="0">
              <a:solidFill>
                <a:srgbClr val="222222"/>
              </a:solidFill>
              <a:effectLst/>
              <a:cs typeface="Consolas" panose="020B0609020204030204" pitchFamily="49" charset="0"/>
            </a:endParaRPr>
          </a:p>
          <a:p>
            <a:pPr marL="0" indent="0">
              <a:buNone/>
            </a:pPr>
            <a:endParaRPr lang="en-US" sz="2400" dirty="0">
              <a:solidFill>
                <a:srgbClr val="222222"/>
              </a:solidFill>
              <a:cs typeface="Consolas" panose="020B0609020204030204" pitchFamily="49" charset="0"/>
            </a:endParaRPr>
          </a:p>
          <a:p>
            <a:pPr marL="0" indent="0" algn="just">
              <a:buNone/>
            </a:pPr>
            <a:r>
              <a:rPr lang="en-US" sz="2400" b="0" i="0" u="none" strike="noStrike" dirty="0">
                <a:solidFill>
                  <a:srgbClr val="222222"/>
                </a:solidFill>
                <a:effectLst/>
              </a:rPr>
              <a:t>The print() function takes anything you put between the parentheses and prints it to the screen. But we must feed it the correct type of data for it to work. For example, we need to put text in Python between quotes. In the world of computer programming, we call this a </a:t>
            </a:r>
            <a:r>
              <a:rPr lang="en-US" sz="2400" b="0" strike="noStrike" dirty="0">
                <a:effectLst/>
                <a:hlinkClick r:id="rId2">
                  <a:extLst>
                    <a:ext uri="{A12FA001-AC4F-418D-AE19-62706E023703}">
                      <ahyp:hlinkClr xmlns:ahyp="http://schemas.microsoft.com/office/drawing/2018/hyperlinkcolor" xmlns="" val="tx"/>
                    </a:ext>
                  </a:extLst>
                </a:hlinkClick>
              </a:rPr>
              <a:t>string</a:t>
            </a:r>
            <a:r>
              <a:rPr lang="en-US" sz="2400" b="0" i="0" u="none" strike="noStrike" dirty="0">
                <a:solidFill>
                  <a:srgbClr val="222222"/>
                </a:solidFill>
                <a:effectLst/>
              </a:rPr>
              <a:t>. </a:t>
            </a: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112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17A1C-C3A0-BD77-0DA6-84DDBF429330}"/>
              </a:ext>
            </a:extLst>
          </p:cNvPr>
          <p:cNvSpPr>
            <a:spLocks noGrp="1"/>
          </p:cNvSpPr>
          <p:nvPr>
            <p:ph type="title"/>
          </p:nvPr>
        </p:nvSpPr>
        <p:spPr/>
        <p:txBody>
          <a:bodyPr>
            <a:normAutofit/>
          </a:bodyPr>
          <a:lstStyle/>
          <a:p>
            <a:r>
              <a:rPr lang="en-US" b="1" i="0" u="none" strike="noStrike" dirty="0">
                <a:solidFill>
                  <a:srgbClr val="222222"/>
                </a:solidFill>
                <a:effectLst/>
                <a:latin typeface="Roboto" panose="02000000000000000000" pitchFamily="2" charset="0"/>
              </a:rPr>
              <a:t>Python Comment: What It Is And How to Create</a:t>
            </a:r>
            <a:endParaRPr lang="en-US" dirty="0"/>
          </a:p>
        </p:txBody>
      </p:sp>
      <p:sp>
        <p:nvSpPr>
          <p:cNvPr id="3" name="Content Placeholder 2">
            <a:extLst>
              <a:ext uri="{FF2B5EF4-FFF2-40B4-BE49-F238E27FC236}">
                <a16:creationId xmlns:a16="http://schemas.microsoft.com/office/drawing/2014/main" xmlns="" id="{7D6C873F-7DE5-6C44-1A4E-1A7AEBFCB7E3}"/>
              </a:ext>
            </a:extLst>
          </p:cNvPr>
          <p:cNvSpPr>
            <a:spLocks noGrp="1"/>
          </p:cNvSpPr>
          <p:nvPr>
            <p:ph idx="1"/>
          </p:nvPr>
        </p:nvSpPr>
        <p:spPr/>
        <p:txBody>
          <a:bodyPr>
            <a:normAutofit fontScale="85000" lnSpcReduction="20000"/>
          </a:bodyPr>
          <a:lstStyle/>
          <a:p>
            <a:pPr marL="0" indent="0" algn="just">
              <a:buNone/>
            </a:pPr>
            <a:r>
              <a:rPr lang="en-US" dirty="0"/>
              <a:t>A comment is an explanation in the source code of a Python program. Comments are added with the purpose of making source code easier for humans to understand. They are ignored by the Python interpreter.</a:t>
            </a:r>
          </a:p>
          <a:p>
            <a:pPr algn="l"/>
            <a:r>
              <a:rPr lang="en-US" i="0" u="none" strike="noStrike" dirty="0">
                <a:solidFill>
                  <a:srgbClr val="222222"/>
                </a:solidFill>
                <a:effectLst/>
                <a:latin typeface="Roboto" panose="02000000000000000000" pitchFamily="2" charset="0"/>
              </a:rPr>
              <a:t>A single-line Python comment</a:t>
            </a:r>
          </a:p>
          <a:p>
            <a:pPr marL="0" indent="0" algn="l" rtl="0">
              <a:buNone/>
            </a:pPr>
            <a:r>
              <a:rPr lang="en-US" b="0" i="0" u="none" strike="noStrike" dirty="0">
                <a:effectLst/>
                <a:latin typeface="inherit"/>
              </a:rPr>
              <a:t>	</a:t>
            </a:r>
            <a:r>
              <a:rPr lang="en-US" b="0" i="0" u="none" strike="noStrike" dirty="0">
                <a:solidFill>
                  <a:srgbClr val="00B050"/>
                </a:solidFill>
                <a:effectLst/>
                <a:latin typeface="inherit"/>
              </a:rPr>
              <a:t># This is a single-line comment in Python</a:t>
            </a:r>
            <a:endParaRPr lang="en-US" b="0" i="0" u="none" strike="noStrike" dirty="0">
              <a:solidFill>
                <a:srgbClr val="00B050"/>
              </a:solidFill>
              <a:effectLst/>
              <a:latin typeface="Source Code Pro" panose="020B0509030403020204" pitchFamily="49" charset="0"/>
            </a:endParaRPr>
          </a:p>
          <a:p>
            <a:pPr marL="0" indent="0" algn="l" rtl="0">
              <a:buNone/>
            </a:pPr>
            <a:r>
              <a:rPr lang="en-US" b="0" i="0" u="none" strike="noStrike" dirty="0">
                <a:solidFill>
                  <a:srgbClr val="00B050"/>
                </a:solidFill>
                <a:effectLst/>
                <a:latin typeface="inherit"/>
              </a:rPr>
              <a:t>	print</a:t>
            </a:r>
            <a:r>
              <a:rPr lang="en-US" b="1" i="0" u="none" strike="noStrike" dirty="0">
                <a:solidFill>
                  <a:srgbClr val="00B050"/>
                </a:solidFill>
                <a:effectLst/>
                <a:latin typeface="inherit"/>
              </a:rPr>
              <a:t>(</a:t>
            </a:r>
            <a:r>
              <a:rPr lang="en-US" b="0" i="0" u="none" strike="noStrike" dirty="0">
                <a:solidFill>
                  <a:srgbClr val="00B050"/>
                </a:solidFill>
                <a:effectLst/>
                <a:latin typeface="inherit"/>
              </a:rPr>
              <a:t>'Hello’</a:t>
            </a:r>
            <a:r>
              <a:rPr lang="en-US" b="1" i="0" u="none" strike="noStrike" dirty="0">
                <a:solidFill>
                  <a:srgbClr val="00B050"/>
                </a:solidFill>
                <a:effectLst/>
                <a:latin typeface="inherit"/>
              </a:rPr>
              <a:t>)</a:t>
            </a:r>
            <a:endParaRPr lang="en-US" b="0" i="0" u="none" strike="noStrike" dirty="0">
              <a:solidFill>
                <a:srgbClr val="00B050"/>
              </a:solidFill>
              <a:effectLst/>
              <a:latin typeface="Source Code Pro" panose="020B0509030403020204" pitchFamily="49" charset="0"/>
            </a:endParaRPr>
          </a:p>
          <a:p>
            <a:pPr marL="0" indent="0" algn="l" rtl="0">
              <a:buNone/>
            </a:pPr>
            <a:r>
              <a:rPr lang="en-US" b="0" i="0" u="none" strike="noStrike" dirty="0">
                <a:solidFill>
                  <a:srgbClr val="00B050"/>
                </a:solidFill>
                <a:effectLst/>
                <a:latin typeface="inherit"/>
              </a:rPr>
              <a:t>	# And here's another one!</a:t>
            </a:r>
            <a:endParaRPr lang="en-US" b="0" i="0" u="none" strike="noStrike" dirty="0">
              <a:solidFill>
                <a:srgbClr val="00B050"/>
              </a:solidFill>
              <a:effectLst/>
              <a:latin typeface="Source Code Pro" panose="020B0509030403020204" pitchFamily="49" charset="0"/>
            </a:endParaRPr>
          </a:p>
          <a:p>
            <a:r>
              <a:rPr lang="en-US" i="0" u="none" strike="noStrike" dirty="0">
                <a:solidFill>
                  <a:srgbClr val="222222"/>
                </a:solidFill>
                <a:effectLst/>
                <a:latin typeface="Roboto" panose="02000000000000000000" pitchFamily="2" charset="0"/>
              </a:rPr>
              <a:t>Multiline Python comment</a:t>
            </a:r>
          </a:p>
          <a:p>
            <a:pPr marL="0" indent="0" algn="l" rtl="0">
              <a:buNone/>
            </a:pPr>
            <a:r>
              <a:rPr lang="en-US" b="0" i="0" u="none" strike="noStrike" dirty="0">
                <a:solidFill>
                  <a:srgbClr val="00B050"/>
                </a:solidFill>
                <a:effectLst/>
                <a:latin typeface="inherit"/>
              </a:rPr>
              <a:t>	# This is a multi-line comment in Python,</a:t>
            </a:r>
            <a:endParaRPr lang="en-US" b="0" i="0" u="none" strike="noStrike" dirty="0">
              <a:solidFill>
                <a:srgbClr val="00B050"/>
              </a:solidFill>
              <a:effectLst/>
              <a:latin typeface="Source Code Pro" panose="020B0509030403020204" pitchFamily="49" charset="0"/>
            </a:endParaRPr>
          </a:p>
          <a:p>
            <a:pPr marL="0" indent="0" algn="l" rtl="0">
              <a:buNone/>
            </a:pPr>
            <a:r>
              <a:rPr lang="en-US" b="0" i="0" u="none" strike="noStrike" dirty="0">
                <a:solidFill>
                  <a:srgbClr val="00B050"/>
                </a:solidFill>
                <a:effectLst/>
                <a:latin typeface="inherit"/>
              </a:rPr>
              <a:t>	# there's not much difference with single-</a:t>
            </a:r>
            <a:endParaRPr lang="en-US" b="0" i="0" u="none" strike="noStrike" dirty="0">
              <a:solidFill>
                <a:srgbClr val="00B050"/>
              </a:solidFill>
              <a:effectLst/>
              <a:latin typeface="Source Code Pro" panose="020B0509030403020204" pitchFamily="49" charset="0"/>
            </a:endParaRPr>
          </a:p>
          <a:p>
            <a:pPr marL="0" indent="0" algn="l" rtl="0">
              <a:buNone/>
            </a:pPr>
            <a:r>
              <a:rPr lang="en-US" b="0" i="0" u="none" strike="noStrike" dirty="0">
                <a:solidFill>
                  <a:srgbClr val="00B050"/>
                </a:solidFill>
                <a:effectLst/>
                <a:latin typeface="inherit"/>
              </a:rPr>
              <a:t>	# line comments, as you can see!</a:t>
            </a:r>
            <a:endParaRPr lang="en-US" i="0" u="none" strike="noStrike" dirty="0">
              <a:solidFill>
                <a:srgbClr val="222222"/>
              </a:solidFill>
              <a:effectLst/>
              <a:latin typeface="Roboto" panose="02000000000000000000" pitchFamily="2" charset="0"/>
            </a:endParaRPr>
          </a:p>
          <a:p>
            <a:r>
              <a:rPr lang="en-US" i="0" u="none" strike="noStrike" dirty="0">
                <a:solidFill>
                  <a:srgbClr val="222222"/>
                </a:solidFill>
                <a:effectLst/>
                <a:latin typeface="Roboto" panose="02000000000000000000" pitchFamily="2" charset="0"/>
              </a:rPr>
              <a:t>Commenting code is a best practice.</a:t>
            </a:r>
          </a:p>
          <a:p>
            <a:pPr marL="0" indent="0">
              <a:buNone/>
            </a:pPr>
            <a:endParaRPr lang="en-US" dirty="0"/>
          </a:p>
        </p:txBody>
      </p:sp>
    </p:spTree>
    <p:extLst>
      <p:ext uri="{BB962C8B-B14F-4D97-AF65-F5344CB8AC3E}">
        <p14:creationId xmlns:p14="http://schemas.microsoft.com/office/powerpoint/2010/main" val="426200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1413</Words>
  <Application>Microsoft Office PowerPoint</Application>
  <PresentationFormat>Widescreen</PresentationFormat>
  <Paragraphs>371</Paragraphs>
  <Slides>43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Bangla MN</vt:lpstr>
      <vt:lpstr>Calibri</vt:lpstr>
      <vt:lpstr>Calibri Light</vt:lpstr>
      <vt:lpstr>Consolas</vt:lpstr>
      <vt:lpstr>Google Sans</vt:lpstr>
      <vt:lpstr>inherit</vt:lpstr>
      <vt:lpstr>Roboto</vt:lpstr>
      <vt:lpstr>Source Code Pro</vt:lpstr>
      <vt:lpstr>Office Theme</vt:lpstr>
      <vt:lpstr>Introduction to Python Level 1  </vt:lpstr>
      <vt:lpstr>  Day 1           Day 2</vt:lpstr>
      <vt:lpstr>Why Python?</vt:lpstr>
      <vt:lpstr>Python history</vt:lpstr>
      <vt:lpstr>Install Python: Detailed Instructions for Windows and Mac</vt:lpstr>
      <vt:lpstr>Python IDE</vt:lpstr>
      <vt:lpstr>Exploring The Python IDE</vt:lpstr>
      <vt:lpstr>Run Your First Python Program</vt:lpstr>
      <vt:lpstr>Python Comment: What It Is And How to Create</vt:lpstr>
      <vt:lpstr>Python Variable: Storing Information for Later Use</vt:lpstr>
      <vt:lpstr>Python Data Types</vt:lpstr>
      <vt:lpstr>Python Integer: Non-Fractional Numbers</vt:lpstr>
      <vt:lpstr>Python Float: Working With Floating-Point Numbers</vt:lpstr>
      <vt:lpstr>Complex Numbers</vt:lpstr>
      <vt:lpstr>Boolean</vt:lpstr>
      <vt:lpstr>Python String: Working With Text</vt:lpstr>
      <vt:lpstr>Python String: Working With Text</vt:lpstr>
      <vt:lpstr>Python string formatting with f-strings</vt:lpstr>
      <vt:lpstr>Python Tuple: How to Create, Use, and Convert</vt:lpstr>
      <vt:lpstr>Python Tuple: How to Create, Use, and Convert</vt:lpstr>
      <vt:lpstr>Python List: How To Create, Sort, Append, Remove, And More</vt:lpstr>
      <vt:lpstr>Python range() Function</vt:lpstr>
      <vt:lpstr>Python Dictionary</vt:lpstr>
      <vt:lpstr>Built-in Python dictionary methods</vt:lpstr>
      <vt:lpstr>Python Set</vt:lpstr>
      <vt:lpstr>Operators</vt:lpstr>
      <vt:lpstr>Arithmetic operators</vt:lpstr>
      <vt:lpstr>Assignment operators</vt:lpstr>
      <vt:lpstr>Comparison operators</vt:lpstr>
      <vt:lpstr>Logical operators</vt:lpstr>
      <vt:lpstr>Operator precedence</vt:lpstr>
      <vt:lpstr>Conditional Programming: if.. else</vt:lpstr>
      <vt:lpstr>Conditional Programming: if.. else</vt:lpstr>
      <vt:lpstr>Python For Loop and While Loop</vt:lpstr>
      <vt:lpstr>Python Function: The Basics Of Code Reuse</vt:lpstr>
      <vt:lpstr>Python functions</vt:lpstr>
      <vt:lpstr>Creating Python Programs</vt:lpstr>
      <vt:lpstr>Your First Python Program</vt:lpstr>
      <vt:lpstr>Analyzing your first Python program</vt:lpstr>
      <vt:lpstr>Pip</vt:lpstr>
      <vt:lpstr>Python Modules: Bundle Code And Import It From Other Files</vt:lpstr>
      <vt:lpstr>More websites to learn python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1</dc:title>
  <dc:creator>Doddapaneni, Sanoj</dc:creator>
  <cp:lastModifiedBy>Akhila Mora</cp:lastModifiedBy>
  <cp:revision>19</cp:revision>
  <dcterms:created xsi:type="dcterms:W3CDTF">2023-07-13T20:45:30Z</dcterms:created>
  <dcterms:modified xsi:type="dcterms:W3CDTF">2023-07-17T22:18:54Z</dcterms:modified>
</cp:coreProperties>
</file>