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harts/chart3.xml" ContentType="application/vnd.openxmlformats-officedocument.drawingml.chart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百次测试平均值</c:v>
                </c:pt>
              </c:strCache>
            </c:strRef>
          </c:tx>
          <c:spPr>
            <a:solidFill>
              <a:srgbClr val="5b9bd5"/>
            </a:solidFill>
            <a:ln w="63360">
              <a:solidFill>
                <a:srgbClr val="5b9bd5"/>
              </a:solidFill>
              <a:round/>
            </a:ln>
          </c:spPr>
          <c:marker>
            <c:size val="4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6"/>
                <c:pt idx="0">
                  <c:v>-1.23010596418783</c:v>
                </c:pt>
                <c:pt idx="1">
                  <c:v>-0.497081503970046</c:v>
                </c:pt>
                <c:pt idx="2">
                  <c:v>0.694177713029364</c:v>
                </c:pt>
                <c:pt idx="3">
                  <c:v>1.75733224659827</c:v>
                </c:pt>
                <c:pt idx="4">
                  <c:v>2.83225528732557</c:v>
                </c:pt>
                <c:pt idx="5">
                  <c:v>3.73310814933284</c:v>
                </c:pt>
              </c:numCache>
            </c:numRef>
          </c:val>
        </c:ser>
        <c:marker val="1"/>
        <c:axId val="26390505"/>
        <c:axId val="57502144"/>
      </c:lineChart>
      <c:lineChart>
        <c:grouping val="standard"/>
        <c:ser>
          <c:idx val="0"/>
          <c:order val="0"/>
          <c:tx>
            <c:strRef>
              <c:f>label 1</c:f>
              <c:strCache>
                <c:ptCount val="1"/>
                <c:pt idx="0">
                  <c:v>标准nlogn</c:v>
                </c:pt>
              </c:strCache>
            </c:strRef>
          </c:tx>
          <c:spPr>
            <a:solidFill>
              <a:srgbClr val="ed7d31"/>
            </a:solidFill>
            <a:ln w="63360">
              <a:solidFill>
                <a:srgbClr val="ed7d31"/>
              </a:solidFill>
              <a:round/>
            </a:ln>
          </c:spPr>
          <c:marker>
            <c:size val="4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6"/>
                <c:pt idx="0">
                  <c:v>1</c:v>
                </c:pt>
                <c:pt idx="1">
                  <c:v>2.30102999566398</c:v>
                </c:pt>
                <c:pt idx="2">
                  <c:v>3.47712125471966</c:v>
                </c:pt>
                <c:pt idx="3">
                  <c:v>4.60205999132796</c:v>
                </c:pt>
                <c:pt idx="4">
                  <c:v>5.69897000433602</c:v>
                </c:pt>
                <c:pt idx="5">
                  <c:v>6.77815125038364</c:v>
                </c:pt>
              </c:numCache>
            </c:numRef>
          </c:val>
        </c:ser>
        <c:ser>
          <c:idx val="1"/>
          <c:order val="1"/>
          <c:spPr>
            <a:solidFill>
              <a:srgbClr val="ffffff"/>
            </a:solidFill>
            <a:ln w="19080">
              <a:solidFill>
                <a:srgbClr val="ffffff"/>
              </a:solidFill>
              <a:round/>
            </a:ln>
          </c:spPr>
          <c:marker>
            <c:size val="4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</c:ser>
        <c:marker val="1"/>
        <c:axId val="31321594"/>
        <c:axId val="54568206"/>
      </c:lineChart>
      <c:catAx>
        <c:axId val="26390505"/>
        <c:scaling>
          <c:orientation val="minMax"/>
        </c:scaling>
        <c:delete val="1"/>
        <c:axPos val="b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crossAx val="57502144"/>
        <c:crossesAt val="0"/>
        <c:auto val="1"/>
        <c:lblAlgn val="ctr"/>
        <c:lblOffset val="100"/>
      </c:catAx>
      <c:valAx>
        <c:axId val="57502144"/>
        <c:scaling>
          <c:orientation val="minMax"/>
        </c:scaling>
        <c:delete val="1"/>
        <c:axPos val="l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crossAx val="26390505"/>
        <c:crossesAt val="0"/>
      </c:valAx>
      <c:catAx>
        <c:axId val="31321594"/>
        <c:scaling>
          <c:orientation val="minMax"/>
        </c:scaling>
        <c:delete val="1"/>
        <c:axPos val="b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crossAx val="54568206"/>
        <c:crossesAt val="0"/>
        <c:auto val="1"/>
        <c:lblAlgn val="ctr"/>
        <c:lblOffset val="100"/>
      </c:catAx>
      <c:valAx>
        <c:axId val="54568206"/>
        <c:scaling>
          <c:orientation val="minMax"/>
        </c:scaling>
        <c:delete val="1"/>
        <c:axPos val="l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crossAx val="31321594"/>
        <c:crossesAt val="0"/>
      </c:valAx>
      <c:spPr>
        <a:noFill/>
        <a:ln>
          <a:noFill/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 w="38160">
      <a:solidFill>
        <a:srgbClr val="5b9bd5"/>
      </a:solidFill>
      <a:round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</c:spPr>
          <c:cat>
            <c:strRef>
              <c:f>categories</c:f>
              <c:strCache>
                <c:ptCount val="1"/>
                <c:pt idx="0">
                  <c:v>所用时间(ms)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"/>
                <c:pt idx="0">
                  <c:v>5408.89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1000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cat>
            <c:strRef>
              <c:f>categories</c:f>
              <c:strCache>
                <c:ptCount val="1"/>
                <c:pt idx="0">
                  <c:v>所用时间(ms)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"/>
                <c:pt idx="0">
                  <c:v>3303.57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3000</c:v>
                </c:pt>
              </c:strCache>
            </c:strRef>
          </c:tx>
          <c:spPr>
            <a:solidFill>
              <a:srgbClr val="a5a5a5"/>
            </a:solidFill>
            <a:ln>
              <a:noFill/>
            </a:ln>
          </c:spPr>
          <c:cat>
            <c:strRef>
              <c:f>categories</c:f>
              <c:strCache>
                <c:ptCount val="1"/>
                <c:pt idx="0">
                  <c:v>所用时间(ms)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"/>
                <c:pt idx="0">
                  <c:v>2725.1</c:v>
                </c:pt>
              </c:numCache>
            </c:numRef>
          </c:val>
        </c:ser>
        <c:gapWidth val="219"/>
        <c:axId val="55227326"/>
        <c:axId val="604019"/>
      </c:barChart>
      <c:catAx>
        <c:axId val="5522732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crossAx val="604019"/>
        <c:crossesAt val="0"/>
        <c:auto val="1"/>
        <c:lblAlgn val="ctr"/>
        <c:lblOffset val="100"/>
      </c:catAx>
      <c:valAx>
        <c:axId val="604019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crossAx val="55227326"/>
        <c:crossesAt val="0"/>
      </c:valAx>
      <c:spPr>
        <a:noFill/>
        <a:ln>
          <a:noFill/>
        </a:ln>
      </c:spPr>
    </c:plotArea>
    <c:plotVisOnly val="1"/>
  </c:chart>
  <c:spPr>
    <a:solidFill>
      <a:srgbClr val="ffffff"/>
    </a:solidFill>
    <a:ln w="38160">
      <a:solidFill>
        <a:srgbClr val="5b9bd5"/>
      </a:solidFill>
      <a:round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spPr>
            <a:solidFill>
              <a:srgbClr val="5b9bd5"/>
            </a:solidFill>
            <a:ln>
              <a:noFill/>
            </a:ln>
          </c:spPr>
          <c:cat>
            <c:strRef>
              <c:f>categories</c:f>
              <c:strCache>
                <c:ptCount val="4"/>
                <c:pt idx="0">
                  <c:v>16~32</c:v>
                </c:pt>
                <c:pt idx="1">
                  <c:v>32~64</c:v>
                </c:pt>
                <c:pt idx="2">
                  <c:v>64~128</c:v>
                </c:pt>
                <c:pt idx="3">
                  <c:v>128~256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4080.11</c:v>
                </c:pt>
                <c:pt idx="1">
                  <c:v>3337.26</c:v>
                </c:pt>
                <c:pt idx="2">
                  <c:v>3363.57</c:v>
                </c:pt>
                <c:pt idx="3">
                  <c:v>4601.63</c:v>
                </c:pt>
              </c:numCache>
            </c:numRef>
          </c:val>
        </c:ser>
        <c:gapWidth val="50"/>
        <c:axId val="64685947"/>
        <c:axId val="7582578"/>
      </c:barChart>
      <c:catAx>
        <c:axId val="6468594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crossAx val="7582578"/>
        <c:crossesAt val="0"/>
        <c:auto val="1"/>
        <c:lblAlgn val="ctr"/>
        <c:lblOffset val="100"/>
      </c:catAx>
      <c:valAx>
        <c:axId val="7582578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crossAx val="64685947"/>
        <c:crossesAt val="0"/>
      </c:valAx>
      <c:spPr>
        <a:noFill/>
        <a:ln>
          <a:noFill/>
        </a:ln>
      </c:spPr>
    </c:plotArea>
    <c:plotVisOnly val="1"/>
  </c:chart>
  <c:spPr>
    <a:solidFill>
      <a:srgbClr val="ffffff"/>
    </a:solidFill>
    <a:ln w="38160">
      <a:solidFill>
        <a:srgbClr val="5b9bd5"/>
      </a:solidFill>
      <a:round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52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52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52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52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52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52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ef3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zh-CN" sz="6000">
                <a:solidFill>
                  <a:srgbClr val="000000"/>
                </a:solidFill>
                <a:latin typeface="Calibri Light"/>
              </a:rPr>
              <a:t>Click to edit the title text format</a:t>
            </a:r>
            <a:r>
              <a:rPr lang="zh-CN" sz="6000">
                <a:solidFill>
                  <a:srgbClr val="000000"/>
                </a:solidFill>
                <a:latin typeface="Calibri Light"/>
              </a:rPr>
              <a:t>单击此处编辑母版标题样式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1/2/15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FFF9F9D-6EC3-47E4-80C7-7C0E17AA4F73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zh-CN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ef3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>
                <a:solidFill>
                  <a:srgbClr val="000000"/>
                </a:solidFill>
                <a:latin typeface="Calibri Light"/>
              </a:rPr>
              <a:t>Click to edit the title text format</a:t>
            </a:r>
            <a:r>
              <a:rPr lang="zh-CN" sz="4400">
                <a:solidFill>
                  <a:srgbClr val="000000"/>
                </a:solidFill>
                <a:latin typeface="Calibri Light"/>
              </a:rPr>
              <a:t>单击此处编辑母版标题样式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Seventh Outline Level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单击此处编辑母版文本样式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第二级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第三级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zh-CN">
                <a:solidFill>
                  <a:srgbClr val="000000"/>
                </a:solidFill>
                <a:latin typeface="Calibri"/>
              </a:rPr>
              <a:t>第四级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zh-CN">
                <a:solidFill>
                  <a:srgbClr val="000000"/>
                </a:solidFill>
                <a:latin typeface="Calibri"/>
              </a:rPr>
              <a:t>第五级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1/2/15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B64EE73-5939-4194-9534-1DB3E4B2C1FD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ef3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1/2/15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93D4CE3-E3DF-4374-8A40-2D8C6180CCCE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zh-CN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zh-CN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图片 3" descr=""/>
          <p:cNvPicPr/>
          <p:nvPr/>
        </p:nvPicPr>
        <p:blipFill>
          <a:blip r:embed="rId1"/>
          <a:srcRect l="1330" t="1750" r="929" b="1678"/>
          <a:stretch>
            <a:fillRect/>
          </a:stretch>
        </p:blipFill>
        <p:spPr>
          <a:xfrm>
            <a:off x="122040" y="1170360"/>
            <a:ext cx="8936280" cy="5303160"/>
          </a:xfrm>
          <a:prstGeom prst="rect">
            <a:avLst/>
          </a:prstGeom>
          <a:ln>
            <a:noFill/>
          </a:ln>
        </p:spPr>
      </p:pic>
      <p:sp>
        <p:nvSpPr>
          <p:cNvPr id="118" name="TextShape 1"/>
          <p:cNvSpPr txBox="1"/>
          <p:nvPr/>
        </p:nvSpPr>
        <p:spPr>
          <a:xfrm>
            <a:off x="3849480" y="2020680"/>
            <a:ext cx="10417680" cy="11710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zh-CN" sz="6600" u="sng">
                <a:solidFill>
                  <a:srgbClr val="000000"/>
                </a:solidFill>
                <a:latin typeface="思源黑体 CN Normal"/>
                <a:ea typeface="思源黑体 CN Normal"/>
              </a:rPr>
              <a:t>简易数据存储系统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1523880" y="3602160"/>
            <a:ext cx="9143640" cy="2120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思源黑体 CN Light"/>
                <a:ea typeface="思源黑体 CN Light"/>
              </a:rPr>
              <a:t>朱超捷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思源黑体 CN Light"/>
                <a:ea typeface="思源黑体 CN Light"/>
              </a:rPr>
              <a:t>5130379013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思源黑体 CN Light"/>
                <a:ea typeface="思源黑体 CN Light"/>
              </a:rPr>
              <a:t>2014.12.28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775800" y="570240"/>
            <a:ext cx="7801200" cy="1004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思源黑体 CN Normal"/>
                <a:ea typeface="思源黑体 CN Normal"/>
              </a:rPr>
              <a:t>性能测试一：插入测试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996120" y="2187000"/>
            <a:ext cx="6673320" cy="2650680"/>
          </a:xfrm>
          <a:prstGeom prst="rect">
            <a:avLst/>
          </a:prstGeom>
          <a:solidFill>
            <a:srgbClr val="ffffff"/>
          </a:solidFill>
          <a:ln w="38160">
            <a:solidFill>
              <a:srgbClr val="5b9bd5"/>
            </a:solidFill>
            <a:round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Source Code Pro"/>
              </a:rPr>
              <a:t>for (i = 1 to num)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Source Code Pro"/>
              </a:rPr>
              <a:t>	</a:t>
            </a:r>
            <a:r>
              <a:rPr lang="en-US" sz="2400">
                <a:solidFill>
                  <a:srgbClr val="000000"/>
                </a:solidFill>
                <a:latin typeface="Source Code Pro"/>
              </a:rPr>
              <a:t>key = randomString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Source Code Pro"/>
              </a:rPr>
              <a:t>	</a:t>
            </a:r>
            <a:r>
              <a:rPr lang="en-US" sz="2400">
                <a:solidFill>
                  <a:srgbClr val="000000"/>
                </a:solidFill>
                <a:latin typeface="Source Code Pro"/>
              </a:rPr>
              <a:t>value = randomString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Source Code Pro"/>
              </a:rPr>
              <a:t>	</a:t>
            </a:r>
            <a:r>
              <a:rPr lang="en-US" sz="2400">
                <a:solidFill>
                  <a:srgbClr val="000000"/>
                </a:solidFill>
                <a:latin typeface="Source Code Pro"/>
              </a:rPr>
              <a:t>t1 = clock()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Source Code Pro"/>
              </a:rPr>
              <a:t>	</a:t>
            </a:r>
            <a:r>
              <a:rPr lang="en-US" sz="2400">
                <a:solidFill>
                  <a:srgbClr val="000000"/>
                </a:solidFill>
                <a:latin typeface="Source Code Pro"/>
              </a:rPr>
              <a:t>dataSystem.insertItem(key, value)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Source Code Pro"/>
              </a:rPr>
              <a:t>	</a:t>
            </a:r>
            <a:r>
              <a:rPr lang="en-US" sz="2400">
                <a:solidFill>
                  <a:srgbClr val="000000"/>
                </a:solidFill>
                <a:latin typeface="Source Code Pro"/>
              </a:rPr>
              <a:t>t2 = clock()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Source Code Pro"/>
              </a:rPr>
              <a:t>	</a:t>
            </a:r>
            <a:r>
              <a:rPr lang="en-US" sz="2400">
                <a:solidFill>
                  <a:srgbClr val="000000"/>
                </a:solidFill>
                <a:latin typeface="Source Code Pro"/>
              </a:rPr>
              <a:t>totalTime += t2 – t1</a:t>
            </a:r>
            <a:endParaRPr/>
          </a:p>
        </p:txBody>
      </p:sp>
      <p:graphicFrame>
        <p:nvGraphicFramePr>
          <p:cNvPr id="147" name="图表 9"/>
          <p:cNvGraphicFramePr/>
          <p:nvPr/>
        </p:nvGraphicFramePr>
        <p:xfrm>
          <a:off x="4090320" y="1764720"/>
          <a:ext cx="7320960" cy="4379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48" name="Table 3"/>
          <p:cNvGraphicFramePr/>
          <p:nvPr/>
        </p:nvGraphicFramePr>
        <p:xfrm>
          <a:off x="1024560" y="3342240"/>
          <a:ext cx="3759480" cy="2631600"/>
        </p:xfrm>
        <a:graphic>
          <a:graphicData uri="http://schemas.openxmlformats.org/drawingml/2006/table">
            <a:tbl>
              <a:tblPr/>
              <a:tblGrid>
                <a:gridCol w="1644840"/>
                <a:gridCol w="2114640"/>
              </a:tblGrid>
              <a:tr h="716400">
                <a:tc>
                  <a:txBody>
                    <a:bodyPr lIns="15480" rIns="15480" tIns="154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Calibri"/>
                        </a:rPr>
                        <a:t>num(nodes)</a:t>
                      </a:r>
                      <a:endParaRPr/>
                    </a:p>
                  </a:txBody>
                  <a:tcPr/>
                </a:tc>
                <a:tc>
                  <a:txBody>
                    <a:bodyPr lIns="15480" rIns="15480" tIns="154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Calibri"/>
                        </a:rPr>
                        <a:t>totalTime(ms)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lIns="15480" rIns="15480" tIns="154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 lIns="15480" rIns="15480" tIns="154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Calibri"/>
                        </a:rPr>
                        <a:t>0.05887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lIns="15480" rIns="15480" tIns="154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/>
                    </a:p>
                  </a:txBody>
                  <a:tcPr/>
                </a:tc>
                <a:tc>
                  <a:txBody>
                    <a:bodyPr lIns="15480" rIns="15480" tIns="154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Calibri"/>
                        </a:rPr>
                        <a:t>0.31836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lIns="15480" rIns="15480" tIns="154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Calibri"/>
                        </a:rPr>
                        <a:t>1000</a:t>
                      </a:r>
                      <a:endParaRPr/>
                    </a:p>
                  </a:txBody>
                  <a:tcPr/>
                </a:tc>
                <a:tc>
                  <a:txBody>
                    <a:bodyPr lIns="15480" rIns="15480" tIns="154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Calibri"/>
                        </a:rPr>
                        <a:t>4.94513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lIns="15480" rIns="15480" tIns="154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Calibri"/>
                        </a:rPr>
                        <a:t>10000</a:t>
                      </a:r>
                      <a:endParaRPr/>
                    </a:p>
                  </a:txBody>
                  <a:tcPr/>
                </a:tc>
                <a:tc>
                  <a:txBody>
                    <a:bodyPr lIns="15480" rIns="15480" tIns="154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Calibri"/>
                        </a:rPr>
                        <a:t>57.1916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lIns="15480" rIns="15480" tIns="154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Calibri"/>
                        </a:rPr>
                        <a:t>100000</a:t>
                      </a:r>
                      <a:endParaRPr/>
                    </a:p>
                  </a:txBody>
                  <a:tcPr/>
                </a:tc>
                <a:tc>
                  <a:txBody>
                    <a:bodyPr lIns="15480" rIns="15480" tIns="154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Calibri"/>
                        </a:rPr>
                        <a:t>679.603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lIns="15480" rIns="15480" tIns="154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Calibri"/>
                        </a:rPr>
                        <a:t>1000000</a:t>
                      </a:r>
                      <a:endParaRPr/>
                    </a:p>
                  </a:txBody>
                  <a:tcPr/>
                </a:tc>
                <a:tc>
                  <a:txBody>
                    <a:bodyPr lIns="15480" rIns="15480" tIns="154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Calibri"/>
                        </a:rPr>
                        <a:t>5408.89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775800" y="570240"/>
            <a:ext cx="7801200" cy="1004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思源黑体 CN Normal"/>
                <a:ea typeface="思源黑体 CN Normal"/>
              </a:rPr>
              <a:t>性能测试二：查找测试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995400" y="2028600"/>
            <a:ext cx="6490440" cy="3016440"/>
          </a:xfrm>
          <a:prstGeom prst="rect">
            <a:avLst/>
          </a:prstGeom>
          <a:solidFill>
            <a:srgbClr val="ffffff"/>
          </a:solidFill>
          <a:ln w="38160">
            <a:solidFill>
              <a:srgbClr val="5b9bd5"/>
            </a:solidFill>
            <a:round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Source Code Pro"/>
              </a:rPr>
              <a:t>for (i = 1 to num)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Source Code Pro"/>
              </a:rPr>
              <a:t>	</a:t>
            </a:r>
            <a:r>
              <a:rPr lang="en-US" sz="2400">
                <a:solidFill>
                  <a:srgbClr val="000000"/>
                </a:solidFill>
                <a:latin typeface="Source Code Pro"/>
              </a:rPr>
              <a:t>insertNodes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Source Code Pro"/>
              </a:rPr>
              <a:t>	</a:t>
            </a:r>
            <a:r>
              <a:rPr lang="en-US" sz="2400">
                <a:solidFill>
                  <a:srgbClr val="000000"/>
                </a:solidFill>
                <a:latin typeface="Source Code Pro"/>
              </a:rPr>
              <a:t>data[num / 100] = getRandomNodes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Source Code Pro"/>
              </a:rPr>
              <a:t>for (j = 1 to num / 100)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Source Code Pro"/>
              </a:rPr>
              <a:t>	</a:t>
            </a:r>
            <a:r>
              <a:rPr lang="en-US" sz="2400">
                <a:solidFill>
                  <a:srgbClr val="000000"/>
                </a:solidFill>
                <a:latin typeface="Source Code Pro"/>
              </a:rPr>
              <a:t>t1 = clock()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Source Code Pro"/>
              </a:rPr>
              <a:t>	</a:t>
            </a:r>
            <a:r>
              <a:rPr lang="en-US" sz="2400">
                <a:solidFill>
                  <a:srgbClr val="000000"/>
                </a:solidFill>
                <a:latin typeface="Source Code Pro"/>
              </a:rPr>
              <a:t>dataSystem.getItem(data[j])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Source Code Pro"/>
              </a:rPr>
              <a:t>	</a:t>
            </a:r>
            <a:r>
              <a:rPr lang="en-US" sz="2400">
                <a:solidFill>
                  <a:srgbClr val="000000"/>
                </a:solidFill>
                <a:latin typeface="Source Code Pro"/>
              </a:rPr>
              <a:t>t2 = clock()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Source Code Pro"/>
              </a:rPr>
              <a:t>	</a:t>
            </a:r>
            <a:r>
              <a:rPr lang="en-US" sz="2400">
                <a:solidFill>
                  <a:srgbClr val="000000"/>
                </a:solidFill>
                <a:latin typeface="Source Code Pro"/>
              </a:rPr>
              <a:t>totalTime += t2 – t1</a:t>
            </a:r>
            <a:endParaRPr/>
          </a:p>
        </p:txBody>
      </p:sp>
      <p:pic>
        <p:nvPicPr>
          <p:cNvPr id="15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14800" y="1828800"/>
            <a:ext cx="7138440" cy="4291560"/>
          </a:xfrm>
          <a:prstGeom prst="rect">
            <a:avLst/>
          </a:prstGeom>
          <a:ln>
            <a:noFill/>
          </a:ln>
        </p:spPr>
      </p:pic>
      <p:graphicFrame>
        <p:nvGraphicFramePr>
          <p:cNvPr id="152" name="Table 3"/>
          <p:cNvGraphicFramePr/>
          <p:nvPr/>
        </p:nvGraphicFramePr>
        <p:xfrm>
          <a:off x="1048680" y="3557160"/>
          <a:ext cx="3785400" cy="2270880"/>
        </p:xfrm>
        <a:graphic>
          <a:graphicData uri="http://schemas.openxmlformats.org/drawingml/2006/table">
            <a:tbl>
              <a:tblPr/>
              <a:tblGrid>
                <a:gridCol w="1656000"/>
                <a:gridCol w="2129400"/>
              </a:tblGrid>
              <a:tr h="716400">
                <a:tc>
                  <a:txBody>
                    <a:bodyPr lIns="15480" rIns="15480" tIns="154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Calibri"/>
                        </a:rPr>
                        <a:t>num(nodes)</a:t>
                      </a:r>
                      <a:endParaRPr/>
                    </a:p>
                  </a:txBody>
                  <a:tcPr/>
                </a:tc>
                <a:tc>
                  <a:txBody>
                    <a:bodyPr lIns="15480" rIns="15480" tIns="154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Calibri"/>
                        </a:rPr>
                        <a:t>totalTime(ms)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lIns="15480" rIns="15480" tIns="154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/>
                    </a:p>
                  </a:txBody>
                  <a:tcPr/>
                </a:tc>
                <a:tc>
                  <a:txBody>
                    <a:bodyPr lIns="15480" rIns="15480" tIns="154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Calibri"/>
                        </a:rPr>
                        <a:t>0.00246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lIns="15480" rIns="15480" tIns="154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Calibri"/>
                        </a:rPr>
                        <a:t>1000</a:t>
                      </a:r>
                      <a:endParaRPr/>
                    </a:p>
                  </a:txBody>
                  <a:tcPr/>
                </a:tc>
                <a:tc>
                  <a:txBody>
                    <a:bodyPr lIns="15480" rIns="15480" tIns="154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Calibri"/>
                        </a:rPr>
                        <a:t>0.02068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lIns="15480" rIns="15480" tIns="154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Calibri"/>
                        </a:rPr>
                        <a:t>10000</a:t>
                      </a:r>
                      <a:endParaRPr/>
                    </a:p>
                  </a:txBody>
                  <a:tcPr/>
                </a:tc>
                <a:tc>
                  <a:txBody>
                    <a:bodyPr lIns="15480" rIns="15480" tIns="154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Calibri"/>
                        </a:rPr>
                        <a:t>0.32719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lIns="15480" rIns="15480" tIns="154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Calibri"/>
                        </a:rPr>
                        <a:t>100000</a:t>
                      </a:r>
                      <a:endParaRPr/>
                    </a:p>
                  </a:txBody>
                  <a:tcPr/>
                </a:tc>
                <a:tc>
                  <a:txBody>
                    <a:bodyPr lIns="15480" rIns="15480" tIns="154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Calibri"/>
                        </a:rPr>
                        <a:t>4.8443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lIns="15480" rIns="15480" tIns="154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Calibri"/>
                        </a:rPr>
                        <a:t>1000000</a:t>
                      </a:r>
                      <a:endParaRPr/>
                    </a:p>
                  </a:txBody>
                  <a:tcPr/>
                </a:tc>
                <a:tc>
                  <a:txBody>
                    <a:bodyPr lIns="15480" rIns="15480" tIns="154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Calibri"/>
                        </a:rPr>
                        <a:t>52.1962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nodeType="mainSeq">
                <p:childTnLst>
                  <p:par>
                    <p:cTn id="29" fill="freeze">
                      <p:stCondLst>
                        <p:cond delay="indefinite"/>
                      </p:stCondLst>
                      <p:childTnLst>
                        <p:par>
                          <p:cTn id="30" fill="freeze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775800" y="570240"/>
            <a:ext cx="7801200" cy="1004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思源黑体 CN Normal"/>
                <a:ea typeface="思源黑体 CN Normal"/>
              </a:rPr>
              <a:t>性能测试三：替换测试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993960" y="2138400"/>
            <a:ext cx="6124680" cy="3016440"/>
          </a:xfrm>
          <a:prstGeom prst="rect">
            <a:avLst/>
          </a:prstGeom>
          <a:solidFill>
            <a:srgbClr val="ffffff"/>
          </a:solidFill>
          <a:ln w="38160">
            <a:solidFill>
              <a:srgbClr val="5b9bd5"/>
            </a:solidFill>
            <a:round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Source Code Pro"/>
              </a:rPr>
              <a:t>for (i = 1 to num)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Source Code Pro"/>
              </a:rPr>
              <a:t>	</a:t>
            </a:r>
            <a:r>
              <a:rPr lang="en-US" sz="2400">
                <a:solidFill>
                  <a:srgbClr val="000000"/>
                </a:solidFill>
                <a:latin typeface="Source Code Pro"/>
              </a:rPr>
              <a:t>insertNodes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Source Code Pro"/>
              </a:rPr>
              <a:t>data[num / 100] = getRandomNodes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Source Code Pro"/>
              </a:rPr>
              <a:t>for (j = 1 to num / 100)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Source Code Pro"/>
              </a:rPr>
              <a:t>	</a:t>
            </a:r>
            <a:r>
              <a:rPr lang="en-US" sz="2400">
                <a:solidFill>
                  <a:srgbClr val="000000"/>
                </a:solidFill>
                <a:latin typeface="Source Code Pro"/>
              </a:rPr>
              <a:t>t1 = clock()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Source Code Pro"/>
              </a:rPr>
              <a:t>	</a:t>
            </a:r>
            <a:r>
              <a:rPr lang="en-US" sz="2400">
                <a:solidFill>
                  <a:srgbClr val="000000"/>
                </a:solidFill>
                <a:latin typeface="Source Code Pro"/>
              </a:rPr>
              <a:t>dataSystem.modifyItem(data[j])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Source Code Pro"/>
              </a:rPr>
              <a:t>	</a:t>
            </a:r>
            <a:r>
              <a:rPr lang="en-US" sz="2400">
                <a:solidFill>
                  <a:srgbClr val="000000"/>
                </a:solidFill>
                <a:latin typeface="Source Code Pro"/>
              </a:rPr>
              <a:t>t2 = clock()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Source Code Pro"/>
              </a:rPr>
              <a:t>	</a:t>
            </a:r>
            <a:r>
              <a:rPr lang="en-US" sz="2400">
                <a:solidFill>
                  <a:srgbClr val="000000"/>
                </a:solidFill>
                <a:latin typeface="Source Code Pro"/>
              </a:rPr>
              <a:t>totalTime += t2 – t1</a:t>
            </a:r>
            <a:endParaRPr/>
          </a:p>
        </p:txBody>
      </p:sp>
      <p:pic>
        <p:nvPicPr>
          <p:cNvPr id="15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40480" y="1657440"/>
            <a:ext cx="7894440" cy="4340160"/>
          </a:xfrm>
          <a:prstGeom prst="rect">
            <a:avLst/>
          </a:prstGeom>
          <a:ln>
            <a:noFill/>
          </a:ln>
        </p:spPr>
      </p:pic>
      <p:graphicFrame>
        <p:nvGraphicFramePr>
          <p:cNvPr id="156" name="Table 3"/>
          <p:cNvGraphicFramePr/>
          <p:nvPr/>
        </p:nvGraphicFramePr>
        <p:xfrm>
          <a:off x="1048680" y="3575160"/>
          <a:ext cx="3852360" cy="2422800"/>
        </p:xfrm>
        <a:graphic>
          <a:graphicData uri="http://schemas.openxmlformats.org/drawingml/2006/table">
            <a:tbl>
              <a:tblPr/>
              <a:tblGrid>
                <a:gridCol w="1685520"/>
                <a:gridCol w="2166840"/>
              </a:tblGrid>
              <a:tr h="403560">
                <a:tc>
                  <a:txBody>
                    <a:bodyPr lIns="14400" rIns="14400" tIns="144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alibri"/>
                        </a:rPr>
                        <a:t>num(nodes)</a:t>
                      </a:r>
                      <a:endParaRPr/>
                    </a:p>
                  </a:txBody>
                  <a:tcPr/>
                </a:tc>
                <a:tc>
                  <a:txBody>
                    <a:bodyPr lIns="14400" rIns="14400" tIns="144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alibri"/>
                        </a:rPr>
                        <a:t>totalTime(ms)</a:t>
                      </a:r>
                      <a:endParaRPr/>
                    </a:p>
                  </a:txBody>
                  <a:tcPr/>
                </a:tc>
              </a:tr>
              <a:tr h="403560">
                <a:tc>
                  <a:txBody>
                    <a:bodyPr lIns="14400" rIns="14400" tIns="144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/>
                    </a:p>
                  </a:txBody>
                  <a:tcPr/>
                </a:tc>
                <a:tc>
                  <a:txBody>
                    <a:bodyPr lIns="14400" rIns="14400" tIns="144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alibri"/>
                        </a:rPr>
                        <a:t>0.0087</a:t>
                      </a:r>
                      <a:endParaRPr/>
                    </a:p>
                  </a:txBody>
                  <a:tcPr/>
                </a:tc>
              </a:tr>
              <a:tr h="403560">
                <a:tc>
                  <a:txBody>
                    <a:bodyPr lIns="14400" rIns="14400" tIns="144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alibri"/>
                        </a:rPr>
                        <a:t>1000</a:t>
                      </a:r>
                      <a:endParaRPr/>
                    </a:p>
                  </a:txBody>
                  <a:tcPr/>
                </a:tc>
                <a:tc>
                  <a:txBody>
                    <a:bodyPr lIns="14400" rIns="14400" tIns="144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alibri"/>
                        </a:rPr>
                        <a:t>0.10123</a:t>
                      </a:r>
                      <a:endParaRPr/>
                    </a:p>
                  </a:txBody>
                  <a:tcPr/>
                </a:tc>
              </a:tr>
              <a:tr h="403560">
                <a:tc>
                  <a:txBody>
                    <a:bodyPr lIns="14400" rIns="14400" tIns="144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alibri"/>
                        </a:rPr>
                        <a:t>10000</a:t>
                      </a:r>
                      <a:endParaRPr/>
                    </a:p>
                  </a:txBody>
                  <a:tcPr/>
                </a:tc>
                <a:tc>
                  <a:txBody>
                    <a:bodyPr lIns="14400" rIns="14400" tIns="144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alibri"/>
                        </a:rPr>
                        <a:t>1.49881</a:t>
                      </a:r>
                      <a:endParaRPr/>
                    </a:p>
                  </a:txBody>
                  <a:tcPr/>
                </a:tc>
              </a:tr>
              <a:tr h="403560">
                <a:tc>
                  <a:txBody>
                    <a:bodyPr lIns="14400" rIns="14400" tIns="144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alibri"/>
                        </a:rPr>
                        <a:t>100000</a:t>
                      </a:r>
                      <a:endParaRPr/>
                    </a:p>
                  </a:txBody>
                  <a:tcPr/>
                </a:tc>
                <a:tc>
                  <a:txBody>
                    <a:bodyPr lIns="14400" rIns="14400" tIns="144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alibri"/>
                        </a:rPr>
                        <a:t>17.955</a:t>
                      </a:r>
                      <a:endParaRPr/>
                    </a:p>
                  </a:txBody>
                  <a:tcPr/>
                </a:tc>
              </a:tr>
              <a:tr h="405000">
                <a:tc>
                  <a:txBody>
                    <a:bodyPr lIns="14400" rIns="14400" tIns="144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alibri"/>
                        </a:rPr>
                        <a:t>1000000</a:t>
                      </a:r>
                      <a:endParaRPr/>
                    </a:p>
                  </a:txBody>
                  <a:tcPr/>
                </a:tc>
                <a:tc>
                  <a:txBody>
                    <a:bodyPr lIns="14400" rIns="14400" tIns="144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alibri"/>
                        </a:rPr>
                        <a:t>182.797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35" dur="indefinite" restart="never" nodeType="tmRoot">
          <p:childTnLst>
            <p:seq>
              <p:cTn id="36" nodeType="mainSeq">
                <p:childTnLst>
                  <p:par>
                    <p:cTn id="37" fill="freeze">
                      <p:stCondLst>
                        <p:cond delay="indefinite"/>
                      </p:stCondLst>
                      <p:childTnLst>
                        <p:par>
                          <p:cTn id="38" fill="freeze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775800" y="570240"/>
            <a:ext cx="7801200" cy="1004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思源黑体 CN Normal"/>
                <a:ea typeface="思源黑体 CN Normal"/>
              </a:rPr>
              <a:t>性能测试四：删除测试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1001160" y="2187000"/>
            <a:ext cx="7953480" cy="3016440"/>
          </a:xfrm>
          <a:prstGeom prst="rect">
            <a:avLst/>
          </a:prstGeom>
          <a:solidFill>
            <a:srgbClr val="ffffff"/>
          </a:solidFill>
          <a:ln w="38160">
            <a:solidFill>
              <a:srgbClr val="5b9bd5"/>
            </a:solidFill>
            <a:round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Source Code Pro"/>
              </a:rPr>
              <a:t>for (i = 1 to num)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Source Code Pro"/>
              </a:rPr>
              <a:t>	</a:t>
            </a:r>
            <a:r>
              <a:rPr lang="en-US" sz="2400">
                <a:solidFill>
                  <a:srgbClr val="000000"/>
                </a:solidFill>
                <a:latin typeface="Source Code Pro"/>
              </a:rPr>
              <a:t>insertNodes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Source Code Pro"/>
              </a:rPr>
              <a:t>	</a:t>
            </a:r>
            <a:r>
              <a:rPr lang="en-US" sz="2400">
                <a:solidFill>
                  <a:srgbClr val="000000"/>
                </a:solidFill>
                <a:latin typeface="Source Code Pro"/>
              </a:rPr>
              <a:t>data[i] = key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Source Code Pro"/>
              </a:rPr>
              <a:t>for (i = 1 to num)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Source Code Pro"/>
              </a:rPr>
              <a:t>	</a:t>
            </a:r>
            <a:r>
              <a:rPr lang="en-US" sz="2400">
                <a:solidFill>
                  <a:srgbClr val="000000"/>
                </a:solidFill>
                <a:latin typeface="Source Code Pro"/>
              </a:rPr>
              <a:t>t1 = clock()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Source Code Pro"/>
              </a:rPr>
              <a:t>	</a:t>
            </a:r>
            <a:r>
              <a:rPr lang="en-US" sz="2400">
                <a:solidFill>
                  <a:srgbClr val="000000"/>
                </a:solidFill>
                <a:latin typeface="Source Code Pro"/>
              </a:rPr>
              <a:t>dataSystem.deleteItem(data[i],newString)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Source Code Pro"/>
              </a:rPr>
              <a:t>	</a:t>
            </a:r>
            <a:r>
              <a:rPr lang="en-US" sz="2400">
                <a:solidFill>
                  <a:srgbClr val="000000"/>
                </a:solidFill>
                <a:latin typeface="Source Code Pro"/>
              </a:rPr>
              <a:t>t2 = clock()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Source Code Pro"/>
              </a:rPr>
              <a:t>	</a:t>
            </a:r>
            <a:r>
              <a:rPr lang="en-US" sz="2400">
                <a:solidFill>
                  <a:srgbClr val="000000"/>
                </a:solidFill>
                <a:latin typeface="Source Code Pro"/>
              </a:rPr>
              <a:t>totalTime += t2 – t1</a:t>
            </a:r>
            <a:endParaRPr/>
          </a:p>
        </p:txBody>
      </p:sp>
      <p:pic>
        <p:nvPicPr>
          <p:cNvPr id="15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1768320"/>
            <a:ext cx="6620400" cy="4486680"/>
          </a:xfrm>
          <a:prstGeom prst="rect">
            <a:avLst/>
          </a:prstGeom>
          <a:ln>
            <a:noFill/>
          </a:ln>
        </p:spPr>
      </p:pic>
      <p:graphicFrame>
        <p:nvGraphicFramePr>
          <p:cNvPr id="160" name="Table 3"/>
          <p:cNvGraphicFramePr/>
          <p:nvPr/>
        </p:nvGraphicFramePr>
        <p:xfrm>
          <a:off x="1365480" y="3215880"/>
          <a:ext cx="3852720" cy="2696760"/>
        </p:xfrm>
        <a:graphic>
          <a:graphicData uri="http://schemas.openxmlformats.org/drawingml/2006/table">
            <a:tbl>
              <a:tblPr/>
              <a:tblGrid>
                <a:gridCol w="1685520"/>
                <a:gridCol w="2167200"/>
              </a:tblGrid>
              <a:tr h="747720">
                <a:tc>
                  <a:txBody>
                    <a:bodyPr lIns="15840" rIns="15840" tIns="158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</a:rPr>
                        <a:t>num(nodes)</a:t>
                      </a:r>
                      <a:endParaRPr/>
                    </a:p>
                  </a:txBody>
                  <a:tcPr/>
                </a:tc>
                <a:tc>
                  <a:txBody>
                    <a:bodyPr lIns="15840" rIns="15840" tIns="158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</a:rPr>
                        <a:t>totalTime(ms)</a:t>
                      </a:r>
                      <a:endParaRPr/>
                    </a:p>
                  </a:txBody>
                  <a:tcPr/>
                </a:tc>
              </a:tr>
              <a:tr h="381960">
                <a:tc>
                  <a:txBody>
                    <a:bodyPr lIns="15840" rIns="15840" tIns="158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 lIns="15840" rIns="15840" tIns="158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</a:rPr>
                        <a:t>0.03587</a:t>
                      </a:r>
                      <a:endParaRPr/>
                    </a:p>
                  </a:txBody>
                  <a:tcPr/>
                </a:tc>
              </a:tr>
              <a:tr h="381960">
                <a:tc>
                  <a:txBody>
                    <a:bodyPr lIns="15840" rIns="15840" tIns="158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/>
                    </a:p>
                  </a:txBody>
                  <a:tcPr/>
                </a:tc>
                <a:tc>
                  <a:txBody>
                    <a:bodyPr lIns="15840" rIns="15840" tIns="158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</a:rPr>
                        <a:t>0.3497</a:t>
                      </a:r>
                      <a:endParaRPr/>
                    </a:p>
                  </a:txBody>
                  <a:tcPr/>
                </a:tc>
              </a:tr>
              <a:tr h="381960">
                <a:tc>
                  <a:txBody>
                    <a:bodyPr lIns="15840" rIns="15840" tIns="158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</a:rPr>
                        <a:t>1000</a:t>
                      </a:r>
                      <a:endParaRPr/>
                    </a:p>
                  </a:txBody>
                  <a:tcPr/>
                </a:tc>
                <a:tc>
                  <a:txBody>
                    <a:bodyPr lIns="15840" rIns="15840" tIns="158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</a:rPr>
                        <a:t>3.51689</a:t>
                      </a:r>
                      <a:endParaRPr/>
                    </a:p>
                  </a:txBody>
                  <a:tcPr/>
                </a:tc>
              </a:tr>
              <a:tr h="381960">
                <a:tc>
                  <a:txBody>
                    <a:bodyPr lIns="15840" rIns="15840" tIns="158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</a:rPr>
                        <a:t>10000</a:t>
                      </a:r>
                      <a:endParaRPr/>
                    </a:p>
                  </a:txBody>
                  <a:tcPr/>
                </a:tc>
                <a:tc>
                  <a:txBody>
                    <a:bodyPr lIns="15840" rIns="15840" tIns="158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</a:rPr>
                        <a:t>54.0853</a:t>
                      </a:r>
                      <a:endParaRPr/>
                    </a:p>
                  </a:txBody>
                  <a:tcPr/>
                </a:tc>
              </a:tr>
              <a:tr h="381960">
                <a:tc>
                  <a:txBody>
                    <a:bodyPr lIns="15840" rIns="15840" tIns="158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</a:rPr>
                        <a:t>100000</a:t>
                      </a:r>
                      <a:endParaRPr/>
                    </a:p>
                  </a:txBody>
                  <a:tcPr/>
                </a:tc>
                <a:tc>
                  <a:txBody>
                    <a:bodyPr lIns="15840" rIns="15840" tIns="158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</a:rPr>
                        <a:t>338.425</a:t>
                      </a:r>
                      <a:endParaRPr/>
                    </a:p>
                  </a:txBody>
                  <a:tcPr/>
                </a:tc>
              </a:tr>
              <a:tr h="381960">
                <a:tc>
                  <a:txBody>
                    <a:bodyPr lIns="15840" rIns="15840" tIns="158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</a:rPr>
                        <a:t>1000000</a:t>
                      </a:r>
                      <a:endParaRPr/>
                    </a:p>
                  </a:txBody>
                  <a:tcPr/>
                </a:tc>
                <a:tc>
                  <a:txBody>
                    <a:bodyPr lIns="15840" rIns="15840" tIns="158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</a:rPr>
                        <a:t>2061.72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43" dur="indefinite" restart="never" nodeType="tmRoot">
          <p:childTnLst>
            <p:seq>
              <p:cTn id="44" nodeType="mainSeq">
                <p:childTnLst>
                  <p:par>
                    <p:cTn id="45" fill="freeze">
                      <p:stCondLst>
                        <p:cond delay="indefinite"/>
                      </p:stCondLst>
                      <p:childTnLst>
                        <p:par>
                          <p:cTn id="46" fill="freeze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5440" y="570240"/>
            <a:ext cx="10535400" cy="1004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思源黑体 CN Normal"/>
                <a:ea typeface="思源黑体 CN Normal"/>
              </a:rPr>
              <a:t>性能测试五：</a:t>
            </a:r>
            <a:r>
              <a:rPr lang="en-US" sz="6000">
                <a:solidFill>
                  <a:srgbClr val="000000"/>
                </a:solidFill>
                <a:latin typeface="思源黑体 CN Normal"/>
                <a:ea typeface="思源黑体 CN Normal"/>
              </a:rPr>
              <a:t>Cache</a:t>
            </a:r>
            <a:r>
              <a:rPr lang="en-US" sz="6000">
                <a:solidFill>
                  <a:srgbClr val="000000"/>
                </a:solidFill>
                <a:latin typeface="思源黑体 CN Normal"/>
                <a:ea typeface="思源黑体 CN Normal"/>
              </a:rPr>
              <a:t>大小测试</a:t>
            </a:r>
            <a:endParaRPr/>
          </a:p>
        </p:txBody>
      </p:sp>
      <p:graphicFrame>
        <p:nvGraphicFramePr>
          <p:cNvPr id="162" name="图表 2"/>
          <p:cNvGraphicFramePr/>
          <p:nvPr/>
        </p:nvGraphicFramePr>
        <p:xfrm>
          <a:off x="4614840" y="1813680"/>
          <a:ext cx="7116840" cy="4269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63" name="Table 2"/>
          <p:cNvGraphicFramePr/>
          <p:nvPr/>
        </p:nvGraphicFramePr>
        <p:xfrm>
          <a:off x="378000" y="3429000"/>
          <a:ext cx="4242600" cy="1696680"/>
        </p:xfrm>
        <a:graphic>
          <a:graphicData uri="http://schemas.openxmlformats.org/drawingml/2006/table">
            <a:tbl>
              <a:tblPr/>
              <a:tblGrid>
                <a:gridCol w="1856160"/>
                <a:gridCol w="2386440"/>
              </a:tblGrid>
              <a:tr h="424080">
                <a:tc>
                  <a:txBody>
                    <a:bodyPr lIns="17640" rIns="17640" tIns="17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思源黑体 CN Normal"/>
                          <a:ea typeface="思源黑体 CN Normal"/>
                        </a:rPr>
                        <a:t>缓存大小</a:t>
                      </a:r>
                      <a:endParaRPr/>
                    </a:p>
                  </a:txBody>
                  <a:tcPr/>
                </a:tc>
                <a:tc>
                  <a:txBody>
                    <a:bodyPr lIns="17640" rIns="17640" tIns="17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思源黑体 CN Normal"/>
                          <a:ea typeface="思源黑体 CN Normal"/>
                        </a:rPr>
                        <a:t>所用时间</a:t>
                      </a:r>
                      <a:r>
                        <a:rPr lang="en-US" sz="2600">
                          <a:solidFill>
                            <a:srgbClr val="000000"/>
                          </a:solidFill>
                          <a:latin typeface="思源黑体 CN Normal"/>
                          <a:ea typeface="思源黑体 CN Normal"/>
                        </a:rPr>
                        <a:t>(ms)</a:t>
                      </a:r>
                      <a:endParaRPr/>
                    </a:p>
                  </a:txBody>
                  <a:tcPr/>
                </a:tc>
              </a:tr>
              <a:tr h="424080">
                <a:tc>
                  <a:txBody>
                    <a:bodyPr lIns="17640" rIns="17640" tIns="17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思源黑体 CN Normal"/>
                          <a:ea typeface="思源黑体 CN Normal"/>
                        </a:rPr>
                        <a:t>100</a:t>
                      </a:r>
                      <a:endParaRPr/>
                    </a:p>
                  </a:txBody>
                  <a:tcPr/>
                </a:tc>
                <a:tc>
                  <a:txBody>
                    <a:bodyPr lIns="17640" rIns="17640" tIns="17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思源黑体 CN Normal"/>
                          <a:ea typeface="思源黑体 CN Normal"/>
                        </a:rPr>
                        <a:t>5408.89</a:t>
                      </a:r>
                      <a:endParaRPr/>
                    </a:p>
                  </a:txBody>
                  <a:tcPr/>
                </a:tc>
              </a:tr>
              <a:tr h="424080">
                <a:tc>
                  <a:txBody>
                    <a:bodyPr lIns="17640" rIns="17640" tIns="17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思源黑体 CN Normal"/>
                          <a:ea typeface="思源黑体 CN Normal"/>
                        </a:rPr>
                        <a:t>1000</a:t>
                      </a:r>
                      <a:endParaRPr/>
                    </a:p>
                  </a:txBody>
                  <a:tcPr/>
                </a:tc>
                <a:tc>
                  <a:txBody>
                    <a:bodyPr lIns="17640" rIns="17640" tIns="17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思源黑体 CN Normal"/>
                          <a:ea typeface="思源黑体 CN Normal"/>
                        </a:rPr>
                        <a:t>3303.57</a:t>
                      </a:r>
                      <a:endParaRPr/>
                    </a:p>
                  </a:txBody>
                  <a:tcPr/>
                </a:tc>
              </a:tr>
              <a:tr h="424440">
                <a:tc>
                  <a:txBody>
                    <a:bodyPr lIns="17640" rIns="17640" tIns="17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思源黑体 CN Normal"/>
                          <a:ea typeface="思源黑体 CN Normal"/>
                        </a:rPr>
                        <a:t>3000</a:t>
                      </a:r>
                      <a:endParaRPr/>
                    </a:p>
                  </a:txBody>
                  <a:tcPr/>
                </a:tc>
                <a:tc>
                  <a:txBody>
                    <a:bodyPr lIns="17640" rIns="17640" tIns="17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思源黑体 CN Normal"/>
                          <a:ea typeface="思源黑体 CN Normal"/>
                        </a:rPr>
                        <a:t>2725.1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83360" y="570240"/>
            <a:ext cx="9325080" cy="1004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思源黑体 CN Normal"/>
                <a:ea typeface="思源黑体 CN Normal"/>
              </a:rPr>
              <a:t>性能测试六：结点宽度测试</a:t>
            </a:r>
            <a:endParaRPr/>
          </a:p>
        </p:txBody>
      </p:sp>
      <p:graphicFrame>
        <p:nvGraphicFramePr>
          <p:cNvPr id="165" name="图表 2"/>
          <p:cNvGraphicFramePr/>
          <p:nvPr/>
        </p:nvGraphicFramePr>
        <p:xfrm>
          <a:off x="4163400" y="1801440"/>
          <a:ext cx="7319880" cy="4391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66" name="Table 2"/>
          <p:cNvGraphicFramePr/>
          <p:nvPr/>
        </p:nvGraphicFramePr>
        <p:xfrm>
          <a:off x="390240" y="3035880"/>
          <a:ext cx="3657240" cy="1828440"/>
        </p:xfrm>
        <a:graphic>
          <a:graphicData uri="http://schemas.openxmlformats.org/drawingml/2006/table">
            <a:tbl>
              <a:tblPr/>
              <a:tblGrid>
                <a:gridCol w="1600200"/>
                <a:gridCol w="2057400"/>
              </a:tblGrid>
              <a:tr h="365760">
                <a:tc>
                  <a:txBody>
                    <a:bodyPr lIns="15120" rIns="15120" tIns="15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思源黑体 CN Normal"/>
                          <a:ea typeface="思源黑体 CN Normal"/>
                        </a:rPr>
                        <a:t>缓存宽度</a:t>
                      </a:r>
                      <a:endParaRPr/>
                    </a:p>
                  </a:txBody>
                  <a:tcPr/>
                </a:tc>
                <a:tc>
                  <a:txBody>
                    <a:bodyPr lIns="15120" rIns="15120" tIns="15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思源黑体 CN Normal"/>
                          <a:ea typeface="思源黑体 CN Normal"/>
                        </a:rPr>
                        <a:t>所用时间</a:t>
                      </a:r>
                      <a:r>
                        <a:rPr lang="en-US" sz="2200">
                          <a:solidFill>
                            <a:srgbClr val="000000"/>
                          </a:solidFill>
                          <a:latin typeface="思源黑体 CN Normal"/>
                          <a:ea typeface="思源黑体 CN Normal"/>
                        </a:rPr>
                        <a:t>(ms)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 lIns="15120" rIns="15120" tIns="15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思源黑体 CN Normal"/>
                          <a:ea typeface="思源黑体 CN Normal"/>
                        </a:rPr>
                        <a:t>16~32</a:t>
                      </a:r>
                      <a:endParaRPr/>
                    </a:p>
                  </a:txBody>
                  <a:tcPr/>
                </a:tc>
                <a:tc>
                  <a:txBody>
                    <a:bodyPr lIns="15120" rIns="15120" tIns="15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思源黑体 CN Normal"/>
                          <a:ea typeface="思源黑体 CN Normal"/>
                        </a:rPr>
                        <a:t>4080.11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 lIns="15120" rIns="15120" tIns="15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思源黑体 CN Normal"/>
                          <a:ea typeface="思源黑体 CN Normal"/>
                        </a:rPr>
                        <a:t>32~64</a:t>
                      </a:r>
                      <a:endParaRPr/>
                    </a:p>
                  </a:txBody>
                  <a:tcPr/>
                </a:tc>
                <a:tc>
                  <a:txBody>
                    <a:bodyPr lIns="15120" rIns="15120" tIns="15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思源黑体 CN Normal"/>
                          <a:ea typeface="思源黑体 CN Normal"/>
                        </a:rPr>
                        <a:t>3337.26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 lIns="15120" rIns="15120" tIns="15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思源黑体 CN Normal"/>
                          <a:ea typeface="思源黑体 CN Normal"/>
                        </a:rPr>
                        <a:t>64~128</a:t>
                      </a:r>
                      <a:endParaRPr/>
                    </a:p>
                  </a:txBody>
                  <a:tcPr/>
                </a:tc>
                <a:tc>
                  <a:txBody>
                    <a:bodyPr lIns="15120" rIns="15120" tIns="15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思源黑体 CN Normal"/>
                          <a:ea typeface="思源黑体 CN Normal"/>
                        </a:rPr>
                        <a:t>3363.57</a:t>
                      </a:r>
                      <a:endParaRPr/>
                    </a:p>
                  </a:txBody>
                  <a:tcPr/>
                </a:tc>
              </a:tr>
              <a:tr h="365400">
                <a:tc>
                  <a:txBody>
                    <a:bodyPr lIns="15120" rIns="15120" tIns="15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思源黑体 CN Normal"/>
                          <a:ea typeface="思源黑体 CN Normal"/>
                        </a:rPr>
                        <a:t>128~256</a:t>
                      </a:r>
                      <a:endParaRPr/>
                    </a:p>
                  </a:txBody>
                  <a:tcPr/>
                </a:tc>
                <a:tc>
                  <a:txBody>
                    <a:bodyPr lIns="15120" rIns="15120" tIns="15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思源黑体 CN Normal"/>
                          <a:ea typeface="思源黑体 CN Normal"/>
                        </a:rPr>
                        <a:t>4601.63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318320" y="688320"/>
            <a:ext cx="4753080" cy="1004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思源黑体 CN Normal"/>
                <a:ea typeface="思源黑体 CN Normal"/>
              </a:rPr>
              <a:t>仍需改进之处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1294560" y="2240280"/>
            <a:ext cx="9589320" cy="313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冬青黑体简体中文 W3"/>
                <a:ea typeface="冬青黑体简体中文 W3"/>
              </a:rPr>
              <a:t>index.txt</a:t>
            </a:r>
            <a:r>
              <a:rPr lang="en-US" sz="4000">
                <a:solidFill>
                  <a:srgbClr val="000000"/>
                </a:solidFill>
                <a:latin typeface="冬青黑体简体中文 W3"/>
                <a:ea typeface="冬青黑体简体中文 W3"/>
              </a:rPr>
              <a:t>没有利用中间的空闲区块，造成空间浪费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冬青黑体简体中文 W3"/>
                <a:ea typeface="冬青黑体简体中文 W3"/>
              </a:rPr>
              <a:t>idleList</a:t>
            </a:r>
            <a:r>
              <a:rPr lang="en-US" sz="4000">
                <a:solidFill>
                  <a:srgbClr val="000000"/>
                </a:solidFill>
                <a:latin typeface="冬青黑体简体中文 W3"/>
                <a:ea typeface="冬青黑体简体中文 W3"/>
              </a:rPr>
              <a:t>的排序为线性插入排序，可用堆优化，提高时间效率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图片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522760" cy="5522760"/>
          </a:xfrm>
          <a:prstGeom prst="rect">
            <a:avLst/>
          </a:prstGeom>
          <a:ln>
            <a:noFill/>
          </a:ln>
        </p:spPr>
      </p:pic>
      <p:pic>
        <p:nvPicPr>
          <p:cNvPr id="121" name="图片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17720" y="1330920"/>
            <a:ext cx="5392800" cy="5392800"/>
          </a:xfrm>
          <a:prstGeom prst="rect">
            <a:avLst/>
          </a:prstGeom>
          <a:ln>
            <a:noFill/>
          </a:ln>
        </p:spPr>
      </p:pic>
      <p:pic>
        <p:nvPicPr>
          <p:cNvPr id="122" name="内容占位符 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52360" y="2701440"/>
            <a:ext cx="5839920" cy="5839920"/>
          </a:xfrm>
          <a:prstGeom prst="rect">
            <a:avLst/>
          </a:prstGeom>
          <a:ln>
            <a:noFill/>
          </a:ln>
        </p:spPr>
      </p:pic>
      <p:sp>
        <p:nvSpPr>
          <p:cNvPr id="123" name="CustomShape 1"/>
          <p:cNvSpPr/>
          <p:nvPr/>
        </p:nvSpPr>
        <p:spPr>
          <a:xfrm>
            <a:off x="7689240" y="732600"/>
            <a:ext cx="3229200" cy="1004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6000" u="sng">
                <a:solidFill>
                  <a:srgbClr val="000000"/>
                </a:solidFill>
                <a:latin typeface="思源黑体 CN Regular"/>
                <a:ea typeface="思源黑体 CN Regular"/>
              </a:rPr>
              <a:t>总体架构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7691040" y="2320560"/>
            <a:ext cx="3225960" cy="313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思源黑体 CN Normal"/>
                <a:ea typeface="思源黑体 CN Normal"/>
              </a:rPr>
              <a:t>数据文件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思源黑体 CN Normal"/>
                <a:ea typeface="思源黑体 CN Normal"/>
              </a:rPr>
              <a:t>空闲区块文件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思源黑体 CN Normal"/>
                <a:ea typeface="思源黑体 CN Normal"/>
              </a:rPr>
              <a:t>索引文件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图片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2760" y="859320"/>
            <a:ext cx="5522760" cy="5522760"/>
          </a:xfrm>
          <a:prstGeom prst="rect">
            <a:avLst/>
          </a:prstGeom>
          <a:ln>
            <a:noFill/>
          </a:ln>
        </p:spPr>
      </p:pic>
      <p:pic>
        <p:nvPicPr>
          <p:cNvPr id="126" name="图片 4" descr=""/>
          <p:cNvPicPr/>
          <p:nvPr/>
        </p:nvPicPr>
        <p:blipFill>
          <a:blip r:embed="rId2"/>
          <a:srcRect l="0" t="0" r="0" b="922500"/>
          <a:stretch>
            <a:fillRect/>
          </a:stretch>
        </p:blipFill>
        <p:spPr>
          <a:xfrm>
            <a:off x="3186720" y="2995920"/>
            <a:ext cx="6857640" cy="2623680"/>
          </a:xfrm>
          <a:prstGeom prst="rect">
            <a:avLst/>
          </a:prstGeom>
          <a:ln>
            <a:noFill/>
          </a:ln>
        </p:spPr>
      </p:pic>
      <p:sp>
        <p:nvSpPr>
          <p:cNvPr id="127" name="CustomShape 1"/>
          <p:cNvSpPr/>
          <p:nvPr/>
        </p:nvSpPr>
        <p:spPr>
          <a:xfrm>
            <a:off x="7360920" y="844560"/>
            <a:ext cx="3229200" cy="1004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6000" u="sng">
                <a:solidFill>
                  <a:srgbClr val="000000"/>
                </a:solidFill>
                <a:latin typeface="思源黑体 CN Normal"/>
                <a:ea typeface="思源黑体 CN Normal"/>
              </a:rPr>
              <a:t>数据文件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6284520" y="2420640"/>
            <a:ext cx="4792680" cy="1187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思源黑体 CN Normal"/>
                <a:ea typeface="思源黑体 CN Normal"/>
              </a:rPr>
              <a:t>以二进制形式，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思源黑体 CN Normal"/>
                <a:ea typeface="思源黑体 CN Normal"/>
              </a:rPr>
              <a:t>连续存储</a:t>
            </a:r>
            <a:r>
              <a:rPr b="1" lang="en-US" sz="3600">
                <a:solidFill>
                  <a:srgbClr val="843c0b"/>
                </a:solidFill>
                <a:latin typeface="思源黑体 CN Normal"/>
                <a:ea typeface="思源黑体 CN Normal"/>
              </a:rPr>
              <a:t>长度</a:t>
            </a:r>
            <a:r>
              <a:rPr lang="en-US" sz="3600">
                <a:solidFill>
                  <a:srgbClr val="000000"/>
                </a:solidFill>
                <a:latin typeface="思源黑体 CN Normal"/>
                <a:ea typeface="思源黑体 CN Normal"/>
              </a:rPr>
              <a:t>和内容。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829480" y="795240"/>
            <a:ext cx="4753080" cy="1004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6000" u="sng">
                <a:solidFill>
                  <a:srgbClr val="000000"/>
                </a:solidFill>
                <a:latin typeface="思源黑体 CN Normal"/>
                <a:ea typeface="思源黑体 CN Normal"/>
              </a:rPr>
              <a:t>空闲区块文件</a:t>
            </a:r>
            <a:endParaRPr/>
          </a:p>
        </p:txBody>
      </p:sp>
      <p:pic>
        <p:nvPicPr>
          <p:cNvPr id="130" name="图片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5760" y="795240"/>
            <a:ext cx="5392800" cy="5392800"/>
          </a:xfrm>
          <a:prstGeom prst="rect">
            <a:avLst/>
          </a:prstGeom>
          <a:ln>
            <a:noFill/>
          </a:ln>
        </p:spPr>
      </p:pic>
      <p:pic>
        <p:nvPicPr>
          <p:cNvPr id="131" name="图片 4" descr=""/>
          <p:cNvPicPr/>
          <p:nvPr/>
        </p:nvPicPr>
        <p:blipFill>
          <a:blip r:embed="rId2"/>
          <a:srcRect l="0" t="681250" r="0" b="0"/>
          <a:stretch>
            <a:fillRect/>
          </a:stretch>
        </p:blipFill>
        <p:spPr>
          <a:xfrm>
            <a:off x="2985840" y="2684160"/>
            <a:ext cx="6857640" cy="3731040"/>
          </a:xfrm>
          <a:prstGeom prst="rect">
            <a:avLst/>
          </a:prstGeom>
          <a:ln>
            <a:noFill/>
          </a:ln>
        </p:spPr>
      </p:pic>
      <p:sp>
        <p:nvSpPr>
          <p:cNvPr id="132" name="CustomShape 2"/>
          <p:cNvSpPr/>
          <p:nvPr/>
        </p:nvSpPr>
        <p:spPr>
          <a:xfrm>
            <a:off x="6820200" y="2430360"/>
            <a:ext cx="4295880" cy="1736280"/>
          </a:xfrm>
          <a:prstGeom prst="rect">
            <a:avLst/>
          </a:prstGeom>
          <a:solidFill>
            <a:srgbClr val="eef3f6"/>
          </a:solidFill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思源黑体 CN Normal"/>
                <a:ea typeface="思源黑体 CN Normal"/>
              </a:rPr>
              <a:t>以二进制形式，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思源黑体 CN Normal"/>
                <a:ea typeface="思源黑体 CN Normal"/>
              </a:rPr>
              <a:t>连续存储数据文件中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思源黑体 CN Normal"/>
                <a:ea typeface="思源黑体 CN Normal"/>
              </a:rPr>
              <a:t>空闲区域的位置。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7360920" y="844560"/>
            <a:ext cx="3229200" cy="1004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6000" u="sng">
                <a:solidFill>
                  <a:srgbClr val="000000"/>
                </a:solidFill>
                <a:latin typeface="思源黑体 CN Normal"/>
                <a:ea typeface="思源黑体 CN Normal"/>
              </a:rPr>
              <a:t>索引文件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5418360" y="3165840"/>
            <a:ext cx="6581520" cy="1187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思源黑体 CN Normal"/>
                <a:ea typeface="思源黑体 CN Normal"/>
              </a:rPr>
              <a:t>以二进制形式，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思源黑体 CN Normal"/>
                <a:ea typeface="思源黑体 CN Normal"/>
              </a:rPr>
              <a:t>连续存储索引</a:t>
            </a:r>
            <a:r>
              <a:rPr lang="en-US" sz="3600">
                <a:solidFill>
                  <a:srgbClr val="000000"/>
                </a:solidFill>
                <a:latin typeface="思源黑体 CN Normal"/>
                <a:ea typeface="思源黑体 CN Normal"/>
              </a:rPr>
              <a:t>B+</a:t>
            </a:r>
            <a:r>
              <a:rPr lang="en-US" sz="3600">
                <a:solidFill>
                  <a:srgbClr val="000000"/>
                </a:solidFill>
                <a:latin typeface="思源黑体 CN Normal"/>
                <a:ea typeface="思源黑体 CN Normal"/>
              </a:rPr>
              <a:t>树节点信息。</a:t>
            </a:r>
            <a:endParaRPr/>
          </a:p>
        </p:txBody>
      </p:sp>
      <p:pic>
        <p:nvPicPr>
          <p:cNvPr id="135" name="内容占位符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00680" y="600120"/>
            <a:ext cx="5839920" cy="583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内容占位符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00680" y="600120"/>
            <a:ext cx="5839920" cy="5839920"/>
          </a:xfrm>
          <a:prstGeom prst="rect">
            <a:avLst/>
          </a:prstGeom>
          <a:ln>
            <a:noFill/>
          </a:ln>
        </p:spPr>
      </p:pic>
      <p:pic>
        <p:nvPicPr>
          <p:cNvPr id="137" name="图片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120" y="-491760"/>
            <a:ext cx="6857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片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0"/>
            <a:ext cx="8777520" cy="8777520"/>
          </a:xfrm>
          <a:prstGeom prst="rect">
            <a:avLst/>
          </a:prstGeom>
          <a:ln>
            <a:noFill/>
          </a:ln>
        </p:spPr>
      </p:pic>
      <p:sp>
        <p:nvSpPr>
          <p:cNvPr id="139" name="CustomShape 1"/>
          <p:cNvSpPr/>
          <p:nvPr/>
        </p:nvSpPr>
        <p:spPr>
          <a:xfrm>
            <a:off x="7616520" y="1179720"/>
            <a:ext cx="3229200" cy="1004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6000" u="sng">
                <a:solidFill>
                  <a:srgbClr val="000000"/>
                </a:solidFill>
                <a:latin typeface="思源黑体 CN Normal"/>
                <a:ea typeface="思源黑体 CN Normal"/>
              </a:rPr>
              <a:t>结构总览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图片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12000" y="-481680"/>
            <a:ext cx="9023040" cy="9023040"/>
          </a:xfrm>
          <a:prstGeom prst="rect">
            <a:avLst/>
          </a:prstGeom>
          <a:ln>
            <a:noFill/>
          </a:ln>
        </p:spPr>
      </p:pic>
      <p:sp>
        <p:nvSpPr>
          <p:cNvPr id="141" name="CustomShape 1"/>
          <p:cNvSpPr/>
          <p:nvPr/>
        </p:nvSpPr>
        <p:spPr>
          <a:xfrm>
            <a:off x="7734600" y="776880"/>
            <a:ext cx="3229200" cy="1004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6000" u="sng">
                <a:solidFill>
                  <a:srgbClr val="000000"/>
                </a:solidFill>
                <a:latin typeface="思源黑体 CN Normal"/>
                <a:ea typeface="思源黑体 CN Normal"/>
              </a:rPr>
              <a:t>实际内存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410960" y="909720"/>
            <a:ext cx="3809880" cy="1004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6000" u="sng">
                <a:solidFill>
                  <a:srgbClr val="000000"/>
                </a:solidFill>
                <a:latin typeface="思源黑体 CN Regular"/>
                <a:ea typeface="思源黑体 CN Regular"/>
              </a:rPr>
              <a:t>B+</a:t>
            </a:r>
            <a:r>
              <a:rPr lang="en-US" sz="6000" u="sng">
                <a:solidFill>
                  <a:srgbClr val="000000"/>
                </a:solidFill>
                <a:latin typeface="思源黑体 CN Regular"/>
                <a:ea typeface="思源黑体 CN Regular"/>
              </a:rPr>
              <a:t>树结构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7149240" y="2394720"/>
            <a:ext cx="4332600" cy="3444480"/>
          </a:xfrm>
          <a:prstGeom prst="rect">
            <a:avLst/>
          </a:prstGeom>
          <a:solidFill>
            <a:srgbClr val="ffffff"/>
          </a:solidFill>
          <a:ln w="38160">
            <a:solidFill>
              <a:srgbClr val="5b9bd5"/>
            </a:solidFill>
            <a:round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Source Code Pro"/>
                <a:ea typeface="Source Han Sans Bold"/>
              </a:rPr>
              <a:t>if (cache[child[x] / 4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Source Code Pro"/>
                <a:ea typeface="Source Han Sans Bold"/>
              </a:rPr>
              <a:t>	</a:t>
            </a:r>
            <a:r>
              <a:rPr lang="en-US" sz="2000">
                <a:solidFill>
                  <a:srgbClr val="000000"/>
                </a:solidFill>
                <a:latin typeface="Source Code Pro"/>
                <a:ea typeface="Source Han Sans Bold"/>
              </a:rPr>
              <a:t>% CACHESIZE].id == id)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Source Code Pro"/>
                <a:ea typeface="Source Han Sans Bold"/>
              </a:rPr>
              <a:t>	</a:t>
            </a:r>
            <a:r>
              <a:rPr lang="en-US" sz="2000">
                <a:solidFill>
                  <a:srgbClr val="000000"/>
                </a:solidFill>
                <a:latin typeface="Source Code Pro"/>
                <a:ea typeface="Source Han Sans Bold"/>
              </a:rPr>
              <a:t>// cache hit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Source Code Pro"/>
                <a:ea typeface="Source Han Sans Bold"/>
              </a:rPr>
              <a:t>	</a:t>
            </a:r>
            <a:r>
              <a:rPr lang="en-US" sz="2000">
                <a:solidFill>
                  <a:srgbClr val="000000"/>
                </a:solidFill>
                <a:latin typeface="Source Code Pro"/>
                <a:ea typeface="Source Han Sans Bold"/>
              </a:rPr>
              <a:t>do load or write work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Source Code Pro"/>
                <a:ea typeface="Source Han Sans Bold"/>
              </a:rPr>
              <a:t>else</a:t>
            </a:r>
            <a:r>
              <a:rPr lang="en-US" sz="2000">
                <a:solidFill>
                  <a:srgbClr val="000000"/>
                </a:solidFill>
                <a:latin typeface="Source Code Pro"/>
                <a:ea typeface="Source Han Sans Bold"/>
              </a:rPr>
              <a:t>	</a:t>
            </a:r>
            <a:r>
              <a:rPr lang="en-US" sz="2000">
                <a:solidFill>
                  <a:srgbClr val="000000"/>
                </a:solidFill>
                <a:latin typeface="Source Code Pro"/>
                <a:ea typeface="Source Han Sans Bold"/>
              </a:rPr>
              <a:t>// cache miss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Source Code Pro"/>
                <a:ea typeface="Source Han Sans Bold"/>
              </a:rPr>
              <a:t>	</a:t>
            </a:r>
            <a:r>
              <a:rPr lang="en-US" sz="2000">
                <a:solidFill>
                  <a:srgbClr val="000000"/>
                </a:solidFill>
                <a:latin typeface="Source Code Pro"/>
                <a:ea typeface="Source Han Sans Bold"/>
              </a:rPr>
              <a:t>write old index to file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Source Code Pro"/>
                <a:ea typeface="Source Han Sans Bold"/>
              </a:rPr>
              <a:t>	</a:t>
            </a:r>
            <a:r>
              <a:rPr lang="en-US" sz="2000">
                <a:solidFill>
                  <a:srgbClr val="000000"/>
                </a:solidFill>
                <a:latin typeface="Source Code Pro"/>
                <a:ea typeface="Source Han Sans Bold"/>
              </a:rPr>
              <a:t>read new index from file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Source Code Pro"/>
                <a:ea typeface="Source Han Sans Bold"/>
              </a:rPr>
              <a:t>	</a:t>
            </a:r>
            <a:r>
              <a:rPr lang="en-US" sz="2000">
                <a:solidFill>
                  <a:srgbClr val="000000"/>
                </a:solidFill>
                <a:latin typeface="Source Code Pro"/>
                <a:ea typeface="Source Han Sans Bold"/>
              </a:rPr>
              <a:t>do load or write work</a:t>
            </a:r>
            <a:endParaRPr/>
          </a:p>
        </p:txBody>
      </p:sp>
      <p:pic>
        <p:nvPicPr>
          <p:cNvPr id="144" name="图片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4960" y="275400"/>
            <a:ext cx="6857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