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8.jpeg" ContentType="image/jpeg"/>
  <Override PartName="/ppt/media/image7.jpeg" ContentType="image/jpeg"/>
  <Override PartName="/ppt/media/image9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9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jpeg" ContentType="image/jpe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622294D-9F5C-41DD-9B9A-F4225F10564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600" cy="4004280"/>
          </a:xfrm>
          <a:prstGeom prst="rect">
            <a:avLst/>
          </a:prstGeom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960" cy="48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Home lighting system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 in loft and under eaves for outside lighting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Loft: several – maybe 10 or so?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Outside: 2 or 3 per wall – so maybe 12?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Total: about 20 or so…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240" cy="4004280"/>
          </a:xfrm>
          <a:prstGeom prst="rect">
            <a:avLst/>
          </a:prstGeom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960" cy="48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Created in LTSpice – had to create custom packages for Wemos D1, DC to DC converter and INA219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LTSpice usage outside scope of talk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 channel MOSFET gate voltage min: 2V, max: 4V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ESP8266 high output measured at 3.3V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With hindsight: could have used P channel MOSFETs rather than N type, but driver circuit more complicated and also this way I can isolate both sides of LEDs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240" cy="4004280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960" cy="48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Decided to make on veroboard rather than PCB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Created with Paint.Net which is like photoshop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Multiple layers – components, tracks, wires, track cuts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240" cy="4004280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960" cy="48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Nothing worse than plugging it in and something burning out – so tested it first.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Visual check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Resistance check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Some tracks connected when they shouldn’t be.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Supply connected to ground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Couple of Wemos outputs shorted to ground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240" cy="4004280"/>
          </a:xfrm>
          <a:prstGeom prst="rect">
            <a:avLst/>
          </a:prstGeom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960" cy="48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Plugged in Wemos board to PC first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 plugged in 12V supply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Checked all LEDs could be turned on and off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Wire missing to one of MOSFETs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One it was all working: measured voltages and currents at various points.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120" cy="4007160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Tests on breadboard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Big voltage drop between supply and LEDs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Voltage drop across MOSFETs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RDS should be about 20 m ohm =&gt; measured @ 60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RDS dependant on gate voltage and temperature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Tempted to use heatsink, or could limit current to 3A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200" cy="4008240"/>
          </a:xfrm>
          <a:prstGeom prst="rect">
            <a:avLst/>
          </a:prstGeom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Veroboard tests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Wanted to test with high currents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flashing LEDs video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960"/>
          </a:xfrm>
          <a:prstGeom prst="rect">
            <a:avLst/>
          </a:prstGeom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MOSFETs I’m using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Bit disappointed in the on resistance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N channel ok at 30 milli ohms – low gate voltage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P channel 67 milli ohms seems too high – might have to do some experiments – see if I can get better performance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Show LTSpice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720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Spring loaded clips, lift up, insert wire, put clip down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Better than normal terminal blocks because they don’t have screws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Less stress on wire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Lots of different types – here 1 to 1 and 1 to 3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Search for “cable connector”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120" cy="4007160"/>
          </a:xfrm>
          <a:prstGeom prst="rect">
            <a:avLst/>
          </a:prstGeom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video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Wires =&gt; you get what you pay for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Could get expensive to wire it all up with 10 gauge wire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10m 30 gauge wire shorted across 12V =&gt; current 2.6A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320" cy="4005360"/>
          </a:xfrm>
          <a:prstGeom prst="rect">
            <a:avLst/>
          </a:prstGeom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Used Arduino IDE – could have used platfomio and VS code – but sometimes think it’s just as easy to use Arduino IDE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Modified existing examples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600" cy="4004280"/>
          </a:xfrm>
          <a:prstGeom prst="rect">
            <a:avLst/>
          </a:prstGeom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960" cy="48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Candle, incandescent, compact fluorescent lamp. LED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Approx: Incandescent 2%, CFL 8%, LED up to 25% (theoretically 40%?)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LEDs are the way to go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320" cy="4005360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Swagger editor to create API definition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Useful as: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Documentation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Testing API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320" cy="4005360"/>
          </a:xfrm>
          <a:prstGeom prst="rect">
            <a:avLst/>
          </a:prstGeom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Implementation: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HTML web page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Uses CDN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320" cy="4005360"/>
          </a:xfrm>
          <a:prstGeom prst="rect">
            <a:avLst/>
          </a:prstGeom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Paste into strings in code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320" cy="400536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Connect requests to strings we just defined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320" cy="4005360"/>
          </a:xfrm>
          <a:prstGeom prst="rect">
            <a:avLst/>
          </a:prstGeom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680" cy="48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Upload to board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Open home page in browser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Demo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120" cy="4007160"/>
          </a:xfrm>
          <a:prstGeom prst="rect">
            <a:avLst/>
          </a:prstGeom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Install nginx (google how to)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Add workspace to include nginx folders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code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200" cy="400824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For Android: Used static IP addresses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040" cy="4006080"/>
          </a:xfrm>
          <a:prstGeom prst="rect">
            <a:avLst/>
          </a:prstGeom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1. Google sign in would make logging in really easy. Hard coded list of allowed email addresses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3. Tunnel: ngrok not free, so localhost.run or just use public DNS to subdomain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4. Like safety checks in cars and car engines – can be a pain – but can prevent catastrophic failure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5. Sensors can be anywhere on network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240" cy="4004280"/>
          </a:xfrm>
          <a:prstGeom prst="rect">
            <a:avLst/>
          </a:prstGeom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960" cy="5095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Saw these on Aliexpress – advertised as suitable for interior light in car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Very inexpensive =&gt; Ordered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Tested from 8V to 12V. OK @ 10V. Car voltage is 14V (not tried)...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Very bright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Get hot @ 12V: about 100degC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 blue LEDs with phosphor coating – convert to white light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15 LEDs, 5 parallel sets of 3 in series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Single series resistor to limit current – cuts efficiency down by 75%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25% becomes about 18%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240" cy="4004280"/>
          </a:xfrm>
          <a:prstGeom prst="rect">
            <a:avLst/>
          </a:prstGeom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960" cy="48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Needed 12V supply – so looked on Aliexpress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12V 5A – about £6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12V 10A – about £10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Got one of each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600" cy="4004640"/>
          </a:xfrm>
          <a:prstGeom prst="rect">
            <a:avLst/>
          </a:prstGeom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2960" cy="48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Most important part: lights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Then: controller board. Powered by 12V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Smart plug is for safety – last resort: power down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talks to controller board via REST API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does the clever stuff – lights on when it gets dark etc.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Nginx, VueJS, Python API.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400" cy="4006440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760" cy="480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Multicast DNS (mDNS)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Python API so that: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a) We can have better security e.g. Google login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b) mDNS doesn’t work on Android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240" cy="4004280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960" cy="48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First prototype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 connected to COB LEDs or 12V supply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Just testing wifi and API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Had a Wemos D1 mini pro in my box of bits - ESP8266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Modified Arduino examples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Basic authentication over a secure TLS connection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Request takes just under a second on ESP8266 (crypto in ssoftware not hharware like esp32)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240" cy="4004280"/>
          </a:xfrm>
          <a:prstGeom prst="rect">
            <a:avLst/>
          </a:prstGeom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960" cy="48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Hooked up 12V supply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To drop 12V to 5V: First thought was 7805 regulator – but tried this and regulator got hot even though D1 board was only using about 80mA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So used DC to DC converter – about 85% efficient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 channel MOSFET between LED and ground – allows on/off and brightness via PWM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Realised 12V on one side of LEDs even when LEDs off – thought this was ok until I accidentally shorted the 12V line to earth and wire started to melt!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 added P channel MOSFET to 12V side, and current sensing board – INA219 – modified to allow 5.4A reading rather than 3.2A</a:t>
            </a: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allaboutcircuits.com/technical-articles/understanding-mosfet-on-state-drain-to-source-resistance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61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0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thub.com/codewrite/COBHouseLights" TargetMode="External"/><Relationship Id="rId2" Type="http://schemas.openxmlformats.org/officeDocument/2006/relationships/slideLayout" Target="../slideLayouts/slideLayout13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LED House Lights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648000" y="4752000"/>
            <a:ext cx="906660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Smart lighting using 30x 2W COB LED panels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1224000" y="1027080"/>
            <a:ext cx="7338960" cy="371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Schematic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648000" y="4896000"/>
            <a:ext cx="9066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Using LTSpice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1440000" y="952560"/>
            <a:ext cx="7205760" cy="39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2160000" y="790200"/>
            <a:ext cx="5250960" cy="4201920"/>
          </a:xfrm>
          <a:prstGeom prst="rect">
            <a:avLst/>
          </a:prstGeom>
          <a:ln>
            <a:noFill/>
          </a:ln>
        </p:spPr>
      </p:pic>
      <p:sp>
        <p:nvSpPr>
          <p:cNvPr id="490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Vero board Layout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504000" y="4961160"/>
            <a:ext cx="906660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Using Paint.Net (which is like photoshop)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Finished Board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504000" y="5040000"/>
            <a:ext cx="90666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Tested before it was plugged in!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94" name="" descr=""/>
          <p:cNvPicPr/>
          <p:nvPr/>
        </p:nvPicPr>
        <p:blipFill>
          <a:blip r:embed="rId1"/>
          <a:stretch/>
        </p:blipFill>
        <p:spPr>
          <a:xfrm>
            <a:off x="2520000" y="1008000"/>
            <a:ext cx="5250960" cy="393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setup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432360" y="4968000"/>
            <a:ext cx="90666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Measured current and voltage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97" name="" descr=""/>
          <p:cNvPicPr/>
          <p:nvPr/>
        </p:nvPicPr>
        <p:blipFill>
          <a:blip r:embed="rId1"/>
          <a:stretch/>
        </p:blipFill>
        <p:spPr>
          <a:xfrm>
            <a:off x="1289880" y="1039680"/>
            <a:ext cx="7669080" cy="388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504000" y="226080"/>
            <a:ext cx="90687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Results 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board 2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Current 1 LED panel ~ 120mA. Input voltage 12.1V. Voltage across LED panel 10.3V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Voltage across MOSFETs when ON: ~ 7mV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=&gt; MOSFET on resistance ~ 60m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13mV across INA219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10.9V on breadboard (source pins of MOSFETs)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1800mV loss – only 27mV accounted for in component voltage drops – rest is substandard wires and breadboard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For more information about RDS(on) see: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https://www.allaboutcircuits.com/technical-articles/understanding-mosfet-on-state-drain-to-source-resistance/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ff"/>
                </a:solidFill>
                <a:latin typeface="Arial"/>
                <a:ea typeface="Arial"/>
              </a:rPr>
              <a:t>P channel MOSFET @ 3A =&gt; 0.5W, 58°C, @ 5A =&gt; 1.5W, 120°C (at 25°C ambient)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Results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Veroboard version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Six LED panels plus 4.7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  resistor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Total current consumption 3.3A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11.8V on board, 11.3V across LED panel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204mV across INA219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222mV across P channel MOSFET =&gt; 67m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 (measured on veroboard as close as possible to MOSFET)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 channel MOSFETs =&gt; between 31mΩ and 34mΩ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 channel MOSFET =&gt; 58°C, added heatsink =&gt; 38°C (both 3.3A).</a:t>
            </a:r>
            <a:endParaRPr b="0" lang="en-GB" sz="1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Noticed that LEDs flash on power up or reset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MOSFETs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03" name="" descr=""/>
          <p:cNvPicPr/>
          <p:nvPr/>
        </p:nvPicPr>
        <p:blipFill>
          <a:blip r:embed="rId1"/>
          <a:stretch/>
        </p:blipFill>
        <p:spPr>
          <a:xfrm>
            <a:off x="892080" y="1247400"/>
            <a:ext cx="2923920" cy="4152600"/>
          </a:xfrm>
          <a:prstGeom prst="rect">
            <a:avLst/>
          </a:prstGeom>
          <a:ln>
            <a:noFill/>
          </a:ln>
        </p:spPr>
      </p:pic>
      <p:pic>
        <p:nvPicPr>
          <p:cNvPr id="504" name="" descr=""/>
          <p:cNvPicPr/>
          <p:nvPr/>
        </p:nvPicPr>
        <p:blipFill>
          <a:blip r:embed="rId2"/>
          <a:stretch/>
        </p:blipFill>
        <p:spPr>
          <a:xfrm>
            <a:off x="5904000" y="1225080"/>
            <a:ext cx="2781000" cy="395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504000" y="226080"/>
            <a:ext cx="90687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Cable Connectors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06" name="" descr=""/>
          <p:cNvPicPr/>
          <p:nvPr/>
        </p:nvPicPr>
        <p:blipFill>
          <a:blip r:embed="rId1"/>
          <a:stretch/>
        </p:blipFill>
        <p:spPr>
          <a:xfrm>
            <a:off x="1224000" y="1008000"/>
            <a:ext cx="7567200" cy="43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" descr=""/>
          <p:cNvPicPr/>
          <p:nvPr/>
        </p:nvPicPr>
        <p:blipFill>
          <a:blip r:embed="rId1"/>
          <a:stretch/>
        </p:blipFill>
        <p:spPr>
          <a:xfrm>
            <a:off x="2664000" y="2987640"/>
            <a:ext cx="7198200" cy="2319840"/>
          </a:xfrm>
          <a:prstGeom prst="rect">
            <a:avLst/>
          </a:prstGeom>
          <a:ln>
            <a:noFill/>
          </a:ln>
        </p:spPr>
      </p:pic>
      <p:sp>
        <p:nvSpPr>
          <p:cNvPr id="508" name="CustomShape 1"/>
          <p:cNvSpPr/>
          <p:nvPr/>
        </p:nvSpPr>
        <p:spPr>
          <a:xfrm>
            <a:off x="504000" y="226080"/>
            <a:ext cx="907020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Wires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504000" y="1326600"/>
            <a:ext cx="7054200" cy="26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30 AWG =&gt; 450m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Ω per metre (max 500mA)</a:t>
            </a:r>
            <a:endParaRPr b="0" lang="en-GB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24 AWG =&gt; 123mΩ per metre (max ~2A)</a:t>
            </a:r>
            <a:endParaRPr b="0" lang="en-GB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30AWG 5m (10m in total) 0.8V drop @ 180mA</a:t>
            </a:r>
            <a:endParaRPr b="0" lang="en-GB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24AWG =&gt; 5m x2 = 1.2V drop @ 1A</a:t>
            </a:r>
            <a:endParaRPr b="0" lang="en-GB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10AWG =&gt; 4mΩ per metre (max ~20A)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510" name="" descr=""/>
          <p:cNvPicPr/>
          <p:nvPr/>
        </p:nvPicPr>
        <p:blipFill>
          <a:blip r:embed="rId2"/>
          <a:stretch/>
        </p:blipFill>
        <p:spPr>
          <a:xfrm>
            <a:off x="144000" y="4248000"/>
            <a:ext cx="1300320" cy="1294200"/>
          </a:xfrm>
          <a:prstGeom prst="rect">
            <a:avLst/>
          </a:prstGeom>
          <a:ln>
            <a:noFill/>
          </a:ln>
        </p:spPr>
      </p:pic>
      <p:pic>
        <p:nvPicPr>
          <p:cNvPr id="511" name="" descr=""/>
          <p:cNvPicPr/>
          <p:nvPr/>
        </p:nvPicPr>
        <p:blipFill>
          <a:blip r:embed="rId3"/>
          <a:stretch/>
        </p:blipFill>
        <p:spPr>
          <a:xfrm>
            <a:off x="6120000" y="264240"/>
            <a:ext cx="3756960" cy="189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Software (ESP8266)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13" name="" descr=""/>
          <p:cNvPicPr/>
          <p:nvPr/>
        </p:nvPicPr>
        <p:blipFill>
          <a:blip r:embed="rId1"/>
          <a:stretch/>
        </p:blipFill>
        <p:spPr>
          <a:xfrm>
            <a:off x="2088000" y="991440"/>
            <a:ext cx="5180040" cy="454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LEDs for lighting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576360" y="4500000"/>
            <a:ext cx="90666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LEDs are very efficient compared to other forms of lighting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1"/>
          <a:stretch/>
        </p:blipFill>
        <p:spPr>
          <a:xfrm>
            <a:off x="2476800" y="1069560"/>
            <a:ext cx="5006160" cy="304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OpenAPI (aka Swagger)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15" name="" descr=""/>
          <p:cNvPicPr/>
          <p:nvPr/>
        </p:nvPicPr>
        <p:blipFill>
          <a:blip r:embed="rId1"/>
          <a:stretch/>
        </p:blipFill>
        <p:spPr>
          <a:xfrm>
            <a:off x="1368000" y="1008000"/>
            <a:ext cx="6984360" cy="434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SwaggerUI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1440000" y="1080000"/>
            <a:ext cx="7124400" cy="37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&lt;!DOCTYPE html&gt;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&lt;html lang="en"&gt;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&lt;head&gt;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charset="UTF-8"&gt;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name="viewport" content="width=device-width, initial-scale=1.0"&gt;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http-equiv="X-UA-Compatible" content="ie=edge"&gt;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 src="//unpkg.com/swagger-ui-dist@3/swagger-ui-standalone-preset.js"&gt;&lt;/script&gt;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 src="//unpkg.com/swagger-ui-dist@3/swagger-ui-bundle.js"&gt;&lt;/script&gt;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&lt;link rel="stylesheet" href="//unpkg.com/swagger-ui-dist@3/swagger-ui.css" /&gt;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&lt;title&gt;Swagger&lt;/title&gt;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&lt;/head&gt;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&lt;body&gt;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&lt;div id="swagger-ui"&gt;&lt;/div&gt;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window.onload = function() 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SwaggerUIBundle({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url: "/swagger.yaml",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validatorUrl: null,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dom_id: '#swagger-ui',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presets: [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SwaggerUIBundle.presets.apis,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SwaggerUIStandalonePreset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],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layout: "StandaloneLayout"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})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}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&lt;/body&gt;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&lt;/html&gt;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Code (part 1)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19" name="" descr=""/>
          <p:cNvPicPr/>
          <p:nvPr/>
        </p:nvPicPr>
        <p:blipFill>
          <a:blip r:embed="rId1"/>
          <a:stretch/>
        </p:blipFill>
        <p:spPr>
          <a:xfrm>
            <a:off x="986400" y="936000"/>
            <a:ext cx="8226000" cy="456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Code (part 2)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2033640" y="1584000"/>
            <a:ext cx="6026760" cy="249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OpenAPI testing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23" name="" descr=""/>
          <p:cNvPicPr/>
          <p:nvPr/>
        </p:nvPicPr>
        <p:blipFill>
          <a:blip r:embed="rId1"/>
          <a:stretch/>
        </p:blipFill>
        <p:spPr>
          <a:xfrm>
            <a:off x="2736000" y="1008000"/>
            <a:ext cx="4614840" cy="453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504000" y="226080"/>
            <a:ext cx="90691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Raspberry Pi Code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25" name="" descr=""/>
          <p:cNvPicPr/>
          <p:nvPr/>
        </p:nvPicPr>
        <p:blipFill>
          <a:blip r:embed="rId1"/>
          <a:stretch/>
        </p:blipFill>
        <p:spPr>
          <a:xfrm>
            <a:off x="1800000" y="864000"/>
            <a:ext cx="6622200" cy="466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Modified Architecture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1008000" y="1099440"/>
            <a:ext cx="7848720" cy="415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Thoughts for Version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Raspberry Pi API and Google (OAuth) authentication</a:t>
            </a:r>
            <a:endParaRPr b="0" lang="en-GB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ESP32 board</a:t>
            </a:r>
            <a:endParaRPr b="0" lang="en-GB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Create a tunnel for Alexa (localhost.run?)</a:t>
            </a:r>
            <a:endParaRPr b="0" lang="en-GB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Current monitoring</a:t>
            </a:r>
            <a:endParaRPr b="0" lang="en-GB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Temperature sensor for P channel MOSFET</a:t>
            </a:r>
            <a:endParaRPr b="0" lang="en-GB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PIR (and other) sensors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504000" y="3240000"/>
            <a:ext cx="9069120" cy="13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Code available on Github:</a:t>
            </a:r>
            <a:endParaRPr b="0" lang="en-GB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https://github.com/codewrite/COBHouseLights</a:t>
            </a:r>
            <a:endParaRPr b="0" lang="en-GB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COB LED panels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432360" y="5112000"/>
            <a:ext cx="90666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Very bright and inexpensive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2304000" y="1032480"/>
            <a:ext cx="5466960" cy="400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12V Power Supply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576360" y="4998600"/>
            <a:ext cx="906660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5A about £6, 10A about £10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473" name="" descr=""/>
          <p:cNvPicPr/>
          <p:nvPr/>
        </p:nvPicPr>
        <p:blipFill>
          <a:blip r:embed="rId1"/>
          <a:stretch/>
        </p:blipFill>
        <p:spPr>
          <a:xfrm>
            <a:off x="1224000" y="1008000"/>
            <a:ext cx="7266960" cy="39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 Board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Turn on/off via home network (i.e. wifi)</a:t>
            </a:r>
            <a:endParaRPr b="0" lang="en-GB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MOSFETs to turn LEDs on and off</a:t>
            </a:r>
            <a:endParaRPr b="0" lang="en-GB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Control brightness using PWM</a:t>
            </a:r>
            <a:endParaRPr b="0" lang="en-GB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Several different circuits</a:t>
            </a:r>
            <a:endParaRPr b="0" lang="en-GB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Fail safe</a:t>
            </a:r>
            <a:endParaRPr b="0" lang="en-GB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440000" y="216000"/>
            <a:ext cx="712836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Level Hardware Design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77" name="" descr=""/>
          <p:cNvPicPr/>
          <p:nvPr/>
        </p:nvPicPr>
        <p:blipFill>
          <a:blip r:embed="rId1"/>
          <a:stretch/>
        </p:blipFill>
        <p:spPr>
          <a:xfrm>
            <a:off x="653040" y="936000"/>
            <a:ext cx="8126640" cy="430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Level Software Design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850680" y="1080000"/>
            <a:ext cx="8292240" cy="438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648360" y="4968000"/>
            <a:ext cx="90666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Wemos D1 with API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360000" y="1172520"/>
            <a:ext cx="9426960" cy="320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504000" y="226080"/>
            <a:ext cx="906660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576000" y="5040000"/>
            <a:ext cx="906660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N channel MOSFET, DC to DC converter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485" name="" descr=""/>
          <p:cNvPicPr/>
          <p:nvPr/>
        </p:nvPicPr>
        <p:blipFill>
          <a:blip r:embed="rId1"/>
          <a:stretch/>
        </p:blipFill>
        <p:spPr>
          <a:xfrm>
            <a:off x="2444760" y="1080000"/>
            <a:ext cx="5182200" cy="388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2021-04-27T10:08:53Z</dcterms:created>
  <dc:creator/>
  <dc:description/>
  <dc:language>en-GB</dc:language>
  <cp:lastModifiedBy/>
  <dcterms:modified xsi:type="dcterms:W3CDTF">2021-05-25T13:15:03Z</dcterms:modified>
  <cp:revision>27</cp:revision>
  <dc:subject/>
  <dc:title/>
</cp:coreProperties>
</file>