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8" r:id="rId2"/>
    <p:sldId id="349" r:id="rId3"/>
    <p:sldId id="351" r:id="rId4"/>
    <p:sldId id="352" r:id="rId5"/>
    <p:sldId id="355" r:id="rId6"/>
    <p:sldId id="356" r:id="rId7"/>
    <p:sldId id="357" r:id="rId8"/>
    <p:sldId id="312" r:id="rId9"/>
    <p:sldId id="358" r:id="rId10"/>
    <p:sldId id="359" r:id="rId11"/>
    <p:sldId id="3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billar" initials="DA" lastIdx="1" clrIdx="0">
    <p:extLst>
      <p:ext uri="{19B8F6BF-5375-455C-9EA6-DF929625EA0E}">
        <p15:presenceInfo xmlns:p15="http://schemas.microsoft.com/office/powerpoint/2012/main" userId="cacf579c1a3a1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00"/>
    <a:srgbClr val="25C6FF"/>
    <a:srgbClr val="0FFA0F"/>
    <a:srgbClr val="5B9BD5"/>
    <a:srgbClr val="00B050"/>
    <a:srgbClr val="009644"/>
    <a:srgbClr val="56FC56"/>
    <a:srgbClr val="0B34A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737C-FAE8-4E22-80A8-DF626DF4A91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D9F-8C4E-4038-BBED-9ACDD8EC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C87B-497E-E449-98EA-DC22502C297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6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C87B-497E-E449-98EA-DC22502C297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3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http://infocenter.arm.com/help/index.jsp?topic=/com.arm.doc.dui0497a/CHDBIBGJ.html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C87B-497E-E449-98EA-DC22502C297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3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http://infocenter.arm.com/help/index.jsp?topic=/com.arm.doc.dui0497a/CHDBIBGJ.html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C87B-497E-E449-98EA-DC22502C297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7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2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385-027E-48D1-B3CE-E75A27BD3EB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Word Size and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Embedded Software </a:t>
            </a:r>
            <a:r>
              <a:rPr lang="en-US" dirty="0" smtClean="0"/>
              <a:t>Essentials</a:t>
            </a:r>
          </a:p>
          <a:p>
            <a:r>
              <a:rPr lang="en-US" dirty="0" smtClean="0"/>
              <a:t>C2M1V2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0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Standard Integer Sizes [S9]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802091" cy="454483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need a data size that allows for the fastest </a:t>
            </a:r>
            <a:r>
              <a:rPr lang="en-US" dirty="0">
                <a:solidFill>
                  <a:schemeClr val="bg1"/>
                </a:solidFill>
              </a:rPr>
              <a:t>access while having at least N </a:t>
            </a:r>
            <a:r>
              <a:rPr lang="en-US" dirty="0" smtClean="0">
                <a:solidFill>
                  <a:schemeClr val="bg1"/>
                </a:solidFill>
              </a:rPr>
              <a:t>bits        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Fast Types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Typically rounds up to word size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Most optimum size for operations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need </a:t>
            </a:r>
            <a:r>
              <a:rPr lang="en-US" dirty="0" smtClean="0">
                <a:solidFill>
                  <a:schemeClr val="bg1"/>
                </a:solidFill>
              </a:rPr>
              <a:t>the smallest </a:t>
            </a:r>
            <a:r>
              <a:rPr lang="en-US" dirty="0">
                <a:solidFill>
                  <a:schemeClr val="bg1"/>
                </a:solidFill>
              </a:rPr>
              <a:t>data size that </a:t>
            </a:r>
            <a:r>
              <a:rPr lang="en-US" dirty="0" smtClean="0">
                <a:solidFill>
                  <a:schemeClr val="bg1"/>
                </a:solidFill>
              </a:rPr>
              <a:t>has a minimum size </a:t>
            </a:r>
            <a:r>
              <a:rPr lang="en-US" dirty="0">
                <a:solidFill>
                  <a:schemeClr val="bg1"/>
                </a:solidFill>
              </a:rPr>
              <a:t>N bits 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	  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Least Types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640" y="5489972"/>
            <a:ext cx="3290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int_fast8_t       var1</a:t>
            </a:r>
            <a:r>
              <a:rPr lang="en-US" sz="2400" dirty="0">
                <a:solidFill>
                  <a:srgbClr val="00B0F0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uint_least16_t </a:t>
            </a:r>
            <a:r>
              <a:rPr lang="en-US" sz="2400" dirty="0">
                <a:solidFill>
                  <a:srgbClr val="00B0F0"/>
                </a:solidFill>
              </a:rPr>
              <a:t>var2 = 12</a:t>
            </a:r>
            <a:r>
              <a:rPr lang="en-US" sz="2400" dirty="0" smtClean="0">
                <a:solidFill>
                  <a:srgbClr val="00B0F0"/>
                </a:solidFill>
              </a:rPr>
              <a:t>;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5401" y="1622979"/>
            <a:ext cx="221894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int_fast8_t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int_fast16_t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int_fast32_t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int_fast64_t </a:t>
            </a:r>
          </a:p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uint_fast8_t 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uint_fast16_t </a:t>
            </a:r>
          </a:p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uint_fast32_t</a:t>
            </a:r>
          </a:p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uint_fast64_t 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9854" y="1622979"/>
            <a:ext cx="24879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int_least8_t </a:t>
            </a: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int_least16_t </a:t>
            </a: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int_least32_t </a:t>
            </a: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int_least64_t </a:t>
            </a: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uint_least8_t </a:t>
            </a: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uint_least16_t </a:t>
            </a: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uint_least32_t </a:t>
            </a: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uint_least64_t </a:t>
            </a:r>
          </a:p>
        </p:txBody>
      </p:sp>
    </p:spTree>
    <p:extLst>
      <p:ext uri="{BB962C8B-B14F-4D97-AF65-F5344CB8AC3E}">
        <p14:creationId xmlns:p14="http://schemas.microsoft.com/office/powerpoint/2010/main" val="14995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Typedef [S10]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802091" cy="1880002"/>
          </a:xfrm>
        </p:spPr>
        <p:txBody>
          <a:bodyPr/>
          <a:lstStyle/>
          <a:p>
            <a:r>
              <a:rPr lang="en-US" dirty="0" smtClean="0"/>
              <a:t>Typedef keyword allows programmer to create own types (like an alias)</a:t>
            </a:r>
          </a:p>
          <a:p>
            <a:pPr lvl="1"/>
            <a:r>
              <a:rPr lang="en-US" dirty="0" smtClean="0"/>
              <a:t>Can apply to standard types or derived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7089" y="74823"/>
            <a:ext cx="437793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ifndef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__STDINT_H__ </a:t>
            </a:r>
          </a:p>
          <a:p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#define   __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STDINT_H__ </a:t>
            </a:r>
          </a:p>
          <a:p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sz="2000" dirty="0" smtClean="0">
                <a:solidFill>
                  <a:srgbClr val="92D050"/>
                </a:solidFill>
              </a:rPr>
              <a:t>/* 8-bit </a:t>
            </a:r>
            <a:r>
              <a:rPr lang="en-US" sz="2000" dirty="0">
                <a:solidFill>
                  <a:srgbClr val="92D050"/>
                </a:solidFill>
              </a:rPr>
              <a:t>s</a:t>
            </a:r>
            <a:r>
              <a:rPr lang="en-US" sz="2000" dirty="0" smtClean="0">
                <a:solidFill>
                  <a:srgbClr val="92D050"/>
                </a:solidFill>
              </a:rPr>
              <a:t>igned/unsigned Integers */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signed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rgbClr val="00B0F0"/>
                </a:solidFill>
              </a:rPr>
              <a:t>char </a:t>
            </a:r>
            <a:r>
              <a:rPr lang="en-US" sz="2000" dirty="0">
                <a:solidFill>
                  <a:schemeClr val="bg1"/>
                </a:solidFill>
              </a:rPr>
              <a:t>int8_t;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unsigned char </a:t>
            </a:r>
            <a:r>
              <a:rPr lang="en-US" sz="2000" dirty="0">
                <a:solidFill>
                  <a:schemeClr val="bg1"/>
                </a:solidFill>
              </a:rPr>
              <a:t>uint8_t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smtClean="0">
                <a:solidFill>
                  <a:srgbClr val="92D050"/>
                </a:solidFill>
              </a:rPr>
              <a:t>16-bit </a:t>
            </a:r>
            <a:r>
              <a:rPr lang="en-US" sz="2000" dirty="0">
                <a:solidFill>
                  <a:srgbClr val="92D050"/>
                </a:solidFill>
              </a:rPr>
              <a:t>signed/unsigned Integers </a:t>
            </a:r>
            <a:r>
              <a:rPr lang="en-US" sz="2000" dirty="0" smtClean="0">
                <a:solidFill>
                  <a:srgbClr val="92D050"/>
                </a:solidFill>
              </a:rPr>
              <a:t>*/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signed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smtClean="0">
                <a:solidFill>
                  <a:srgbClr val="00B0F0"/>
                </a:solidFill>
              </a:rPr>
              <a:t>short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int16_t;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unsigned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short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uint16_t;</a:t>
            </a:r>
          </a:p>
          <a:p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smtClean="0">
                <a:solidFill>
                  <a:srgbClr val="92D050"/>
                </a:solidFill>
              </a:rPr>
              <a:t>32-bit </a:t>
            </a:r>
            <a:r>
              <a:rPr lang="en-US" sz="2000" dirty="0">
                <a:solidFill>
                  <a:srgbClr val="92D050"/>
                </a:solidFill>
              </a:rPr>
              <a:t>signed/unsigned Integers </a:t>
            </a:r>
            <a:r>
              <a:rPr lang="en-US" sz="2000" dirty="0" smtClean="0">
                <a:solidFill>
                  <a:srgbClr val="92D050"/>
                </a:solidFill>
              </a:rPr>
              <a:t>*/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signed</a:t>
            </a:r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rgbClr val="00B0F0"/>
                </a:solidFill>
              </a:rPr>
              <a:t>long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int32_t;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typedef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unsigned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long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uint32_t;</a:t>
            </a:r>
          </a:p>
          <a:p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smtClean="0">
                <a:solidFill>
                  <a:srgbClr val="92D050"/>
                </a:solidFill>
              </a:rPr>
              <a:t>64-bit </a:t>
            </a:r>
            <a:r>
              <a:rPr lang="en-US" sz="2000" dirty="0">
                <a:solidFill>
                  <a:srgbClr val="92D050"/>
                </a:solidFill>
              </a:rPr>
              <a:t>signed/unsigned Integers </a:t>
            </a:r>
            <a:r>
              <a:rPr lang="en-US" sz="2000" dirty="0" smtClean="0">
                <a:solidFill>
                  <a:srgbClr val="92D050"/>
                </a:solidFill>
              </a:rPr>
              <a:t>*/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signed</a:t>
            </a:r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rgbClr val="00B0F0"/>
                </a:solidFill>
              </a:rPr>
              <a:t>long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long</a:t>
            </a:r>
            <a:r>
              <a:rPr lang="en-US" sz="2000" dirty="0">
                <a:solidFill>
                  <a:srgbClr val="00B0F0"/>
                </a:solidFill>
              </a:rPr>
              <a:t> int</a:t>
            </a:r>
            <a:r>
              <a:rPr lang="en-US" sz="2000" dirty="0">
                <a:solidFill>
                  <a:schemeClr val="bg1"/>
                </a:solidFill>
              </a:rPr>
              <a:t> int64_t;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typedef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unsigned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long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long</a:t>
            </a:r>
            <a:r>
              <a:rPr lang="en-US" sz="2000" dirty="0">
                <a:solidFill>
                  <a:srgbClr val="00B0F0"/>
                </a:solidFill>
              </a:rPr>
              <a:t> int</a:t>
            </a:r>
            <a:r>
              <a:rPr lang="en-US" sz="2000" dirty="0">
                <a:solidFill>
                  <a:schemeClr val="bg1"/>
                </a:solidFill>
              </a:rPr>
              <a:t> uint64_t</a:t>
            </a:r>
            <a:r>
              <a:rPr lang="en-US" sz="2000" dirty="0"/>
              <a:t>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endif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smtClean="0">
                <a:solidFill>
                  <a:srgbClr val="92D050"/>
                </a:solidFill>
              </a:rPr>
              <a:t>__STDINT_H__ */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2" y="3784806"/>
            <a:ext cx="32959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typedef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enum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Color {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COLOR_BLUE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=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400" dirty="0" smtClean="0">
                <a:solidFill>
                  <a:srgbClr val="00B0F0"/>
                </a:solidFill>
              </a:rPr>
              <a:t>,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   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COLOR_RED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=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,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   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COLOR_GREEN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=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 smtClean="0">
                <a:solidFill>
                  <a:srgbClr val="00B0F0"/>
                </a:solidFill>
              </a:rPr>
              <a:t>,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} </a:t>
            </a:r>
            <a:r>
              <a:rPr lang="en-US" sz="2400" dirty="0" err="1" smtClean="0">
                <a:solidFill>
                  <a:schemeClr val="bg1"/>
                </a:solidFill>
              </a:rPr>
              <a:t>Color_t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96227" y="3784806"/>
            <a:ext cx="309232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typedef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struct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Data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int32_t  temperature;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unt32_t date;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unt32_t time;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 </a:t>
            </a:r>
            <a:r>
              <a:rPr lang="en-US" sz="2400" dirty="0" err="1" smtClean="0">
                <a:solidFill>
                  <a:schemeClr val="bg1"/>
                </a:solidFill>
              </a:rPr>
              <a:t>Data_t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18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4723" y="1282846"/>
            <a:ext cx="5590935" cy="5439951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Architecture designed to implement </a:t>
            </a:r>
            <a:r>
              <a:rPr lang="en-US" dirty="0" smtClean="0">
                <a:solidFill>
                  <a:srgbClr val="FFFF00"/>
                </a:solidFill>
                <a:latin typeface="Helvetica Neue"/>
              </a:rPr>
              <a:t>assembly instructions</a:t>
            </a:r>
          </a:p>
          <a:p>
            <a:endParaRPr lang="en-US" dirty="0">
              <a:solidFill>
                <a:schemeClr val="bg1"/>
              </a:solidFill>
              <a:latin typeface="Helvetica Neue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Complex Instruction Set Computer (CISC)</a:t>
            </a:r>
          </a:p>
          <a:p>
            <a:pPr lvl="1"/>
            <a:endParaRPr lang="en-US" dirty="0">
              <a:solidFill>
                <a:schemeClr val="bg1"/>
              </a:solidFill>
              <a:latin typeface="Helvetica Neue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Reduced Instruction Set Computer (RISC)</a:t>
            </a:r>
          </a:p>
          <a:p>
            <a:pPr lvl="1"/>
            <a:endParaRPr lang="en-US" dirty="0">
              <a:solidFill>
                <a:schemeClr val="bg1"/>
              </a:solidFill>
              <a:latin typeface="Helvetica Neue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Advanced RISC Machine (ARM)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525633" y="1573920"/>
            <a:ext cx="1457422" cy="4540270"/>
            <a:chOff x="10742112" y="1282847"/>
            <a:chExt cx="740822" cy="4540270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10742112" y="1282847"/>
              <a:ext cx="740822" cy="3629144"/>
              <a:chOff x="2712555" y="2308984"/>
              <a:chExt cx="1063720" cy="3370641"/>
            </a:xfrm>
            <a:grpFill/>
          </p:grpSpPr>
          <p:grpSp>
            <p:nvGrpSpPr>
              <p:cNvPr id="56" name="Group 55"/>
              <p:cNvGrpSpPr/>
              <p:nvPr/>
            </p:nvGrpSpPr>
            <p:grpSpPr>
              <a:xfrm>
                <a:off x="2712555" y="2308984"/>
                <a:ext cx="1063720" cy="1126432"/>
                <a:chOff x="1322987" y="1953305"/>
                <a:chExt cx="1063720" cy="1126432"/>
              </a:xfrm>
              <a:grpFill/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Instruction_a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Instruction_b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Instruction_c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Instruction_d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2712555" y="3431494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ysClr val="windowText" lastClr="000000"/>
                      </a:solidFill>
                    </a:rPr>
                    <a:t>…</a:t>
                  </a:r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712555" y="4553193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10742112" y="4911991"/>
              <a:ext cx="740821" cy="30346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42112" y="5215452"/>
              <a:ext cx="740821" cy="30346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742112" y="5519655"/>
              <a:ext cx="740821" cy="30346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0782192" y="1074700"/>
            <a:ext cx="9443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B0F0"/>
                </a:solidFill>
              </a:rPr>
              <a:t>Flash</a:t>
            </a:r>
            <a:endParaRPr lang="en-US" sz="2600" b="1" dirty="0">
              <a:solidFill>
                <a:srgbClr val="00B0F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41971" y="2247259"/>
            <a:ext cx="3848933" cy="3485968"/>
            <a:chOff x="5954541" y="2567228"/>
            <a:chExt cx="4337665" cy="3485968"/>
          </a:xfrm>
        </p:grpSpPr>
        <p:sp>
          <p:nvSpPr>
            <p:cNvPr id="11" name="Rectangle 10"/>
            <p:cNvSpPr/>
            <p:nvPr/>
          </p:nvSpPr>
          <p:spPr>
            <a:xfrm>
              <a:off x="5954541" y="2567228"/>
              <a:ext cx="4337665" cy="3485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29183" y="5556688"/>
              <a:ext cx="1424247" cy="35088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Result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Trapezoid 23"/>
            <p:cNvSpPr/>
            <p:nvPr/>
          </p:nvSpPr>
          <p:spPr>
            <a:xfrm rot="10800000">
              <a:off x="6059246" y="4050256"/>
              <a:ext cx="2403366" cy="1092154"/>
            </a:xfrm>
            <a:prstGeom prst="trapezoid">
              <a:avLst>
                <a:gd name="adj" fmla="val 460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rot="10800000">
              <a:off x="7134997" y="4041133"/>
              <a:ext cx="251864" cy="29281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4931" y="4390725"/>
              <a:ext cx="21885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Arithmetic Logical </a:t>
              </a:r>
              <a:endParaRPr lang="en-US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algn="ctr"/>
              <a:r>
                <a:rPr lang="en-US" sz="1600" dirty="0" smtClean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Unit</a:t>
              </a:r>
              <a:r>
                <a:rPr lang="en-US" sz="16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600" dirty="0" smtClean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(ALU</a:t>
              </a:r>
              <a:r>
                <a:rPr lang="en-US" sz="16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12519" y="2730987"/>
              <a:ext cx="3740218" cy="909918"/>
              <a:chOff x="8851095" y="1779762"/>
              <a:chExt cx="3740218" cy="90991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8851095" y="1779762"/>
                <a:ext cx="3740218" cy="880347"/>
                <a:chOff x="5092861" y="1563995"/>
                <a:chExt cx="3356854" cy="894393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5092861" y="1563995"/>
                  <a:ext cx="1487674" cy="89439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General Purpose Registers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6808451" y="1792209"/>
                  <a:ext cx="1641264" cy="33438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Stack pointer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10762612" y="2333526"/>
                <a:ext cx="1828594" cy="3561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Program Counter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>
              <a:off x="6655355" y="3632650"/>
              <a:ext cx="0" cy="40848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898960" y="3641773"/>
              <a:ext cx="0" cy="40848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241307" y="5142410"/>
              <a:ext cx="0" cy="40848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8503051" y="4469409"/>
              <a:ext cx="1657572" cy="3412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Instruction_c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594286" y="1722713"/>
            <a:ext cx="9443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B0F0"/>
                </a:solidFill>
              </a:rPr>
              <a:t>CPU</a:t>
            </a:r>
            <a:endParaRPr lang="en-US" sz="2600" b="1" dirty="0">
              <a:solidFill>
                <a:srgbClr val="00B0F0"/>
              </a:solidFill>
            </a:endParaRPr>
          </a:p>
        </p:txBody>
      </p:sp>
      <p:sp>
        <p:nvSpPr>
          <p:cNvPr id="74" name="Title 3"/>
          <p:cNvSpPr txBox="1">
            <a:spLocks/>
          </p:cNvSpPr>
          <p:nvPr/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Architecture [S1]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cxnSp>
        <p:nvCxnSpPr>
          <p:cNvPr id="13" name="Elbow Connector 12"/>
          <p:cNvCxnSpPr>
            <a:stCxn id="18" idx="3"/>
            <a:endCxn id="69" idx="1"/>
          </p:cNvCxnSpPr>
          <p:nvPr/>
        </p:nvCxnSpPr>
        <p:spPr>
          <a:xfrm flipV="1">
            <a:off x="9867054" y="2330807"/>
            <a:ext cx="658579" cy="812052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538587" y="3539405"/>
            <a:ext cx="120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Instruction</a:t>
            </a:r>
          </a:p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4723" y="1282846"/>
            <a:ext cx="6776539" cy="54399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Instruction – Fundamental unit of work or operation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Arithmetic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Logical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Program Flow Control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/>
              </a:rPr>
              <a:t>Load/Store</a:t>
            </a:r>
          </a:p>
          <a:p>
            <a:endParaRPr lang="en-US" dirty="0">
              <a:solidFill>
                <a:schemeClr val="bg1"/>
              </a:solidFill>
              <a:latin typeface="Helvetica Neue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Word – fundamental operand size for each operation</a:t>
            </a:r>
          </a:p>
          <a:p>
            <a:pPr lvl="1"/>
            <a:endParaRPr lang="en-US" dirty="0">
              <a:solidFill>
                <a:schemeClr val="bg1"/>
              </a:solidFill>
              <a:latin typeface="Helvetica Neue"/>
            </a:endParaRPr>
          </a:p>
          <a:p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74" name="Title 3"/>
          <p:cNvSpPr txBox="1">
            <a:spLocks/>
          </p:cNvSpPr>
          <p:nvPr/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Units of Operation [S2]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7669" y="5680543"/>
            <a:ext cx="5066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Example: 32-bit Machines are built to do 32-bit math most optimally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97242" y="1372952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Inside a CPU</a:t>
            </a:r>
            <a:endParaRPr lang="en-US" sz="22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7655460" y="1863559"/>
            <a:ext cx="3848933" cy="3485968"/>
            <a:chOff x="5954541" y="2567228"/>
            <a:chExt cx="4337665" cy="3485968"/>
          </a:xfrm>
        </p:grpSpPr>
        <p:sp>
          <p:nvSpPr>
            <p:cNvPr id="94" name="Rectangle 93"/>
            <p:cNvSpPr/>
            <p:nvPr/>
          </p:nvSpPr>
          <p:spPr>
            <a:xfrm>
              <a:off x="5954541" y="2567228"/>
              <a:ext cx="4337665" cy="3485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29183" y="5556688"/>
              <a:ext cx="1424247" cy="35088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Result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Trapezoid 95"/>
            <p:cNvSpPr/>
            <p:nvPr/>
          </p:nvSpPr>
          <p:spPr>
            <a:xfrm rot="10800000">
              <a:off x="6059246" y="4050256"/>
              <a:ext cx="2403366" cy="1092154"/>
            </a:xfrm>
            <a:prstGeom prst="trapezoid">
              <a:avLst>
                <a:gd name="adj" fmla="val 460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7134997" y="4041133"/>
              <a:ext cx="251864" cy="29281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174931" y="4390725"/>
              <a:ext cx="21885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Arithmetic Logical </a:t>
              </a:r>
              <a:endParaRPr lang="en-US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algn="ctr"/>
              <a:r>
                <a:rPr lang="en-US" sz="1600" dirty="0" smtClean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Unit</a:t>
              </a:r>
              <a:r>
                <a:rPr lang="en-US" sz="16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600" dirty="0" smtClean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(ALU</a:t>
              </a:r>
              <a:r>
                <a:rPr lang="en-US" sz="16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6412519" y="2730987"/>
              <a:ext cx="3740218" cy="909918"/>
              <a:chOff x="8851095" y="1779762"/>
              <a:chExt cx="3740218" cy="909918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8851095" y="1779762"/>
                <a:ext cx="3740218" cy="880347"/>
                <a:chOff x="5092861" y="1563995"/>
                <a:chExt cx="3356854" cy="894393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5092861" y="1563995"/>
                  <a:ext cx="1487674" cy="89439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General Purpose Registers</a:t>
                  </a: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808451" y="1792209"/>
                  <a:ext cx="1641264" cy="33438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Stack pointer</a:t>
                  </a:r>
                </a:p>
              </p:txBody>
            </p:sp>
          </p:grpSp>
          <p:sp>
            <p:nvSpPr>
              <p:cNvPr id="105" name="Rectangle 104"/>
              <p:cNvSpPr/>
              <p:nvPr/>
            </p:nvSpPr>
            <p:spPr>
              <a:xfrm>
                <a:off x="10762612" y="2333526"/>
                <a:ext cx="1828594" cy="3561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Program Counter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>
            <a:xfrm>
              <a:off x="6655355" y="3632650"/>
              <a:ext cx="0" cy="40848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7898960" y="3641773"/>
              <a:ext cx="0" cy="40848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7241307" y="5142410"/>
              <a:ext cx="0" cy="40848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8503051" y="4469409"/>
              <a:ext cx="1657572" cy="3412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Instruction_c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0052076" y="3155705"/>
            <a:ext cx="120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Instruction</a:t>
            </a:r>
          </a:p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 txBox="1">
            <a:spLocks/>
          </p:cNvSpPr>
          <p:nvPr/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Units of Operation [S3]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69469" y="2615015"/>
            <a:ext cx="3690376" cy="30211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048298" y="4800166"/>
            <a:ext cx="3546662" cy="614023"/>
            <a:chOff x="790535" y="4692256"/>
            <a:chExt cx="3971368" cy="614023"/>
          </a:xfrm>
        </p:grpSpPr>
        <p:grpSp>
          <p:nvGrpSpPr>
            <p:cNvPr id="41" name="Group 40"/>
            <p:cNvGrpSpPr/>
            <p:nvPr/>
          </p:nvGrpSpPr>
          <p:grpSpPr>
            <a:xfrm>
              <a:off x="790535" y="4692256"/>
              <a:ext cx="3971368" cy="614023"/>
              <a:chOff x="394892" y="4692257"/>
              <a:chExt cx="4976159" cy="614023"/>
            </a:xfrm>
          </p:grpSpPr>
          <p:sp>
            <p:nvSpPr>
              <p:cNvPr id="48" name="Right Arrow 47"/>
              <p:cNvSpPr/>
              <p:nvPr/>
            </p:nvSpPr>
            <p:spPr>
              <a:xfrm rot="10800000">
                <a:off x="394892" y="4692257"/>
                <a:ext cx="2506428" cy="61402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2864623" y="4692257"/>
                <a:ext cx="2506428" cy="61402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158857" y="4853051"/>
                <a:ext cx="1411532" cy="2926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1447459" y="4871820"/>
              <a:ext cx="2821111" cy="254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smtClean="0">
                  <a:solidFill>
                    <a:schemeClr val="tx1"/>
                  </a:solidFill>
                </a:rPr>
                <a:t>N-bit</a:t>
              </a:r>
              <a:r>
                <a:rPr lang="en-US" sz="1600" dirty="0" smtClean="0">
                  <a:solidFill>
                    <a:schemeClr val="tx1"/>
                  </a:solidFill>
                </a:rPr>
                <a:t>  </a:t>
              </a:r>
              <a:r>
                <a:rPr lang="en-US" sz="1600" dirty="0">
                  <a:solidFill>
                    <a:schemeClr val="tx1"/>
                  </a:solidFill>
                </a:rPr>
                <a:t>Data Bus (</a:t>
              </a:r>
              <a:r>
                <a:rPr lang="en-US" sz="1600" dirty="0" smtClean="0">
                  <a:solidFill>
                    <a:schemeClr val="tx1"/>
                  </a:solidFill>
                </a:rPr>
                <a:t>internal)</a:t>
              </a:r>
              <a:endParaRPr lang="en-US" sz="16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131895" y="2905700"/>
            <a:ext cx="1225248" cy="123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N-bit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Registers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744519" y="4137700"/>
            <a:ext cx="0" cy="8156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760482" y="4145320"/>
            <a:ext cx="0" cy="8156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rapezoid 34"/>
          <p:cNvSpPr/>
          <p:nvPr/>
        </p:nvSpPr>
        <p:spPr>
          <a:xfrm rot="10800000">
            <a:off x="9926005" y="3446093"/>
            <a:ext cx="1668954" cy="694780"/>
          </a:xfrm>
          <a:prstGeom prst="trapezoid">
            <a:avLst>
              <a:gd name="adj" fmla="val 4609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983830" y="3690867"/>
            <a:ext cx="1615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N-bit </a:t>
            </a:r>
            <a:r>
              <a:rPr lang="en-US" sz="1600" dirty="0" smtClean="0"/>
              <a:t>ALU</a:t>
            </a:r>
            <a:endParaRPr lang="en-US" sz="16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7635628" y="5798484"/>
            <a:ext cx="434742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CPU operand size = data size of </a:t>
            </a:r>
            <a:r>
              <a:rPr lang="en-US" sz="2000" dirty="0" smtClean="0"/>
              <a:t>registers 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639227" y="2208896"/>
            <a:ext cx="237026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CPU </a:t>
            </a:r>
            <a:r>
              <a:rPr lang="en-US" b="1" i="1" dirty="0"/>
              <a:t>N-bit </a:t>
            </a:r>
            <a:r>
              <a:rPr lang="en-US" dirty="0"/>
              <a:t>architecture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9924706" y="2895345"/>
            <a:ext cx="420908" cy="637816"/>
          </a:xfrm>
          <a:prstGeom prst="bentArrow">
            <a:avLst>
              <a:gd name="adj1" fmla="val 25000"/>
              <a:gd name="adj2" fmla="val 29713"/>
              <a:gd name="adj3" fmla="val 29965"/>
              <a:gd name="adj4" fmla="val 531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Bent Arrow 65"/>
          <p:cNvSpPr/>
          <p:nvPr/>
        </p:nvSpPr>
        <p:spPr>
          <a:xfrm>
            <a:off x="9630102" y="2984744"/>
            <a:ext cx="563055" cy="1968596"/>
          </a:xfrm>
          <a:prstGeom prst="bentArrow">
            <a:avLst>
              <a:gd name="adj1" fmla="val 25000"/>
              <a:gd name="adj2" fmla="val 10049"/>
              <a:gd name="adj3" fmla="val 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Bent Arrow 66"/>
          <p:cNvSpPr/>
          <p:nvPr/>
        </p:nvSpPr>
        <p:spPr>
          <a:xfrm rot="5400000">
            <a:off x="10486394" y="2573777"/>
            <a:ext cx="447658" cy="1269590"/>
          </a:xfrm>
          <a:prstGeom prst="bentArrow">
            <a:avLst>
              <a:gd name="adj1" fmla="val 25000"/>
              <a:gd name="adj2" fmla="val 29713"/>
              <a:gd name="adj3" fmla="val 29965"/>
              <a:gd name="adj4" fmla="val 531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Isosceles Triangle 67"/>
          <p:cNvSpPr/>
          <p:nvPr/>
        </p:nvSpPr>
        <p:spPr>
          <a:xfrm rot="10800000">
            <a:off x="10679592" y="3436719"/>
            <a:ext cx="223486" cy="2928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63832" y="4137702"/>
            <a:ext cx="981049" cy="969475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232534" y="1601358"/>
            <a:ext cx="878194" cy="1324872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4"/>
          <p:cNvSpPr>
            <a:spLocks noGrp="1"/>
          </p:cNvSpPr>
          <p:nvPr>
            <p:ph idx="1"/>
          </p:nvPr>
        </p:nvSpPr>
        <p:spPr>
          <a:xfrm>
            <a:off x="354723" y="1282846"/>
            <a:ext cx="5565690" cy="543995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General Purpose Registers in CPU will be size of the Word</a:t>
            </a:r>
          </a:p>
          <a:p>
            <a:pPr lvl="1"/>
            <a:endParaRPr lang="en-US" dirty="0">
              <a:solidFill>
                <a:schemeClr val="bg1"/>
              </a:solidFill>
              <a:latin typeface="Helvetica Neue"/>
            </a:endParaRPr>
          </a:p>
          <a:p>
            <a:endParaRPr lang="en-US" dirty="0" smtClean="0">
              <a:solidFill>
                <a:schemeClr val="bg1"/>
              </a:solidFill>
              <a:latin typeface="Helvetica Neue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Cortex-M Processors has General and Special Purpose CPU Core registers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Helvetica Neue"/>
              </a:rPr>
              <a:t>R0-R12 General Purpose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Helvetica Neue"/>
              </a:rPr>
              <a:t>R13-R15 Reserved Role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Program Status Registers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Exception Mask Registers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Helvetica Neue"/>
              </a:rPr>
              <a:t>Control Register</a:t>
            </a:r>
          </a:p>
          <a:p>
            <a:pPr lvl="1"/>
            <a:endParaRPr lang="en-US" dirty="0">
              <a:solidFill>
                <a:schemeClr val="bg1"/>
              </a:solidFill>
              <a:latin typeface="Helvetica Neue"/>
            </a:endParaRPr>
          </a:p>
          <a:p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3107" y="2399572"/>
            <a:ext cx="4536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Helvetica Neue"/>
              </a:rPr>
              <a:t>ARM 32-bit Word = 32-bit </a:t>
            </a:r>
            <a:r>
              <a:rPr lang="en-US" sz="2200" dirty="0" smtClean="0">
                <a:solidFill>
                  <a:srgbClr val="00B0F0"/>
                </a:solidFill>
                <a:latin typeface="Helvetica Neue"/>
              </a:rPr>
              <a:t>registers</a:t>
            </a:r>
            <a:endParaRPr lang="en-US" sz="2200" dirty="0">
              <a:solidFill>
                <a:srgbClr val="00B0F0"/>
              </a:solidFill>
              <a:latin typeface="Helvetica Neu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36944" t="41626" r="51667" b="14229"/>
          <a:stretch/>
        </p:blipFill>
        <p:spPr>
          <a:xfrm>
            <a:off x="5989317" y="1353632"/>
            <a:ext cx="1137103" cy="475179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5578304" y="942109"/>
            <a:ext cx="19591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Core CPU Registers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989317" y="6198594"/>
            <a:ext cx="1109466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920413" y="6260532"/>
            <a:ext cx="127310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N-bits </a:t>
            </a:r>
            <a:r>
              <a:rPr lang="en-US" i="1" dirty="0" smtClean="0"/>
              <a:t>wide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Instruction Sizes [S4]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579041" cy="2410916"/>
          </a:xfrm>
        </p:spPr>
        <p:txBody>
          <a:bodyPr/>
          <a:lstStyle/>
          <a:p>
            <a:r>
              <a:rPr lang="en-US" dirty="0" smtClean="0"/>
              <a:t>Instruction size can vary</a:t>
            </a:r>
          </a:p>
          <a:p>
            <a:pPr lvl="1"/>
            <a:r>
              <a:rPr lang="en-US" dirty="0" smtClean="0"/>
              <a:t>ARM Instruction Set ARMv6-M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16-Bit and 32-Bit</a:t>
            </a:r>
          </a:p>
          <a:p>
            <a:pPr lvl="1"/>
            <a:r>
              <a:rPr lang="en-US" dirty="0" smtClean="0"/>
              <a:t>Thumb-2 Instruction Set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16-Bit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87662" y="3184280"/>
            <a:ext cx="56834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000104c8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&lt;main&gt;</a:t>
            </a:r>
            <a:r>
              <a:rPr lang="en-US" sz="2200" dirty="0">
                <a:solidFill>
                  <a:srgbClr val="FFFFFF"/>
                </a:solidFill>
              </a:rPr>
              <a:t>:</a:t>
            </a:r>
            <a:r>
              <a:rPr lang="en-US" sz="2200" dirty="0"/>
              <a:t>  </a:t>
            </a:r>
            <a:endParaRPr lang="en-US" sz="2200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      104c8</a:t>
            </a:r>
            <a:r>
              <a:rPr lang="en-US" sz="2200" dirty="0" smtClean="0">
                <a:solidFill>
                  <a:srgbClr val="FFFFFF"/>
                </a:solidFill>
              </a:rPr>
              <a:t>:</a:t>
            </a:r>
            <a:r>
              <a:rPr lang="en-US" sz="2200" dirty="0" smtClean="0"/>
              <a:t>     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b5b0</a:t>
            </a:r>
            <a:r>
              <a:rPr lang="en-US" sz="2200" dirty="0" smtClean="0"/>
              <a:t>                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push</a:t>
            </a:r>
            <a:r>
              <a:rPr lang="en-US" sz="2200" dirty="0" smtClean="0"/>
              <a:t>     </a:t>
            </a:r>
            <a:r>
              <a:rPr lang="en-US" sz="2200" dirty="0" smtClean="0">
                <a:solidFill>
                  <a:schemeClr val="bg1"/>
                </a:solidFill>
              </a:rPr>
              <a:t>{</a:t>
            </a:r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r4, r5, r7, </a:t>
            </a:r>
            <a:r>
              <a:rPr lang="en-US" sz="2200" dirty="0" err="1">
                <a:solidFill>
                  <a:schemeClr val="bg2">
                    <a:lumMod val="90000"/>
                  </a:schemeClr>
                </a:solidFill>
              </a:rPr>
              <a:t>lr</a:t>
            </a:r>
            <a:r>
              <a:rPr lang="en-US" sz="22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      104ca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b096                 sub</a:t>
            </a:r>
            <a:r>
              <a:rPr lang="en-US" sz="2200" dirty="0" smtClean="0"/>
              <a:t>        </a:t>
            </a:r>
            <a:r>
              <a:rPr lang="en-US" sz="2200" dirty="0" err="1" smtClean="0">
                <a:solidFill>
                  <a:schemeClr val="bg2">
                    <a:lumMod val="90000"/>
                  </a:schemeClr>
                </a:solidFill>
              </a:rPr>
              <a:t>sp</a:t>
            </a:r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88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     </a:t>
            </a:r>
            <a:r>
              <a:rPr lang="en-US" sz="2200" dirty="0" smtClean="0">
                <a:solidFill>
                  <a:srgbClr val="FF0000"/>
                </a:solidFill>
              </a:rPr>
              <a:t>104cc</a:t>
            </a:r>
            <a:r>
              <a:rPr lang="en-US" sz="2200" dirty="0" smtClean="0">
                <a:solidFill>
                  <a:srgbClr val="FFFFFF"/>
                </a:solidFill>
              </a:rPr>
              <a:t>:</a:t>
            </a:r>
            <a:r>
              <a:rPr lang="en-US" sz="2200" dirty="0" smtClean="0"/>
              <a:t>     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af00                  add</a:t>
            </a:r>
            <a:r>
              <a:rPr lang="en-US" sz="2200" dirty="0"/>
              <a:t>	</a:t>
            </a:r>
            <a:r>
              <a:rPr lang="en-US" sz="2200" dirty="0" smtClean="0">
                <a:solidFill>
                  <a:schemeClr val="bg2">
                    <a:lumMod val="90000"/>
                  </a:schemeClr>
                </a:solidFill>
              </a:rPr>
              <a:t>r7</a:t>
            </a:r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bg2">
                    <a:lumMod val="90000"/>
                  </a:schemeClr>
                </a:solidFill>
              </a:rPr>
              <a:t>sp</a:t>
            </a:r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0</a:t>
            </a:r>
          </a:p>
          <a:p>
            <a:r>
              <a:rPr lang="en-US" sz="2200" dirty="0" smtClean="0"/>
              <a:t>      </a:t>
            </a:r>
            <a:r>
              <a:rPr lang="en-US" sz="2200" dirty="0" smtClean="0">
                <a:solidFill>
                  <a:srgbClr val="FF0000"/>
                </a:solidFill>
              </a:rPr>
              <a:t>104ce</a:t>
            </a:r>
            <a:r>
              <a:rPr lang="en-US" sz="2200" dirty="0" smtClean="0">
                <a:solidFill>
                  <a:srgbClr val="FFFFFF"/>
                </a:solidFill>
              </a:rPr>
              <a:t>:</a:t>
            </a:r>
            <a:r>
              <a:rPr lang="en-US" sz="2200" dirty="0" smtClean="0"/>
              <a:t>     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f241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0330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2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movw</a:t>
            </a:r>
            <a:r>
              <a:rPr lang="en-US" sz="2200" dirty="0" smtClean="0"/>
              <a:t>   </a:t>
            </a:r>
            <a:r>
              <a:rPr lang="en-US" sz="2200" dirty="0" smtClean="0">
                <a:solidFill>
                  <a:schemeClr val="bg2">
                    <a:lumMod val="90000"/>
                  </a:schemeClr>
                </a:solidFill>
              </a:rPr>
              <a:t>r3</a:t>
            </a:r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4144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     104d2</a:t>
            </a:r>
            <a:r>
              <a:rPr lang="en-US" sz="2200" dirty="0" smtClean="0">
                <a:solidFill>
                  <a:srgbClr val="FFFFFF"/>
                </a:solidFill>
              </a:rPr>
              <a:t>:</a:t>
            </a:r>
            <a:r>
              <a:rPr lang="en-US" sz="2200" dirty="0" smtClean="0"/>
              <a:t>    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f2c0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0302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movt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2200" dirty="0" smtClean="0">
                <a:solidFill>
                  <a:schemeClr val="bg2">
                    <a:lumMod val="90000"/>
                  </a:schemeClr>
                </a:solidFill>
              </a:rPr>
              <a:t>r3</a:t>
            </a:r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#2</a:t>
            </a:r>
          </a:p>
        </p:txBody>
      </p:sp>
      <p:sp>
        <p:nvSpPr>
          <p:cNvPr id="6" name="Left Brace 5"/>
          <p:cNvSpPr/>
          <p:nvPr/>
        </p:nvSpPr>
        <p:spPr>
          <a:xfrm>
            <a:off x="5487661" y="3627312"/>
            <a:ext cx="299008" cy="800191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7600036" y="4918656"/>
            <a:ext cx="227645" cy="1281001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9771227" y="4351902"/>
            <a:ext cx="227644" cy="241450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0057" y="5810375"/>
            <a:ext cx="147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Instruction Address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7208" y="5810375"/>
            <a:ext cx="147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Machine Code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08027" y="5810374"/>
            <a:ext cx="147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Assembly Code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6221746" y="5144803"/>
            <a:ext cx="227645" cy="82870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5487661" y="4648194"/>
            <a:ext cx="299008" cy="528172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45115" y="4648194"/>
            <a:ext cx="1442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32-Bit</a:t>
            </a: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Instructions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5115" y="3738166"/>
            <a:ext cx="144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16-Bit</a:t>
            </a: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Instructions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735" y="3922860"/>
            <a:ext cx="3297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Example Output with Machine Code and  Assembly Code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4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 txBox="1">
            <a:spLocks/>
          </p:cNvSpPr>
          <p:nvPr/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Units of Operation [S5]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50121" y="1225346"/>
            <a:ext cx="3690376" cy="34294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012547" y="1516031"/>
            <a:ext cx="1225248" cy="123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N-bit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Registers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625171" y="2748031"/>
            <a:ext cx="0" cy="8156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641134" y="2755651"/>
            <a:ext cx="0" cy="8156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rapezoid 34"/>
          <p:cNvSpPr/>
          <p:nvPr/>
        </p:nvSpPr>
        <p:spPr>
          <a:xfrm rot="10800000">
            <a:off x="9806657" y="2056424"/>
            <a:ext cx="1668954" cy="694780"/>
          </a:xfrm>
          <a:prstGeom prst="trapezoid">
            <a:avLst>
              <a:gd name="adj" fmla="val 4609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864482" y="2301198"/>
            <a:ext cx="1615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N-bit </a:t>
            </a:r>
            <a:r>
              <a:rPr lang="en-US" sz="1600" dirty="0" smtClean="0"/>
              <a:t>ALU</a:t>
            </a:r>
            <a:endParaRPr lang="en-US" sz="16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519879" y="819227"/>
            <a:ext cx="237026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CPU </a:t>
            </a:r>
            <a:r>
              <a:rPr lang="en-US" b="1" i="1" dirty="0"/>
              <a:t>N-bit </a:t>
            </a:r>
            <a:r>
              <a:rPr lang="en-US" dirty="0"/>
              <a:t>architecture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9805358" y="1505676"/>
            <a:ext cx="420908" cy="637816"/>
          </a:xfrm>
          <a:prstGeom prst="bentArrow">
            <a:avLst>
              <a:gd name="adj1" fmla="val 25000"/>
              <a:gd name="adj2" fmla="val 29713"/>
              <a:gd name="adj3" fmla="val 29965"/>
              <a:gd name="adj4" fmla="val 531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Bent Arrow 65"/>
          <p:cNvSpPr/>
          <p:nvPr/>
        </p:nvSpPr>
        <p:spPr>
          <a:xfrm>
            <a:off x="9510754" y="1595075"/>
            <a:ext cx="563055" cy="1968596"/>
          </a:xfrm>
          <a:prstGeom prst="bentArrow">
            <a:avLst>
              <a:gd name="adj1" fmla="val 25000"/>
              <a:gd name="adj2" fmla="val 10049"/>
              <a:gd name="adj3" fmla="val 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Bent Arrow 66"/>
          <p:cNvSpPr/>
          <p:nvPr/>
        </p:nvSpPr>
        <p:spPr>
          <a:xfrm rot="5400000">
            <a:off x="10367046" y="1184108"/>
            <a:ext cx="447658" cy="1269590"/>
          </a:xfrm>
          <a:prstGeom prst="bentArrow">
            <a:avLst>
              <a:gd name="adj1" fmla="val 25000"/>
              <a:gd name="adj2" fmla="val 29713"/>
              <a:gd name="adj3" fmla="val 29965"/>
              <a:gd name="adj4" fmla="val 531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Isosceles Triangle 67"/>
          <p:cNvSpPr/>
          <p:nvPr/>
        </p:nvSpPr>
        <p:spPr>
          <a:xfrm rot="10800000">
            <a:off x="10560244" y="2047050"/>
            <a:ext cx="223486" cy="2928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Content Placeholder 4"/>
          <p:cNvSpPr>
            <a:spLocks noGrp="1"/>
          </p:cNvSpPr>
          <p:nvPr>
            <p:ph idx="1"/>
          </p:nvPr>
        </p:nvSpPr>
        <p:spPr>
          <a:xfrm>
            <a:off x="354723" y="1282846"/>
            <a:ext cx="5851578" cy="54399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There are a lot of Busses in a Microcontroller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Internal System Busses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Example: ARM AHB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External Peripheral Busses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Example: ARM APB</a:t>
            </a:r>
            <a:endParaRPr lang="en-US" dirty="0" smtClean="0">
              <a:solidFill>
                <a:schemeClr val="bg1"/>
              </a:solidFill>
              <a:latin typeface="Helvetica Neue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Helvetica Neue"/>
              </a:rPr>
              <a:t>Bus is at least the size of the instruction</a:t>
            </a:r>
          </a:p>
          <a:p>
            <a:pPr lvl="1"/>
            <a:endParaRPr lang="en-US" dirty="0">
              <a:solidFill>
                <a:schemeClr val="bg1"/>
              </a:solidFill>
              <a:latin typeface="Helvetica Neue"/>
            </a:endParaRPr>
          </a:p>
          <a:p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11552" y="4654786"/>
            <a:ext cx="2018310" cy="1203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FF00"/>
                </a:solidFill>
              </a:rPr>
              <a:t>M-bit</a:t>
            </a:r>
            <a:r>
              <a:rPr lang="en-US" sz="2000" dirty="0" smtClean="0">
                <a:solidFill>
                  <a:srgbClr val="FFFF00"/>
                </a:solidFill>
              </a:rPr>
              <a:t> External Peripheral Data Bus or Crossbar</a:t>
            </a:r>
            <a:endParaRPr lang="en-US" sz="2000" dirty="0">
              <a:solidFill>
                <a:srgbClr val="FFFF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62704" y="4954841"/>
            <a:ext cx="5755969" cy="1559099"/>
            <a:chOff x="6062704" y="4954841"/>
            <a:chExt cx="5755969" cy="1559099"/>
          </a:xfrm>
        </p:grpSpPr>
        <p:sp>
          <p:nvSpPr>
            <p:cNvPr id="43" name="Rectangle 42"/>
            <p:cNvSpPr/>
            <p:nvPr/>
          </p:nvSpPr>
          <p:spPr>
            <a:xfrm>
              <a:off x="8062783" y="5662188"/>
              <a:ext cx="877906" cy="8491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GPIO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033897" y="5662188"/>
              <a:ext cx="1031119" cy="8491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Timer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35575" y="5664799"/>
              <a:ext cx="1234852" cy="8491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158224" y="5662188"/>
              <a:ext cx="1102156" cy="8484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Left-Right Arrow 1"/>
            <p:cNvSpPr/>
            <p:nvPr/>
          </p:nvSpPr>
          <p:spPr>
            <a:xfrm>
              <a:off x="6062704" y="4954841"/>
              <a:ext cx="5755969" cy="40990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5" idx="0"/>
            </p:cNvCxnSpPr>
            <p:nvPr/>
          </p:nvCxnSpPr>
          <p:spPr>
            <a:xfrm flipH="1" flipV="1">
              <a:off x="7348078" y="5068545"/>
              <a:ext cx="4923" cy="596254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8499700" y="5070755"/>
              <a:ext cx="4923" cy="596254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9558462" y="5078638"/>
              <a:ext cx="4923" cy="596254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0711678" y="5065934"/>
              <a:ext cx="4923" cy="596254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Left-Right Arrow 55"/>
          <p:cNvSpPr/>
          <p:nvPr/>
        </p:nvSpPr>
        <p:spPr>
          <a:xfrm>
            <a:off x="7970427" y="3445244"/>
            <a:ext cx="3505184" cy="45598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50955" y="3208898"/>
            <a:ext cx="1870283" cy="95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FFFF00"/>
                </a:solidFill>
              </a:rPr>
              <a:t>N</a:t>
            </a:r>
            <a:r>
              <a:rPr lang="en-US" sz="2000" b="1" i="1" dirty="0" smtClean="0">
                <a:solidFill>
                  <a:srgbClr val="FFFF00"/>
                </a:solidFill>
              </a:rPr>
              <a:t>-bit</a:t>
            </a:r>
            <a:r>
              <a:rPr lang="en-US" sz="2000" dirty="0" smtClean="0">
                <a:solidFill>
                  <a:srgbClr val="FFFF00"/>
                </a:solidFill>
              </a:rPr>
              <a:t> Internal Data Bus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8612" y="4064364"/>
            <a:ext cx="2029923" cy="427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Fabric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7" idx="2"/>
          </p:cNvCxnSpPr>
          <p:nvPr/>
        </p:nvCxnSpPr>
        <p:spPr>
          <a:xfrm flipH="1" flipV="1">
            <a:off x="9593574" y="4491653"/>
            <a:ext cx="14317" cy="764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574932" y="3399421"/>
            <a:ext cx="518" cy="66813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C-Programming Types [S6]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4390582" cy="4847481"/>
          </a:xfrm>
        </p:spPr>
        <p:txBody>
          <a:bodyPr/>
          <a:lstStyle/>
          <a:p>
            <a:r>
              <a:rPr lang="en-US" sz="3200" dirty="0" smtClean="0"/>
              <a:t>Sizes of </a:t>
            </a:r>
            <a:r>
              <a:rPr lang="en-US" sz="3200" dirty="0"/>
              <a:t>C data </a:t>
            </a:r>
            <a:r>
              <a:rPr lang="en-US" sz="3200" dirty="0" smtClean="0"/>
              <a:t>types are ambiguous and </a:t>
            </a:r>
            <a:r>
              <a:rPr lang="en-US" sz="3200" dirty="0"/>
              <a:t>vary between architectures</a:t>
            </a:r>
          </a:p>
          <a:p>
            <a:endParaRPr lang="en-US" dirty="0" smtClean="0"/>
          </a:p>
          <a:p>
            <a:r>
              <a:rPr lang="en-US" sz="3200" dirty="0"/>
              <a:t>C-Standard Specifies a minimum each variable can be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53996" y="1149668"/>
            <a:ext cx="7039836" cy="5203837"/>
            <a:chOff x="741672" y="1094488"/>
            <a:chExt cx="7039836" cy="5203837"/>
          </a:xfrm>
        </p:grpSpPr>
        <p:sp>
          <p:nvSpPr>
            <p:cNvPr id="5" name="Rectangle 4"/>
            <p:cNvSpPr/>
            <p:nvPr/>
          </p:nvSpPr>
          <p:spPr>
            <a:xfrm>
              <a:off x="781634" y="1098349"/>
              <a:ext cx="6984322" cy="5176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1672" y="1095062"/>
              <a:ext cx="2123174" cy="452437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95154" y="1127864"/>
              <a:ext cx="656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Type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864846" y="1095062"/>
              <a:ext cx="5604" cy="52032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870303" y="1094488"/>
              <a:ext cx="2238597" cy="452437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08899" y="1094540"/>
              <a:ext cx="2672609" cy="452437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106171" y="1094488"/>
              <a:ext cx="2728" cy="5180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712810" y="1136040"/>
              <a:ext cx="553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Size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94303" y="1136040"/>
              <a:ext cx="1954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Range (</a:t>
              </a:r>
              <a:r>
                <a:rPr lang="en-US" b="1" dirty="0"/>
                <a:t>min</a:t>
              </a:r>
              <a:r>
                <a:rPr lang="en-US" dirty="0"/>
                <a:t>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81634" y="3006948"/>
              <a:ext cx="69650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75690" y="1587284"/>
              <a:ext cx="1895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signed char</a:t>
              </a:r>
              <a:endParaRPr lang="en-US" dirty="0"/>
            </a:p>
            <a:p>
              <a:pPr algn="ctr"/>
              <a:r>
                <a:rPr lang="en-US" dirty="0"/>
                <a:t>int8_t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97902" y="3291786"/>
              <a:ext cx="1636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At least 16-bits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9893" y="1748859"/>
              <a:ext cx="14693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At least 8-bits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3726" y="3158448"/>
              <a:ext cx="1927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igned short int</a:t>
              </a:r>
              <a:endParaRPr lang="en-US" dirty="0"/>
            </a:p>
            <a:p>
              <a:pPr algn="ctr"/>
              <a:r>
                <a:rPr lang="en-US" dirty="0"/>
                <a:t>int16_t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41672" y="4680778"/>
              <a:ext cx="69843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186976" y="4913340"/>
              <a:ext cx="15837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At least </a:t>
              </a:r>
              <a:r>
                <a:rPr lang="en-US" dirty="0" smtClean="0"/>
                <a:t>32-bits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5222" y="4771596"/>
              <a:ext cx="15563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signed long int</a:t>
              </a:r>
            </a:p>
            <a:p>
              <a:pPr algn="ctr"/>
              <a:r>
                <a:rPr lang="en-US" dirty="0" smtClean="0"/>
                <a:t>int32_t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9632" y="4897580"/>
              <a:ext cx="1602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[-2</a:t>
              </a:r>
              <a:r>
                <a:rPr lang="en-US" baseline="30000" dirty="0"/>
                <a:t>15</a:t>
              </a:r>
              <a:r>
                <a:rPr lang="en-US" dirty="0"/>
                <a:t>, +2</a:t>
              </a:r>
              <a:r>
                <a:rPr lang="en-US" baseline="30000" dirty="0"/>
                <a:t>15</a:t>
              </a:r>
              <a:r>
                <a:rPr lang="en-US" dirty="0"/>
                <a:t> – 1]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26460" y="3286696"/>
              <a:ext cx="1602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[-2</a:t>
              </a:r>
              <a:r>
                <a:rPr lang="en-US" baseline="30000" dirty="0"/>
                <a:t>15</a:t>
              </a:r>
              <a:r>
                <a:rPr lang="en-US" dirty="0"/>
                <a:t>, +2</a:t>
              </a:r>
              <a:r>
                <a:rPr lang="en-US" baseline="30000" dirty="0"/>
                <a:t>15</a:t>
              </a:r>
              <a:r>
                <a:rPr lang="en-US" dirty="0"/>
                <a:t> – 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82200" y="1730549"/>
              <a:ext cx="1351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[-2</a:t>
              </a:r>
              <a:r>
                <a:rPr lang="en-US" baseline="30000" dirty="0"/>
                <a:t>7</a:t>
              </a:r>
              <a:r>
                <a:rPr lang="en-US" dirty="0"/>
                <a:t>, +2</a:t>
              </a:r>
              <a:r>
                <a:rPr lang="en-US" baseline="30000" dirty="0"/>
                <a:t>7</a:t>
              </a:r>
              <a:r>
                <a:rPr lang="en-US" dirty="0"/>
                <a:t> – 1]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304" y="5686467"/>
              <a:ext cx="15837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At least 32-bits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81634" y="5476689"/>
              <a:ext cx="696501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62327" y="2271085"/>
              <a:ext cx="696501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75690" y="2325469"/>
              <a:ext cx="1895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unsigned char</a:t>
              </a:r>
            </a:p>
            <a:p>
              <a:pPr algn="ctr"/>
              <a:r>
                <a:rPr lang="en-US" dirty="0" smtClean="0"/>
                <a:t>uint8_t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9893" y="2454351"/>
              <a:ext cx="14693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At least 8-bits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14715" y="2451020"/>
              <a:ext cx="1226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[0, +2</a:t>
              </a:r>
              <a:r>
                <a:rPr lang="en-US" baseline="30000" dirty="0"/>
                <a:t>8</a:t>
              </a:r>
              <a:r>
                <a:rPr lang="en-US" dirty="0"/>
                <a:t> – 1]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0362" y="3955497"/>
              <a:ext cx="1927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</a:t>
              </a:r>
              <a:r>
                <a:rPr lang="en-US" dirty="0" smtClean="0"/>
                <a:t>nsigned short int</a:t>
              </a:r>
            </a:p>
            <a:p>
              <a:pPr algn="ctr"/>
              <a:r>
                <a:rPr lang="en-US" dirty="0" smtClean="0"/>
                <a:t>uint16_t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62327" y="3859583"/>
              <a:ext cx="696501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169936" y="4094645"/>
              <a:ext cx="1636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At least 16-bits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00650" y="4094645"/>
              <a:ext cx="1269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[0, +2</a:t>
              </a:r>
              <a:r>
                <a:rPr lang="en-US" baseline="30000" dirty="0"/>
                <a:t>16</a:t>
              </a:r>
              <a:r>
                <a:rPr lang="en-US" dirty="0"/>
                <a:t> – 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89226" y="5687439"/>
              <a:ext cx="1361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[0, +2</a:t>
              </a:r>
              <a:r>
                <a:rPr lang="en-US" baseline="30000" dirty="0"/>
                <a:t>32</a:t>
              </a:r>
              <a:r>
                <a:rPr lang="en-US" dirty="0"/>
                <a:t> – 1]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28009" y="5562835"/>
              <a:ext cx="17999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unsigned long int</a:t>
              </a:r>
            </a:p>
            <a:p>
              <a:pPr algn="ctr"/>
              <a:r>
                <a:rPr lang="en-US" dirty="0" smtClean="0"/>
                <a:t>uint32_t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87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Standard Integer Sizes[S7]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802091" cy="5291192"/>
          </a:xfrm>
        </p:spPr>
        <p:txBody>
          <a:bodyPr/>
          <a:lstStyle/>
          <a:p>
            <a:r>
              <a:rPr lang="en-US" dirty="0" smtClean="0"/>
              <a:t>Variable length Types can cause portability issues</a:t>
            </a:r>
          </a:p>
          <a:p>
            <a:endParaRPr lang="en-US" dirty="0"/>
          </a:p>
          <a:p>
            <a:r>
              <a:rPr lang="en-US" dirty="0" smtClean="0"/>
              <a:t>Explicitly defined types that specify </a:t>
            </a:r>
            <a:r>
              <a:rPr lang="en-US" dirty="0" smtClean="0">
                <a:solidFill>
                  <a:srgbClr val="FFFF00"/>
                </a:solidFill>
              </a:rPr>
              <a:t>storage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sign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Provide exact size, fast size, and minimum size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Defined </a:t>
            </a:r>
            <a:r>
              <a:rPr lang="en-US" dirty="0">
                <a:solidFill>
                  <a:schemeClr val="bg1"/>
                </a:solidFill>
              </a:rPr>
              <a:t>in the </a:t>
            </a:r>
            <a:r>
              <a:rPr lang="en-US" dirty="0" err="1">
                <a:solidFill>
                  <a:srgbClr val="FFFF00"/>
                </a:solidFill>
              </a:rPr>
              <a:t>stdint.h</a:t>
            </a:r>
            <a:r>
              <a:rPr lang="en-US" dirty="0">
                <a:solidFill>
                  <a:schemeClr val="bg1"/>
                </a:solidFill>
              </a:rPr>
              <a:t> header file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9851" y="1921351"/>
            <a:ext cx="150861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int8_t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int16_t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int32_t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int64_t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uint8_t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uint16_t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uint32_t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uint64_t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34152" y="1921351"/>
            <a:ext cx="22861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Exactly 8-bits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Exactly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16-bits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Exactly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32-bits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Exactly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64-bits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Exactly 8-bits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Exactly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16-bits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Exactly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32-bits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Exactly 64-bits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611038" y="2153122"/>
            <a:ext cx="674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653587" y="3910299"/>
            <a:ext cx="674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664098" y="4331928"/>
            <a:ext cx="674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647547" y="4754038"/>
            <a:ext cx="674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647547" y="5176149"/>
            <a:ext cx="674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611038" y="2602054"/>
            <a:ext cx="674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611038" y="3023682"/>
            <a:ext cx="674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635343" y="3461367"/>
            <a:ext cx="674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6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Standard Integer Sizes[S8]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802091" cy="2998257"/>
          </a:xfrm>
        </p:spPr>
        <p:txBody>
          <a:bodyPr/>
          <a:lstStyle/>
          <a:p>
            <a:r>
              <a:rPr lang="en-US" dirty="0" smtClean="0"/>
              <a:t>Explicitly defined types that specify </a:t>
            </a:r>
            <a:r>
              <a:rPr lang="en-US" dirty="0" smtClean="0">
                <a:solidFill>
                  <a:srgbClr val="FFFF00"/>
                </a:solidFill>
              </a:rPr>
              <a:t>exact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size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sign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 = Unsigned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 =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nteger type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_t = type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7089" y="74823"/>
            <a:ext cx="437793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ifndef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__STDINT_H__ </a:t>
            </a:r>
          </a:p>
          <a:p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#define   __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STDINT_H__ </a:t>
            </a:r>
          </a:p>
          <a:p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sz="2000" dirty="0" smtClean="0">
                <a:solidFill>
                  <a:srgbClr val="92D050"/>
                </a:solidFill>
              </a:rPr>
              <a:t>/* 8-bit </a:t>
            </a:r>
            <a:r>
              <a:rPr lang="en-US" sz="2000" dirty="0">
                <a:solidFill>
                  <a:srgbClr val="92D050"/>
                </a:solidFill>
              </a:rPr>
              <a:t>s</a:t>
            </a:r>
            <a:r>
              <a:rPr lang="en-US" sz="2000" dirty="0" smtClean="0">
                <a:solidFill>
                  <a:srgbClr val="92D050"/>
                </a:solidFill>
              </a:rPr>
              <a:t>igned/unsigned Integers */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signed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rgbClr val="00B0F0"/>
                </a:solidFill>
              </a:rPr>
              <a:t>char </a:t>
            </a:r>
            <a:r>
              <a:rPr lang="en-US" sz="2000" dirty="0">
                <a:solidFill>
                  <a:schemeClr val="bg1"/>
                </a:solidFill>
              </a:rPr>
              <a:t>int8_t;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unsigned char </a:t>
            </a:r>
            <a:r>
              <a:rPr lang="en-US" sz="2000" dirty="0">
                <a:solidFill>
                  <a:schemeClr val="bg1"/>
                </a:solidFill>
              </a:rPr>
              <a:t>uint8_t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smtClean="0">
                <a:solidFill>
                  <a:srgbClr val="92D050"/>
                </a:solidFill>
              </a:rPr>
              <a:t>16-bit </a:t>
            </a:r>
            <a:r>
              <a:rPr lang="en-US" sz="2000" dirty="0">
                <a:solidFill>
                  <a:srgbClr val="92D050"/>
                </a:solidFill>
              </a:rPr>
              <a:t>signed/unsigned Integers </a:t>
            </a:r>
            <a:r>
              <a:rPr lang="en-US" sz="2000" dirty="0" smtClean="0">
                <a:solidFill>
                  <a:srgbClr val="92D050"/>
                </a:solidFill>
              </a:rPr>
              <a:t>*/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signed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smtClean="0">
                <a:solidFill>
                  <a:srgbClr val="00B0F0"/>
                </a:solidFill>
              </a:rPr>
              <a:t>short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int16_t;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unsigned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short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uint16_t;</a:t>
            </a:r>
          </a:p>
          <a:p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smtClean="0">
                <a:solidFill>
                  <a:srgbClr val="92D050"/>
                </a:solidFill>
              </a:rPr>
              <a:t>32-bit </a:t>
            </a:r>
            <a:r>
              <a:rPr lang="en-US" sz="2000" dirty="0">
                <a:solidFill>
                  <a:srgbClr val="92D050"/>
                </a:solidFill>
              </a:rPr>
              <a:t>signed/unsigned Integers </a:t>
            </a:r>
            <a:r>
              <a:rPr lang="en-US" sz="2000" dirty="0" smtClean="0">
                <a:solidFill>
                  <a:srgbClr val="92D050"/>
                </a:solidFill>
              </a:rPr>
              <a:t>*/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signed</a:t>
            </a:r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rgbClr val="00B0F0"/>
                </a:solidFill>
              </a:rPr>
              <a:t>long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int32_t;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typedef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unsigned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long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uint32_t;</a:t>
            </a:r>
          </a:p>
          <a:p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smtClean="0">
                <a:solidFill>
                  <a:srgbClr val="92D050"/>
                </a:solidFill>
              </a:rPr>
              <a:t>64-bit </a:t>
            </a:r>
            <a:r>
              <a:rPr lang="en-US" sz="2000" dirty="0">
                <a:solidFill>
                  <a:srgbClr val="92D050"/>
                </a:solidFill>
              </a:rPr>
              <a:t>signed/unsigned Integers </a:t>
            </a:r>
            <a:r>
              <a:rPr lang="en-US" sz="2000" dirty="0" smtClean="0">
                <a:solidFill>
                  <a:srgbClr val="92D050"/>
                </a:solidFill>
              </a:rPr>
              <a:t>*/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00B0F0"/>
                </a:solidFill>
              </a:rPr>
              <a:t>typedef</a:t>
            </a:r>
            <a:r>
              <a:rPr lang="en-US" sz="2000" dirty="0" smtClean="0">
                <a:solidFill>
                  <a:srgbClr val="00B0F0"/>
                </a:solidFill>
              </a:rPr>
              <a:t> signed</a:t>
            </a:r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rgbClr val="00B0F0"/>
                </a:solidFill>
              </a:rPr>
              <a:t>long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long</a:t>
            </a:r>
            <a:r>
              <a:rPr lang="en-US" sz="2000" dirty="0">
                <a:solidFill>
                  <a:srgbClr val="00B0F0"/>
                </a:solidFill>
              </a:rPr>
              <a:t> int</a:t>
            </a:r>
            <a:r>
              <a:rPr lang="en-US" sz="2000" dirty="0">
                <a:solidFill>
                  <a:schemeClr val="bg1"/>
                </a:solidFill>
              </a:rPr>
              <a:t> int64_t;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typedef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unsigned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long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long</a:t>
            </a:r>
            <a:r>
              <a:rPr lang="en-US" sz="2000" dirty="0">
                <a:solidFill>
                  <a:srgbClr val="00B0F0"/>
                </a:solidFill>
              </a:rPr>
              <a:t> int</a:t>
            </a:r>
            <a:r>
              <a:rPr lang="en-US" sz="2000" dirty="0">
                <a:solidFill>
                  <a:schemeClr val="bg1"/>
                </a:solidFill>
              </a:rPr>
              <a:t> uint64_t</a:t>
            </a:r>
            <a:r>
              <a:rPr lang="en-US" sz="2000" dirty="0"/>
              <a:t>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endif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smtClean="0">
                <a:solidFill>
                  <a:srgbClr val="92D050"/>
                </a:solidFill>
              </a:rPr>
              <a:t>__STDINT_H__ */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5294" y="4004105"/>
            <a:ext cx="1599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uint16_t 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6" idx="0"/>
          </p:cNvCxnSpPr>
          <p:nvPr/>
        </p:nvCxnSpPr>
        <p:spPr>
          <a:xfrm flipV="1">
            <a:off x="1250620" y="4555828"/>
            <a:ext cx="424958" cy="849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0"/>
          </p:cNvCxnSpPr>
          <p:nvPr/>
        </p:nvCxnSpPr>
        <p:spPr>
          <a:xfrm flipH="1" flipV="1">
            <a:off x="2100536" y="4555828"/>
            <a:ext cx="21472" cy="15180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" idx="0"/>
          </p:cNvCxnSpPr>
          <p:nvPr/>
        </p:nvCxnSpPr>
        <p:spPr>
          <a:xfrm flipH="1" flipV="1">
            <a:off x="2516143" y="4558103"/>
            <a:ext cx="412149" cy="80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8914" y="5404927"/>
            <a:ext cx="1223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unsigned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4115" y="6073902"/>
            <a:ext cx="995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integer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1620" y="5366298"/>
            <a:ext cx="973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16-bits</a:t>
            </a:r>
            <a:endParaRPr lang="en-US" sz="22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47726" y="4003823"/>
            <a:ext cx="14843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int32_t 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44" idx="0"/>
          </p:cNvCxnSpPr>
          <p:nvPr/>
        </p:nvCxnSpPr>
        <p:spPr>
          <a:xfrm flipV="1">
            <a:off x="4538984" y="4555546"/>
            <a:ext cx="369350" cy="849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5" idx="0"/>
          </p:cNvCxnSpPr>
          <p:nvPr/>
        </p:nvCxnSpPr>
        <p:spPr>
          <a:xfrm flipH="1" flipV="1">
            <a:off x="5352968" y="4555546"/>
            <a:ext cx="21472" cy="15180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0"/>
          </p:cNvCxnSpPr>
          <p:nvPr/>
        </p:nvCxnSpPr>
        <p:spPr>
          <a:xfrm flipH="1" flipV="1">
            <a:off x="5737045" y="4557822"/>
            <a:ext cx="412147" cy="808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74754" y="5404927"/>
            <a:ext cx="928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signed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6547" y="6073620"/>
            <a:ext cx="995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integer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62520" y="5366016"/>
            <a:ext cx="973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32-bits</a:t>
            </a:r>
            <a:endParaRPr lang="en-US" sz="22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91159" y="2464940"/>
            <a:ext cx="27709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uint8_t    var1</a:t>
            </a:r>
            <a:r>
              <a:rPr lang="en-US" sz="2400" dirty="0">
                <a:solidFill>
                  <a:srgbClr val="00B0F0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int32_t   var3 </a:t>
            </a:r>
            <a:r>
              <a:rPr lang="en-US" sz="2400" dirty="0">
                <a:solidFill>
                  <a:srgbClr val="00B0F0"/>
                </a:solidFill>
              </a:rPr>
              <a:t>= -100;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54153"/>
      </p:ext>
    </p:extLst>
  </p:cSld>
  <p:clrMapOvr>
    <a:masterClrMapping/>
  </p:clrMapOvr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9078</TotalTime>
  <Words>874</Words>
  <Application>Microsoft Office PowerPoint</Application>
  <PresentationFormat>Widescreen</PresentationFormat>
  <Paragraphs>254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Calibri</vt:lpstr>
      <vt:lpstr>Helvetica Neue</vt:lpstr>
      <vt:lpstr>Helvetica Neue UltraLight</vt:lpstr>
      <vt:lpstr>Wingdings</vt:lpstr>
      <vt:lpstr>MOOC Dark</vt:lpstr>
      <vt:lpstr>Word Size and Data Types</vt:lpstr>
      <vt:lpstr>PowerPoint Presentation</vt:lpstr>
      <vt:lpstr>PowerPoint Presentation</vt:lpstr>
      <vt:lpstr>PowerPoint Presentation</vt:lpstr>
      <vt:lpstr>Instruction Sizes [S4]</vt:lpstr>
      <vt:lpstr>PowerPoint Presentation</vt:lpstr>
      <vt:lpstr>C-Programming Types [S6]</vt:lpstr>
      <vt:lpstr>Standard Integer Sizes[S7]</vt:lpstr>
      <vt:lpstr>Standard Integer Sizes[S8]</vt:lpstr>
      <vt:lpstr>Standard Integer Sizes [S9]</vt:lpstr>
      <vt:lpstr>Typedef [S10]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Abillar</dc:creator>
  <cp:lastModifiedBy>alex</cp:lastModifiedBy>
  <cp:revision>620</cp:revision>
  <dcterms:created xsi:type="dcterms:W3CDTF">2016-09-13T20:37:08Z</dcterms:created>
  <dcterms:modified xsi:type="dcterms:W3CDTF">2017-02-27T07:25:15Z</dcterms:modified>
</cp:coreProperties>
</file>