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8" r:id="rId2"/>
    <p:sldId id="262" r:id="rId3"/>
    <p:sldId id="304" r:id="rId4"/>
    <p:sldId id="305" r:id="rId5"/>
    <p:sldId id="269" r:id="rId6"/>
    <p:sldId id="306" r:id="rId7"/>
    <p:sldId id="307" r:id="rId8"/>
    <p:sldId id="308" r:id="rId9"/>
    <p:sldId id="270" r:id="rId10"/>
    <p:sldId id="31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48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893A-5B4D-3A4F-8E1F-A321830046D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C87B-497E-E449-98EA-DC22502C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07B3-AB7A-46C0-B019-7029CE41B9E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9237"/>
          </a:xfrm>
        </p:spPr>
        <p:txBody>
          <a:bodyPr/>
          <a:lstStyle/>
          <a:p>
            <a:r>
              <a:rPr lang="en-US" dirty="0"/>
              <a:t>Embedded </a:t>
            </a:r>
            <a:r>
              <a:rPr lang="en-US" dirty="0" smtClean="0"/>
              <a:t>Software Essentials</a:t>
            </a:r>
          </a:p>
          <a:p>
            <a:r>
              <a:rPr lang="en-US" dirty="0" smtClean="0"/>
              <a:t>C2M1V3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/>
              <a:t>E</a:t>
            </a:r>
            <a:r>
              <a:rPr lang="en-US" dirty="0" smtClean="0"/>
              <a:t>xample [S7b]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6245" y="1260949"/>
            <a:ext cx="28180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B0F0"/>
                </a:solidFill>
              </a:rPr>
              <a:t>typedef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struct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foo {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uint8_t   </a:t>
            </a:r>
            <a:r>
              <a:rPr lang="en-US" sz="2600" dirty="0" err="1" smtClean="0">
                <a:solidFill>
                  <a:schemeClr val="bg1"/>
                </a:solidFill>
              </a:rPr>
              <a:t>varA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uint8_t   </a:t>
            </a:r>
            <a:r>
              <a:rPr lang="en-US" sz="2600" dirty="0" err="1" smtClean="0">
                <a:solidFill>
                  <a:schemeClr val="bg1"/>
                </a:solidFill>
              </a:rPr>
              <a:t>varB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uint16_t </a:t>
            </a:r>
            <a:r>
              <a:rPr lang="en-US" sz="2600" dirty="0" err="1" smtClean="0">
                <a:solidFill>
                  <a:schemeClr val="bg1"/>
                </a:solidFill>
              </a:rPr>
              <a:t>varC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} </a:t>
            </a:r>
            <a:r>
              <a:rPr lang="en-US" sz="2600" dirty="0" err="1" smtClean="0">
                <a:solidFill>
                  <a:schemeClr val="bg1"/>
                </a:solidFill>
              </a:rPr>
              <a:t>foo_t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45" y="5323355"/>
            <a:ext cx="39599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</a:rPr>
              <a:t>foo_t</a:t>
            </a:r>
            <a:r>
              <a:rPr lang="en-US" sz="2600" dirty="0" smtClean="0">
                <a:solidFill>
                  <a:schemeClr val="bg1"/>
                </a:solidFill>
              </a:rPr>
              <a:t>  * </a:t>
            </a:r>
            <a:r>
              <a:rPr lang="en-US" sz="2600" dirty="0" err="1" smtClean="0">
                <a:solidFill>
                  <a:schemeClr val="bg1"/>
                </a:solidFill>
              </a:rPr>
              <a:t>varS_ptr</a:t>
            </a:r>
            <a:r>
              <a:rPr lang="en-US" sz="2600" dirty="0" smtClean="0">
                <a:solidFill>
                  <a:schemeClr val="bg1"/>
                </a:solidFill>
              </a:rPr>
              <a:t> = &amp;</a:t>
            </a:r>
            <a:r>
              <a:rPr lang="en-US" sz="2600" dirty="0" err="1" smtClean="0">
                <a:solidFill>
                  <a:schemeClr val="bg1"/>
                </a:solidFill>
              </a:rPr>
              <a:t>varS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</a:rPr>
              <a:t>uint8_t * </a:t>
            </a:r>
            <a:r>
              <a:rPr lang="en-US" sz="2600" dirty="0" err="1">
                <a:solidFill>
                  <a:schemeClr val="bg1"/>
                </a:solidFill>
              </a:rPr>
              <a:t>ptr_Num</a:t>
            </a:r>
            <a:r>
              <a:rPr lang="en-US" sz="2600" dirty="0">
                <a:solidFill>
                  <a:schemeClr val="bg1"/>
                </a:solidFill>
              </a:rPr>
              <a:t> = &amp;</a:t>
            </a:r>
            <a:r>
              <a:rPr lang="en-US" sz="2600" dirty="0" err="1">
                <a:solidFill>
                  <a:schemeClr val="bg1"/>
                </a:solidFill>
              </a:rPr>
              <a:t>num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5740" y="3892316"/>
            <a:ext cx="1988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foo_t</a:t>
            </a: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 err="1">
                <a:solidFill>
                  <a:schemeClr val="bg1"/>
                </a:solidFill>
              </a:rPr>
              <a:t>varS</a:t>
            </a:r>
            <a:r>
              <a:rPr lang="en-US" sz="2600" dirty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uint8_t </a:t>
            </a:r>
            <a:r>
              <a:rPr lang="en-US" sz="2600" dirty="0" err="1" smtClean="0">
                <a:solidFill>
                  <a:schemeClr val="bg1"/>
                </a:solidFill>
              </a:rPr>
              <a:t>Num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05663" y="3186251"/>
            <a:ext cx="47088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err="1" smtClean="0">
                <a:solidFill>
                  <a:schemeClr val="bg1"/>
                </a:solidFill>
              </a:rPr>
              <a:t>ptr_Num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Derefences</a:t>
            </a:r>
            <a:r>
              <a:rPr lang="en-US" sz="26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8-bits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05663" y="1556980"/>
            <a:ext cx="54534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varS_ptr</a:t>
            </a:r>
            <a:r>
              <a:rPr lang="en-US" sz="2600" dirty="0">
                <a:solidFill>
                  <a:schemeClr val="bg1"/>
                </a:solidFill>
              </a:rPr>
              <a:t>-&gt;</a:t>
            </a:r>
            <a:r>
              <a:rPr lang="en-US" sz="2600" dirty="0" err="1" smtClean="0">
                <a:solidFill>
                  <a:schemeClr val="bg1"/>
                </a:solidFill>
              </a:rPr>
              <a:t>varA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  <a:r>
              <a:rPr lang="en-US" sz="2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 err="1">
                <a:solidFill>
                  <a:srgbClr val="FFFF00"/>
                </a:solidFill>
                <a:sym typeface="Wingdings" panose="05000000000000000000" pitchFamily="2" charset="2"/>
              </a:rPr>
              <a:t>Derefences</a:t>
            </a:r>
            <a:r>
              <a:rPr lang="en-US" sz="2600" dirty="0">
                <a:solidFill>
                  <a:srgbClr val="FFFF00"/>
                </a:solidFill>
                <a:sym typeface="Wingdings" panose="05000000000000000000" pitchFamily="2" charset="2"/>
              </a:rPr>
              <a:t> 8-bits</a:t>
            </a:r>
            <a:r>
              <a:rPr lang="en-US" sz="2600" dirty="0">
                <a:solidFill>
                  <a:schemeClr val="bg1"/>
                </a:solidFill>
              </a:rPr>
              <a:t>  </a:t>
            </a:r>
          </a:p>
          <a:p>
            <a:r>
              <a:rPr lang="en-US" sz="2600" dirty="0" err="1" smtClean="0">
                <a:solidFill>
                  <a:schemeClr val="bg1"/>
                </a:solidFill>
              </a:rPr>
              <a:t>varS_ptr</a:t>
            </a:r>
            <a:r>
              <a:rPr lang="en-US" sz="2600" dirty="0" smtClean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 err="1" smtClean="0">
                <a:solidFill>
                  <a:schemeClr val="bg1"/>
                </a:solidFill>
              </a:rPr>
              <a:t>varB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  <a:r>
              <a:rPr lang="en-US" sz="2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 err="1">
                <a:solidFill>
                  <a:srgbClr val="FFFF00"/>
                </a:solidFill>
                <a:sym typeface="Wingdings" panose="05000000000000000000" pitchFamily="2" charset="2"/>
              </a:rPr>
              <a:t>Derefences</a:t>
            </a:r>
            <a:r>
              <a:rPr lang="en-US" sz="2600" dirty="0">
                <a:solidFill>
                  <a:srgbClr val="FFFF00"/>
                </a:solidFill>
                <a:sym typeface="Wingdings" panose="05000000000000000000" pitchFamily="2" charset="2"/>
              </a:rPr>
              <a:t> 8-bits</a:t>
            </a:r>
            <a:r>
              <a:rPr lang="en-US" sz="2600" dirty="0">
                <a:solidFill>
                  <a:schemeClr val="bg1"/>
                </a:solidFill>
              </a:rPr>
              <a:t>  </a:t>
            </a:r>
          </a:p>
          <a:p>
            <a:r>
              <a:rPr lang="en-US" sz="2600" dirty="0" err="1" smtClean="0">
                <a:solidFill>
                  <a:schemeClr val="bg1"/>
                </a:solidFill>
              </a:rPr>
              <a:t>varS_ptr</a:t>
            </a:r>
            <a:r>
              <a:rPr lang="en-US" sz="2600" dirty="0" smtClean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 err="1" smtClean="0">
                <a:solidFill>
                  <a:schemeClr val="bg1"/>
                </a:solidFill>
              </a:rPr>
              <a:t>varC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  <a:r>
              <a:rPr lang="en-US" sz="2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 err="1">
                <a:solidFill>
                  <a:srgbClr val="FFFF00"/>
                </a:solidFill>
                <a:sym typeface="Wingdings" panose="05000000000000000000" pitchFamily="2" charset="2"/>
              </a:rPr>
              <a:t>Derefences</a:t>
            </a:r>
            <a:r>
              <a:rPr lang="en-US" sz="26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sym typeface="Wingdings" panose="05000000000000000000" pitchFamily="2" charset="2"/>
              </a:rPr>
              <a:t>16-bits</a:t>
            </a:r>
            <a:r>
              <a:rPr lang="en-US" sz="2600" dirty="0" smtClean="0">
                <a:solidFill>
                  <a:schemeClr val="bg1"/>
                </a:solidFill>
              </a:rPr>
              <a:t>  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1583" y="4310870"/>
            <a:ext cx="3067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varS_ptr</a:t>
            </a:r>
            <a:r>
              <a:rPr lang="en-US" sz="3600" b="1" dirty="0">
                <a:solidFill>
                  <a:srgbClr val="00B0F0"/>
                </a:solidFill>
              </a:rPr>
              <a:t>-&gt;</a:t>
            </a:r>
            <a:r>
              <a:rPr lang="en-US" sz="3600" dirty="0" err="1">
                <a:solidFill>
                  <a:schemeClr val="bg1"/>
                </a:solidFill>
              </a:rPr>
              <a:t>varC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5880608" y="5603162"/>
            <a:ext cx="513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Structure Pointer Dereference Operator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33" idx="0"/>
          </p:cNvCxnSpPr>
          <p:nvPr/>
        </p:nvCxnSpPr>
        <p:spPr>
          <a:xfrm flipV="1">
            <a:off x="8448491" y="4957201"/>
            <a:ext cx="0" cy="645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7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Pointer Casting [</a:t>
            </a:r>
            <a:r>
              <a:rPr lang="en-US" sz="4400" dirty="0" smtClean="0"/>
              <a:t>S8a]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2963917" y="155773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Cast pointers to dereference </a:t>
            </a:r>
            <a:r>
              <a:rPr lang="en-US" sz="2400" b="1" dirty="0">
                <a:solidFill>
                  <a:schemeClr val="bg1"/>
                </a:solidFill>
              </a:rPr>
              <a:t>different sizes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b="1" dirty="0">
                <a:solidFill>
                  <a:schemeClr val="bg1"/>
                </a:solidFill>
              </a:rPr>
              <a:t>same address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09059" y="2594180"/>
            <a:ext cx="1063720" cy="1126432"/>
            <a:chOff x="1322987" y="1953305"/>
            <a:chExt cx="1063720" cy="1126432"/>
          </a:xfrm>
        </p:grpSpPr>
        <p:sp>
          <p:nvSpPr>
            <p:cNvPr id="23" name="Rectangle 22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09059" y="3716690"/>
            <a:ext cx="1063720" cy="1126432"/>
            <a:chOff x="1322987" y="3106295"/>
            <a:chExt cx="1063720" cy="1126432"/>
          </a:xfrm>
        </p:grpSpPr>
        <p:sp>
          <p:nvSpPr>
            <p:cNvPr id="32" name="Rectangle 31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09059" y="4842589"/>
            <a:ext cx="1063720" cy="1126432"/>
            <a:chOff x="1322987" y="4262674"/>
            <a:chExt cx="1063720" cy="1126432"/>
          </a:xfrm>
        </p:grpSpPr>
        <p:sp>
          <p:nvSpPr>
            <p:cNvPr id="42" name="Rectangle 41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558868" y="221881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4440" y="253824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2304" y="482546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507" y="3701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7304" y="28372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8812" y="31227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507" y="340479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8507" y="39745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8507" y="424874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38507" y="45546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8417" y="5092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38308" y="537416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38199" y="5665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21174" y="3419552"/>
            <a:ext cx="1800493" cy="3010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0x00000000</a:t>
            </a:r>
          </a:p>
        </p:txBody>
      </p:sp>
      <p:cxnSp>
        <p:nvCxnSpPr>
          <p:cNvPr id="80" name="Elbow Connector 79"/>
          <p:cNvCxnSpPr>
            <a:stCxn id="66" idx="1"/>
            <a:endCxn id="23" idx="3"/>
          </p:cNvCxnSpPr>
          <p:nvPr/>
        </p:nvCxnSpPr>
        <p:spPr>
          <a:xfrm rot="10800000">
            <a:off x="2572780" y="2735104"/>
            <a:ext cx="1148395" cy="834979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489854" y="2580008"/>
            <a:ext cx="1099285" cy="115028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26638" y="3373145"/>
            <a:ext cx="441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uint32_t * ptr3 = </a:t>
            </a:r>
            <a:r>
              <a:rPr lang="en-US" b="1" dirty="0" smtClean="0">
                <a:solidFill>
                  <a:schemeClr val="bg1"/>
                </a:solidFill>
              </a:rPr>
              <a:t>(uint32_t *) 0x00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38380" y="3402235"/>
            <a:ext cx="882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*ptr3 =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245956" y="3475557"/>
            <a:ext cx="1063720" cy="1116907"/>
            <a:chOff x="1322987" y="1953305"/>
            <a:chExt cx="1063720" cy="1116907"/>
          </a:xfrm>
        </p:grpSpPr>
        <p:sp>
          <p:nvSpPr>
            <p:cNvPr id="63" name="Rectangle 62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22987" y="2788366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3600331" y="2992299"/>
            <a:ext cx="205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Pointer ptr3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5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Pointer Casting [</a:t>
            </a:r>
            <a:r>
              <a:rPr lang="en-US" sz="4400" dirty="0" smtClean="0"/>
              <a:t>S8b]</a:t>
            </a:r>
            <a:endParaRPr lang="en-US" sz="4400" dirty="0"/>
          </a:p>
        </p:txBody>
      </p:sp>
      <p:cxnSp>
        <p:nvCxnSpPr>
          <p:cNvPr id="80" name="Elbow Connector 79"/>
          <p:cNvCxnSpPr>
            <a:stCxn id="92" idx="1"/>
            <a:endCxn id="53" idx="3"/>
          </p:cNvCxnSpPr>
          <p:nvPr/>
        </p:nvCxnSpPr>
        <p:spPr>
          <a:xfrm rot="10800000">
            <a:off x="2572780" y="2735104"/>
            <a:ext cx="1148395" cy="834979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943418" y="4147865"/>
            <a:ext cx="216888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FFFF00"/>
                </a:solidFill>
              </a:rPr>
              <a:t>32-bit</a:t>
            </a:r>
            <a:r>
              <a:rPr lang="en-US" sz="2400" dirty="0">
                <a:solidFill>
                  <a:srgbClr val="FFFF00"/>
                </a:solidFill>
              </a:rPr>
              <a:t> pointer </a:t>
            </a:r>
            <a:r>
              <a:rPr lang="en-US" sz="2400" b="1" dirty="0">
                <a:solidFill>
                  <a:srgbClr val="FFFF00"/>
                </a:solidFill>
              </a:rPr>
              <a:t>casted</a:t>
            </a:r>
            <a:r>
              <a:rPr lang="en-US" sz="2400" dirty="0">
                <a:solidFill>
                  <a:srgbClr val="FFFF00"/>
                </a:solidFill>
              </a:rPr>
              <a:t> as </a:t>
            </a:r>
            <a:r>
              <a:rPr lang="en-US" sz="2400" i="1" dirty="0">
                <a:solidFill>
                  <a:srgbClr val="FFFF00"/>
                </a:solidFill>
              </a:rPr>
              <a:t>16-bit </a:t>
            </a:r>
            <a:r>
              <a:rPr lang="en-US" sz="2400" dirty="0">
                <a:solidFill>
                  <a:srgbClr val="FFFF00"/>
                </a:solidFill>
              </a:rPr>
              <a:t>pointer!</a:t>
            </a:r>
          </a:p>
        </p:txBody>
      </p:sp>
      <p:cxnSp>
        <p:nvCxnSpPr>
          <p:cNvPr id="4" name="Elbow Connector 3"/>
          <p:cNvCxnSpPr>
            <a:stCxn id="93" idx="2"/>
            <a:endCxn id="43" idx="3"/>
          </p:cNvCxnSpPr>
          <p:nvPr/>
        </p:nvCxnSpPr>
        <p:spPr>
          <a:xfrm rot="5400000">
            <a:off x="7021312" y="3833467"/>
            <a:ext cx="1005553" cy="823573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509059" y="2594180"/>
            <a:ext cx="1063720" cy="1126432"/>
            <a:chOff x="1322987" y="1953305"/>
            <a:chExt cx="1063720" cy="1126432"/>
          </a:xfrm>
        </p:grpSpPr>
        <p:sp>
          <p:nvSpPr>
            <p:cNvPr id="53" name="Rectangle 52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09059" y="3716690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09059" y="4842589"/>
            <a:ext cx="1063720" cy="1126432"/>
            <a:chOff x="1322987" y="4262674"/>
            <a:chExt cx="1063720" cy="1126432"/>
          </a:xfrm>
        </p:grpSpPr>
        <p:sp>
          <p:nvSpPr>
            <p:cNvPr id="69" name="Rectangle 68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558868" y="221881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4440" y="253824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2304" y="482546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8507" y="3701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47304" y="28372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48812" y="31227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8507" y="340479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8507" y="39745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507" y="424874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8507" y="45546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8417" y="5092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308" y="537416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8199" y="5665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489854" y="2580008"/>
            <a:ext cx="1099285" cy="5686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63917" y="155773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Cast pointers to dereference </a:t>
            </a:r>
            <a:r>
              <a:rPr lang="en-US" sz="2400" b="1" dirty="0">
                <a:solidFill>
                  <a:schemeClr val="bg1"/>
                </a:solidFill>
              </a:rPr>
              <a:t>different sizes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b="1" dirty="0">
                <a:solidFill>
                  <a:schemeClr val="bg1"/>
                </a:solidFill>
              </a:rPr>
              <a:t>same address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00331" y="2992299"/>
            <a:ext cx="205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Pointer ptr2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21174" y="3419552"/>
            <a:ext cx="1800493" cy="3010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726638" y="3373145"/>
            <a:ext cx="441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uint16_t </a:t>
            </a:r>
            <a:r>
              <a:rPr lang="en-US" b="1" dirty="0">
                <a:solidFill>
                  <a:schemeClr val="bg1"/>
                </a:solidFill>
              </a:rPr>
              <a:t>* </a:t>
            </a:r>
            <a:r>
              <a:rPr lang="en-US" b="1" dirty="0" smtClean="0">
                <a:solidFill>
                  <a:schemeClr val="bg1"/>
                </a:solidFill>
              </a:rPr>
              <a:t>ptr2 </a:t>
            </a:r>
            <a:r>
              <a:rPr lang="en-US" b="1" dirty="0">
                <a:solidFill>
                  <a:schemeClr val="bg1"/>
                </a:solidFill>
              </a:rPr>
              <a:t>= </a:t>
            </a:r>
            <a:r>
              <a:rPr lang="en-US" b="1" dirty="0" smtClean="0">
                <a:solidFill>
                  <a:schemeClr val="bg1"/>
                </a:solidFill>
              </a:rPr>
              <a:t>(uint16_t *) ptr3;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338380" y="3402235"/>
            <a:ext cx="882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ptr2 </a:t>
            </a:r>
            <a:r>
              <a:rPr lang="en-US" b="1" dirty="0">
                <a:solidFill>
                  <a:schemeClr val="bg1"/>
                </a:solidFill>
              </a:rPr>
              <a:t>=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0245956" y="3475557"/>
            <a:ext cx="1063720" cy="562051"/>
            <a:chOff x="1322987" y="1953305"/>
            <a:chExt cx="1063720" cy="562051"/>
          </a:xfrm>
        </p:grpSpPr>
        <p:sp>
          <p:nvSpPr>
            <p:cNvPr id="96" name="Rectangle 95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5726637" y="2888448"/>
            <a:ext cx="441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uint32_t * ptr3 = </a:t>
            </a:r>
            <a:r>
              <a:rPr lang="en-US" b="1" dirty="0" smtClean="0">
                <a:solidFill>
                  <a:schemeClr val="bg1"/>
                </a:solidFill>
              </a:rPr>
              <a:t>(uint32_t *) 0x00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204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Pointer Casting [</a:t>
            </a:r>
            <a:r>
              <a:rPr lang="en-US" sz="4400" dirty="0" smtClean="0"/>
              <a:t>S8c]</a:t>
            </a:r>
            <a:endParaRPr lang="en-US" sz="4400" dirty="0"/>
          </a:p>
        </p:txBody>
      </p:sp>
      <p:cxnSp>
        <p:nvCxnSpPr>
          <p:cNvPr id="80" name="Elbow Connector 79"/>
          <p:cNvCxnSpPr>
            <a:stCxn id="92" idx="1"/>
            <a:endCxn id="53" idx="3"/>
          </p:cNvCxnSpPr>
          <p:nvPr/>
        </p:nvCxnSpPr>
        <p:spPr>
          <a:xfrm rot="10800000">
            <a:off x="2572780" y="2735104"/>
            <a:ext cx="1148395" cy="834979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509059" y="2594180"/>
            <a:ext cx="1063720" cy="1126432"/>
            <a:chOff x="1322987" y="1953305"/>
            <a:chExt cx="1063720" cy="1126432"/>
          </a:xfrm>
        </p:grpSpPr>
        <p:sp>
          <p:nvSpPr>
            <p:cNvPr id="53" name="Rectangle 52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09059" y="3716690"/>
            <a:ext cx="1063720" cy="1126432"/>
            <a:chOff x="1322987" y="3106295"/>
            <a:chExt cx="1063720" cy="1126432"/>
          </a:xfrm>
        </p:grpSpPr>
        <p:sp>
          <p:nvSpPr>
            <p:cNvPr id="58" name="Rectangle 57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09059" y="4842589"/>
            <a:ext cx="1063720" cy="1126432"/>
            <a:chOff x="1322987" y="4262674"/>
            <a:chExt cx="1063720" cy="1126432"/>
          </a:xfrm>
        </p:grpSpPr>
        <p:sp>
          <p:nvSpPr>
            <p:cNvPr id="67" name="Rectangle 66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58868" y="221881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4440" y="253824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2304" y="482546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8507" y="3701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7304" y="28372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8812" y="31227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8507" y="340479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8507" y="397459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8507" y="424874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8507" y="45546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417" y="5092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8308" y="537416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8199" y="5665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89854" y="2580008"/>
            <a:ext cx="1099285" cy="32757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03416" y="4436902"/>
            <a:ext cx="216888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FFFF00"/>
                </a:solidFill>
              </a:rPr>
              <a:t>32-bit</a:t>
            </a:r>
            <a:r>
              <a:rPr lang="en-US" sz="2400" dirty="0">
                <a:solidFill>
                  <a:srgbClr val="FFFF00"/>
                </a:solidFill>
              </a:rPr>
              <a:t> pointer </a:t>
            </a:r>
            <a:r>
              <a:rPr lang="en-US" sz="2400" b="1" dirty="0">
                <a:solidFill>
                  <a:srgbClr val="FFFF00"/>
                </a:solidFill>
              </a:rPr>
              <a:t>casted</a:t>
            </a:r>
            <a:r>
              <a:rPr lang="en-US" sz="2400" dirty="0">
                <a:solidFill>
                  <a:srgbClr val="FFFF00"/>
                </a:solidFill>
              </a:rPr>
              <a:t> as </a:t>
            </a:r>
            <a:r>
              <a:rPr lang="en-US" sz="2400" i="1" dirty="0" smtClean="0">
                <a:solidFill>
                  <a:srgbClr val="FFFF00"/>
                </a:solidFill>
              </a:rPr>
              <a:t>8-bit </a:t>
            </a:r>
            <a:r>
              <a:rPr lang="en-US" sz="2400" dirty="0" smtClean="0">
                <a:solidFill>
                  <a:srgbClr val="FFFF00"/>
                </a:solidFill>
              </a:rPr>
              <a:t>pointer &amp; Dereferenced!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90" name="Elbow Connector 89"/>
          <p:cNvCxnSpPr>
            <a:stCxn id="94" idx="2"/>
            <a:endCxn id="89" idx="3"/>
          </p:cNvCxnSpPr>
          <p:nvPr/>
        </p:nvCxnSpPr>
        <p:spPr>
          <a:xfrm rot="5400000">
            <a:off x="5886814" y="3797667"/>
            <a:ext cx="809551" cy="2038579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721174" y="3419552"/>
            <a:ext cx="1800493" cy="3010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726638" y="3373145"/>
            <a:ext cx="441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uint8_t </a:t>
            </a:r>
            <a:r>
              <a:rPr lang="en-US" b="1" dirty="0">
                <a:solidFill>
                  <a:schemeClr val="bg1"/>
                </a:solidFill>
              </a:rPr>
              <a:t>* </a:t>
            </a:r>
            <a:r>
              <a:rPr lang="en-US" b="1" dirty="0" smtClean="0">
                <a:solidFill>
                  <a:schemeClr val="bg1"/>
                </a:solidFill>
              </a:rPr>
              <a:t>ptr1 </a:t>
            </a:r>
            <a:r>
              <a:rPr lang="en-US" b="1" dirty="0">
                <a:solidFill>
                  <a:schemeClr val="bg1"/>
                </a:solidFill>
              </a:rPr>
              <a:t>= </a:t>
            </a:r>
            <a:r>
              <a:rPr lang="en-US" b="1" dirty="0" smtClean="0">
                <a:solidFill>
                  <a:schemeClr val="bg1"/>
                </a:solidFill>
              </a:rPr>
              <a:t>(uint8_t *) ptr3;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95492" y="4042849"/>
            <a:ext cx="2430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*((uint8_t*)ptr3) </a:t>
            </a:r>
            <a:r>
              <a:rPr lang="en-US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078661" y="4131917"/>
            <a:ext cx="1063719" cy="28184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963917" y="155773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Cast pointers to dereference </a:t>
            </a:r>
            <a:r>
              <a:rPr lang="en-US" sz="2400" b="1" dirty="0">
                <a:solidFill>
                  <a:schemeClr val="bg1"/>
                </a:solidFill>
              </a:rPr>
              <a:t>different sizes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b="1" dirty="0">
                <a:solidFill>
                  <a:schemeClr val="bg1"/>
                </a:solidFill>
              </a:rPr>
              <a:t>same address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338380" y="3402235"/>
            <a:ext cx="882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ptr1 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245957" y="3475557"/>
            <a:ext cx="1063719" cy="28184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600331" y="2992299"/>
            <a:ext cx="205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Pointer ptr1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726637" y="2888448"/>
            <a:ext cx="441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uint16_t </a:t>
            </a:r>
            <a:r>
              <a:rPr lang="en-US" b="1" dirty="0">
                <a:solidFill>
                  <a:schemeClr val="bg1"/>
                </a:solidFill>
              </a:rPr>
              <a:t>* ptr3 = </a:t>
            </a:r>
            <a:r>
              <a:rPr lang="en-US" b="1" dirty="0" smtClean="0">
                <a:solidFill>
                  <a:schemeClr val="bg1"/>
                </a:solidFill>
              </a:rPr>
              <a:t>(uint16_t *) ptr3;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26636" y="2409514"/>
            <a:ext cx="441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uint32_t * ptr3 = </a:t>
            </a:r>
            <a:r>
              <a:rPr lang="en-US" b="1" dirty="0" smtClean="0">
                <a:solidFill>
                  <a:schemeClr val="bg1"/>
                </a:solidFill>
              </a:rPr>
              <a:t>(uint32_t *) 0x00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024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Pointers in Memory [</a:t>
            </a:r>
            <a:r>
              <a:rPr lang="en-US" sz="4400" dirty="0" smtClean="0"/>
              <a:t>S9]</a:t>
            </a:r>
            <a:endParaRPr lang="en-US" sz="4400" dirty="0"/>
          </a:p>
        </p:txBody>
      </p:sp>
      <p:sp>
        <p:nvSpPr>
          <p:cNvPr id="14" name="Rectangle 13"/>
          <p:cNvSpPr/>
          <p:nvPr/>
        </p:nvSpPr>
        <p:spPr>
          <a:xfrm>
            <a:off x="9940235" y="5347630"/>
            <a:ext cx="1778692" cy="380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Data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40237" y="4896511"/>
            <a:ext cx="1778692" cy="4431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2060"/>
                </a:solidFill>
              </a:rPr>
              <a:t>Bss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40238" y="1242977"/>
            <a:ext cx="1778692" cy="2362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Stack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40236" y="3605642"/>
            <a:ext cx="1778692" cy="1274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Heap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97800" y="1282847"/>
            <a:ext cx="5343779" cy="4826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Pointers exist </a:t>
            </a:r>
            <a:r>
              <a:rPr lang="en-US" sz="3200" dirty="0" smtClean="0">
                <a:solidFill>
                  <a:schemeClr val="bg1"/>
                </a:solidFill>
              </a:rPr>
              <a:t>any part of memory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Stack, Heap, BSS, Data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Pointers can reference </a:t>
            </a:r>
            <a:r>
              <a:rPr lang="en-US" sz="3200" dirty="0" smtClean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in different parts of </a:t>
            </a:r>
            <a:r>
              <a:rPr lang="en-US" sz="3200" dirty="0" smtClean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Code, Data, Peripheral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66320" y="2246863"/>
            <a:ext cx="23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uint32_t 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ptr1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&amp;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20644" y="1420023"/>
            <a:ext cx="1798285" cy="290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xABCD1234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59" idx="1"/>
            <a:endCxn id="55" idx="0"/>
          </p:cNvCxnSpPr>
          <p:nvPr/>
        </p:nvCxnSpPr>
        <p:spPr>
          <a:xfrm rot="10800000" flipV="1">
            <a:off x="7765830" y="3298024"/>
            <a:ext cx="2174408" cy="316613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1"/>
            <a:endCxn id="44" idx="0"/>
          </p:cNvCxnSpPr>
          <p:nvPr/>
        </p:nvCxnSpPr>
        <p:spPr>
          <a:xfrm rot="10800000">
            <a:off x="7924904" y="1384399"/>
            <a:ext cx="1995740" cy="180634"/>
          </a:xfrm>
          <a:prstGeom prst="bentConnector4">
            <a:avLst>
              <a:gd name="adj1" fmla="val 13358"/>
              <a:gd name="adj2" fmla="val 226554"/>
            </a:avLst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62356" y="1384399"/>
            <a:ext cx="2925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uint32_t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= 0xABCD1234;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40234" y="4453387"/>
            <a:ext cx="1778692" cy="290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0x87654321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41123" y="3614638"/>
            <a:ext cx="3849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uint32_t * ptr2 = (uint32_t*)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en-US" dirty="0">
                <a:solidFill>
                  <a:schemeClr val="bg1"/>
                </a:solidFill>
              </a:rPr>
              <a:t>(1);</a:t>
            </a:r>
          </a:p>
          <a:p>
            <a:r>
              <a:rPr lang="en-US" dirty="0">
                <a:solidFill>
                  <a:schemeClr val="bg1"/>
                </a:solidFill>
              </a:rPr>
              <a:t>*ptr2 = 0x87654321;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940238" y="3153015"/>
            <a:ext cx="1778692" cy="290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55" idx="2"/>
          </p:cNvCxnSpPr>
          <p:nvPr/>
        </p:nvCxnSpPr>
        <p:spPr>
          <a:xfrm rot="16200000" flipH="1">
            <a:off x="8670510" y="3356288"/>
            <a:ext cx="345456" cy="215481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940234" y="2864402"/>
            <a:ext cx="1778692" cy="290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Elbow Connector 72"/>
          <p:cNvCxnSpPr>
            <a:stCxn id="70" idx="1"/>
            <a:endCxn id="30" idx="2"/>
          </p:cNvCxnSpPr>
          <p:nvPr/>
        </p:nvCxnSpPr>
        <p:spPr>
          <a:xfrm rot="10800000">
            <a:off x="7924906" y="2616196"/>
            <a:ext cx="2015329" cy="39321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0" idx="3"/>
            <a:endCxn id="44" idx="2"/>
          </p:cNvCxnSpPr>
          <p:nvPr/>
        </p:nvCxnSpPr>
        <p:spPr>
          <a:xfrm flipH="1" flipV="1">
            <a:off x="7924904" y="1753731"/>
            <a:ext cx="1158585" cy="677798"/>
          </a:xfrm>
          <a:prstGeom prst="bentConnector4">
            <a:avLst>
              <a:gd name="adj1" fmla="val -19731"/>
              <a:gd name="adj2" fmla="val 636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940238" y="5728384"/>
            <a:ext cx="1778692" cy="75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Code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Pointer Types [</a:t>
            </a:r>
            <a:r>
              <a:rPr lang="en-US" sz="4400" dirty="0" smtClean="0"/>
              <a:t>S2a]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1583855" y="212980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4441" y="25225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2305" y="480971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508" y="368569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7305" y="28215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8813" y="31069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508" y="33890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8508" y="39588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8508" y="42329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38508" y="45389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8418" y="50762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38309" y="53584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38200" y="56501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09060" y="2578431"/>
            <a:ext cx="1063720" cy="1126432"/>
            <a:chOff x="1322987" y="1953305"/>
            <a:chExt cx="1063720" cy="1126432"/>
          </a:xfrm>
        </p:grpSpPr>
        <p:sp>
          <p:nvSpPr>
            <p:cNvPr id="52" name="Rectangle 51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09060" y="3700941"/>
            <a:ext cx="1063720" cy="1126432"/>
            <a:chOff x="1322987" y="3106295"/>
            <a:chExt cx="1063720" cy="1126432"/>
          </a:xfrm>
        </p:grpSpPr>
        <p:sp>
          <p:nvSpPr>
            <p:cNvPr id="59" name="Rectangle 58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09060" y="4826840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559602" y="2179422"/>
            <a:ext cx="399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data_type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r>
              <a:rPr lang="en-US" sz="2400" b="1" i="1" dirty="0">
                <a:solidFill>
                  <a:schemeClr val="bg1"/>
                </a:solidFill>
              </a:rPr>
              <a:t>*  pointer_name;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04646" y="1452457"/>
            <a:ext cx="8732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</a:t>
            </a:r>
            <a:r>
              <a:rPr lang="en-US" sz="2400" b="1" dirty="0" smtClean="0">
                <a:solidFill>
                  <a:srgbClr val="FFFF00"/>
                </a:solidFill>
              </a:rPr>
              <a:t>ointer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type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denotes the </a:t>
            </a:r>
            <a:r>
              <a:rPr lang="en-US" sz="2400" b="1" dirty="0">
                <a:solidFill>
                  <a:srgbClr val="FFFF00"/>
                </a:solidFill>
              </a:rPr>
              <a:t>data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type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that </a:t>
            </a:r>
            <a:r>
              <a:rPr lang="en-US" sz="2400" dirty="0" smtClean="0">
                <a:solidFill>
                  <a:schemeClr val="bg1"/>
                </a:solidFill>
              </a:rPr>
              <a:t>a pointer </a:t>
            </a:r>
            <a:r>
              <a:rPr lang="en-US" sz="2400" dirty="0">
                <a:solidFill>
                  <a:schemeClr val="bg1"/>
                </a:solidFill>
              </a:rPr>
              <a:t>will </a:t>
            </a:r>
            <a:r>
              <a:rPr lang="en-US" sz="2400" b="1" i="1" dirty="0" smtClean="0">
                <a:solidFill>
                  <a:srgbClr val="FFFF00"/>
                </a:solidFill>
              </a:rPr>
              <a:t>dereference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Pointer Types [</a:t>
            </a:r>
            <a:r>
              <a:rPr lang="en-US" sz="4400" dirty="0" smtClean="0"/>
              <a:t>S2b</a:t>
            </a:r>
            <a:r>
              <a:rPr lang="en-US" sz="4400" dirty="0"/>
              <a:t>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855" y="212980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4441" y="25225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2305" y="480971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508" y="368569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7305" y="28215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8813" y="31069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508" y="33890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8508" y="39588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8508" y="42329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38508" y="45389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8418" y="50762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38309" y="53584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38200" y="56501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01440" y="2236823"/>
            <a:ext cx="1389537" cy="4042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25640" y="2260396"/>
            <a:ext cx="2025568" cy="35718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4326213" y="2158236"/>
            <a:ext cx="2095346" cy="1032610"/>
          </a:xfrm>
          <a:prstGeom prst="arc">
            <a:avLst>
              <a:gd name="adj1" fmla="val 16849542"/>
              <a:gd name="adj2" fmla="val 0"/>
            </a:avLst>
          </a:pr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78147" y="2555587"/>
            <a:ext cx="0" cy="481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flipH="1" flipV="1">
            <a:off x="8235839" y="2075533"/>
            <a:ext cx="2112553" cy="1186625"/>
          </a:xfrm>
          <a:prstGeom prst="arc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16847" y="3052547"/>
            <a:ext cx="1918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variable name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66401" y="3072295"/>
            <a:ext cx="2172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Declares variable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as pointer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95673" y="2796242"/>
            <a:ext cx="1662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</a:rPr>
              <a:t>type to dereference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09060" y="2578431"/>
            <a:ext cx="1063720" cy="1126432"/>
            <a:chOff x="1322987" y="1953305"/>
            <a:chExt cx="1063720" cy="1126432"/>
          </a:xfrm>
        </p:grpSpPr>
        <p:sp>
          <p:nvSpPr>
            <p:cNvPr id="52" name="Rectangle 51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09060" y="3700941"/>
            <a:ext cx="1063720" cy="1126432"/>
            <a:chOff x="1322987" y="3106295"/>
            <a:chExt cx="1063720" cy="1126432"/>
          </a:xfrm>
        </p:grpSpPr>
        <p:sp>
          <p:nvSpPr>
            <p:cNvPr id="59" name="Rectangle 58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09060" y="4826840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49328" y="2565113"/>
            <a:ext cx="6992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 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7912" y="3774182"/>
            <a:ext cx="8162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 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17275" y="5225670"/>
            <a:ext cx="8162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 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ight Brace 70"/>
          <p:cNvSpPr/>
          <p:nvPr/>
        </p:nvSpPr>
        <p:spPr>
          <a:xfrm>
            <a:off x="2701088" y="3729210"/>
            <a:ext cx="185006" cy="533782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e 71"/>
          <p:cNvSpPr/>
          <p:nvPr/>
        </p:nvSpPr>
        <p:spPr>
          <a:xfrm>
            <a:off x="2701088" y="4861332"/>
            <a:ext cx="185006" cy="109194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2734953" y="2590281"/>
            <a:ext cx="182322" cy="301551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59602" y="2179422"/>
            <a:ext cx="399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data_type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i="1" dirty="0">
                <a:solidFill>
                  <a:schemeClr val="bg1"/>
                </a:solidFill>
              </a:rPr>
              <a:t>* </a:t>
            </a:r>
            <a:r>
              <a:rPr lang="en-US" sz="2400" b="1" i="1" dirty="0"/>
              <a:t> pointer_name;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04646" y="1452457"/>
            <a:ext cx="8732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</a:t>
            </a:r>
            <a:r>
              <a:rPr lang="en-US" sz="2400" b="1" dirty="0" smtClean="0">
                <a:solidFill>
                  <a:srgbClr val="FFFF00"/>
                </a:solidFill>
              </a:rPr>
              <a:t>ointer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type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denotes the </a:t>
            </a:r>
            <a:r>
              <a:rPr lang="en-US" sz="2400" b="1" dirty="0">
                <a:solidFill>
                  <a:srgbClr val="FFFF00"/>
                </a:solidFill>
              </a:rPr>
              <a:t>data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type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that </a:t>
            </a:r>
            <a:r>
              <a:rPr lang="en-US" sz="2400" dirty="0" smtClean="0">
                <a:solidFill>
                  <a:schemeClr val="bg1"/>
                </a:solidFill>
              </a:rPr>
              <a:t>a pointer </a:t>
            </a:r>
            <a:r>
              <a:rPr lang="en-US" sz="2400" dirty="0">
                <a:solidFill>
                  <a:schemeClr val="bg1"/>
                </a:solidFill>
              </a:rPr>
              <a:t>will </a:t>
            </a:r>
            <a:r>
              <a:rPr lang="en-US" sz="2400" b="1" i="1" dirty="0" smtClean="0">
                <a:solidFill>
                  <a:srgbClr val="FFFF00"/>
                </a:solidFill>
              </a:rPr>
              <a:t>dereference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Pointer Types [</a:t>
            </a:r>
            <a:r>
              <a:rPr lang="en-US" sz="4400" dirty="0" smtClean="0"/>
              <a:t>S2c]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1583855" y="212980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4441" y="25225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2305" y="480971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508" y="368569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7305" y="28215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8813" y="31069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508" y="33890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8508" y="39588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8508" y="42329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38508" y="45389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8418" y="50762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38309" y="53584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38200" y="56501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01440" y="2236823"/>
            <a:ext cx="1389537" cy="4042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25640" y="2260396"/>
            <a:ext cx="2025568" cy="35718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4326213" y="2158236"/>
            <a:ext cx="2095346" cy="1032610"/>
          </a:xfrm>
          <a:prstGeom prst="arc">
            <a:avLst>
              <a:gd name="adj1" fmla="val 16849542"/>
              <a:gd name="adj2" fmla="val 0"/>
            </a:avLst>
          </a:pr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78147" y="2555587"/>
            <a:ext cx="0" cy="481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flipH="1" flipV="1">
            <a:off x="8235839" y="2075533"/>
            <a:ext cx="2112553" cy="1186625"/>
          </a:xfrm>
          <a:prstGeom prst="arc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16847" y="3052547"/>
            <a:ext cx="1918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variable name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66401" y="3072295"/>
            <a:ext cx="2172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Declares variable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as pointer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95673" y="2796242"/>
            <a:ext cx="1662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</a:rPr>
              <a:t>type to dereference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09060" y="2578431"/>
            <a:ext cx="1063720" cy="1126432"/>
            <a:chOff x="1322987" y="1953305"/>
            <a:chExt cx="1063720" cy="1126432"/>
          </a:xfrm>
        </p:grpSpPr>
        <p:sp>
          <p:nvSpPr>
            <p:cNvPr id="52" name="Rectangle 51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09060" y="3700941"/>
            <a:ext cx="1063720" cy="1126432"/>
            <a:chOff x="1322987" y="3106295"/>
            <a:chExt cx="1063720" cy="1126432"/>
          </a:xfrm>
        </p:grpSpPr>
        <p:sp>
          <p:nvSpPr>
            <p:cNvPr id="59" name="Rectangle 58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09060" y="4826840"/>
            <a:ext cx="1063720" cy="1126432"/>
            <a:chOff x="1322987" y="4262674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559602" y="2179422"/>
            <a:ext cx="399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data_type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i="1" dirty="0">
                <a:solidFill>
                  <a:schemeClr val="bg1"/>
                </a:solidFill>
              </a:rPr>
              <a:t>* </a:t>
            </a:r>
            <a:r>
              <a:rPr lang="en-US" sz="2400" b="1" i="1" dirty="0"/>
              <a:t> pointer_name;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04646" y="1452457"/>
            <a:ext cx="8732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</a:t>
            </a:r>
            <a:r>
              <a:rPr lang="en-US" sz="2400" b="1" dirty="0" smtClean="0">
                <a:solidFill>
                  <a:srgbClr val="FFFF00"/>
                </a:solidFill>
              </a:rPr>
              <a:t>ointer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type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denotes the </a:t>
            </a:r>
            <a:r>
              <a:rPr lang="en-US" sz="2400" b="1" dirty="0">
                <a:solidFill>
                  <a:srgbClr val="FFFF00"/>
                </a:solidFill>
              </a:rPr>
              <a:t>data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type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that </a:t>
            </a:r>
            <a:r>
              <a:rPr lang="en-US" sz="2400" dirty="0" smtClean="0">
                <a:solidFill>
                  <a:schemeClr val="bg1"/>
                </a:solidFill>
              </a:rPr>
              <a:t>a pointer </a:t>
            </a:r>
            <a:r>
              <a:rPr lang="en-US" sz="2400" dirty="0">
                <a:solidFill>
                  <a:schemeClr val="bg1"/>
                </a:solidFill>
              </a:rPr>
              <a:t>will </a:t>
            </a:r>
            <a:r>
              <a:rPr lang="en-US" sz="2400" b="1" i="1" dirty="0" smtClean="0">
                <a:solidFill>
                  <a:srgbClr val="FFFF00"/>
                </a:solidFill>
              </a:rPr>
              <a:t>dereference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05622" y="5424586"/>
            <a:ext cx="132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*ptr3  =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005622" y="4679222"/>
            <a:ext cx="1406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*ptr2  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53319" y="4081138"/>
            <a:ext cx="3322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uint8_t * ptr1 = </a:t>
            </a:r>
            <a:r>
              <a:rPr lang="en-US" b="1" dirty="0" smtClean="0">
                <a:solidFill>
                  <a:schemeClr val="bg1"/>
                </a:solidFill>
              </a:rPr>
              <a:t>(uint8_t *) </a:t>
            </a:r>
            <a:r>
              <a:rPr lang="en-US" b="1" dirty="0">
                <a:solidFill>
                  <a:schemeClr val="bg1"/>
                </a:solidFill>
              </a:rPr>
              <a:t>0x00;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649954" y="4142134"/>
            <a:ext cx="1733335" cy="2665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005622" y="4121908"/>
            <a:ext cx="130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*ptr1  =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989259" y="4180453"/>
            <a:ext cx="1063719" cy="28184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40551" y="4709015"/>
            <a:ext cx="1733335" cy="2665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0x00000004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989259" y="4723785"/>
            <a:ext cx="1063720" cy="562051"/>
            <a:chOff x="1322987" y="1953305"/>
            <a:chExt cx="1063720" cy="562051"/>
          </a:xfrm>
        </p:grpSpPr>
        <p:sp>
          <p:nvSpPr>
            <p:cNvPr id="83" name="Rectangle 82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5453319" y="5417438"/>
            <a:ext cx="3552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uint32_t * ptr3 = (</a:t>
            </a:r>
            <a:r>
              <a:rPr lang="en-US" b="1" dirty="0" smtClean="0">
                <a:solidFill>
                  <a:schemeClr val="bg1"/>
                </a:solidFill>
              </a:rPr>
              <a:t>uint32_t </a:t>
            </a:r>
            <a:r>
              <a:rPr lang="en-US" b="1" dirty="0">
                <a:solidFill>
                  <a:schemeClr val="bg1"/>
                </a:solidFill>
              </a:rPr>
              <a:t>*) 0x08;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49953" y="5461209"/>
            <a:ext cx="1733335" cy="2665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0x00000008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9989258" y="5484109"/>
            <a:ext cx="1063720" cy="1126432"/>
            <a:chOff x="1322987" y="1953305"/>
            <a:chExt cx="1063720" cy="1126432"/>
          </a:xfrm>
        </p:grpSpPr>
        <p:sp>
          <p:nvSpPr>
            <p:cNvPr id="89" name="Rectangle 88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5425364" y="4665240"/>
            <a:ext cx="358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uint16_t * ptr2 = (</a:t>
            </a:r>
            <a:r>
              <a:rPr lang="en-US" b="1" dirty="0" smtClean="0">
                <a:solidFill>
                  <a:schemeClr val="bg1"/>
                </a:solidFill>
              </a:rPr>
              <a:t>uint16_t </a:t>
            </a:r>
            <a:r>
              <a:rPr lang="en-US" b="1" dirty="0">
                <a:solidFill>
                  <a:schemeClr val="bg1"/>
                </a:solidFill>
              </a:rPr>
              <a:t>*) 0x04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337383" y="4160544"/>
            <a:ext cx="6992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 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31281" y="4782071"/>
            <a:ext cx="8162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 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320644" y="5867931"/>
            <a:ext cx="8162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 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ight Brace 96"/>
          <p:cNvSpPr/>
          <p:nvPr/>
        </p:nvSpPr>
        <p:spPr>
          <a:xfrm>
            <a:off x="11104457" y="4737099"/>
            <a:ext cx="185006" cy="533782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Brace 97"/>
          <p:cNvSpPr/>
          <p:nvPr/>
        </p:nvSpPr>
        <p:spPr>
          <a:xfrm>
            <a:off x="11104457" y="5503593"/>
            <a:ext cx="185006" cy="109194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Brace 98"/>
          <p:cNvSpPr/>
          <p:nvPr/>
        </p:nvSpPr>
        <p:spPr>
          <a:xfrm>
            <a:off x="11123008" y="4185712"/>
            <a:ext cx="182322" cy="301551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86" idx="1"/>
            <a:endCxn id="64" idx="3"/>
          </p:cNvCxnSpPr>
          <p:nvPr/>
        </p:nvCxnSpPr>
        <p:spPr>
          <a:xfrm rot="10800000">
            <a:off x="2572781" y="4967763"/>
            <a:ext cx="1077173" cy="626716"/>
          </a:xfrm>
          <a:prstGeom prst="bentConnector3">
            <a:avLst>
              <a:gd name="adj1" fmla="val 6317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78" idx="1"/>
            <a:endCxn id="52" idx="3"/>
          </p:cNvCxnSpPr>
          <p:nvPr/>
        </p:nvCxnSpPr>
        <p:spPr>
          <a:xfrm rot="10800000">
            <a:off x="2572780" y="2719354"/>
            <a:ext cx="1077174" cy="1556050"/>
          </a:xfrm>
          <a:prstGeom prst="bentConnector3">
            <a:avLst>
              <a:gd name="adj1" fmla="val 2292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1" idx="1"/>
            <a:endCxn id="59" idx="3"/>
          </p:cNvCxnSpPr>
          <p:nvPr/>
        </p:nvCxnSpPr>
        <p:spPr>
          <a:xfrm rot="10800000">
            <a:off x="2572781" y="3841865"/>
            <a:ext cx="1067771" cy="1000421"/>
          </a:xfrm>
          <a:prstGeom prst="bentConnector3">
            <a:avLst>
              <a:gd name="adj1" fmla="val 4409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Size [S3]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9684" y="619662"/>
            <a:ext cx="5300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32-bit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ARM Architecture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0704" y="2307868"/>
            <a:ext cx="1850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Pointer is 32-Bits wide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711" y="1487884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2648" y="2304991"/>
            <a:ext cx="197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 </a:t>
            </a:r>
            <a:r>
              <a:rPr lang="en-US" sz="1600" b="1" dirty="0"/>
              <a:t>32-bit </a:t>
            </a:r>
            <a:r>
              <a:rPr lang="en-US" sz="1600" dirty="0"/>
              <a:t>length pointer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20233" y="1867396"/>
            <a:ext cx="1485848" cy="3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0x00000000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3642" y="5457615"/>
            <a:ext cx="3229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Address Space: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2</a:t>
            </a:r>
            <a:r>
              <a:rPr lang="en-US" sz="2200" b="1" baseline="30000" dirty="0" smtClean="0">
                <a:solidFill>
                  <a:schemeClr val="bg1"/>
                </a:solidFill>
              </a:rPr>
              <a:t>32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byte-addressable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memory </a:t>
            </a:r>
            <a:r>
              <a:rPr lang="en-US" sz="2200" dirty="0" smtClean="0">
                <a:solidFill>
                  <a:schemeClr val="bg1"/>
                </a:solidFill>
              </a:rPr>
              <a:t>addresses (4GB)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60041" y="1178996"/>
            <a:ext cx="171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32-bit </a:t>
            </a:r>
            <a:r>
              <a:rPr lang="en-US" dirty="0">
                <a:solidFill>
                  <a:srgbClr val="00B0F0"/>
                </a:solidFill>
              </a:rPr>
              <a:t>length </a:t>
            </a:r>
            <a:r>
              <a:rPr lang="en-US" dirty="0" smtClean="0">
                <a:solidFill>
                  <a:srgbClr val="00B0F0"/>
                </a:solidFill>
              </a:rPr>
              <a:t>addresses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2670" y="2143303"/>
            <a:ext cx="1324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19" idx="3"/>
            <a:endCxn id="11" idx="1"/>
          </p:cNvCxnSpPr>
          <p:nvPr/>
        </p:nvCxnSpPr>
        <p:spPr>
          <a:xfrm flipV="1">
            <a:off x="7758951" y="2058570"/>
            <a:ext cx="961282" cy="1206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60041" y="5001686"/>
            <a:ext cx="180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0xFFFFFFFF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21725" y="3080387"/>
            <a:ext cx="133722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0x00000000</a:t>
            </a:r>
          </a:p>
        </p:txBody>
      </p:sp>
      <p:cxnSp>
        <p:nvCxnSpPr>
          <p:cNvPr id="20" name="Elbow Connector 19"/>
          <p:cNvCxnSpPr>
            <a:stCxn id="12" idx="3"/>
            <a:endCxn id="18" idx="2"/>
          </p:cNvCxnSpPr>
          <p:nvPr/>
        </p:nvCxnSpPr>
        <p:spPr>
          <a:xfrm flipV="1">
            <a:off x="8653195" y="5371018"/>
            <a:ext cx="809962" cy="64059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97800" y="1282847"/>
            <a:ext cx="5590786" cy="49445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Pointers hold </a:t>
            </a:r>
            <a:r>
              <a:rPr lang="en-US" dirty="0" smtClean="0">
                <a:solidFill>
                  <a:srgbClr val="FFFF00"/>
                </a:solidFill>
              </a:rPr>
              <a:t>Addresses</a:t>
            </a:r>
            <a:r>
              <a:rPr lang="en-US" dirty="0" smtClean="0"/>
              <a:t> to a location in memory</a:t>
            </a:r>
          </a:p>
          <a:p>
            <a:endParaRPr lang="en-US" dirty="0" smtClean="0"/>
          </a:p>
          <a:p>
            <a:r>
              <a:rPr lang="en-US" dirty="0" smtClean="0"/>
              <a:t>All Pointers are the same length</a:t>
            </a:r>
          </a:p>
          <a:p>
            <a:pPr lvl="1"/>
            <a:r>
              <a:rPr lang="en-US" dirty="0" smtClean="0"/>
              <a:t>ARM </a:t>
            </a:r>
            <a:r>
              <a:rPr lang="en-US" dirty="0" smtClean="0">
                <a:sym typeface="Wingdings" panose="05000000000000000000" pitchFamily="2" charset="2"/>
              </a:rPr>
              <a:t> 32-bit Pointer Length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Address Space = 2</a:t>
            </a:r>
            <a:r>
              <a:rPr lang="en-US" baseline="30000" dirty="0" smtClean="0">
                <a:sym typeface="Wingdings" panose="05000000000000000000" pitchFamily="2" charset="2"/>
              </a:rPr>
              <a:t>PointerLength</a:t>
            </a:r>
            <a:endParaRPr lang="en-US" baseline="30000" dirty="0" smtClean="0"/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147326" y="1973185"/>
            <a:ext cx="1063720" cy="1126432"/>
            <a:chOff x="1322987" y="1953305"/>
            <a:chExt cx="1063720" cy="1126432"/>
          </a:xfrm>
          <a:solidFill>
            <a:srgbClr val="00B0F0"/>
          </a:solidFill>
        </p:grpSpPr>
        <p:sp>
          <p:nvSpPr>
            <p:cNvPr id="39" name="Rectangle 38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147326" y="3095695"/>
            <a:ext cx="1063720" cy="1126432"/>
            <a:chOff x="1322987" y="3106295"/>
            <a:chExt cx="1063720" cy="1126432"/>
          </a:xfrm>
          <a:solidFill>
            <a:srgbClr val="00B0F0"/>
          </a:solidFill>
        </p:grpSpPr>
        <p:sp>
          <p:nvSpPr>
            <p:cNvPr id="44" name="Rectangle 43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147326" y="4221594"/>
            <a:ext cx="1063720" cy="1126432"/>
            <a:chOff x="1322987" y="4262674"/>
            <a:chExt cx="1063720" cy="1126432"/>
          </a:xfrm>
          <a:solidFill>
            <a:srgbClr val="00B0F0"/>
          </a:solidFill>
        </p:grpSpPr>
        <p:sp>
          <p:nvSpPr>
            <p:cNvPr id="49" name="Rectangle 48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3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Size [S4]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97800" y="1282847"/>
            <a:ext cx="6534076" cy="4826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Pointers are the same 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Pointers Dereference different sized data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456130" y="1074700"/>
            <a:ext cx="46855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int16_t*</a:t>
            </a:r>
            <a:r>
              <a:rPr lang="en-US" sz="2400" dirty="0" smtClean="0">
                <a:solidFill>
                  <a:srgbClr val="00B0F0"/>
                </a:solidFill>
              </a:rPr>
              <a:t>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uint32_t*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  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float*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32-Bits!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33456" y="5280179"/>
            <a:ext cx="855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*ptr1</a:t>
            </a:r>
            <a:r>
              <a:rPr lang="en-US" sz="2400" dirty="0" smtClean="0">
                <a:solidFill>
                  <a:srgbClr val="00B0F0"/>
                </a:solidFill>
              </a:rPr>
              <a:t>)    </a:t>
            </a:r>
            <a:r>
              <a:rPr lang="en-US" sz="2400" dirty="0" smtClean="0">
                <a:solidFill>
                  <a:schemeClr val="bg1"/>
                </a:solidFill>
              </a:rPr>
              <a:t>≠  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*ptr2</a:t>
            </a:r>
            <a:r>
              <a:rPr lang="en-US" sz="2400" dirty="0" smtClean="0">
                <a:solidFill>
                  <a:srgbClr val="00B0F0"/>
                </a:solidFill>
              </a:rPr>
              <a:t>)    </a:t>
            </a:r>
            <a:r>
              <a:rPr lang="en-US" sz="2400" dirty="0" smtClean="0">
                <a:solidFill>
                  <a:schemeClr val="bg1"/>
                </a:solidFill>
              </a:rPr>
              <a:t>≠   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*ptr3</a:t>
            </a:r>
            <a:r>
              <a:rPr lang="en-US" sz="2400" dirty="0" smtClean="0">
                <a:solidFill>
                  <a:srgbClr val="00B0F0"/>
                </a:solidFill>
              </a:rPr>
              <a:t>)    </a:t>
            </a:r>
            <a:r>
              <a:rPr lang="en-US" sz="2400" dirty="0" smtClean="0">
                <a:solidFill>
                  <a:schemeClr val="bg1"/>
                </a:solidFill>
              </a:rPr>
              <a:t>≠   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(*</a:t>
            </a:r>
            <a:r>
              <a:rPr lang="en-US" sz="2400" dirty="0" smtClean="0">
                <a:solidFill>
                  <a:schemeClr val="bg1"/>
                </a:solidFill>
              </a:rPr>
              <a:t>ptr4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7678" y="2321167"/>
            <a:ext cx="47985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uint8_t * ptr1  </a:t>
            </a:r>
            <a:r>
              <a:rPr lang="en-US" sz="2400" dirty="0">
                <a:solidFill>
                  <a:schemeClr val="bg1"/>
                </a:solidFill>
              </a:rPr>
              <a:t>= (uint8_t *)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0x00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uint16_t </a:t>
            </a:r>
            <a:r>
              <a:rPr lang="en-US" sz="2400" dirty="0">
                <a:solidFill>
                  <a:schemeClr val="bg1"/>
                </a:solidFill>
              </a:rPr>
              <a:t>* ptr2 = (</a:t>
            </a:r>
            <a:r>
              <a:rPr lang="en-US" sz="2400" dirty="0" smtClean="0">
                <a:solidFill>
                  <a:schemeClr val="bg1"/>
                </a:solidFill>
              </a:rPr>
              <a:t>uint16_t </a:t>
            </a:r>
            <a:r>
              <a:rPr lang="en-US" sz="2400" dirty="0">
                <a:solidFill>
                  <a:schemeClr val="bg1"/>
                </a:solidFill>
              </a:rPr>
              <a:t>*)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0x04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uint32_t * ptr3 = (uint32_t *)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0x08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float </a:t>
            </a:r>
            <a:r>
              <a:rPr lang="en-US" sz="2400" dirty="0">
                <a:solidFill>
                  <a:schemeClr val="bg1"/>
                </a:solidFill>
              </a:rPr>
              <a:t>* </a:t>
            </a:r>
            <a:r>
              <a:rPr lang="en-US" sz="2400" dirty="0" smtClean="0">
                <a:solidFill>
                  <a:schemeClr val="bg1"/>
                </a:solidFill>
              </a:rPr>
              <a:t>ptr4 = (float </a:t>
            </a:r>
            <a:r>
              <a:rPr lang="en-US" sz="2400" dirty="0">
                <a:solidFill>
                  <a:schemeClr val="bg1"/>
                </a:solidFill>
              </a:rPr>
              <a:t>*)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0x0C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46467" y="2680330"/>
            <a:ext cx="34013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ptr1</a:t>
            </a:r>
            <a:r>
              <a:rPr lang="en-US" sz="2400" dirty="0" smtClean="0">
                <a:solidFill>
                  <a:srgbClr val="00B0F0"/>
                </a:solidFill>
              </a:rPr>
              <a:t>)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ptr2</a:t>
            </a:r>
            <a:r>
              <a:rPr lang="en-US" sz="2400" dirty="0" smtClean="0">
                <a:solidFill>
                  <a:srgbClr val="00B0F0"/>
                </a:solidFill>
              </a:rPr>
              <a:t>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ptr3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	       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sizeof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ptr4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	    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32-Bits!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062" y="5741844"/>
            <a:ext cx="90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1 Byte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40469" y="5741844"/>
            <a:ext cx="90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2 Byte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1876" y="5752922"/>
            <a:ext cx="90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4 Byte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23283" y="5745003"/>
            <a:ext cx="90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4 Byte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Operators [S5]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27" y="1074700"/>
            <a:ext cx="6642997" cy="5232202"/>
          </a:xfrm>
        </p:spPr>
        <p:txBody>
          <a:bodyPr/>
          <a:lstStyle/>
          <a:p>
            <a:r>
              <a:rPr lang="en-US" dirty="0" smtClean="0"/>
              <a:t>Dereference Operator = 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pPr lvl="1"/>
            <a:r>
              <a:rPr lang="en-US" dirty="0" smtClean="0"/>
              <a:t>Accesses data at address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Address-of Operator = </a:t>
            </a:r>
            <a:r>
              <a:rPr lang="en-US" dirty="0" smtClean="0">
                <a:solidFill>
                  <a:srgbClr val="FFFF00"/>
                </a:solidFill>
              </a:rPr>
              <a:t>&amp;</a:t>
            </a:r>
          </a:p>
          <a:p>
            <a:pPr lvl="1"/>
            <a:r>
              <a:rPr lang="en-US" dirty="0" smtClean="0"/>
              <a:t>Provides address of variable</a:t>
            </a:r>
          </a:p>
          <a:p>
            <a:pPr lvl="1"/>
            <a:endParaRPr lang="en-US" dirty="0"/>
          </a:p>
          <a:p>
            <a:r>
              <a:rPr lang="en-US" dirty="0" smtClean="0"/>
              <a:t>Integers are not addresses</a:t>
            </a:r>
          </a:p>
          <a:p>
            <a:pPr lvl="1"/>
            <a:endParaRPr lang="en-US" dirty="0"/>
          </a:p>
          <a:p>
            <a:r>
              <a:rPr lang="en-US" dirty="0" smtClean="0"/>
              <a:t>Cast to explicit address for Peripheral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4918" y="4185037"/>
            <a:ext cx="5561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uint16_t </a:t>
            </a:r>
            <a:r>
              <a:rPr lang="en-US" sz="2400" b="1" dirty="0">
                <a:solidFill>
                  <a:schemeClr val="bg1"/>
                </a:solidFill>
              </a:rPr>
              <a:t>* </a:t>
            </a:r>
            <a:r>
              <a:rPr lang="en-US" sz="2400" b="1" dirty="0" err="1" smtClean="0">
                <a:solidFill>
                  <a:schemeClr val="bg1"/>
                </a:solidFill>
              </a:rPr>
              <a:t>ptr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</a:rPr>
              <a:t>(uint16_t *) 0x480C0000;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4746" y="1322717"/>
            <a:ext cx="288181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uint32_t 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uint32_t * </a:t>
            </a:r>
            <a:r>
              <a:rPr lang="en-US" sz="2400" dirty="0" err="1">
                <a:solidFill>
                  <a:schemeClr val="bg1"/>
                </a:solidFill>
              </a:rPr>
              <a:t>ptr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>
                <a:solidFill>
                  <a:srgbClr val="FFFF00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*</a:t>
            </a:r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0xABCD1234;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6361" y="5404583"/>
            <a:ext cx="316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Casts Integer to address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9763690" y="3412635"/>
            <a:ext cx="392826" cy="308168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Pointers [S6]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872304" cy="5355312"/>
          </a:xfrm>
        </p:spPr>
        <p:txBody>
          <a:bodyPr/>
          <a:lstStyle/>
          <a:p>
            <a:r>
              <a:rPr lang="en-US" dirty="0" smtClean="0"/>
              <a:t>At time of pointer declaration, you might not know the address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FF00"/>
                </a:solidFill>
              </a:rPr>
              <a:t>Use a NULL Pointer for Initialization</a:t>
            </a:r>
          </a:p>
          <a:p>
            <a:endParaRPr lang="en-US" dirty="0"/>
          </a:p>
          <a:p>
            <a:r>
              <a:rPr lang="en-US" dirty="0" smtClean="0"/>
              <a:t>Null Pointers point to nothing</a:t>
            </a:r>
          </a:p>
          <a:p>
            <a:pPr lvl="1"/>
            <a:r>
              <a:rPr lang="en-US" dirty="0" smtClean="0"/>
              <a:t>Used to check for </a:t>
            </a:r>
            <a:r>
              <a:rPr lang="en-US" dirty="0"/>
              <a:t>valid </a:t>
            </a:r>
            <a:r>
              <a:rPr lang="en-US" dirty="0" smtClean="0"/>
              <a:t>pointer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Dereferencing a NULL Pointer can cause an exception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6565" y="4668389"/>
            <a:ext cx="2903487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if (</a:t>
            </a:r>
            <a:r>
              <a:rPr lang="en-US" sz="2600" dirty="0" err="1" smtClean="0">
                <a:solidFill>
                  <a:schemeClr val="bg1"/>
                </a:solidFill>
              </a:rPr>
              <a:t>ptr</a:t>
            </a:r>
            <a:r>
              <a:rPr lang="en-US" sz="2600" dirty="0" smtClean="0">
                <a:solidFill>
                  <a:schemeClr val="bg1"/>
                </a:solidFill>
              </a:rPr>
              <a:t> == </a:t>
            </a:r>
            <a:r>
              <a:rPr lang="en-US" sz="2600" dirty="0" smtClean="0">
                <a:solidFill>
                  <a:srgbClr val="00B0F0"/>
                </a:solidFill>
              </a:rPr>
              <a:t>NULL</a:t>
            </a:r>
            <a:r>
              <a:rPr lang="en-US" sz="26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</a:t>
            </a: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/* error! */</a:t>
            </a: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600" dirty="0" smtClean="0">
                <a:solidFill>
                  <a:srgbClr val="00B0F0"/>
                </a:solidFill>
              </a:rPr>
              <a:t>*</a:t>
            </a:r>
            <a:r>
              <a:rPr lang="en-US" sz="2600" dirty="0" err="1" smtClean="0">
                <a:solidFill>
                  <a:schemeClr val="bg1"/>
                </a:solidFill>
              </a:rPr>
              <a:t>ptr</a:t>
            </a:r>
            <a:r>
              <a:rPr lang="en-US" sz="2600" dirty="0" smtClean="0">
                <a:solidFill>
                  <a:schemeClr val="bg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0xABCD1234;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7108" y="1480805"/>
            <a:ext cx="21982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uint32_t </a:t>
            </a:r>
            <a:r>
              <a:rPr lang="en-US" sz="2600" dirty="0">
                <a:solidFill>
                  <a:schemeClr val="bg1"/>
                </a:solidFill>
              </a:rPr>
              <a:t>* </a:t>
            </a:r>
            <a:r>
              <a:rPr lang="en-US" sz="2600" dirty="0" err="1" smtClean="0">
                <a:solidFill>
                  <a:schemeClr val="bg1"/>
                </a:solidFill>
              </a:rPr>
              <a:t>ptr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4116" y="928726"/>
            <a:ext cx="46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This pointer will have garbage data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0104" y="2112716"/>
            <a:ext cx="445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Using un-initialized pointer can potentially corrupt your memory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6565" y="3359775"/>
            <a:ext cx="343813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#define NULL ((</a:t>
            </a:r>
            <a:r>
              <a:rPr lang="en-US" sz="2600" dirty="0">
                <a:solidFill>
                  <a:srgbClr val="00B0F0"/>
                </a:solidFill>
              </a:rPr>
              <a:t>void</a:t>
            </a:r>
            <a:r>
              <a:rPr lang="en-US" sz="2600" dirty="0">
                <a:solidFill>
                  <a:schemeClr val="bg1"/>
                </a:solidFill>
              </a:rPr>
              <a:t>*)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</a:p>
          <a:p>
            <a:r>
              <a:rPr lang="en-US" sz="2600" dirty="0">
                <a:solidFill>
                  <a:schemeClr val="bg1"/>
                </a:solidFill>
              </a:rPr>
              <a:t>uint32_t * </a:t>
            </a:r>
            <a:r>
              <a:rPr lang="en-US" sz="2600" dirty="0" err="1">
                <a:solidFill>
                  <a:schemeClr val="bg1"/>
                </a:solidFill>
              </a:rPr>
              <a:t>ptr</a:t>
            </a:r>
            <a:r>
              <a:rPr lang="en-US" sz="2600" dirty="0">
                <a:solidFill>
                  <a:schemeClr val="bg1"/>
                </a:solidFill>
              </a:rPr>
              <a:t> = </a:t>
            </a:r>
            <a:r>
              <a:rPr lang="en-US" sz="2600" dirty="0">
                <a:solidFill>
                  <a:srgbClr val="00B0F0"/>
                </a:solidFill>
              </a:rPr>
              <a:t>NULL</a:t>
            </a:r>
            <a:r>
              <a:rPr lang="en-US" sz="2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7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/>
              <a:t>E</a:t>
            </a:r>
            <a:r>
              <a:rPr lang="en-US" dirty="0" smtClean="0"/>
              <a:t>xample [S7a]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6245" y="1260949"/>
            <a:ext cx="28180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B0F0"/>
                </a:solidFill>
              </a:rPr>
              <a:t>typedef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struct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foo {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uint8_t   </a:t>
            </a:r>
            <a:r>
              <a:rPr lang="en-US" sz="2600" dirty="0" err="1" smtClean="0">
                <a:solidFill>
                  <a:schemeClr val="bg1"/>
                </a:solidFill>
              </a:rPr>
              <a:t>varA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uint8_t   </a:t>
            </a:r>
            <a:r>
              <a:rPr lang="en-US" sz="2600" dirty="0" err="1" smtClean="0">
                <a:solidFill>
                  <a:schemeClr val="bg1"/>
                </a:solidFill>
              </a:rPr>
              <a:t>varB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uint16_t </a:t>
            </a:r>
            <a:r>
              <a:rPr lang="en-US" sz="2600" dirty="0" err="1" smtClean="0">
                <a:solidFill>
                  <a:schemeClr val="bg1"/>
                </a:solidFill>
              </a:rPr>
              <a:t>varC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} </a:t>
            </a:r>
            <a:r>
              <a:rPr lang="en-US" sz="2600" dirty="0" err="1" smtClean="0">
                <a:solidFill>
                  <a:schemeClr val="bg1"/>
                </a:solidFill>
              </a:rPr>
              <a:t>foo_t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8654" y="1964746"/>
            <a:ext cx="118648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At least 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32 Bits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3843042" y="1807149"/>
            <a:ext cx="256881" cy="109194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0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89231" y="5543814"/>
            <a:ext cx="29323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Each Pointer is 32-bits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245898" y="5323355"/>
            <a:ext cx="391331" cy="1002031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0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6245" y="5323355"/>
            <a:ext cx="39599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</a:rPr>
              <a:t>foo_t</a:t>
            </a:r>
            <a:r>
              <a:rPr lang="en-US" sz="2600" dirty="0" smtClean="0">
                <a:solidFill>
                  <a:schemeClr val="bg1"/>
                </a:solidFill>
              </a:rPr>
              <a:t>  * </a:t>
            </a:r>
            <a:r>
              <a:rPr lang="en-US" sz="2600" dirty="0" err="1" smtClean="0">
                <a:solidFill>
                  <a:schemeClr val="bg1"/>
                </a:solidFill>
              </a:rPr>
              <a:t>varS_ptr</a:t>
            </a:r>
            <a:r>
              <a:rPr lang="en-US" sz="2600" dirty="0" smtClean="0">
                <a:solidFill>
                  <a:schemeClr val="bg1"/>
                </a:solidFill>
              </a:rPr>
              <a:t> = &amp;</a:t>
            </a:r>
            <a:r>
              <a:rPr lang="en-US" sz="2600" dirty="0" err="1" smtClean="0">
                <a:solidFill>
                  <a:schemeClr val="bg1"/>
                </a:solidFill>
              </a:rPr>
              <a:t>varS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</a:rPr>
              <a:t>uint8_t * </a:t>
            </a:r>
            <a:r>
              <a:rPr lang="en-US" sz="2600" dirty="0" err="1">
                <a:solidFill>
                  <a:schemeClr val="bg1"/>
                </a:solidFill>
              </a:rPr>
              <a:t>ptr_Num</a:t>
            </a:r>
            <a:r>
              <a:rPr lang="en-US" sz="2600" dirty="0">
                <a:solidFill>
                  <a:schemeClr val="bg1"/>
                </a:solidFill>
              </a:rPr>
              <a:t> = &amp;</a:t>
            </a:r>
            <a:r>
              <a:rPr lang="en-US" sz="2600" dirty="0" err="1">
                <a:solidFill>
                  <a:schemeClr val="bg1"/>
                </a:solidFill>
              </a:rPr>
              <a:t>num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740" y="3892316"/>
            <a:ext cx="1988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foo_t</a:t>
            </a: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 err="1">
                <a:solidFill>
                  <a:schemeClr val="bg1"/>
                </a:solidFill>
              </a:rPr>
              <a:t>varS</a:t>
            </a:r>
            <a:r>
              <a:rPr lang="en-US" sz="2600" dirty="0">
                <a:solidFill>
                  <a:schemeClr val="bg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uint8_t </a:t>
            </a:r>
            <a:r>
              <a:rPr lang="en-US" sz="2600" dirty="0" err="1" smtClean="0">
                <a:solidFill>
                  <a:schemeClr val="bg1"/>
                </a:solidFill>
              </a:rPr>
              <a:t>Num</a:t>
            </a:r>
            <a:r>
              <a:rPr lang="en-US" sz="2600" dirty="0" smtClean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6638410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Dark.thmx</Template>
  <TotalTime>4792</TotalTime>
  <Words>856</Words>
  <Application>Microsoft Office PowerPoint</Application>
  <PresentationFormat>Widescreen</PresentationFormat>
  <Paragraphs>273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Helvetica Neue UltraLight</vt:lpstr>
      <vt:lpstr>Wingdings</vt:lpstr>
      <vt:lpstr>MOOC Dark</vt:lpstr>
      <vt:lpstr>Pointers</vt:lpstr>
      <vt:lpstr>Pointer Types [S2a]</vt:lpstr>
      <vt:lpstr>Pointer Types [S2b]</vt:lpstr>
      <vt:lpstr>Pointer Types [S2c]</vt:lpstr>
      <vt:lpstr>Pointer Size [S3]</vt:lpstr>
      <vt:lpstr>Pointer Size [S4]</vt:lpstr>
      <vt:lpstr>Pointer Operators [S5]</vt:lpstr>
      <vt:lpstr>Null Pointers [S6]</vt:lpstr>
      <vt:lpstr>Pointer Example [S7a]</vt:lpstr>
      <vt:lpstr>Pointer Example [S7b]</vt:lpstr>
      <vt:lpstr>Pointer Casting [S8a]</vt:lpstr>
      <vt:lpstr>Pointer Casting [S8b]</vt:lpstr>
      <vt:lpstr>Pointer Casting [S8c]</vt:lpstr>
      <vt:lpstr>Pointers in Memory [S9]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Header Title</dc:title>
  <dc:creator>OIT Vid Prod Serv_iMac03</dc:creator>
  <cp:lastModifiedBy>alex</cp:lastModifiedBy>
  <cp:revision>32</cp:revision>
  <dcterms:created xsi:type="dcterms:W3CDTF">2016-12-15T16:29:23Z</dcterms:created>
  <dcterms:modified xsi:type="dcterms:W3CDTF">2017-06-20T19:09:28Z</dcterms:modified>
</cp:coreProperties>
</file>