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365" r:id="rId2"/>
    <p:sldId id="443" r:id="rId3"/>
    <p:sldId id="444" r:id="rId4"/>
    <p:sldId id="445" r:id="rId5"/>
    <p:sldId id="446" r:id="rId6"/>
    <p:sldId id="447" r:id="rId7"/>
    <p:sldId id="449" r:id="rId8"/>
    <p:sldId id="450" r:id="rId9"/>
    <p:sldId id="455" r:id="rId10"/>
    <p:sldId id="451" r:id="rId11"/>
    <p:sldId id="456" r:id="rId12"/>
    <p:sldId id="452" r:id="rId13"/>
    <p:sldId id="453" r:id="rId14"/>
    <p:sldId id="45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Abillar" initials="DA" lastIdx="1" clrIdx="0">
    <p:extLst>
      <p:ext uri="{19B8F6BF-5375-455C-9EA6-DF929625EA0E}">
        <p15:presenceInfo xmlns:p15="http://schemas.microsoft.com/office/powerpoint/2012/main" userId="cacf579c1a3a127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34A9"/>
    <a:srgbClr val="FFCC00"/>
    <a:srgbClr val="25C6FF"/>
    <a:srgbClr val="0FFA0F"/>
    <a:srgbClr val="5B9BD5"/>
    <a:srgbClr val="FFFFFF"/>
    <a:srgbClr val="00B050"/>
    <a:srgbClr val="009644"/>
    <a:srgbClr val="56FC56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1" autoAdjust="0"/>
    <p:restoredTop sz="94014" autoAdjust="0"/>
  </p:normalViewPr>
  <p:slideViewPr>
    <p:cSldViewPr snapToGrid="0">
      <p:cViewPr varScale="1">
        <p:scale>
          <a:sx n="81" d="100"/>
          <a:sy n="81" d="100"/>
        </p:scale>
        <p:origin x="3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61737C-FAE8-4E22-80A8-DF626DF4A916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BAD9F-8C4E-4038-BBED-9ACDD8ECD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26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C6E0B-461B-4C68-9A23-303BA1645C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40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http://infocenter.arm.com/help/index.jsp?topic=/com.arm.doc.dui0497a/CHDBIBGJ.html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C6E0B-461B-4C68-9A23-303BA1645C4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03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385-027E-48D1-B3CE-E75A27BD3EB1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95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385-027E-48D1-B3CE-E75A27BD3EB1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416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385-027E-48D1-B3CE-E75A27BD3EB1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243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385-027E-48D1-B3CE-E75A27BD3EB1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98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385-027E-48D1-B3CE-E75A27BD3EB1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4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385-027E-48D1-B3CE-E75A27BD3EB1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7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385-027E-48D1-B3CE-E75A27BD3EB1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17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385-027E-48D1-B3CE-E75A27BD3EB1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19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385-027E-48D1-B3CE-E75A27BD3EB1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69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385-027E-48D1-B3CE-E75A27BD3EB1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25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385-027E-48D1-B3CE-E75A27BD3EB1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179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800" y="191438"/>
            <a:ext cx="11785255" cy="883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799" y="1282847"/>
            <a:ext cx="11785255" cy="207236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9C385-027E-48D1-B3CE-E75A27BD3EB1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82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kern="1200">
          <a:solidFill>
            <a:schemeClr val="bg2"/>
          </a:solidFill>
          <a:latin typeface="Helvetica Neue UltraLigh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3000" kern="1200">
          <a:solidFill>
            <a:schemeClr val="bg2"/>
          </a:solidFill>
          <a:latin typeface="Helvetica Neue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chemeClr val="bg2"/>
          </a:solidFill>
          <a:latin typeface="Helvetica Neue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Helvetica Neue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Helvetica Neue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Helvetica Neue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Interacting With Memory</a:t>
            </a:r>
            <a:r>
              <a:rPr lang="en-US" dirty="0"/>
              <a:t>	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Embedded Software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Essentials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C2M1V4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577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Data/Instructions Busses [S8a]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174812" y="1738916"/>
            <a:ext cx="5315187" cy="40939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200" b="1" dirty="0" smtClean="0"/>
              <a:t>Microcontroller</a:t>
            </a:r>
            <a:endParaRPr lang="en-US" sz="2200" b="1" dirty="0"/>
          </a:p>
        </p:txBody>
      </p:sp>
      <p:sp>
        <p:nvSpPr>
          <p:cNvPr id="62" name="Rectangle 61"/>
          <p:cNvSpPr/>
          <p:nvPr/>
        </p:nvSpPr>
        <p:spPr>
          <a:xfrm>
            <a:off x="8299817" y="4771267"/>
            <a:ext cx="1309404" cy="1005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GPIO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10025235" y="2000155"/>
            <a:ext cx="1331824" cy="10478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Flash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143938" y="2282169"/>
            <a:ext cx="1363160" cy="112448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CPU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Left-Up Arrow 64"/>
          <p:cNvSpPr/>
          <p:nvPr/>
        </p:nvSpPr>
        <p:spPr>
          <a:xfrm>
            <a:off x="6316652" y="1898461"/>
            <a:ext cx="2985058" cy="2370450"/>
          </a:xfrm>
          <a:prstGeom prst="leftUpArrow">
            <a:avLst>
              <a:gd name="adj1" fmla="val 3214"/>
              <a:gd name="adj2" fmla="val 5840"/>
              <a:gd name="adj3" fmla="val 975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Up Arrow 65"/>
          <p:cNvSpPr/>
          <p:nvPr/>
        </p:nvSpPr>
        <p:spPr>
          <a:xfrm>
            <a:off x="7655140" y="3406658"/>
            <a:ext cx="301396" cy="766359"/>
          </a:xfrm>
          <a:prstGeom prst="upArrow">
            <a:avLst>
              <a:gd name="adj1" fmla="val 22221"/>
              <a:gd name="adj2" fmla="val 708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Up Arrow 66"/>
          <p:cNvSpPr/>
          <p:nvPr/>
        </p:nvSpPr>
        <p:spPr>
          <a:xfrm rot="10800000">
            <a:off x="8832407" y="4158445"/>
            <a:ext cx="267085" cy="612822"/>
          </a:xfrm>
          <a:prstGeom prst="upArrow">
            <a:avLst>
              <a:gd name="adj1" fmla="val 22221"/>
              <a:gd name="adj2" fmla="val 7952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Up Arrow 67"/>
          <p:cNvSpPr/>
          <p:nvPr/>
        </p:nvSpPr>
        <p:spPr>
          <a:xfrm rot="5400000">
            <a:off x="9484188" y="2199475"/>
            <a:ext cx="229869" cy="865154"/>
          </a:xfrm>
          <a:prstGeom prst="upArrow">
            <a:avLst>
              <a:gd name="adj1" fmla="val 38159"/>
              <a:gd name="adj2" fmla="val 9360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Up Arrow 68"/>
          <p:cNvSpPr/>
          <p:nvPr/>
        </p:nvSpPr>
        <p:spPr>
          <a:xfrm rot="10800000">
            <a:off x="7156276" y="4158445"/>
            <a:ext cx="267085" cy="612822"/>
          </a:xfrm>
          <a:prstGeom prst="upArrow">
            <a:avLst>
              <a:gd name="adj1" fmla="val 22221"/>
              <a:gd name="adj2" fmla="val 7952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609347" y="4771267"/>
            <a:ext cx="1467739" cy="10052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Peripherals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0025235" y="3178834"/>
            <a:ext cx="1331824" cy="10478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SRAM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Up Arrow 71"/>
          <p:cNvSpPr/>
          <p:nvPr/>
        </p:nvSpPr>
        <p:spPr>
          <a:xfrm rot="5400000">
            <a:off x="9444084" y="3298353"/>
            <a:ext cx="229869" cy="865154"/>
          </a:xfrm>
          <a:prstGeom prst="upArrow">
            <a:avLst>
              <a:gd name="adj1" fmla="val 38159"/>
              <a:gd name="adj2" fmla="val 9360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8406420" y="5137919"/>
            <a:ext cx="1093073" cy="49994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7278981" y="2732640"/>
            <a:ext cx="1093073" cy="49994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6796679" y="5177822"/>
            <a:ext cx="1093073" cy="49994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559605" y="3232589"/>
            <a:ext cx="54993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Simplistic model shows </a:t>
            </a:r>
            <a:r>
              <a:rPr lang="en-US" sz="2800" dirty="0">
                <a:solidFill>
                  <a:schemeClr val="bg1"/>
                </a:solidFill>
              </a:rPr>
              <a:t>only 1 bus interface to all components of the </a:t>
            </a:r>
            <a:r>
              <a:rPr lang="en-US" sz="2800" dirty="0" smtClean="0">
                <a:solidFill>
                  <a:schemeClr val="bg1"/>
                </a:solidFill>
              </a:rPr>
              <a:t>microcontroller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21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Microcontroller Busses [S8b]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70509" y="1162726"/>
            <a:ext cx="11399732" cy="5206549"/>
            <a:chOff x="478391" y="1375561"/>
            <a:chExt cx="11399732" cy="5206549"/>
          </a:xfrm>
        </p:grpSpPr>
        <p:sp>
          <p:nvSpPr>
            <p:cNvPr id="17" name="Rectangle 16"/>
            <p:cNvSpPr/>
            <p:nvPr/>
          </p:nvSpPr>
          <p:spPr>
            <a:xfrm>
              <a:off x="478391" y="2063043"/>
              <a:ext cx="11399732" cy="451906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r"/>
              <a:r>
                <a:rPr lang="en-US" sz="2800" b="1" dirty="0" smtClean="0"/>
                <a:t>Microcontroller</a:t>
              </a:r>
              <a:endParaRPr lang="en-US" sz="2800" b="1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493322" y="2670679"/>
              <a:ext cx="1900297" cy="92997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Cortex-M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373150" y="2670679"/>
              <a:ext cx="1382976" cy="10478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SRAM Memory</a:t>
              </a:r>
            </a:p>
          </p:txBody>
        </p:sp>
        <p:sp>
          <p:nvSpPr>
            <p:cNvPr id="28" name="Up Arrow 27"/>
            <p:cNvSpPr/>
            <p:nvPr/>
          </p:nvSpPr>
          <p:spPr>
            <a:xfrm rot="5400000">
              <a:off x="6810263" y="2755607"/>
              <a:ext cx="229869" cy="865154"/>
            </a:xfrm>
            <a:prstGeom prst="upArrow">
              <a:avLst>
                <a:gd name="adj1" fmla="val 38159"/>
                <a:gd name="adj2" fmla="val 9360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" name="Group 57"/>
            <p:cNvGrpSpPr/>
            <p:nvPr/>
          </p:nvGrpSpPr>
          <p:grpSpPr>
            <a:xfrm rot="5400000">
              <a:off x="3395854" y="4686832"/>
              <a:ext cx="1993541" cy="1528604"/>
              <a:chOff x="6332240" y="-2678940"/>
              <a:chExt cx="1993541" cy="1528604"/>
            </a:xfrm>
          </p:grpSpPr>
          <p:sp>
            <p:nvSpPr>
              <p:cNvPr id="19" name="Rectangle 18"/>
              <p:cNvSpPr/>
              <p:nvPr/>
            </p:nvSpPr>
            <p:spPr>
              <a:xfrm rot="16200000">
                <a:off x="7217004" y="-2259114"/>
                <a:ext cx="1528604" cy="68895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Flash Memory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>
              <a:xfrm rot="16200000">
                <a:off x="5925877" y="-2259539"/>
                <a:ext cx="1466122" cy="65339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Flash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Controller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0" name="Left-Up Arrow 39"/>
            <p:cNvSpPr/>
            <p:nvPr/>
          </p:nvSpPr>
          <p:spPr>
            <a:xfrm flipV="1">
              <a:off x="5393620" y="3039870"/>
              <a:ext cx="1240472" cy="3038843"/>
            </a:xfrm>
            <a:prstGeom prst="leftUpArrow">
              <a:avLst>
                <a:gd name="adj1" fmla="val 5944"/>
                <a:gd name="adj2" fmla="val 11299"/>
                <a:gd name="adj3" fmla="val 1725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663499" y="3702633"/>
              <a:ext cx="12579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AHB Flash I-code Bus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922151" y="3719822"/>
              <a:ext cx="12423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AHB Flash </a:t>
              </a:r>
            </a:p>
            <a:p>
              <a:pPr algn="ctr"/>
              <a:r>
                <a:rPr lang="en-US" dirty="0" smtClean="0"/>
                <a:t>D-code Bus</a:t>
              </a: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7373150" y="4867251"/>
              <a:ext cx="1525529" cy="1281190"/>
              <a:chOff x="4164453" y="8348013"/>
              <a:chExt cx="1525529" cy="1281190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4164453" y="8348013"/>
                <a:ext cx="1309404" cy="100527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High-Speed Peripheral</a:t>
                </a:r>
                <a:endParaRPr lang="en-US" dirty="0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4271975" y="8496565"/>
                <a:ext cx="1309404" cy="100527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High-Speed Peripheral</a:t>
                </a:r>
                <a:endParaRPr lang="en-US" dirty="0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4380578" y="8623928"/>
                <a:ext cx="1309404" cy="100527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High-Speed Peripheral</a:t>
                </a:r>
                <a:endParaRPr lang="en-US" dirty="0"/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5644662" y="2719700"/>
              <a:ext cx="1695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AHB System Bus</a:t>
              </a:r>
              <a:endParaRPr lang="en-US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372095" y="3918949"/>
              <a:ext cx="1382976" cy="73309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Bridge</a:t>
              </a:r>
            </a:p>
          </p:txBody>
        </p:sp>
        <p:sp>
          <p:nvSpPr>
            <p:cNvPr id="49" name="Up Arrow 48"/>
            <p:cNvSpPr/>
            <p:nvPr/>
          </p:nvSpPr>
          <p:spPr>
            <a:xfrm rot="5400000">
              <a:off x="6810262" y="3872811"/>
              <a:ext cx="229869" cy="865154"/>
            </a:xfrm>
            <a:prstGeom prst="upArrow">
              <a:avLst>
                <a:gd name="adj1" fmla="val 38159"/>
                <a:gd name="adj2" fmla="val 9360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Up Arrow 51"/>
            <p:cNvSpPr/>
            <p:nvPr/>
          </p:nvSpPr>
          <p:spPr>
            <a:xfrm rot="5400000">
              <a:off x="6810263" y="5065518"/>
              <a:ext cx="229869" cy="865154"/>
            </a:xfrm>
            <a:prstGeom prst="upArrow">
              <a:avLst>
                <a:gd name="adj1" fmla="val 38159"/>
                <a:gd name="adj2" fmla="val 9360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10130579" y="3650350"/>
              <a:ext cx="1595394" cy="1310075"/>
              <a:chOff x="7982156" y="7391513"/>
              <a:chExt cx="1595394" cy="1310075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7982156" y="7391513"/>
                <a:ext cx="1314243" cy="100527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Peripherals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8103024" y="7543913"/>
                <a:ext cx="1314243" cy="100527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Peripherals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8263307" y="7696313"/>
                <a:ext cx="1314243" cy="100527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Peripherals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6" name="Up Arrow 55"/>
            <p:cNvSpPr/>
            <p:nvPr/>
          </p:nvSpPr>
          <p:spPr>
            <a:xfrm rot="5400000">
              <a:off x="9344342" y="3534088"/>
              <a:ext cx="246607" cy="1392288"/>
            </a:xfrm>
            <a:prstGeom prst="upArrow">
              <a:avLst>
                <a:gd name="adj1" fmla="val 38159"/>
                <a:gd name="adj2" fmla="val 9360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536165" y="3211291"/>
              <a:ext cx="17879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APB </a:t>
              </a:r>
            </a:p>
            <a:p>
              <a:pPr algn="ctr"/>
              <a:r>
                <a:rPr lang="en-US" dirty="0" smtClean="0"/>
                <a:t>Peripheral</a:t>
              </a:r>
            </a:p>
            <a:p>
              <a:pPr algn="ctr"/>
              <a:r>
                <a:rPr lang="en-US" dirty="0" smtClean="0"/>
                <a:t> Bus</a:t>
              </a:r>
              <a:endParaRPr lang="en-US" dirty="0"/>
            </a:p>
          </p:txBody>
        </p:sp>
        <p:sp>
          <p:nvSpPr>
            <p:cNvPr id="4" name="Up-Down Arrow 3"/>
            <p:cNvSpPr/>
            <p:nvPr/>
          </p:nvSpPr>
          <p:spPr>
            <a:xfrm>
              <a:off x="4730050" y="3597235"/>
              <a:ext cx="227473" cy="857128"/>
            </a:xfrm>
            <a:prstGeom prst="upDownArrow">
              <a:avLst>
                <a:gd name="adj1" fmla="val 30129"/>
                <a:gd name="adj2" fmla="val 781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Up-Down Arrow 32"/>
            <p:cNvSpPr/>
            <p:nvPr/>
          </p:nvSpPr>
          <p:spPr>
            <a:xfrm>
              <a:off x="4272276" y="5107758"/>
              <a:ext cx="234990" cy="616923"/>
            </a:xfrm>
            <a:prstGeom prst="upDownArrow">
              <a:avLst>
                <a:gd name="adj1" fmla="val 30129"/>
                <a:gd name="adj2" fmla="val 781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Up-Down Arrow 34"/>
            <p:cNvSpPr/>
            <p:nvPr/>
          </p:nvSpPr>
          <p:spPr>
            <a:xfrm rot="16200000">
              <a:off x="2795241" y="2535895"/>
              <a:ext cx="217796" cy="1113218"/>
            </a:xfrm>
            <a:prstGeom prst="upDownArrow">
              <a:avLst>
                <a:gd name="adj1" fmla="val 30129"/>
                <a:gd name="adj2" fmla="val 781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275189" y="2276349"/>
              <a:ext cx="12579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PPB (Internal)</a:t>
              </a:r>
              <a:endParaRPr lang="en-US" dirty="0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731256" y="2448437"/>
              <a:ext cx="1525529" cy="1281190"/>
              <a:chOff x="4164453" y="8348013"/>
              <a:chExt cx="1525529" cy="1281190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4164453" y="8348013"/>
                <a:ext cx="1309404" cy="100527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High-Speed Peripheral</a:t>
                </a:r>
                <a:endParaRPr lang="en-US" dirty="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4271975" y="8496565"/>
                <a:ext cx="1309404" cy="100527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High-Speed Peripheral</a:t>
                </a:r>
                <a:endParaRPr lang="en-US" dirty="0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4380578" y="8623928"/>
                <a:ext cx="1309404" cy="100527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Internal Private Peripherals</a:t>
                </a:r>
                <a:endParaRPr lang="en-US" dirty="0"/>
              </a:p>
            </p:txBody>
          </p:sp>
        </p:grpSp>
        <p:sp>
          <p:nvSpPr>
            <p:cNvPr id="62" name="Up-Down Arrow 61"/>
            <p:cNvSpPr/>
            <p:nvPr/>
          </p:nvSpPr>
          <p:spPr>
            <a:xfrm>
              <a:off x="3929087" y="3608707"/>
              <a:ext cx="227473" cy="857128"/>
            </a:xfrm>
            <a:prstGeom prst="upDownArrow">
              <a:avLst>
                <a:gd name="adj1" fmla="val 30129"/>
                <a:gd name="adj2" fmla="val 781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424679" y="2156861"/>
              <a:ext cx="1825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PPB (External)</a:t>
              </a:r>
              <a:endParaRPr lang="en-US" dirty="0"/>
            </a:p>
          </p:txBody>
        </p:sp>
        <p:sp>
          <p:nvSpPr>
            <p:cNvPr id="64" name="Up-Down Arrow 63"/>
            <p:cNvSpPr/>
            <p:nvPr/>
          </p:nvSpPr>
          <p:spPr>
            <a:xfrm>
              <a:off x="4368486" y="1816973"/>
              <a:ext cx="266576" cy="871570"/>
            </a:xfrm>
            <a:prstGeom prst="upDownArrow">
              <a:avLst>
                <a:gd name="adj1" fmla="val 30129"/>
                <a:gd name="adj2" fmla="val 78150"/>
              </a:avLst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802404" y="1375561"/>
              <a:ext cx="1382976" cy="47909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Debugger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1390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5959365" y="1860331"/>
            <a:ext cx="5950289" cy="3145227"/>
            <a:chOff x="478391" y="1375561"/>
            <a:chExt cx="11399732" cy="5206549"/>
          </a:xfrm>
        </p:grpSpPr>
        <p:sp>
          <p:nvSpPr>
            <p:cNvPr id="44" name="Rectangle 43"/>
            <p:cNvSpPr/>
            <p:nvPr/>
          </p:nvSpPr>
          <p:spPr>
            <a:xfrm>
              <a:off x="478391" y="2063042"/>
              <a:ext cx="11399732" cy="451906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r"/>
              <a:r>
                <a:rPr lang="en-US" sz="1600" b="1" dirty="0" smtClean="0"/>
                <a:t>Microcontroller</a:t>
              </a:r>
              <a:endParaRPr lang="en-US" sz="1600" b="1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493322" y="2670679"/>
              <a:ext cx="1900297" cy="92997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Cortex-M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373150" y="2670679"/>
              <a:ext cx="1382976" cy="10478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SRAM Memory</a:t>
              </a:r>
            </a:p>
          </p:txBody>
        </p:sp>
        <p:sp>
          <p:nvSpPr>
            <p:cNvPr id="47" name="Up Arrow 46"/>
            <p:cNvSpPr/>
            <p:nvPr/>
          </p:nvSpPr>
          <p:spPr>
            <a:xfrm rot="5400000">
              <a:off x="6810263" y="2755607"/>
              <a:ext cx="229869" cy="865154"/>
            </a:xfrm>
            <a:prstGeom prst="upArrow">
              <a:avLst>
                <a:gd name="adj1" fmla="val 38159"/>
                <a:gd name="adj2" fmla="val 9360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grpSp>
          <p:nvGrpSpPr>
            <p:cNvPr id="48" name="Group 47"/>
            <p:cNvGrpSpPr/>
            <p:nvPr/>
          </p:nvGrpSpPr>
          <p:grpSpPr>
            <a:xfrm rot="5400000">
              <a:off x="3395854" y="4686832"/>
              <a:ext cx="1993541" cy="1528604"/>
              <a:chOff x="6332240" y="-2678940"/>
              <a:chExt cx="1993541" cy="1528604"/>
            </a:xfrm>
          </p:grpSpPr>
          <p:sp>
            <p:nvSpPr>
              <p:cNvPr id="78" name="Rectangle 77"/>
              <p:cNvSpPr/>
              <p:nvPr/>
            </p:nvSpPr>
            <p:spPr>
              <a:xfrm rot="16200000">
                <a:off x="7217004" y="-2259114"/>
                <a:ext cx="1528604" cy="68895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Flash Memory</a:t>
                </a:r>
              </a:p>
            </p:txBody>
          </p:sp>
          <p:sp>
            <p:nvSpPr>
              <p:cNvPr id="79" name="Rectangle 78"/>
              <p:cNvSpPr/>
              <p:nvPr/>
            </p:nvSpPr>
            <p:spPr>
              <a:xfrm rot="16200000">
                <a:off x="5925877" y="-2259539"/>
                <a:ext cx="1466122" cy="65339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Flash</a:t>
                </a:r>
              </a:p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Controller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9" name="Left-Up Arrow 48"/>
            <p:cNvSpPr/>
            <p:nvPr/>
          </p:nvSpPr>
          <p:spPr>
            <a:xfrm flipV="1">
              <a:off x="5393620" y="3039870"/>
              <a:ext cx="1240472" cy="3038843"/>
            </a:xfrm>
            <a:prstGeom prst="leftUpArrow">
              <a:avLst>
                <a:gd name="adj1" fmla="val 5944"/>
                <a:gd name="adj2" fmla="val 11299"/>
                <a:gd name="adj3" fmla="val 1725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256784" y="3702633"/>
              <a:ext cx="1664617" cy="662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AHB Flash I-code Bus</a:t>
              </a:r>
              <a:endParaRPr lang="en-US" sz="1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922371" y="3630831"/>
              <a:ext cx="1477803" cy="6623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/>
                <a:t>AHB Flash </a:t>
              </a:r>
            </a:p>
            <a:p>
              <a:pPr algn="ctr"/>
              <a:r>
                <a:rPr lang="en-US" sz="1000" dirty="0" smtClean="0"/>
                <a:t>D-code Bus</a:t>
              </a: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7357774" y="4909132"/>
              <a:ext cx="2033902" cy="1202648"/>
              <a:chOff x="4149077" y="8389894"/>
              <a:chExt cx="2033902" cy="1202648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4149077" y="8389894"/>
                <a:ext cx="1640780" cy="102009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4271975" y="8504768"/>
                <a:ext cx="1749383" cy="99707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4434677" y="8595041"/>
                <a:ext cx="1748302" cy="99750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High-Speed Peripheral</a:t>
                </a:r>
                <a:endParaRPr lang="en-US" sz="1000" dirty="0"/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5602942" y="2483387"/>
              <a:ext cx="1560724" cy="6623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/>
                <a:t>AHB System</a:t>
              </a:r>
            </a:p>
            <a:p>
              <a:pPr algn="ctr"/>
              <a:r>
                <a:rPr lang="en-US" sz="1000" dirty="0" smtClean="0"/>
                <a:t> Bus</a:t>
              </a:r>
              <a:endParaRPr lang="en-US" sz="10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372095" y="3918949"/>
              <a:ext cx="1382976" cy="73309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Bridge</a:t>
              </a:r>
            </a:p>
          </p:txBody>
        </p:sp>
        <p:sp>
          <p:nvSpPr>
            <p:cNvPr id="55" name="Up Arrow 54"/>
            <p:cNvSpPr/>
            <p:nvPr/>
          </p:nvSpPr>
          <p:spPr>
            <a:xfrm rot="5400000">
              <a:off x="6810262" y="3872811"/>
              <a:ext cx="229869" cy="865154"/>
            </a:xfrm>
            <a:prstGeom prst="upArrow">
              <a:avLst>
                <a:gd name="adj1" fmla="val 38159"/>
                <a:gd name="adj2" fmla="val 9360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6" name="Up Arrow 55"/>
            <p:cNvSpPr/>
            <p:nvPr/>
          </p:nvSpPr>
          <p:spPr>
            <a:xfrm rot="5400000">
              <a:off x="6810263" y="5065518"/>
              <a:ext cx="229869" cy="865154"/>
            </a:xfrm>
            <a:prstGeom prst="upArrow">
              <a:avLst>
                <a:gd name="adj1" fmla="val 38159"/>
                <a:gd name="adj2" fmla="val 9360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10130579" y="3548369"/>
              <a:ext cx="1689871" cy="1399173"/>
              <a:chOff x="7982156" y="7289532"/>
              <a:chExt cx="1689871" cy="1399173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7982156" y="7289532"/>
                <a:ext cx="1546261" cy="110725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Peripherals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8103024" y="7386812"/>
                <a:ext cx="1533996" cy="110539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Peripherals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8205635" y="7500689"/>
                <a:ext cx="1466392" cy="118801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Peripherals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8" name="Up Arrow 57"/>
            <p:cNvSpPr/>
            <p:nvPr/>
          </p:nvSpPr>
          <p:spPr>
            <a:xfrm rot="5400000">
              <a:off x="9344342" y="3534088"/>
              <a:ext cx="246607" cy="1392288"/>
            </a:xfrm>
            <a:prstGeom prst="upArrow">
              <a:avLst>
                <a:gd name="adj1" fmla="val 38159"/>
                <a:gd name="adj2" fmla="val 9360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536166" y="3211291"/>
              <a:ext cx="1787908" cy="917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APB </a:t>
              </a:r>
            </a:p>
            <a:p>
              <a:pPr algn="ctr"/>
              <a:r>
                <a:rPr lang="en-US" sz="1000" dirty="0" smtClean="0"/>
                <a:t>Peripheral</a:t>
              </a:r>
            </a:p>
            <a:p>
              <a:pPr algn="ctr"/>
              <a:r>
                <a:rPr lang="en-US" sz="1000" dirty="0" smtClean="0"/>
                <a:t> Bus</a:t>
              </a:r>
              <a:endParaRPr lang="en-US" sz="1000" dirty="0"/>
            </a:p>
          </p:txBody>
        </p:sp>
        <p:sp>
          <p:nvSpPr>
            <p:cNvPr id="60" name="Up-Down Arrow 59"/>
            <p:cNvSpPr/>
            <p:nvPr/>
          </p:nvSpPr>
          <p:spPr>
            <a:xfrm>
              <a:off x="4730050" y="3597235"/>
              <a:ext cx="227473" cy="857128"/>
            </a:xfrm>
            <a:prstGeom prst="upDownArrow">
              <a:avLst>
                <a:gd name="adj1" fmla="val 30129"/>
                <a:gd name="adj2" fmla="val 781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1" name="Up-Down Arrow 60"/>
            <p:cNvSpPr/>
            <p:nvPr/>
          </p:nvSpPr>
          <p:spPr>
            <a:xfrm>
              <a:off x="4272276" y="5107758"/>
              <a:ext cx="234990" cy="616923"/>
            </a:xfrm>
            <a:prstGeom prst="upDownArrow">
              <a:avLst>
                <a:gd name="adj1" fmla="val 30129"/>
                <a:gd name="adj2" fmla="val 781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2" name="Up-Down Arrow 61"/>
            <p:cNvSpPr/>
            <p:nvPr/>
          </p:nvSpPr>
          <p:spPr>
            <a:xfrm rot="16200000">
              <a:off x="2795241" y="2535895"/>
              <a:ext cx="217796" cy="1113218"/>
            </a:xfrm>
            <a:prstGeom prst="upDownArrow">
              <a:avLst>
                <a:gd name="adj1" fmla="val 30129"/>
                <a:gd name="adj2" fmla="val 781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210442" y="2211926"/>
              <a:ext cx="1412768" cy="662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PPB (Internal)</a:t>
              </a:r>
              <a:endParaRPr lang="en-US" sz="1000" dirty="0"/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45430" y="2467645"/>
              <a:ext cx="1753458" cy="1103607"/>
              <a:chOff x="3978627" y="8367221"/>
              <a:chExt cx="1753458" cy="1103607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3978627" y="8367221"/>
                <a:ext cx="1309405" cy="100527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4109748" y="8442670"/>
                <a:ext cx="1309404" cy="100527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4226677" y="8511113"/>
                <a:ext cx="1505408" cy="95971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Internal Private Peripherals</a:t>
                </a:r>
                <a:endParaRPr lang="en-US" sz="1000" dirty="0"/>
              </a:p>
            </p:txBody>
          </p:sp>
        </p:grpSp>
        <p:sp>
          <p:nvSpPr>
            <p:cNvPr id="65" name="Up-Down Arrow 64"/>
            <p:cNvSpPr/>
            <p:nvPr/>
          </p:nvSpPr>
          <p:spPr>
            <a:xfrm>
              <a:off x="3929087" y="3608707"/>
              <a:ext cx="227473" cy="857128"/>
            </a:xfrm>
            <a:prstGeom prst="upDownArrow">
              <a:avLst>
                <a:gd name="adj1" fmla="val 30129"/>
                <a:gd name="adj2" fmla="val 781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272275" y="2106802"/>
              <a:ext cx="2869233" cy="407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PPB (External)</a:t>
              </a:r>
              <a:endParaRPr lang="en-US" sz="1000" dirty="0"/>
            </a:p>
          </p:txBody>
        </p:sp>
        <p:sp>
          <p:nvSpPr>
            <p:cNvPr id="67" name="Up-Down Arrow 66"/>
            <p:cNvSpPr/>
            <p:nvPr/>
          </p:nvSpPr>
          <p:spPr>
            <a:xfrm>
              <a:off x="4368486" y="1816973"/>
              <a:ext cx="266576" cy="871570"/>
            </a:xfrm>
            <a:prstGeom prst="upDownArrow">
              <a:avLst>
                <a:gd name="adj1" fmla="val 30129"/>
                <a:gd name="adj2" fmla="val 78150"/>
              </a:avLst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802404" y="1375561"/>
              <a:ext cx="1382976" cy="47909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Debugger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Bus Interfaces [S9]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800" y="1282847"/>
            <a:ext cx="5974822" cy="5006499"/>
          </a:xfrm>
        </p:spPr>
        <p:txBody>
          <a:bodyPr/>
          <a:lstStyle/>
          <a:p>
            <a:r>
              <a:rPr lang="en-US" dirty="0" smtClean="0"/>
              <a:t>AMBA High-Performance Bus (AHB)</a:t>
            </a:r>
          </a:p>
          <a:p>
            <a:pPr lvl="1"/>
            <a:r>
              <a:rPr lang="en-US" dirty="0" smtClean="0"/>
              <a:t>Fast/High-Bandwidth Interfaces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Private Cortex-M4 Busses</a:t>
            </a:r>
          </a:p>
          <a:p>
            <a:pPr lvl="1"/>
            <a:r>
              <a:rPr lang="en-US" dirty="0" smtClean="0"/>
              <a:t>Internal Private Peripherals Bus (PPB)</a:t>
            </a:r>
          </a:p>
          <a:p>
            <a:pPr lvl="2"/>
            <a:r>
              <a:rPr lang="en-US" dirty="0" smtClean="0"/>
              <a:t>NVIC, SCS, MPU</a:t>
            </a:r>
          </a:p>
          <a:p>
            <a:pPr lvl="1"/>
            <a:r>
              <a:rPr lang="en-US" dirty="0" smtClean="0"/>
              <a:t>External Private Peripherals Bus (PPB)</a:t>
            </a:r>
          </a:p>
          <a:p>
            <a:pPr lvl="2"/>
            <a:r>
              <a:rPr lang="en-US" dirty="0" smtClean="0"/>
              <a:t>External Debugging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864287" y="2384269"/>
            <a:ext cx="872980" cy="674891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7731436" y="2136476"/>
            <a:ext cx="1512351" cy="674891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7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/>
          <p:cNvGrpSpPr/>
          <p:nvPr/>
        </p:nvGrpSpPr>
        <p:grpSpPr>
          <a:xfrm>
            <a:off x="5959365" y="1860331"/>
            <a:ext cx="5950289" cy="3145227"/>
            <a:chOff x="478391" y="1375561"/>
            <a:chExt cx="11399732" cy="5206549"/>
          </a:xfrm>
        </p:grpSpPr>
        <p:sp>
          <p:nvSpPr>
            <p:cNvPr id="82" name="Rectangle 81"/>
            <p:cNvSpPr/>
            <p:nvPr/>
          </p:nvSpPr>
          <p:spPr>
            <a:xfrm>
              <a:off x="478391" y="2063042"/>
              <a:ext cx="11399732" cy="451906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r"/>
              <a:r>
                <a:rPr lang="en-US" sz="1600" b="1" dirty="0" smtClean="0"/>
                <a:t>Microcontroller</a:t>
              </a:r>
              <a:endParaRPr lang="en-US" sz="1600" b="1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493322" y="2670679"/>
              <a:ext cx="1900297" cy="92997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Cortex-M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7373150" y="2670679"/>
              <a:ext cx="1382976" cy="10478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SRAM Memory</a:t>
              </a:r>
            </a:p>
          </p:txBody>
        </p:sp>
        <p:sp>
          <p:nvSpPr>
            <p:cNvPr id="85" name="Up Arrow 84"/>
            <p:cNvSpPr/>
            <p:nvPr/>
          </p:nvSpPr>
          <p:spPr>
            <a:xfrm rot="5400000">
              <a:off x="6810263" y="2755607"/>
              <a:ext cx="229869" cy="865154"/>
            </a:xfrm>
            <a:prstGeom prst="upArrow">
              <a:avLst>
                <a:gd name="adj1" fmla="val 38159"/>
                <a:gd name="adj2" fmla="val 9360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grpSp>
          <p:nvGrpSpPr>
            <p:cNvPr id="86" name="Group 85"/>
            <p:cNvGrpSpPr/>
            <p:nvPr/>
          </p:nvGrpSpPr>
          <p:grpSpPr>
            <a:xfrm rot="5400000">
              <a:off x="3395854" y="4686832"/>
              <a:ext cx="1993541" cy="1528604"/>
              <a:chOff x="6332240" y="-2678940"/>
              <a:chExt cx="1993541" cy="1528604"/>
            </a:xfrm>
          </p:grpSpPr>
          <p:sp>
            <p:nvSpPr>
              <p:cNvPr id="116" name="Rectangle 115"/>
              <p:cNvSpPr/>
              <p:nvPr/>
            </p:nvSpPr>
            <p:spPr>
              <a:xfrm rot="16200000">
                <a:off x="7217004" y="-2259114"/>
                <a:ext cx="1528604" cy="68895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Flash Memory</a:t>
                </a:r>
              </a:p>
            </p:txBody>
          </p:sp>
          <p:sp>
            <p:nvSpPr>
              <p:cNvPr id="117" name="Rectangle 116"/>
              <p:cNvSpPr/>
              <p:nvPr/>
            </p:nvSpPr>
            <p:spPr>
              <a:xfrm rot="16200000">
                <a:off x="5925877" y="-2259539"/>
                <a:ext cx="1466122" cy="65339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Flash</a:t>
                </a:r>
              </a:p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Controller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7" name="Left-Up Arrow 86"/>
            <p:cNvSpPr/>
            <p:nvPr/>
          </p:nvSpPr>
          <p:spPr>
            <a:xfrm flipV="1">
              <a:off x="5393620" y="3039870"/>
              <a:ext cx="1240472" cy="3038843"/>
            </a:xfrm>
            <a:prstGeom prst="leftUpArrow">
              <a:avLst>
                <a:gd name="adj1" fmla="val 5944"/>
                <a:gd name="adj2" fmla="val 11299"/>
                <a:gd name="adj3" fmla="val 1725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256784" y="3702633"/>
              <a:ext cx="1664617" cy="662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AHB Flash I-code Bus</a:t>
              </a:r>
              <a:endParaRPr lang="en-US" sz="10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922371" y="3630831"/>
              <a:ext cx="1477803" cy="6623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/>
                <a:t>AHB Flash </a:t>
              </a:r>
            </a:p>
            <a:p>
              <a:pPr algn="ctr"/>
              <a:r>
                <a:rPr lang="en-US" sz="1000" dirty="0" smtClean="0"/>
                <a:t>D-code Bus</a:t>
              </a:r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7357774" y="4909132"/>
              <a:ext cx="2033902" cy="1202648"/>
              <a:chOff x="4149077" y="8389894"/>
              <a:chExt cx="2033902" cy="1202648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4149077" y="8389894"/>
                <a:ext cx="1640780" cy="102009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4271975" y="8504768"/>
                <a:ext cx="1749383" cy="99707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4434677" y="8595041"/>
                <a:ext cx="1748302" cy="99750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High-Speed Peripheral</a:t>
                </a:r>
                <a:endParaRPr lang="en-US" sz="1000" dirty="0"/>
              </a:p>
            </p:txBody>
          </p:sp>
        </p:grpSp>
        <p:sp>
          <p:nvSpPr>
            <p:cNvPr id="91" name="TextBox 90"/>
            <p:cNvSpPr txBox="1"/>
            <p:nvPr/>
          </p:nvSpPr>
          <p:spPr>
            <a:xfrm>
              <a:off x="5602942" y="2483387"/>
              <a:ext cx="1560724" cy="6623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/>
                <a:t>AHB System</a:t>
              </a:r>
            </a:p>
            <a:p>
              <a:pPr algn="ctr"/>
              <a:r>
                <a:rPr lang="en-US" sz="1000" dirty="0" smtClean="0"/>
                <a:t> Bus</a:t>
              </a:r>
              <a:endParaRPr lang="en-US" sz="1000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7372095" y="3918949"/>
              <a:ext cx="1382976" cy="73309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Bridge</a:t>
              </a:r>
            </a:p>
          </p:txBody>
        </p:sp>
        <p:sp>
          <p:nvSpPr>
            <p:cNvPr id="93" name="Up Arrow 92"/>
            <p:cNvSpPr/>
            <p:nvPr/>
          </p:nvSpPr>
          <p:spPr>
            <a:xfrm rot="5400000">
              <a:off x="6810262" y="3872811"/>
              <a:ext cx="229869" cy="865154"/>
            </a:xfrm>
            <a:prstGeom prst="upArrow">
              <a:avLst>
                <a:gd name="adj1" fmla="val 38159"/>
                <a:gd name="adj2" fmla="val 9360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94" name="Up Arrow 93"/>
            <p:cNvSpPr/>
            <p:nvPr/>
          </p:nvSpPr>
          <p:spPr>
            <a:xfrm rot="5400000">
              <a:off x="6810263" y="5065518"/>
              <a:ext cx="229869" cy="865154"/>
            </a:xfrm>
            <a:prstGeom prst="upArrow">
              <a:avLst>
                <a:gd name="adj1" fmla="val 38159"/>
                <a:gd name="adj2" fmla="val 9360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grpSp>
          <p:nvGrpSpPr>
            <p:cNvPr id="95" name="Group 94"/>
            <p:cNvGrpSpPr/>
            <p:nvPr/>
          </p:nvGrpSpPr>
          <p:grpSpPr>
            <a:xfrm>
              <a:off x="10130579" y="3548369"/>
              <a:ext cx="1689871" cy="1399173"/>
              <a:chOff x="7982156" y="7289532"/>
              <a:chExt cx="1689871" cy="1399173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7982156" y="7289532"/>
                <a:ext cx="1546261" cy="110725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Peripherals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8103024" y="7386812"/>
                <a:ext cx="1533996" cy="110539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Peripherals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8205635" y="7500689"/>
                <a:ext cx="1466392" cy="118801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Peripherals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6" name="Up Arrow 95"/>
            <p:cNvSpPr/>
            <p:nvPr/>
          </p:nvSpPr>
          <p:spPr>
            <a:xfrm rot="5400000">
              <a:off x="9344342" y="3534088"/>
              <a:ext cx="246607" cy="1392288"/>
            </a:xfrm>
            <a:prstGeom prst="upArrow">
              <a:avLst>
                <a:gd name="adj1" fmla="val 38159"/>
                <a:gd name="adj2" fmla="val 9360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8536166" y="3211291"/>
              <a:ext cx="1787908" cy="917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APB </a:t>
              </a:r>
            </a:p>
            <a:p>
              <a:pPr algn="ctr"/>
              <a:r>
                <a:rPr lang="en-US" sz="1000" dirty="0" smtClean="0"/>
                <a:t>Peripheral</a:t>
              </a:r>
            </a:p>
            <a:p>
              <a:pPr algn="ctr"/>
              <a:r>
                <a:rPr lang="en-US" sz="1000" dirty="0" smtClean="0"/>
                <a:t> Bus</a:t>
              </a:r>
              <a:endParaRPr lang="en-US" sz="1000" dirty="0"/>
            </a:p>
          </p:txBody>
        </p:sp>
        <p:sp>
          <p:nvSpPr>
            <p:cNvPr id="98" name="Up-Down Arrow 97"/>
            <p:cNvSpPr/>
            <p:nvPr/>
          </p:nvSpPr>
          <p:spPr>
            <a:xfrm>
              <a:off x="4730050" y="3597235"/>
              <a:ext cx="227473" cy="857128"/>
            </a:xfrm>
            <a:prstGeom prst="upDownArrow">
              <a:avLst>
                <a:gd name="adj1" fmla="val 30129"/>
                <a:gd name="adj2" fmla="val 781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99" name="Up-Down Arrow 98"/>
            <p:cNvSpPr/>
            <p:nvPr/>
          </p:nvSpPr>
          <p:spPr>
            <a:xfrm>
              <a:off x="4272276" y="5107758"/>
              <a:ext cx="234990" cy="616923"/>
            </a:xfrm>
            <a:prstGeom prst="upDownArrow">
              <a:avLst>
                <a:gd name="adj1" fmla="val 30129"/>
                <a:gd name="adj2" fmla="val 781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00" name="Up-Down Arrow 99"/>
            <p:cNvSpPr/>
            <p:nvPr/>
          </p:nvSpPr>
          <p:spPr>
            <a:xfrm rot="16200000">
              <a:off x="2795241" y="2535895"/>
              <a:ext cx="217796" cy="1113218"/>
            </a:xfrm>
            <a:prstGeom prst="upDownArrow">
              <a:avLst>
                <a:gd name="adj1" fmla="val 30129"/>
                <a:gd name="adj2" fmla="val 781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210442" y="2211926"/>
              <a:ext cx="1412768" cy="662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PPB (Internal)</a:t>
              </a:r>
              <a:endParaRPr lang="en-US" sz="1000" dirty="0"/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545430" y="2467645"/>
              <a:ext cx="1753458" cy="1103607"/>
              <a:chOff x="3978627" y="8367221"/>
              <a:chExt cx="1753458" cy="1103607"/>
            </a:xfrm>
          </p:grpSpPr>
          <p:sp>
            <p:nvSpPr>
              <p:cNvPr id="107" name="Rectangle 106"/>
              <p:cNvSpPr/>
              <p:nvPr/>
            </p:nvSpPr>
            <p:spPr>
              <a:xfrm>
                <a:off x="3978627" y="8367221"/>
                <a:ext cx="1309405" cy="100527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4109748" y="8442670"/>
                <a:ext cx="1309404" cy="100527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4226677" y="8511113"/>
                <a:ext cx="1505408" cy="95971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Internal Private Peripherals</a:t>
                </a:r>
                <a:endParaRPr lang="en-US" sz="1000" dirty="0"/>
              </a:p>
            </p:txBody>
          </p:sp>
        </p:grpSp>
        <p:sp>
          <p:nvSpPr>
            <p:cNvPr id="103" name="Up-Down Arrow 102"/>
            <p:cNvSpPr/>
            <p:nvPr/>
          </p:nvSpPr>
          <p:spPr>
            <a:xfrm>
              <a:off x="3929087" y="3608707"/>
              <a:ext cx="227473" cy="857128"/>
            </a:xfrm>
            <a:prstGeom prst="upDownArrow">
              <a:avLst>
                <a:gd name="adj1" fmla="val 30129"/>
                <a:gd name="adj2" fmla="val 781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272275" y="2106802"/>
              <a:ext cx="2869233" cy="407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PPB (External)</a:t>
              </a:r>
              <a:endParaRPr lang="en-US" sz="1000" dirty="0"/>
            </a:p>
          </p:txBody>
        </p:sp>
        <p:sp>
          <p:nvSpPr>
            <p:cNvPr id="105" name="Up-Down Arrow 104"/>
            <p:cNvSpPr/>
            <p:nvPr/>
          </p:nvSpPr>
          <p:spPr>
            <a:xfrm>
              <a:off x="4368486" y="1816973"/>
              <a:ext cx="266576" cy="871570"/>
            </a:xfrm>
            <a:prstGeom prst="upDownArrow">
              <a:avLst>
                <a:gd name="adj1" fmla="val 30129"/>
                <a:gd name="adj2" fmla="val 78150"/>
              </a:avLst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3802404" y="1375561"/>
              <a:ext cx="1382976" cy="47909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Debugger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and Data Busses [S10]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99" y="1282847"/>
            <a:ext cx="5926026" cy="3713837"/>
          </a:xfrm>
        </p:spPr>
        <p:txBody>
          <a:bodyPr/>
          <a:lstStyle/>
          <a:p>
            <a:r>
              <a:rPr lang="en-US" dirty="0" smtClean="0"/>
              <a:t>AHB External Core AHB busses</a:t>
            </a:r>
          </a:p>
          <a:p>
            <a:pPr lvl="1"/>
            <a:r>
              <a:rPr lang="en-US" dirty="0" smtClean="0"/>
              <a:t>System Bus (AHB-Lite) </a:t>
            </a:r>
          </a:p>
          <a:p>
            <a:pPr lvl="2"/>
            <a:r>
              <a:rPr lang="en-US" dirty="0" smtClean="0"/>
              <a:t>SRAM</a:t>
            </a:r>
          </a:p>
          <a:p>
            <a:pPr lvl="2"/>
            <a:r>
              <a:rPr lang="en-US" dirty="0" smtClean="0"/>
              <a:t>High Speed Peripherals</a:t>
            </a:r>
          </a:p>
          <a:p>
            <a:pPr lvl="2"/>
            <a:r>
              <a:rPr lang="en-US" dirty="0" smtClean="0"/>
              <a:t>Peripheral Bridge</a:t>
            </a:r>
          </a:p>
          <a:p>
            <a:pPr lvl="1"/>
            <a:r>
              <a:rPr lang="en-US" dirty="0" smtClean="0"/>
              <a:t>Flash Bus</a:t>
            </a:r>
          </a:p>
          <a:p>
            <a:pPr lvl="2"/>
            <a:r>
              <a:rPr lang="en-US" dirty="0" smtClean="0"/>
              <a:t>I-Code Bus</a:t>
            </a:r>
          </a:p>
          <a:p>
            <a:pPr lvl="2"/>
            <a:r>
              <a:rPr lang="en-US" dirty="0" smtClean="0"/>
              <a:t>D-Code Bus</a:t>
            </a:r>
          </a:p>
          <a:p>
            <a:pPr lvl="2"/>
            <a:endParaRPr lang="en-US" dirty="0" smtClean="0"/>
          </a:p>
        </p:txBody>
      </p:sp>
      <p:sp>
        <p:nvSpPr>
          <p:cNvPr id="41" name="Rectangle 40"/>
          <p:cNvSpPr/>
          <p:nvPr/>
        </p:nvSpPr>
        <p:spPr>
          <a:xfrm>
            <a:off x="536487" y="5516412"/>
            <a:ext cx="74754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Flash Busses allow for fetching of Code and Flash Data simultaneously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8486307" y="2538714"/>
            <a:ext cx="1128022" cy="2204869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/>
          <p:cNvSpPr/>
          <p:nvPr/>
        </p:nvSpPr>
        <p:spPr>
          <a:xfrm>
            <a:off x="6984842" y="3020559"/>
            <a:ext cx="2021880" cy="1976125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67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5959365" y="1860331"/>
            <a:ext cx="5950289" cy="3145227"/>
            <a:chOff x="478391" y="1375561"/>
            <a:chExt cx="11399732" cy="5206549"/>
          </a:xfrm>
        </p:grpSpPr>
        <p:sp>
          <p:nvSpPr>
            <p:cNvPr id="43" name="Rectangle 42"/>
            <p:cNvSpPr/>
            <p:nvPr/>
          </p:nvSpPr>
          <p:spPr>
            <a:xfrm>
              <a:off x="478391" y="2063042"/>
              <a:ext cx="11399732" cy="451906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r"/>
              <a:r>
                <a:rPr lang="en-US" sz="1600" b="1" dirty="0" smtClean="0"/>
                <a:t>Microcontroller</a:t>
              </a:r>
              <a:endParaRPr lang="en-US" sz="1600" b="1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493322" y="2670679"/>
              <a:ext cx="1900297" cy="92997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Cortex-M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373150" y="2670679"/>
              <a:ext cx="1382976" cy="10478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SRAM Memory</a:t>
              </a:r>
            </a:p>
          </p:txBody>
        </p:sp>
        <p:sp>
          <p:nvSpPr>
            <p:cNvPr id="46" name="Up Arrow 45"/>
            <p:cNvSpPr/>
            <p:nvPr/>
          </p:nvSpPr>
          <p:spPr>
            <a:xfrm rot="5400000">
              <a:off x="6810263" y="2755607"/>
              <a:ext cx="229869" cy="865154"/>
            </a:xfrm>
            <a:prstGeom prst="upArrow">
              <a:avLst>
                <a:gd name="adj1" fmla="val 38159"/>
                <a:gd name="adj2" fmla="val 9360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grpSp>
          <p:nvGrpSpPr>
            <p:cNvPr id="47" name="Group 46"/>
            <p:cNvGrpSpPr/>
            <p:nvPr/>
          </p:nvGrpSpPr>
          <p:grpSpPr>
            <a:xfrm rot="5400000">
              <a:off x="3395854" y="4686832"/>
              <a:ext cx="1993541" cy="1528604"/>
              <a:chOff x="6332240" y="-2678940"/>
              <a:chExt cx="1993541" cy="1528604"/>
            </a:xfrm>
          </p:grpSpPr>
          <p:sp>
            <p:nvSpPr>
              <p:cNvPr id="77" name="Rectangle 76"/>
              <p:cNvSpPr/>
              <p:nvPr/>
            </p:nvSpPr>
            <p:spPr>
              <a:xfrm rot="16200000">
                <a:off x="7217004" y="-2259114"/>
                <a:ext cx="1528604" cy="68895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Flash Memory</a:t>
                </a:r>
              </a:p>
            </p:txBody>
          </p:sp>
          <p:sp>
            <p:nvSpPr>
              <p:cNvPr id="78" name="Rectangle 77"/>
              <p:cNvSpPr/>
              <p:nvPr/>
            </p:nvSpPr>
            <p:spPr>
              <a:xfrm rot="16200000">
                <a:off x="5925877" y="-2259539"/>
                <a:ext cx="1466122" cy="65339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Flash</a:t>
                </a:r>
              </a:p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Controller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8" name="Left-Up Arrow 47"/>
            <p:cNvSpPr/>
            <p:nvPr/>
          </p:nvSpPr>
          <p:spPr>
            <a:xfrm flipV="1">
              <a:off x="5393620" y="3039870"/>
              <a:ext cx="1240472" cy="3038843"/>
            </a:xfrm>
            <a:prstGeom prst="leftUpArrow">
              <a:avLst>
                <a:gd name="adj1" fmla="val 5944"/>
                <a:gd name="adj2" fmla="val 11299"/>
                <a:gd name="adj3" fmla="val 1725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256784" y="3702633"/>
              <a:ext cx="1664617" cy="662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AHB Flash I-code Bus</a:t>
              </a:r>
              <a:endParaRPr lang="en-US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922371" y="3630831"/>
              <a:ext cx="1477803" cy="6623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/>
                <a:t>AHB Flash </a:t>
              </a:r>
            </a:p>
            <a:p>
              <a:pPr algn="ctr"/>
              <a:r>
                <a:rPr lang="en-US" sz="1000" dirty="0" smtClean="0"/>
                <a:t>D-code Bus</a:t>
              </a: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7357774" y="4909132"/>
              <a:ext cx="2033902" cy="1202648"/>
              <a:chOff x="4149077" y="8389894"/>
              <a:chExt cx="2033902" cy="1202648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4149077" y="8389894"/>
                <a:ext cx="1640780" cy="102009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4271975" y="8504768"/>
                <a:ext cx="1749383" cy="99707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4434677" y="8595041"/>
                <a:ext cx="1748302" cy="99750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High-Speed Peripheral</a:t>
                </a:r>
                <a:endParaRPr lang="en-US" sz="1000" dirty="0"/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5602942" y="2483387"/>
              <a:ext cx="1560724" cy="6623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/>
                <a:t>AHB System</a:t>
              </a:r>
            </a:p>
            <a:p>
              <a:pPr algn="ctr"/>
              <a:r>
                <a:rPr lang="en-US" sz="1000" dirty="0" smtClean="0"/>
                <a:t> Bus</a:t>
              </a:r>
              <a:endParaRPr lang="en-US" sz="1000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372095" y="3918949"/>
              <a:ext cx="1382976" cy="73309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Bridge</a:t>
              </a:r>
            </a:p>
          </p:txBody>
        </p:sp>
        <p:sp>
          <p:nvSpPr>
            <p:cNvPr id="54" name="Up Arrow 53"/>
            <p:cNvSpPr/>
            <p:nvPr/>
          </p:nvSpPr>
          <p:spPr>
            <a:xfrm rot="5400000">
              <a:off x="6810262" y="3872811"/>
              <a:ext cx="229869" cy="865154"/>
            </a:xfrm>
            <a:prstGeom prst="upArrow">
              <a:avLst>
                <a:gd name="adj1" fmla="val 38159"/>
                <a:gd name="adj2" fmla="val 9360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5" name="Up Arrow 54"/>
            <p:cNvSpPr/>
            <p:nvPr/>
          </p:nvSpPr>
          <p:spPr>
            <a:xfrm rot="5400000">
              <a:off x="6810263" y="5065518"/>
              <a:ext cx="229869" cy="865154"/>
            </a:xfrm>
            <a:prstGeom prst="upArrow">
              <a:avLst>
                <a:gd name="adj1" fmla="val 38159"/>
                <a:gd name="adj2" fmla="val 9360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10130579" y="3548369"/>
              <a:ext cx="1689871" cy="1399173"/>
              <a:chOff x="7982156" y="7289532"/>
              <a:chExt cx="1689871" cy="1399173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7982156" y="7289532"/>
                <a:ext cx="1546261" cy="110725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Peripherals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8103024" y="7386812"/>
                <a:ext cx="1533996" cy="110539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Peripherals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8205635" y="7500689"/>
                <a:ext cx="1466392" cy="118801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Peripherals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" name="Up Arrow 56"/>
            <p:cNvSpPr/>
            <p:nvPr/>
          </p:nvSpPr>
          <p:spPr>
            <a:xfrm rot="5400000">
              <a:off x="9344342" y="3534088"/>
              <a:ext cx="246607" cy="1392288"/>
            </a:xfrm>
            <a:prstGeom prst="upArrow">
              <a:avLst>
                <a:gd name="adj1" fmla="val 38159"/>
                <a:gd name="adj2" fmla="val 9360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536166" y="3211291"/>
              <a:ext cx="1787908" cy="917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APB </a:t>
              </a:r>
            </a:p>
            <a:p>
              <a:pPr algn="ctr"/>
              <a:r>
                <a:rPr lang="en-US" sz="1000" dirty="0" smtClean="0"/>
                <a:t>Peripheral</a:t>
              </a:r>
            </a:p>
            <a:p>
              <a:pPr algn="ctr"/>
              <a:r>
                <a:rPr lang="en-US" sz="1000" dirty="0" smtClean="0"/>
                <a:t> Bus</a:t>
              </a:r>
              <a:endParaRPr lang="en-US" sz="1000" dirty="0"/>
            </a:p>
          </p:txBody>
        </p:sp>
        <p:sp>
          <p:nvSpPr>
            <p:cNvPr id="59" name="Up-Down Arrow 58"/>
            <p:cNvSpPr/>
            <p:nvPr/>
          </p:nvSpPr>
          <p:spPr>
            <a:xfrm>
              <a:off x="4730050" y="3597235"/>
              <a:ext cx="227473" cy="857128"/>
            </a:xfrm>
            <a:prstGeom prst="upDownArrow">
              <a:avLst>
                <a:gd name="adj1" fmla="val 30129"/>
                <a:gd name="adj2" fmla="val 781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0" name="Up-Down Arrow 59"/>
            <p:cNvSpPr/>
            <p:nvPr/>
          </p:nvSpPr>
          <p:spPr>
            <a:xfrm>
              <a:off x="4272276" y="5107758"/>
              <a:ext cx="234990" cy="616923"/>
            </a:xfrm>
            <a:prstGeom prst="upDownArrow">
              <a:avLst>
                <a:gd name="adj1" fmla="val 30129"/>
                <a:gd name="adj2" fmla="val 781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1" name="Up-Down Arrow 60"/>
            <p:cNvSpPr/>
            <p:nvPr/>
          </p:nvSpPr>
          <p:spPr>
            <a:xfrm rot="16200000">
              <a:off x="2795241" y="2535895"/>
              <a:ext cx="217796" cy="1113218"/>
            </a:xfrm>
            <a:prstGeom prst="upDownArrow">
              <a:avLst>
                <a:gd name="adj1" fmla="val 30129"/>
                <a:gd name="adj2" fmla="val 781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210442" y="2211926"/>
              <a:ext cx="1412768" cy="662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PPB (Internal)</a:t>
              </a:r>
              <a:endParaRPr lang="en-US" sz="1000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545430" y="2467645"/>
              <a:ext cx="1753458" cy="1103607"/>
              <a:chOff x="3978627" y="8367221"/>
              <a:chExt cx="1753458" cy="1103607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3978627" y="8367221"/>
                <a:ext cx="1309405" cy="100527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4109748" y="8442670"/>
                <a:ext cx="1309404" cy="100527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4226677" y="8511113"/>
                <a:ext cx="1505408" cy="95971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Internal Private Peripherals</a:t>
                </a:r>
                <a:endParaRPr lang="en-US" sz="1000" dirty="0"/>
              </a:p>
            </p:txBody>
          </p:sp>
        </p:grpSp>
        <p:sp>
          <p:nvSpPr>
            <p:cNvPr id="64" name="Up-Down Arrow 63"/>
            <p:cNvSpPr/>
            <p:nvPr/>
          </p:nvSpPr>
          <p:spPr>
            <a:xfrm>
              <a:off x="3929087" y="3608707"/>
              <a:ext cx="227473" cy="857128"/>
            </a:xfrm>
            <a:prstGeom prst="upDownArrow">
              <a:avLst>
                <a:gd name="adj1" fmla="val 30129"/>
                <a:gd name="adj2" fmla="val 781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272275" y="2106802"/>
              <a:ext cx="2869233" cy="407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PPB (External)</a:t>
              </a:r>
              <a:endParaRPr lang="en-US" sz="1000" dirty="0"/>
            </a:p>
          </p:txBody>
        </p:sp>
        <p:sp>
          <p:nvSpPr>
            <p:cNvPr id="66" name="Up-Down Arrow 65"/>
            <p:cNvSpPr/>
            <p:nvPr/>
          </p:nvSpPr>
          <p:spPr>
            <a:xfrm>
              <a:off x="4368486" y="1816973"/>
              <a:ext cx="266576" cy="871570"/>
            </a:xfrm>
            <a:prstGeom prst="upDownArrow">
              <a:avLst>
                <a:gd name="adj1" fmla="val 30129"/>
                <a:gd name="adj2" fmla="val 78150"/>
              </a:avLst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802404" y="1375561"/>
              <a:ext cx="1382976" cy="47909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Debugger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Peripheral Bus [S11]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800" y="1282847"/>
            <a:ext cx="5892988" cy="4980851"/>
          </a:xfrm>
        </p:spPr>
        <p:txBody>
          <a:bodyPr/>
          <a:lstStyle/>
          <a:p>
            <a:r>
              <a:rPr lang="en-US" dirty="0" smtClean="0"/>
              <a:t>Advanced Peripheral Bus (APB)</a:t>
            </a:r>
          </a:p>
          <a:p>
            <a:pPr lvl="1"/>
            <a:r>
              <a:rPr lang="en-US" dirty="0" smtClean="0"/>
              <a:t>Low Bandwidth Bus</a:t>
            </a:r>
          </a:p>
          <a:p>
            <a:pPr lvl="1"/>
            <a:r>
              <a:rPr lang="en-US" dirty="0" smtClean="0"/>
              <a:t>Connected to CPU via Bridge to System Bus</a:t>
            </a:r>
          </a:p>
          <a:p>
            <a:r>
              <a:rPr lang="en-US" dirty="0" smtClean="0"/>
              <a:t>Interfaces with Low Bandwidth</a:t>
            </a:r>
          </a:p>
          <a:p>
            <a:pPr lvl="1"/>
            <a:r>
              <a:rPr lang="en-US" dirty="0" smtClean="0"/>
              <a:t>Communications</a:t>
            </a:r>
          </a:p>
          <a:p>
            <a:pPr lvl="2"/>
            <a:r>
              <a:rPr lang="en-US" dirty="0" smtClean="0"/>
              <a:t>UART</a:t>
            </a:r>
          </a:p>
          <a:p>
            <a:pPr lvl="2"/>
            <a:r>
              <a:rPr lang="en-US" dirty="0" smtClean="0"/>
              <a:t>SPI</a:t>
            </a:r>
          </a:p>
          <a:p>
            <a:pPr lvl="2"/>
            <a:r>
              <a:rPr lang="en-US" dirty="0" smtClean="0"/>
              <a:t>I2C</a:t>
            </a:r>
          </a:p>
          <a:p>
            <a:pPr lvl="1"/>
            <a:r>
              <a:rPr lang="en-US" dirty="0" smtClean="0"/>
              <a:t>Timers</a:t>
            </a:r>
          </a:p>
          <a:p>
            <a:pPr lvl="1"/>
            <a:r>
              <a:rPr lang="en-US" dirty="0" smtClean="0"/>
              <a:t>ADC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10207313" y="2861213"/>
            <a:ext cx="936932" cy="1121215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561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Microcontroller Memory [S1]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99" y="1282847"/>
            <a:ext cx="10640993" cy="553998"/>
          </a:xfrm>
        </p:spPr>
        <p:txBody>
          <a:bodyPr/>
          <a:lstStyle/>
          <a:p>
            <a:r>
              <a:rPr lang="en-US" dirty="0" smtClean="0"/>
              <a:t>Memory is used during every single instruction</a:t>
            </a:r>
            <a:endParaRPr lang="en-US" dirty="0"/>
          </a:p>
        </p:txBody>
      </p:sp>
      <p:grpSp>
        <p:nvGrpSpPr>
          <p:cNvPr id="85" name="Group 84"/>
          <p:cNvGrpSpPr/>
          <p:nvPr/>
        </p:nvGrpSpPr>
        <p:grpSpPr>
          <a:xfrm>
            <a:off x="7924945" y="2575377"/>
            <a:ext cx="3636027" cy="3322209"/>
            <a:chOff x="7078832" y="2084128"/>
            <a:chExt cx="4868367" cy="4322060"/>
          </a:xfrm>
        </p:grpSpPr>
        <p:sp>
          <p:nvSpPr>
            <p:cNvPr id="86" name="Rectangle 85"/>
            <p:cNvSpPr/>
            <p:nvPr/>
          </p:nvSpPr>
          <p:spPr>
            <a:xfrm>
              <a:off x="7078832" y="2084128"/>
              <a:ext cx="4868367" cy="432206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r"/>
              <a:r>
                <a:rPr lang="en-US" sz="2000" b="1" dirty="0" smtClean="0"/>
                <a:t>Microcontroller</a:t>
              </a:r>
              <a:endParaRPr lang="en-US" sz="2000" b="1" dirty="0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0482435" y="2302038"/>
              <a:ext cx="1331824" cy="104788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Flash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7601138" y="2595942"/>
              <a:ext cx="1363159" cy="8895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CPU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0" name="Left-Up Arrow 89"/>
            <p:cNvSpPr/>
            <p:nvPr/>
          </p:nvSpPr>
          <p:spPr>
            <a:xfrm>
              <a:off x="7170109" y="2355498"/>
              <a:ext cx="2729448" cy="1990250"/>
            </a:xfrm>
            <a:prstGeom prst="leftUpArrow">
              <a:avLst>
                <a:gd name="adj1" fmla="val 3214"/>
                <a:gd name="adj2" fmla="val 5840"/>
                <a:gd name="adj3" fmla="val 97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91" name="Up Arrow 90"/>
            <p:cNvSpPr/>
            <p:nvPr/>
          </p:nvSpPr>
          <p:spPr>
            <a:xfrm>
              <a:off x="8112340" y="3485484"/>
              <a:ext cx="301396" cy="766359"/>
            </a:xfrm>
            <a:prstGeom prst="upArrow">
              <a:avLst>
                <a:gd name="adj1" fmla="val 22221"/>
                <a:gd name="adj2" fmla="val 708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93" name="Up Arrow 92"/>
            <p:cNvSpPr/>
            <p:nvPr/>
          </p:nvSpPr>
          <p:spPr>
            <a:xfrm rot="5400000">
              <a:off x="10020905" y="2589678"/>
              <a:ext cx="238672" cy="697317"/>
            </a:xfrm>
            <a:prstGeom prst="upArrow">
              <a:avLst>
                <a:gd name="adj1" fmla="val 38159"/>
                <a:gd name="adj2" fmla="val 9360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94" name="Up Arrow 93"/>
            <p:cNvSpPr/>
            <p:nvPr/>
          </p:nvSpPr>
          <p:spPr>
            <a:xfrm rot="10800000">
              <a:off x="8869456" y="4237271"/>
              <a:ext cx="267085" cy="612822"/>
            </a:xfrm>
            <a:prstGeom prst="upArrow">
              <a:avLst>
                <a:gd name="adj1" fmla="val 22221"/>
                <a:gd name="adj2" fmla="val 7952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8051861" y="4845047"/>
              <a:ext cx="1902274" cy="8638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Peripherals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0482435" y="3480718"/>
              <a:ext cx="1331824" cy="10478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SRAM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7" name="Up Arrow 96"/>
            <p:cNvSpPr/>
            <p:nvPr/>
          </p:nvSpPr>
          <p:spPr>
            <a:xfrm rot="5400000">
              <a:off x="10007157" y="3706108"/>
              <a:ext cx="226063" cy="657215"/>
            </a:xfrm>
            <a:prstGeom prst="upArrow">
              <a:avLst>
                <a:gd name="adj1" fmla="val 38159"/>
                <a:gd name="adj2" fmla="val 9360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sp>
        <p:nvSpPr>
          <p:cNvPr id="62" name="Oval 61"/>
          <p:cNvSpPr/>
          <p:nvPr/>
        </p:nvSpPr>
        <p:spPr>
          <a:xfrm>
            <a:off x="10326414" y="2575377"/>
            <a:ext cx="1292773" cy="1073508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10338559" y="3455725"/>
            <a:ext cx="1292773" cy="1073508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8554871" y="4652755"/>
            <a:ext cx="1598123" cy="792348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284887" y="2363961"/>
            <a:ext cx="4708200" cy="3878608"/>
            <a:chOff x="1076727" y="2806929"/>
            <a:chExt cx="4708200" cy="3878608"/>
          </a:xfrm>
        </p:grpSpPr>
        <p:grpSp>
          <p:nvGrpSpPr>
            <p:cNvPr id="98" name="Group 97"/>
            <p:cNvGrpSpPr/>
            <p:nvPr/>
          </p:nvGrpSpPr>
          <p:grpSpPr>
            <a:xfrm>
              <a:off x="1076727" y="2806929"/>
              <a:ext cx="4708200" cy="3878608"/>
              <a:chOff x="5505409" y="2567228"/>
              <a:chExt cx="4836926" cy="3485968"/>
            </a:xfrm>
          </p:grpSpPr>
          <p:sp>
            <p:nvSpPr>
              <p:cNvPr id="99" name="Rectangle 98"/>
              <p:cNvSpPr/>
              <p:nvPr/>
            </p:nvSpPr>
            <p:spPr>
              <a:xfrm>
                <a:off x="5505409" y="2567228"/>
                <a:ext cx="4836926" cy="34859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US" sz="2000" b="1" dirty="0" smtClean="0">
                    <a:solidFill>
                      <a:schemeClr val="tx1"/>
                    </a:solidFill>
                  </a:rPr>
                  <a:t>Generalized ARM CPU</a:t>
                </a:r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6180962" y="5556688"/>
                <a:ext cx="1424247" cy="35088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Result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Trapezoid 100"/>
              <p:cNvSpPr/>
              <p:nvPr/>
            </p:nvSpPr>
            <p:spPr>
              <a:xfrm rot="10800000">
                <a:off x="5678871" y="4050256"/>
                <a:ext cx="2403366" cy="1092154"/>
              </a:xfrm>
              <a:prstGeom prst="trapezoid">
                <a:avLst>
                  <a:gd name="adj" fmla="val 4609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" name="Isosceles Triangle 101"/>
              <p:cNvSpPr/>
              <p:nvPr/>
            </p:nvSpPr>
            <p:spPr>
              <a:xfrm rot="10800000">
                <a:off x="6754623" y="4041133"/>
                <a:ext cx="251864" cy="292812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5826704" y="4390725"/>
                <a:ext cx="218854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Arithmetic Logical </a:t>
                </a:r>
                <a:endParaRPr lang="en-US" sz="1600" dirty="0" smtClean="0"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  <a:p>
                <a:pPr algn="ctr"/>
                <a:r>
                  <a:rPr lang="en-US" sz="1600" dirty="0" smtClean="0"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Unit</a:t>
                </a:r>
                <a:r>
                  <a:rPr lang="en-US" sz="1600" dirty="0"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</a:t>
                </a:r>
                <a:r>
                  <a:rPr lang="en-US" sz="1600" dirty="0" smtClean="0"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(ALU</a:t>
                </a:r>
                <a:r>
                  <a:rPr lang="en-US" sz="1600" dirty="0"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)</a:t>
                </a:r>
              </a:p>
            </p:txBody>
          </p:sp>
          <p:grpSp>
            <p:nvGrpSpPr>
              <p:cNvPr id="104" name="Group 103"/>
              <p:cNvGrpSpPr/>
              <p:nvPr/>
            </p:nvGrpSpPr>
            <p:grpSpPr>
              <a:xfrm>
                <a:off x="6064293" y="2730987"/>
                <a:ext cx="4088441" cy="880347"/>
                <a:chOff x="8502869" y="1779762"/>
                <a:chExt cx="4088441" cy="880347"/>
              </a:xfrm>
            </p:grpSpPr>
            <p:grpSp>
              <p:nvGrpSpPr>
                <p:cNvPr id="109" name="Group 108"/>
                <p:cNvGrpSpPr/>
                <p:nvPr/>
              </p:nvGrpSpPr>
              <p:grpSpPr>
                <a:xfrm>
                  <a:off x="8502869" y="1779762"/>
                  <a:ext cx="4088441" cy="880347"/>
                  <a:chOff x="4780328" y="1563995"/>
                  <a:chExt cx="3669387" cy="894393"/>
                </a:xfrm>
              </p:grpSpPr>
              <p:sp>
                <p:nvSpPr>
                  <p:cNvPr id="111" name="Rectangle 110"/>
                  <p:cNvSpPr/>
                  <p:nvPr/>
                </p:nvSpPr>
                <p:spPr>
                  <a:xfrm>
                    <a:off x="4780328" y="1563995"/>
                    <a:ext cx="1590321" cy="894393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solidFill>
                          <a:schemeClr val="tx1"/>
                        </a:solidFill>
                      </a:rPr>
                      <a:t>General Purpose Registers</a:t>
                    </a:r>
                  </a:p>
                </p:txBody>
              </p:sp>
              <p:sp>
                <p:nvSpPr>
                  <p:cNvPr id="112" name="Rectangle 111"/>
                  <p:cNvSpPr/>
                  <p:nvPr/>
                </p:nvSpPr>
                <p:spPr>
                  <a:xfrm>
                    <a:off x="6808451" y="1590669"/>
                    <a:ext cx="1641264" cy="334384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solidFill>
                          <a:schemeClr val="tx1"/>
                        </a:solidFill>
                      </a:rPr>
                      <a:t>Stack pointer</a:t>
                    </a:r>
                  </a:p>
                </p:txBody>
              </p:sp>
            </p:grpSp>
            <p:sp>
              <p:nvSpPr>
                <p:cNvPr id="110" name="Rectangle 109"/>
                <p:cNvSpPr/>
                <p:nvPr/>
              </p:nvSpPr>
              <p:spPr>
                <a:xfrm>
                  <a:off x="10762613" y="2135150"/>
                  <a:ext cx="1828594" cy="356154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Program Counter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05" name="Straight Arrow Connector 104"/>
              <p:cNvCxnSpPr/>
              <p:nvPr/>
            </p:nvCxnSpPr>
            <p:spPr>
              <a:xfrm>
                <a:off x="6307133" y="3632650"/>
                <a:ext cx="0" cy="408482"/>
              </a:xfrm>
              <a:prstGeom prst="straightConnector1">
                <a:avLst/>
              </a:prstGeom>
              <a:ln w="38100"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/>
              <p:cNvCxnSpPr/>
              <p:nvPr/>
            </p:nvCxnSpPr>
            <p:spPr>
              <a:xfrm>
                <a:off x="7550734" y="3641773"/>
                <a:ext cx="0" cy="408482"/>
              </a:xfrm>
              <a:prstGeom prst="straightConnector1">
                <a:avLst/>
              </a:prstGeom>
              <a:ln w="38100"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/>
              <p:nvPr/>
            </p:nvCxnSpPr>
            <p:spPr>
              <a:xfrm>
                <a:off x="6893085" y="5142410"/>
                <a:ext cx="0" cy="408482"/>
              </a:xfrm>
              <a:prstGeom prst="straightConnector1">
                <a:avLst/>
              </a:prstGeom>
              <a:ln w="38100"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8" name="Rectangle 107"/>
              <p:cNvSpPr/>
              <p:nvPr/>
            </p:nvSpPr>
            <p:spPr>
              <a:xfrm>
                <a:off x="8491590" y="3583167"/>
                <a:ext cx="1545618" cy="3718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Instruction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6" name="Rectangle 115"/>
            <p:cNvSpPr/>
            <p:nvPr/>
          </p:nvSpPr>
          <p:spPr>
            <a:xfrm>
              <a:off x="3937417" y="5353103"/>
              <a:ext cx="1629657" cy="2803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PSR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937418" y="5628674"/>
              <a:ext cx="1622564" cy="3349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Mask Registers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933870" y="5969324"/>
              <a:ext cx="1629657" cy="2803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Control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902937" y="4706787"/>
              <a:ext cx="17238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Special Function</a:t>
              </a:r>
            </a:p>
            <a:p>
              <a:pPr algn="ctr"/>
              <a:r>
                <a:rPr lang="en-US" dirty="0" smtClean="0"/>
                <a:t>Registers</a:t>
              </a:r>
              <a:endParaRPr lang="en-US" dirty="0"/>
            </a:p>
          </p:txBody>
        </p:sp>
      </p:grpSp>
      <p:cxnSp>
        <p:nvCxnSpPr>
          <p:cNvPr id="67" name="Straight Arrow Connector 66"/>
          <p:cNvCxnSpPr/>
          <p:nvPr/>
        </p:nvCxnSpPr>
        <p:spPr>
          <a:xfrm>
            <a:off x="5885060" y="2363961"/>
            <a:ext cx="2441324" cy="663018"/>
          </a:xfrm>
          <a:prstGeom prst="straightConnector1">
            <a:avLst/>
          </a:prstGeom>
          <a:ln w="57150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V="1">
            <a:off x="5944290" y="3648885"/>
            <a:ext cx="2367016" cy="2593684"/>
          </a:xfrm>
          <a:prstGeom prst="straightConnector1">
            <a:avLst/>
          </a:prstGeom>
          <a:ln w="57150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89" idx="2"/>
          </p:cNvCxnSpPr>
          <p:nvPr/>
        </p:nvCxnSpPr>
        <p:spPr>
          <a:xfrm>
            <a:off x="8824089" y="3652549"/>
            <a:ext cx="491003" cy="1045046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89" idx="3"/>
            <a:endCxn id="62" idx="2"/>
          </p:cNvCxnSpPr>
          <p:nvPr/>
        </p:nvCxnSpPr>
        <p:spPr>
          <a:xfrm flipV="1">
            <a:off x="9333139" y="3112131"/>
            <a:ext cx="993275" cy="198539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89" idx="3"/>
            <a:endCxn id="113" idx="2"/>
          </p:cNvCxnSpPr>
          <p:nvPr/>
        </p:nvCxnSpPr>
        <p:spPr>
          <a:xfrm>
            <a:off x="9333139" y="3310670"/>
            <a:ext cx="1005420" cy="681809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75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Memory [S2]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601326" y="1825625"/>
            <a:ext cx="5315187" cy="40939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200" b="1" dirty="0" smtClean="0"/>
              <a:t>Microcontroller</a:t>
            </a:r>
            <a:endParaRPr lang="en-US" sz="2200" b="1" dirty="0"/>
          </a:p>
        </p:txBody>
      </p:sp>
      <p:sp>
        <p:nvSpPr>
          <p:cNvPr id="9" name="Rectangle 8"/>
          <p:cNvSpPr/>
          <p:nvPr/>
        </p:nvSpPr>
        <p:spPr>
          <a:xfrm>
            <a:off x="8757017" y="4850093"/>
            <a:ext cx="1309404" cy="1005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GPIO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82435" y="2078981"/>
            <a:ext cx="1331824" cy="10478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Code Memory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(Flash)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601138" y="2360995"/>
            <a:ext cx="1363160" cy="112448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CPU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Left-Up Arrow 16"/>
          <p:cNvSpPr/>
          <p:nvPr/>
        </p:nvSpPr>
        <p:spPr>
          <a:xfrm>
            <a:off x="6773852" y="1977287"/>
            <a:ext cx="2985058" cy="2370450"/>
          </a:xfrm>
          <a:prstGeom prst="leftUpArrow">
            <a:avLst>
              <a:gd name="adj1" fmla="val 3214"/>
              <a:gd name="adj2" fmla="val 5840"/>
              <a:gd name="adj3" fmla="val 975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 Arrow 19"/>
          <p:cNvSpPr/>
          <p:nvPr/>
        </p:nvSpPr>
        <p:spPr>
          <a:xfrm>
            <a:off x="8112340" y="3485484"/>
            <a:ext cx="301396" cy="766359"/>
          </a:xfrm>
          <a:prstGeom prst="upArrow">
            <a:avLst>
              <a:gd name="adj1" fmla="val 22221"/>
              <a:gd name="adj2" fmla="val 708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 Arrow 20"/>
          <p:cNvSpPr/>
          <p:nvPr/>
        </p:nvSpPr>
        <p:spPr>
          <a:xfrm rot="10800000">
            <a:off x="9289607" y="4237271"/>
            <a:ext cx="267085" cy="612822"/>
          </a:xfrm>
          <a:prstGeom prst="upArrow">
            <a:avLst>
              <a:gd name="adj1" fmla="val 22221"/>
              <a:gd name="adj2" fmla="val 7952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 Arrow 21"/>
          <p:cNvSpPr/>
          <p:nvPr/>
        </p:nvSpPr>
        <p:spPr>
          <a:xfrm rot="5400000">
            <a:off x="9941388" y="2278301"/>
            <a:ext cx="229869" cy="865154"/>
          </a:xfrm>
          <a:prstGeom prst="upArrow">
            <a:avLst>
              <a:gd name="adj1" fmla="val 38159"/>
              <a:gd name="adj2" fmla="val 9360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/>
          <p:cNvSpPr/>
          <p:nvPr/>
        </p:nvSpPr>
        <p:spPr>
          <a:xfrm rot="10800000">
            <a:off x="7613476" y="4237271"/>
            <a:ext cx="267085" cy="612822"/>
          </a:xfrm>
          <a:prstGeom prst="upArrow">
            <a:avLst>
              <a:gd name="adj1" fmla="val 22221"/>
              <a:gd name="adj2" fmla="val 7952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066547" y="4850093"/>
            <a:ext cx="1467739" cy="10052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Peripherals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482435" y="3257660"/>
            <a:ext cx="1331824" cy="10478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Memory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(SRAM)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Up Arrow 27"/>
          <p:cNvSpPr/>
          <p:nvPr/>
        </p:nvSpPr>
        <p:spPr>
          <a:xfrm rot="5400000">
            <a:off x="9901284" y="3377179"/>
            <a:ext cx="229869" cy="865154"/>
          </a:xfrm>
          <a:prstGeom prst="upArrow">
            <a:avLst>
              <a:gd name="adj1" fmla="val 38159"/>
              <a:gd name="adj2" fmla="val 9360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 Placeholder 3"/>
          <p:cNvSpPr txBox="1">
            <a:spLocks/>
          </p:cNvSpPr>
          <p:nvPr/>
        </p:nvSpPr>
        <p:spPr>
          <a:xfrm>
            <a:off x="197800" y="1284890"/>
            <a:ext cx="6344273" cy="5173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bg1"/>
                </a:solidFill>
              </a:rPr>
              <a:t>Memories of an Embedded Systems</a:t>
            </a:r>
          </a:p>
          <a:p>
            <a:pPr lvl="1"/>
            <a:r>
              <a:rPr lang="en-US" sz="2600" dirty="0" smtClean="0">
                <a:solidFill>
                  <a:schemeClr val="bg1"/>
                </a:solidFill>
              </a:rPr>
              <a:t>Code Memory (</a:t>
            </a:r>
            <a:r>
              <a:rPr lang="en-US" sz="2600" dirty="0" smtClean="0">
                <a:solidFill>
                  <a:srgbClr val="FFFF00"/>
                </a:solidFill>
              </a:rPr>
              <a:t>Flash</a:t>
            </a:r>
            <a:r>
              <a:rPr lang="en-US" sz="2600" dirty="0" smtClean="0">
                <a:solidFill>
                  <a:schemeClr val="bg1"/>
                </a:solidFill>
              </a:rPr>
              <a:t>)</a:t>
            </a:r>
            <a:endParaRPr lang="en-US" sz="2600" dirty="0">
              <a:solidFill>
                <a:schemeClr val="bg1"/>
              </a:solidFill>
            </a:endParaRPr>
          </a:p>
          <a:p>
            <a:pPr lvl="1"/>
            <a:r>
              <a:rPr lang="en-US" sz="2600" dirty="0">
                <a:solidFill>
                  <a:schemeClr val="bg1"/>
                </a:solidFill>
              </a:rPr>
              <a:t>Data </a:t>
            </a:r>
            <a:r>
              <a:rPr lang="en-US" sz="2600" dirty="0" smtClean="0">
                <a:solidFill>
                  <a:schemeClr val="bg1"/>
                </a:solidFill>
              </a:rPr>
              <a:t>Memory (</a:t>
            </a:r>
            <a:r>
              <a:rPr lang="en-US" sz="2600" dirty="0" smtClean="0">
                <a:solidFill>
                  <a:srgbClr val="FFFF00"/>
                </a:solidFill>
              </a:rPr>
              <a:t>SRAM</a:t>
            </a:r>
            <a:r>
              <a:rPr lang="en-US" sz="2600" dirty="0" smtClean="0">
                <a:solidFill>
                  <a:schemeClr val="bg1"/>
                </a:solidFill>
              </a:rPr>
              <a:t>)</a:t>
            </a:r>
            <a:endParaRPr lang="en-US" sz="2600" dirty="0">
              <a:solidFill>
                <a:schemeClr val="bg1"/>
              </a:solidFill>
            </a:endParaRPr>
          </a:p>
          <a:p>
            <a:pPr lvl="1"/>
            <a:r>
              <a:rPr lang="en-US" sz="2600" dirty="0" smtClean="0">
                <a:solidFill>
                  <a:schemeClr val="bg1"/>
                </a:solidFill>
              </a:rPr>
              <a:t>Register Memory</a:t>
            </a:r>
            <a:endParaRPr lang="en-US" sz="2600" dirty="0">
              <a:solidFill>
                <a:schemeClr val="bg1"/>
              </a:solidFill>
            </a:endParaRPr>
          </a:p>
          <a:p>
            <a:pPr lvl="1"/>
            <a:endParaRPr lang="en-US" sz="2600" dirty="0" smtClean="0">
              <a:solidFill>
                <a:schemeClr val="bg1"/>
              </a:solidFill>
            </a:endParaRPr>
          </a:p>
          <a:p>
            <a:r>
              <a:rPr lang="en-US" sz="2600" dirty="0">
                <a:solidFill>
                  <a:schemeClr val="bg1"/>
                </a:solidFill>
              </a:rPr>
              <a:t>The CPU and </a:t>
            </a:r>
            <a:r>
              <a:rPr lang="en-US" sz="2600" dirty="0" smtClean="0">
                <a:solidFill>
                  <a:schemeClr val="bg1"/>
                </a:solidFill>
              </a:rPr>
              <a:t>peripherals </a:t>
            </a:r>
            <a:r>
              <a:rPr lang="en-US" sz="2600" dirty="0">
                <a:solidFill>
                  <a:schemeClr val="bg1"/>
                </a:solidFill>
              </a:rPr>
              <a:t>contain </a:t>
            </a:r>
            <a:r>
              <a:rPr lang="en-US" sz="2600" dirty="0">
                <a:solidFill>
                  <a:srgbClr val="FFFF00"/>
                </a:solidFill>
              </a:rPr>
              <a:t>register memory</a:t>
            </a:r>
          </a:p>
          <a:p>
            <a:pPr lvl="1"/>
            <a:r>
              <a:rPr lang="en-US" sz="2600" dirty="0" smtClean="0">
                <a:solidFill>
                  <a:schemeClr val="bg1"/>
                </a:solidFill>
              </a:rPr>
              <a:t>CPU </a:t>
            </a:r>
            <a:r>
              <a:rPr lang="en-US" sz="2600" dirty="0">
                <a:solidFill>
                  <a:schemeClr val="bg1"/>
                </a:solidFill>
              </a:rPr>
              <a:t>Registers</a:t>
            </a:r>
          </a:p>
          <a:p>
            <a:pPr lvl="2"/>
            <a:r>
              <a:rPr lang="en-US" sz="2600" dirty="0">
                <a:solidFill>
                  <a:schemeClr val="bg1"/>
                </a:solidFill>
              </a:rPr>
              <a:t>General Purpose</a:t>
            </a:r>
          </a:p>
          <a:p>
            <a:pPr lvl="2"/>
            <a:r>
              <a:rPr lang="en-US" sz="2600" dirty="0">
                <a:solidFill>
                  <a:schemeClr val="bg1"/>
                </a:solidFill>
              </a:rPr>
              <a:t>Special </a:t>
            </a:r>
            <a:r>
              <a:rPr lang="en-US" sz="2600" dirty="0" smtClean="0">
                <a:solidFill>
                  <a:schemeClr val="bg1"/>
                </a:solidFill>
              </a:rPr>
              <a:t>Purpose</a:t>
            </a:r>
            <a:endParaRPr lang="en-US" sz="2600" dirty="0">
              <a:solidFill>
                <a:schemeClr val="bg1"/>
              </a:solidFill>
            </a:endParaRPr>
          </a:p>
          <a:p>
            <a:pPr lvl="1"/>
            <a:r>
              <a:rPr lang="en-US" sz="2600" dirty="0" smtClean="0">
                <a:solidFill>
                  <a:schemeClr val="bg1"/>
                </a:solidFill>
              </a:rPr>
              <a:t>General Peripheral </a:t>
            </a:r>
            <a:r>
              <a:rPr lang="en-US" sz="2600" dirty="0">
                <a:solidFill>
                  <a:schemeClr val="bg1"/>
                </a:solidFill>
              </a:rPr>
              <a:t>Registers</a:t>
            </a:r>
          </a:p>
          <a:p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863620" y="5216745"/>
            <a:ext cx="1093073" cy="49994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7736181" y="2811466"/>
            <a:ext cx="1093073" cy="49994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7253879" y="5256648"/>
            <a:ext cx="1093073" cy="49994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7138384" y="5144183"/>
            <a:ext cx="1331848" cy="711185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8758778" y="5118225"/>
            <a:ext cx="1331848" cy="711185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7666089" y="2705847"/>
            <a:ext cx="1331848" cy="711185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10418357" y="2005402"/>
            <a:ext cx="1395902" cy="2342335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67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CPU Registers [S3]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99" y="1282847"/>
            <a:ext cx="11785255" cy="2536592"/>
          </a:xfrm>
        </p:spPr>
        <p:txBody>
          <a:bodyPr/>
          <a:lstStyle/>
          <a:p>
            <a:r>
              <a:rPr lang="en-US" dirty="0" smtClean="0"/>
              <a:t>CPU Registers have unique identifiers</a:t>
            </a:r>
          </a:p>
          <a:p>
            <a:pPr lvl="1"/>
            <a:r>
              <a:rPr lang="en-US" dirty="0" smtClean="0"/>
              <a:t>r0-r15, </a:t>
            </a:r>
            <a:r>
              <a:rPr lang="en-US" dirty="0" err="1" smtClean="0"/>
              <a:t>sp</a:t>
            </a:r>
            <a:r>
              <a:rPr lang="en-US" dirty="0" smtClean="0"/>
              <a:t>, pc, </a:t>
            </a:r>
            <a:r>
              <a:rPr lang="en-US" dirty="0" err="1" smtClean="0"/>
              <a:t>lr</a:t>
            </a:r>
            <a:endParaRPr lang="en-US" dirty="0" smtClean="0"/>
          </a:p>
          <a:p>
            <a:pPr lvl="1"/>
            <a:r>
              <a:rPr lang="en-US" dirty="0" err="1" smtClean="0"/>
              <a:t>apsr</a:t>
            </a:r>
            <a:r>
              <a:rPr lang="en-US" dirty="0" smtClean="0"/>
              <a:t>, </a:t>
            </a:r>
            <a:r>
              <a:rPr lang="en-US" dirty="0" err="1" smtClean="0"/>
              <a:t>ipsr</a:t>
            </a:r>
            <a:r>
              <a:rPr lang="en-US" dirty="0" smtClean="0"/>
              <a:t>, </a:t>
            </a:r>
            <a:r>
              <a:rPr lang="en-US" dirty="0" err="1" smtClean="0"/>
              <a:t>epsr</a:t>
            </a:r>
            <a:endParaRPr lang="en-US" dirty="0" smtClean="0"/>
          </a:p>
          <a:p>
            <a:pPr lvl="1"/>
            <a:r>
              <a:rPr lang="en-US" dirty="0" err="1" smtClean="0"/>
              <a:t>primask</a:t>
            </a:r>
            <a:r>
              <a:rPr lang="en-US" dirty="0" smtClean="0"/>
              <a:t>, </a:t>
            </a:r>
            <a:r>
              <a:rPr lang="en-US" dirty="0" err="1" smtClean="0"/>
              <a:t>faultmask</a:t>
            </a:r>
            <a:r>
              <a:rPr lang="en-US" dirty="0" smtClean="0"/>
              <a:t>, control, </a:t>
            </a:r>
            <a:r>
              <a:rPr lang="en-US" dirty="0" err="1" smtClean="0"/>
              <a:t>etc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274" t="16447" r="69774" b="66635"/>
          <a:stretch/>
        </p:blipFill>
        <p:spPr>
          <a:xfrm>
            <a:off x="673360" y="3851994"/>
            <a:ext cx="5959366" cy="227291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369470" y="1587543"/>
            <a:ext cx="1409258" cy="446030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CPU</a:t>
            </a:r>
            <a:endParaRPr lang="en-US" sz="2200" b="1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2035" t="2171" r="58886" b="23912"/>
          <a:stretch/>
        </p:blipFill>
        <p:spPr>
          <a:xfrm>
            <a:off x="7487337" y="2035317"/>
            <a:ext cx="1203159" cy="3842085"/>
          </a:xfrm>
          <a:prstGeom prst="rect">
            <a:avLst/>
          </a:prstGeom>
        </p:spPr>
      </p:pic>
      <p:sp>
        <p:nvSpPr>
          <p:cNvPr id="7" name="Left-Right Arrow 6"/>
          <p:cNvSpPr/>
          <p:nvPr/>
        </p:nvSpPr>
        <p:spPr>
          <a:xfrm rot="10800000">
            <a:off x="8778728" y="3530455"/>
            <a:ext cx="2244946" cy="467760"/>
          </a:xfrm>
          <a:prstGeom prst="leftRightArrow">
            <a:avLst>
              <a:gd name="adj1" fmla="val 50000"/>
              <a:gd name="adj2" fmla="val 50166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832323" y="3835701"/>
            <a:ext cx="219135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solidFill>
                  <a:schemeClr val="bg1"/>
                </a:solidFill>
              </a:rPr>
              <a:t>Bus Interface</a:t>
            </a:r>
            <a:endParaRPr lang="en-US" sz="2600" b="1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1023676" y="1430161"/>
            <a:ext cx="740822" cy="4540270"/>
            <a:chOff x="10742112" y="1282847"/>
            <a:chExt cx="740822" cy="4540270"/>
          </a:xfrm>
        </p:grpSpPr>
        <p:grpSp>
          <p:nvGrpSpPr>
            <p:cNvPr id="10" name="Group 9"/>
            <p:cNvGrpSpPr/>
            <p:nvPr/>
          </p:nvGrpSpPr>
          <p:grpSpPr>
            <a:xfrm>
              <a:off x="10742112" y="1282847"/>
              <a:ext cx="740822" cy="3629144"/>
              <a:chOff x="2712555" y="2308984"/>
              <a:chExt cx="1063720" cy="3370641"/>
            </a:xfrm>
            <a:solidFill>
              <a:schemeClr val="accent4">
                <a:lumMod val="60000"/>
                <a:lumOff val="40000"/>
              </a:schemeClr>
            </a:solidFill>
          </p:grpSpPr>
          <p:grpSp>
            <p:nvGrpSpPr>
              <p:cNvPr id="14" name="Group 13"/>
              <p:cNvGrpSpPr/>
              <p:nvPr/>
            </p:nvGrpSpPr>
            <p:grpSpPr>
              <a:xfrm>
                <a:off x="2712555" y="2308984"/>
                <a:ext cx="1063720" cy="1126432"/>
                <a:chOff x="1322987" y="1953305"/>
                <a:chExt cx="1063720" cy="1126432"/>
              </a:xfrm>
              <a:grpFill/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1322988" y="1953305"/>
                  <a:ext cx="1063719" cy="281846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1322987" y="2233510"/>
                  <a:ext cx="1063719" cy="281846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1322987" y="2515356"/>
                  <a:ext cx="1063719" cy="281846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1322987" y="2797891"/>
                  <a:ext cx="1063719" cy="281846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2712555" y="3431494"/>
                <a:ext cx="1063720" cy="1126432"/>
                <a:chOff x="1322987" y="3106295"/>
                <a:chExt cx="1063720" cy="1126432"/>
              </a:xfrm>
              <a:grpFill/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1322988" y="3106295"/>
                  <a:ext cx="1063719" cy="281846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1322987" y="3386500"/>
                  <a:ext cx="1063719" cy="281846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1322987" y="3668346"/>
                  <a:ext cx="1063719" cy="281846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1322987" y="3950881"/>
                  <a:ext cx="1063719" cy="281846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2712555" y="4553193"/>
                <a:ext cx="1063720" cy="1126432"/>
                <a:chOff x="1322987" y="3106295"/>
                <a:chExt cx="1063720" cy="1126432"/>
              </a:xfrm>
              <a:grpFill/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1322988" y="3106295"/>
                  <a:ext cx="1063719" cy="281846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1322987" y="3386500"/>
                  <a:ext cx="1063719" cy="281846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1322987" y="3668346"/>
                  <a:ext cx="1063719" cy="281846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1322987" y="3950881"/>
                  <a:ext cx="1063719" cy="281846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11" name="Rectangle 10"/>
            <p:cNvSpPr/>
            <p:nvPr/>
          </p:nvSpPr>
          <p:spPr>
            <a:xfrm>
              <a:off x="10742112" y="4911991"/>
              <a:ext cx="740821" cy="3034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742112" y="5215452"/>
              <a:ext cx="740821" cy="3034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742112" y="5519655"/>
              <a:ext cx="740821" cy="3034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0657272" y="922819"/>
            <a:ext cx="147362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solidFill>
                  <a:srgbClr val="00B0F0"/>
                </a:solidFill>
              </a:rPr>
              <a:t>SRAM</a:t>
            </a:r>
            <a:endParaRPr lang="en-US" sz="2600" b="1" dirty="0">
              <a:solidFill>
                <a:srgbClr val="00B0F0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0935444" y="1981995"/>
            <a:ext cx="953944" cy="369917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7494014" y="4388054"/>
            <a:ext cx="1196482" cy="285110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7457702" y="2960977"/>
            <a:ext cx="1232794" cy="336689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10910983" y="5275419"/>
            <a:ext cx="953944" cy="369917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Elbow Connector 33"/>
          <p:cNvCxnSpPr>
            <a:stCxn id="30" idx="1"/>
            <a:endCxn id="32" idx="3"/>
          </p:cNvCxnSpPr>
          <p:nvPr/>
        </p:nvCxnSpPr>
        <p:spPr>
          <a:xfrm rot="10800000" flipV="1">
            <a:off x="8690496" y="2166954"/>
            <a:ext cx="2244948" cy="96236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31" idx="3"/>
            <a:endCxn id="33" idx="1"/>
          </p:cNvCxnSpPr>
          <p:nvPr/>
        </p:nvCxnSpPr>
        <p:spPr>
          <a:xfrm>
            <a:off x="8690496" y="4530609"/>
            <a:ext cx="2220487" cy="92976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758662" y="5555403"/>
            <a:ext cx="239777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FFFF00"/>
                </a:solidFill>
              </a:rPr>
              <a:t>Store from</a:t>
            </a:r>
          </a:p>
          <a:p>
            <a:pPr algn="ctr"/>
            <a:r>
              <a:rPr lang="en-US" sz="2600" dirty="0" smtClean="0">
                <a:solidFill>
                  <a:srgbClr val="FFFF00"/>
                </a:solidFill>
              </a:rPr>
              <a:t>R10</a:t>
            </a:r>
            <a:endParaRPr lang="en-US" sz="2600" dirty="0">
              <a:solidFill>
                <a:srgbClr val="FFFF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690496" y="1143314"/>
            <a:ext cx="239777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FFFF00"/>
                </a:solidFill>
              </a:rPr>
              <a:t>Load into</a:t>
            </a:r>
          </a:p>
          <a:p>
            <a:pPr algn="ctr"/>
            <a:r>
              <a:rPr lang="en-US" sz="2600" dirty="0" smtClean="0">
                <a:solidFill>
                  <a:srgbClr val="FFFF00"/>
                </a:solidFill>
              </a:rPr>
              <a:t>R4</a:t>
            </a:r>
            <a:endParaRPr lang="en-US" sz="2600" dirty="0">
              <a:solidFill>
                <a:srgbClr val="FFFF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047860" y="6217513"/>
            <a:ext cx="32103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Example Assembly Code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64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Load-Store Architecture [S4]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98" y="1282845"/>
            <a:ext cx="6971660" cy="5234766"/>
          </a:xfrm>
        </p:spPr>
        <p:txBody>
          <a:bodyPr/>
          <a:lstStyle/>
          <a:p>
            <a:r>
              <a:rPr lang="en-US" dirty="0" smtClean="0"/>
              <a:t>CPU Register memory is small</a:t>
            </a:r>
          </a:p>
          <a:p>
            <a:pPr lvl="1"/>
            <a:r>
              <a:rPr lang="en-US" dirty="0" smtClean="0"/>
              <a:t>16 Registers (R0-R12, SP, PC, LR)</a:t>
            </a:r>
          </a:p>
          <a:p>
            <a:pPr lvl="1"/>
            <a:r>
              <a:rPr lang="en-US" dirty="0" smtClean="0"/>
              <a:t>5 Special Function Registers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All processing occurs in CPU</a:t>
            </a:r>
          </a:p>
          <a:p>
            <a:endParaRPr lang="en-US" dirty="0" smtClean="0"/>
          </a:p>
          <a:p>
            <a:r>
              <a:rPr lang="en-US" dirty="0" smtClean="0"/>
              <a:t>CPU Register </a:t>
            </a:r>
            <a:r>
              <a:rPr lang="en-US" dirty="0"/>
              <a:t>data constantly changes</a:t>
            </a:r>
          </a:p>
          <a:p>
            <a:pPr lvl="1"/>
            <a:r>
              <a:rPr lang="en-US" dirty="0"/>
              <a:t>Data is </a:t>
            </a:r>
            <a:r>
              <a:rPr lang="en-US" b="1" dirty="0">
                <a:solidFill>
                  <a:srgbClr val="FFFF00"/>
                </a:solidFill>
              </a:rPr>
              <a:t>loaded</a:t>
            </a:r>
            <a:r>
              <a:rPr lang="en-US" dirty="0"/>
              <a:t> in from memory</a:t>
            </a:r>
          </a:p>
          <a:p>
            <a:pPr lvl="1"/>
            <a:r>
              <a:rPr lang="en-US" dirty="0"/>
              <a:t>Results are </a:t>
            </a:r>
            <a:r>
              <a:rPr lang="en-US" b="1" dirty="0">
                <a:solidFill>
                  <a:srgbClr val="FFFF00"/>
                </a:solidFill>
              </a:rPr>
              <a:t>stored</a:t>
            </a:r>
            <a:r>
              <a:rPr lang="en-US" dirty="0"/>
              <a:t> back to memory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305323" y="1638157"/>
            <a:ext cx="740822" cy="4540270"/>
            <a:chOff x="10742112" y="1282847"/>
            <a:chExt cx="740822" cy="4540270"/>
          </a:xfrm>
        </p:grpSpPr>
        <p:grpSp>
          <p:nvGrpSpPr>
            <p:cNvPr id="5" name="Group 4"/>
            <p:cNvGrpSpPr/>
            <p:nvPr/>
          </p:nvGrpSpPr>
          <p:grpSpPr>
            <a:xfrm>
              <a:off x="10742112" y="1282847"/>
              <a:ext cx="740822" cy="3629144"/>
              <a:chOff x="2712555" y="2308984"/>
              <a:chExt cx="1063720" cy="3370641"/>
            </a:xfrm>
            <a:solidFill>
              <a:schemeClr val="accent4">
                <a:lumMod val="60000"/>
                <a:lumOff val="40000"/>
              </a:schemeClr>
            </a:solidFill>
          </p:grpSpPr>
          <p:grpSp>
            <p:nvGrpSpPr>
              <p:cNvPr id="9" name="Group 8"/>
              <p:cNvGrpSpPr/>
              <p:nvPr/>
            </p:nvGrpSpPr>
            <p:grpSpPr>
              <a:xfrm>
                <a:off x="2712555" y="2308984"/>
                <a:ext cx="1063720" cy="1126432"/>
                <a:chOff x="1322987" y="1953305"/>
                <a:chExt cx="1063720" cy="1126432"/>
              </a:xfrm>
              <a:grpFill/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1322988" y="1953305"/>
                  <a:ext cx="1063719" cy="281846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1322987" y="2233510"/>
                  <a:ext cx="1063719" cy="281846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1322987" y="2515356"/>
                  <a:ext cx="1063719" cy="281846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1322987" y="2797891"/>
                  <a:ext cx="1063719" cy="281846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2712555" y="3431494"/>
                <a:ext cx="1063720" cy="1126432"/>
                <a:chOff x="1322987" y="3106295"/>
                <a:chExt cx="1063720" cy="1126432"/>
              </a:xfrm>
              <a:grpFill/>
            </p:grpSpPr>
            <p:sp>
              <p:nvSpPr>
                <p:cNvPr id="16" name="Rectangle 15"/>
                <p:cNvSpPr/>
                <p:nvPr/>
              </p:nvSpPr>
              <p:spPr>
                <a:xfrm>
                  <a:off x="1322988" y="3106295"/>
                  <a:ext cx="1063719" cy="281846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1322987" y="3386500"/>
                  <a:ext cx="1063719" cy="281846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1322987" y="3668346"/>
                  <a:ext cx="1063719" cy="281846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1322987" y="3950881"/>
                  <a:ext cx="1063719" cy="281846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2712555" y="4553193"/>
                <a:ext cx="1063720" cy="1126432"/>
                <a:chOff x="1322987" y="3106295"/>
                <a:chExt cx="1063720" cy="1126432"/>
              </a:xfrm>
              <a:grpFill/>
            </p:grpSpPr>
            <p:sp>
              <p:nvSpPr>
                <p:cNvPr id="12" name="Rectangle 11"/>
                <p:cNvSpPr/>
                <p:nvPr/>
              </p:nvSpPr>
              <p:spPr>
                <a:xfrm>
                  <a:off x="1322988" y="3106295"/>
                  <a:ext cx="1063719" cy="281846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1322987" y="3386500"/>
                  <a:ext cx="1063719" cy="281846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1322987" y="3668346"/>
                  <a:ext cx="1063719" cy="281846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1322987" y="3950881"/>
                  <a:ext cx="1063719" cy="281846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6" name="Rectangle 5"/>
            <p:cNvSpPr/>
            <p:nvPr/>
          </p:nvSpPr>
          <p:spPr>
            <a:xfrm>
              <a:off x="10742112" y="4911991"/>
              <a:ext cx="740821" cy="3034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0742112" y="5215452"/>
              <a:ext cx="740821" cy="3034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0742112" y="5519655"/>
              <a:ext cx="740821" cy="3034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0199299" y="6197042"/>
            <a:ext cx="10197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solidFill>
                  <a:schemeClr val="bg1"/>
                </a:solidFill>
              </a:rPr>
              <a:t>SRAM</a:t>
            </a:r>
            <a:endParaRPr lang="en-US" sz="2600" b="1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1242232" y="1633112"/>
            <a:ext cx="740822" cy="4540270"/>
            <a:chOff x="10742112" y="1282847"/>
            <a:chExt cx="740822" cy="4540270"/>
          </a:xfrm>
          <a:solidFill>
            <a:schemeClr val="accent6">
              <a:lumMod val="40000"/>
              <a:lumOff val="60000"/>
            </a:schemeClr>
          </a:solidFill>
        </p:grpSpPr>
        <p:grpSp>
          <p:nvGrpSpPr>
            <p:cNvPr id="26" name="Group 25"/>
            <p:cNvGrpSpPr/>
            <p:nvPr/>
          </p:nvGrpSpPr>
          <p:grpSpPr>
            <a:xfrm>
              <a:off x="10742112" y="1282847"/>
              <a:ext cx="740822" cy="3629144"/>
              <a:chOff x="2712555" y="2308984"/>
              <a:chExt cx="1063720" cy="3370641"/>
            </a:xfrm>
            <a:grpFill/>
          </p:grpSpPr>
          <p:grpSp>
            <p:nvGrpSpPr>
              <p:cNvPr id="30" name="Group 29"/>
              <p:cNvGrpSpPr/>
              <p:nvPr/>
            </p:nvGrpSpPr>
            <p:grpSpPr>
              <a:xfrm>
                <a:off x="2712555" y="2308984"/>
                <a:ext cx="1063720" cy="1126432"/>
                <a:chOff x="1322987" y="1953305"/>
                <a:chExt cx="1063720" cy="1126432"/>
              </a:xfrm>
              <a:grpFill/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1322988" y="1953305"/>
                  <a:ext cx="1063719" cy="281846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1322987" y="2233510"/>
                  <a:ext cx="1063719" cy="281846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1322987" y="2515356"/>
                  <a:ext cx="1063719" cy="281846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1322987" y="2797891"/>
                  <a:ext cx="1063719" cy="281846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2712555" y="3431494"/>
                <a:ext cx="1063720" cy="1126432"/>
                <a:chOff x="1322987" y="3106295"/>
                <a:chExt cx="1063720" cy="1126432"/>
              </a:xfrm>
              <a:grpFill/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1322988" y="3106295"/>
                  <a:ext cx="1063719" cy="281846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1322987" y="3386500"/>
                  <a:ext cx="1063719" cy="281846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1322987" y="3668346"/>
                  <a:ext cx="1063719" cy="281846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1322987" y="3950881"/>
                  <a:ext cx="1063719" cy="281846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2712555" y="4553193"/>
                <a:ext cx="1063720" cy="1126432"/>
                <a:chOff x="1322987" y="3106295"/>
                <a:chExt cx="1063720" cy="1126432"/>
              </a:xfrm>
              <a:grpFill/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1322988" y="3106295"/>
                  <a:ext cx="1063719" cy="281846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1322987" y="3386500"/>
                  <a:ext cx="1063719" cy="281846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1322987" y="3668346"/>
                  <a:ext cx="1063719" cy="281846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1322987" y="3950881"/>
                  <a:ext cx="1063719" cy="281846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27" name="Rectangle 26"/>
            <p:cNvSpPr/>
            <p:nvPr/>
          </p:nvSpPr>
          <p:spPr>
            <a:xfrm>
              <a:off x="10742112" y="4911991"/>
              <a:ext cx="740821" cy="303462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0742112" y="5215452"/>
              <a:ext cx="740821" cy="303462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0742112" y="5519655"/>
              <a:ext cx="740821" cy="303462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1144474" y="6194924"/>
            <a:ext cx="94430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solidFill>
                  <a:schemeClr val="bg1"/>
                </a:solidFill>
              </a:rPr>
              <a:t>Flash</a:t>
            </a:r>
            <a:endParaRPr lang="en-US" sz="2600" b="1" dirty="0">
              <a:solidFill>
                <a:schemeClr val="bg1"/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7475846" y="2003121"/>
            <a:ext cx="2560857" cy="4613742"/>
            <a:chOff x="6900396" y="1392872"/>
            <a:chExt cx="2560857" cy="4613742"/>
          </a:xfrm>
        </p:grpSpPr>
        <p:sp>
          <p:nvSpPr>
            <p:cNvPr id="47" name="Rectangle 46"/>
            <p:cNvSpPr/>
            <p:nvPr/>
          </p:nvSpPr>
          <p:spPr>
            <a:xfrm>
              <a:off x="6900396" y="1392872"/>
              <a:ext cx="2560857" cy="41123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495378" y="5008717"/>
              <a:ext cx="1424247" cy="35088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Result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9" name="Trapezoid 48"/>
            <p:cNvSpPr/>
            <p:nvPr/>
          </p:nvSpPr>
          <p:spPr>
            <a:xfrm rot="10800000">
              <a:off x="7025441" y="3502285"/>
              <a:ext cx="2403366" cy="1092154"/>
            </a:xfrm>
            <a:prstGeom prst="trapezoid">
              <a:avLst>
                <a:gd name="adj" fmla="val 4609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Isosceles Triangle 49"/>
            <p:cNvSpPr/>
            <p:nvPr/>
          </p:nvSpPr>
          <p:spPr>
            <a:xfrm rot="10800000">
              <a:off x="8101192" y="3493162"/>
              <a:ext cx="251864" cy="292812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141126" y="3842754"/>
              <a:ext cx="21885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Arithmetic Logical </a:t>
              </a:r>
              <a:endParaRPr lang="en-US" sz="1600" dirty="0" smtClean="0"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 algn="ctr"/>
              <a:r>
                <a:rPr lang="en-US" sz="1600" dirty="0" smtClean="0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Unit</a:t>
              </a:r>
              <a:r>
                <a:rPr lang="en-US" sz="1600" dirty="0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  <a:r>
                <a:rPr lang="en-US" sz="1600" dirty="0" smtClean="0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(ALU</a:t>
              </a:r>
              <a:r>
                <a:rPr lang="en-US" sz="1600" dirty="0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)</a:t>
              </a: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7406609" y="1625084"/>
              <a:ext cx="1657573" cy="1475209"/>
              <a:chOff x="8878990" y="1221830"/>
              <a:chExt cx="1657573" cy="1475209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8878990" y="1221830"/>
                <a:ext cx="1657573" cy="1121444"/>
                <a:chOff x="5117895" y="997160"/>
                <a:chExt cx="1487675" cy="1139335"/>
              </a:xfrm>
            </p:grpSpPr>
            <p:sp>
              <p:nvSpPr>
                <p:cNvPr id="60" name="Rectangle 59"/>
                <p:cNvSpPr/>
                <p:nvPr/>
              </p:nvSpPr>
              <p:spPr>
                <a:xfrm>
                  <a:off x="5117895" y="997160"/>
                  <a:ext cx="1487674" cy="779927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General Purpose Registers</a:t>
                  </a:r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5117896" y="1786176"/>
                  <a:ext cx="1487674" cy="35031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Stack pointer</a:t>
                  </a:r>
                </a:p>
              </p:txBody>
            </p:sp>
          </p:grpSp>
          <p:sp>
            <p:nvSpPr>
              <p:cNvPr id="59" name="Rectangle 58"/>
              <p:cNvSpPr/>
              <p:nvPr/>
            </p:nvSpPr>
            <p:spPr>
              <a:xfrm>
                <a:off x="8878991" y="2352221"/>
                <a:ext cx="1657572" cy="34481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Program Counter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3" name="Straight Arrow Connector 52"/>
            <p:cNvCxnSpPr/>
            <p:nvPr/>
          </p:nvCxnSpPr>
          <p:spPr>
            <a:xfrm>
              <a:off x="7621550" y="3084679"/>
              <a:ext cx="0" cy="408482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8865155" y="3093802"/>
              <a:ext cx="0" cy="408482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8207502" y="4594439"/>
              <a:ext cx="0" cy="408482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 rot="16200000">
              <a:off x="6410611" y="2186574"/>
              <a:ext cx="1461034" cy="3534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Instruction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747959" y="5514171"/>
              <a:ext cx="94430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b="1" dirty="0" smtClean="0">
                  <a:solidFill>
                    <a:schemeClr val="bg1"/>
                  </a:solidFill>
                </a:rPr>
                <a:t>CPU</a:t>
              </a:r>
              <a:endParaRPr lang="en-US" sz="2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2" name="Elbow Connector 61"/>
          <p:cNvCxnSpPr>
            <a:stCxn id="41" idx="0"/>
            <a:endCxn id="56" idx="3"/>
          </p:cNvCxnSpPr>
          <p:nvPr/>
        </p:nvCxnSpPr>
        <p:spPr>
          <a:xfrm rot="16200000" flipH="1" flipV="1">
            <a:off x="9359659" y="-9969"/>
            <a:ext cx="609904" cy="3896066"/>
          </a:xfrm>
          <a:prstGeom prst="bentConnector3">
            <a:avLst>
              <a:gd name="adj1" fmla="val -138293"/>
            </a:avLst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20" idx="0"/>
            <a:endCxn id="60" idx="0"/>
          </p:cNvCxnSpPr>
          <p:nvPr/>
        </p:nvCxnSpPr>
        <p:spPr>
          <a:xfrm rot="16200000" flipH="1" flipV="1">
            <a:off x="9444702" y="1004300"/>
            <a:ext cx="597176" cy="1864890"/>
          </a:xfrm>
          <a:prstGeom prst="bentConnector3">
            <a:avLst>
              <a:gd name="adj1" fmla="val -48840"/>
            </a:avLst>
          </a:prstGeom>
          <a:ln w="5715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469024" y="358809"/>
            <a:ext cx="25485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chemeClr val="bg1"/>
                </a:solidFill>
              </a:rPr>
              <a:t>Instruction Fetch</a:t>
            </a:r>
            <a:endParaRPr lang="en-US" sz="2200" b="1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497614" y="858645"/>
            <a:ext cx="25485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chemeClr val="bg1"/>
                </a:solidFill>
              </a:rPr>
              <a:t>Data Load/Store</a:t>
            </a:r>
            <a:endParaRPr lang="en-US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524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Read-Modify-Write [S5]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99" y="1282847"/>
            <a:ext cx="6503998" cy="4175502"/>
          </a:xfrm>
        </p:spPr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Read</a:t>
            </a:r>
            <a:r>
              <a:rPr lang="en-US" dirty="0" smtClean="0">
                <a:solidFill>
                  <a:schemeClr val="bg1"/>
                </a:solidFill>
              </a:rPr>
              <a:t>: Data is loaded into CPU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Modify</a:t>
            </a:r>
            <a:r>
              <a:rPr lang="en-US" dirty="0" smtClean="0">
                <a:solidFill>
                  <a:schemeClr val="bg1"/>
                </a:solidFill>
              </a:rPr>
              <a:t>: Data is Operated on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Write</a:t>
            </a:r>
            <a:r>
              <a:rPr lang="en-US" dirty="0" smtClean="0">
                <a:solidFill>
                  <a:schemeClr val="bg1"/>
                </a:solidFill>
              </a:rPr>
              <a:t>: Result is stored back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Compiler tries to reduce number of loads and stores for execution efficiency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7221626" y="1552120"/>
            <a:ext cx="1409258" cy="446030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CPU</a:t>
            </a:r>
            <a:endParaRPr lang="en-US" sz="2200" b="1" dirty="0">
              <a:solidFill>
                <a:schemeClr val="tx1"/>
              </a:solidFill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3"/>
          <a:srcRect l="22035" t="2171" r="58886" b="23912"/>
          <a:stretch/>
        </p:blipFill>
        <p:spPr>
          <a:xfrm>
            <a:off x="7339493" y="1999894"/>
            <a:ext cx="1203159" cy="3842085"/>
          </a:xfrm>
          <a:prstGeom prst="rect">
            <a:avLst/>
          </a:prstGeom>
        </p:spPr>
      </p:pic>
      <p:sp>
        <p:nvSpPr>
          <p:cNvPr id="40" name="Left-Right Arrow 39"/>
          <p:cNvSpPr/>
          <p:nvPr/>
        </p:nvSpPr>
        <p:spPr>
          <a:xfrm rot="10800000">
            <a:off x="8630884" y="3495032"/>
            <a:ext cx="2244946" cy="467760"/>
          </a:xfrm>
          <a:prstGeom prst="leftRightArrow">
            <a:avLst>
              <a:gd name="adj1" fmla="val 50000"/>
              <a:gd name="adj2" fmla="val 50166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8684479" y="3800278"/>
            <a:ext cx="219135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solidFill>
                  <a:schemeClr val="bg1"/>
                </a:solidFill>
              </a:rPr>
              <a:t>Bus Interface</a:t>
            </a:r>
            <a:endParaRPr lang="en-US" sz="2600" b="1" dirty="0">
              <a:solidFill>
                <a:schemeClr val="bg1"/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10875832" y="1394738"/>
            <a:ext cx="740822" cy="4540270"/>
            <a:chOff x="10742112" y="1282847"/>
            <a:chExt cx="740822" cy="4540270"/>
          </a:xfrm>
        </p:grpSpPr>
        <p:grpSp>
          <p:nvGrpSpPr>
            <p:cNvPr id="46" name="Group 45"/>
            <p:cNvGrpSpPr/>
            <p:nvPr/>
          </p:nvGrpSpPr>
          <p:grpSpPr>
            <a:xfrm>
              <a:off x="10742112" y="1282847"/>
              <a:ext cx="740822" cy="3629144"/>
              <a:chOff x="2712555" y="2308984"/>
              <a:chExt cx="1063720" cy="3370641"/>
            </a:xfrm>
            <a:solidFill>
              <a:schemeClr val="accent4">
                <a:lumMod val="60000"/>
                <a:lumOff val="40000"/>
              </a:schemeClr>
            </a:solidFill>
          </p:grpSpPr>
          <p:grpSp>
            <p:nvGrpSpPr>
              <p:cNvPr id="50" name="Group 49"/>
              <p:cNvGrpSpPr/>
              <p:nvPr/>
            </p:nvGrpSpPr>
            <p:grpSpPr>
              <a:xfrm>
                <a:off x="2712555" y="2308984"/>
                <a:ext cx="1063720" cy="1126432"/>
                <a:chOff x="1322987" y="1953305"/>
                <a:chExt cx="1063720" cy="1126432"/>
              </a:xfrm>
              <a:grpFill/>
            </p:grpSpPr>
            <p:sp>
              <p:nvSpPr>
                <p:cNvPr id="61" name="Rectangle 60"/>
                <p:cNvSpPr/>
                <p:nvPr/>
              </p:nvSpPr>
              <p:spPr>
                <a:xfrm>
                  <a:off x="1322988" y="1953305"/>
                  <a:ext cx="1063719" cy="281846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1322987" y="2233510"/>
                  <a:ext cx="1063719" cy="281846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1322987" y="2515356"/>
                  <a:ext cx="1063719" cy="281846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1322987" y="2797891"/>
                  <a:ext cx="1063719" cy="281846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51" name="Group 50"/>
              <p:cNvGrpSpPr/>
              <p:nvPr/>
            </p:nvGrpSpPr>
            <p:grpSpPr>
              <a:xfrm>
                <a:off x="2712555" y="3431494"/>
                <a:ext cx="1063720" cy="1126432"/>
                <a:chOff x="1322987" y="3106295"/>
                <a:chExt cx="1063720" cy="1126432"/>
              </a:xfrm>
              <a:grpFill/>
            </p:grpSpPr>
            <p:sp>
              <p:nvSpPr>
                <p:cNvPr id="57" name="Rectangle 56"/>
                <p:cNvSpPr/>
                <p:nvPr/>
              </p:nvSpPr>
              <p:spPr>
                <a:xfrm>
                  <a:off x="1322988" y="3106295"/>
                  <a:ext cx="1063719" cy="281846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1322987" y="3386500"/>
                  <a:ext cx="1063719" cy="281846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1322987" y="3668346"/>
                  <a:ext cx="1063719" cy="281846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1322987" y="3950881"/>
                  <a:ext cx="1063719" cy="281846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52" name="Group 51"/>
              <p:cNvGrpSpPr/>
              <p:nvPr/>
            </p:nvGrpSpPr>
            <p:grpSpPr>
              <a:xfrm>
                <a:off x="2712555" y="4553193"/>
                <a:ext cx="1063720" cy="1126432"/>
                <a:chOff x="1322987" y="3106295"/>
                <a:chExt cx="1063720" cy="1126432"/>
              </a:xfrm>
              <a:grpFill/>
            </p:grpSpPr>
            <p:sp>
              <p:nvSpPr>
                <p:cNvPr id="53" name="Rectangle 52"/>
                <p:cNvSpPr/>
                <p:nvPr/>
              </p:nvSpPr>
              <p:spPr>
                <a:xfrm>
                  <a:off x="1322988" y="3106295"/>
                  <a:ext cx="1063719" cy="281846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1322987" y="3386500"/>
                  <a:ext cx="1063719" cy="281846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1322987" y="3668346"/>
                  <a:ext cx="1063719" cy="281846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1322987" y="3950881"/>
                  <a:ext cx="1063719" cy="281846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47" name="Rectangle 46"/>
            <p:cNvSpPr/>
            <p:nvPr/>
          </p:nvSpPr>
          <p:spPr>
            <a:xfrm>
              <a:off x="10742112" y="4911991"/>
              <a:ext cx="740821" cy="3034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0742112" y="5215452"/>
              <a:ext cx="740821" cy="3034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0742112" y="5519655"/>
              <a:ext cx="740821" cy="3034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10509428" y="887396"/>
            <a:ext cx="147362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solidFill>
                  <a:srgbClr val="00B0F0"/>
                </a:solidFill>
              </a:rPr>
              <a:t>SRAM</a:t>
            </a:r>
            <a:endParaRPr lang="en-US" sz="2600" b="1" dirty="0">
              <a:solidFill>
                <a:srgbClr val="00B0F0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10787600" y="1946572"/>
            <a:ext cx="953944" cy="369917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7346170" y="4352631"/>
            <a:ext cx="1196482" cy="285110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7309858" y="2925554"/>
            <a:ext cx="1232794" cy="336689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10763139" y="5239996"/>
            <a:ext cx="953944" cy="369917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Elbow Connector 69"/>
          <p:cNvCxnSpPr>
            <a:stCxn id="66" idx="1"/>
            <a:endCxn id="68" idx="3"/>
          </p:cNvCxnSpPr>
          <p:nvPr/>
        </p:nvCxnSpPr>
        <p:spPr>
          <a:xfrm rot="10800000" flipV="1">
            <a:off x="8542652" y="2131531"/>
            <a:ext cx="2244948" cy="96236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67" idx="3"/>
            <a:endCxn id="69" idx="1"/>
          </p:cNvCxnSpPr>
          <p:nvPr/>
        </p:nvCxnSpPr>
        <p:spPr>
          <a:xfrm>
            <a:off x="8542652" y="4495186"/>
            <a:ext cx="2220487" cy="92976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8610818" y="5519980"/>
            <a:ext cx="239777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FFFF00"/>
                </a:solidFill>
              </a:rPr>
              <a:t>Store from</a:t>
            </a:r>
          </a:p>
          <a:p>
            <a:pPr algn="ctr"/>
            <a:r>
              <a:rPr lang="en-US" sz="2600" dirty="0" smtClean="0">
                <a:solidFill>
                  <a:srgbClr val="FFFF00"/>
                </a:solidFill>
              </a:rPr>
              <a:t>R10</a:t>
            </a:r>
            <a:endParaRPr lang="en-US" sz="2600" dirty="0">
              <a:solidFill>
                <a:srgbClr val="FFFF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542652" y="1107891"/>
            <a:ext cx="239777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FFFF00"/>
                </a:solidFill>
              </a:rPr>
              <a:t>Load into</a:t>
            </a:r>
          </a:p>
          <a:p>
            <a:pPr algn="ctr"/>
            <a:r>
              <a:rPr lang="en-US" sz="2600" dirty="0" smtClean="0">
                <a:solidFill>
                  <a:srgbClr val="FFFF00"/>
                </a:solidFill>
              </a:rPr>
              <a:t>R4</a:t>
            </a:r>
            <a:endParaRPr lang="en-US" sz="2600" dirty="0">
              <a:solidFill>
                <a:srgbClr val="FFFF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984773" y="5405954"/>
            <a:ext cx="2063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Optimization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2449325" y="5541761"/>
            <a:ext cx="1418897" cy="279984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3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Peripheral Registers [S6]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800" y="1282846"/>
            <a:ext cx="6543510" cy="3118803"/>
          </a:xfrm>
        </p:spPr>
        <p:txBody>
          <a:bodyPr/>
          <a:lstStyle/>
          <a:p>
            <a:r>
              <a:rPr lang="en-US" dirty="0" smtClean="0"/>
              <a:t>Peripheral register require some contents (bit-fields) to be </a:t>
            </a:r>
            <a:r>
              <a:rPr lang="en-US" b="1" dirty="0" smtClean="0">
                <a:solidFill>
                  <a:srgbClr val="FFFF00"/>
                </a:solidFill>
              </a:rPr>
              <a:t>preserved</a:t>
            </a:r>
          </a:p>
          <a:p>
            <a:endParaRPr lang="en-US" b="1" dirty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Use </a:t>
            </a:r>
            <a:r>
              <a:rPr lang="en-US" b="1" dirty="0" smtClean="0">
                <a:solidFill>
                  <a:srgbClr val="FFFF00"/>
                </a:solidFill>
              </a:rPr>
              <a:t>bit manipulation </a:t>
            </a:r>
            <a:r>
              <a:rPr lang="en-US" dirty="0" smtClean="0">
                <a:solidFill>
                  <a:schemeClr val="bg1"/>
                </a:solidFill>
              </a:rPr>
              <a:t>to change certain bits of a register (not all contents)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7425559" y="1282846"/>
            <a:ext cx="4341182" cy="3358056"/>
            <a:chOff x="7141779" y="2106884"/>
            <a:chExt cx="4774734" cy="3832982"/>
          </a:xfrm>
        </p:grpSpPr>
        <p:sp>
          <p:nvSpPr>
            <p:cNvPr id="4" name="Rectangle 3"/>
            <p:cNvSpPr/>
            <p:nvPr/>
          </p:nvSpPr>
          <p:spPr>
            <a:xfrm>
              <a:off x="7141779" y="2106884"/>
              <a:ext cx="4774734" cy="3832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r"/>
              <a:r>
                <a:rPr lang="en-US" sz="2200" b="1" dirty="0" smtClean="0"/>
                <a:t>Microcontroller</a:t>
              </a:r>
              <a:endParaRPr lang="en-US" sz="2200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0482435" y="2383477"/>
              <a:ext cx="1331824" cy="87835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Code Memory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927369" y="2509445"/>
              <a:ext cx="1507556" cy="127766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CPU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Left-Up Arrow 7"/>
            <p:cNvSpPr/>
            <p:nvPr/>
          </p:nvSpPr>
          <p:spPr>
            <a:xfrm>
              <a:off x="7488620" y="2283291"/>
              <a:ext cx="2236821" cy="2064448"/>
            </a:xfrm>
            <a:prstGeom prst="leftUpArrow">
              <a:avLst>
                <a:gd name="adj1" fmla="val 3214"/>
                <a:gd name="adj2" fmla="val 5840"/>
                <a:gd name="adj3" fmla="val 97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Up Arrow 10"/>
            <p:cNvSpPr/>
            <p:nvPr/>
          </p:nvSpPr>
          <p:spPr>
            <a:xfrm rot="5400000">
              <a:off x="9941388" y="2413266"/>
              <a:ext cx="229869" cy="865154"/>
            </a:xfrm>
            <a:prstGeom prst="upArrow">
              <a:avLst>
                <a:gd name="adj1" fmla="val 38159"/>
                <a:gd name="adj2" fmla="val 9360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918698" y="4482356"/>
              <a:ext cx="1507556" cy="127522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Peripherals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0482435" y="3428616"/>
              <a:ext cx="1331824" cy="10478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Data Memory</a:t>
              </a:r>
            </a:p>
          </p:txBody>
        </p:sp>
        <p:sp>
          <p:nvSpPr>
            <p:cNvPr id="15" name="Up Arrow 14"/>
            <p:cNvSpPr/>
            <p:nvPr/>
          </p:nvSpPr>
          <p:spPr>
            <a:xfrm rot="5400000">
              <a:off x="9901284" y="3512144"/>
              <a:ext cx="229869" cy="865154"/>
            </a:xfrm>
            <a:prstGeom prst="upArrow">
              <a:avLst>
                <a:gd name="adj1" fmla="val 38159"/>
                <a:gd name="adj2" fmla="val 9360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066687" y="3086745"/>
              <a:ext cx="1198323" cy="48560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Registers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025710" y="4689520"/>
              <a:ext cx="1216451" cy="53095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Registers</a:t>
              </a:r>
              <a:endParaRPr lang="en-US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996798" y="4577056"/>
              <a:ext cx="1331847" cy="711184"/>
            </a:xfrm>
            <a:prstGeom prst="roundRect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8005468" y="2959400"/>
              <a:ext cx="1331847" cy="711184"/>
            </a:xfrm>
            <a:prstGeom prst="roundRect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221188" y="5863901"/>
            <a:ext cx="1848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*</a:t>
            </a:r>
            <a:r>
              <a:rPr lang="en-US" sz="2400" b="1" dirty="0" err="1" smtClean="0">
                <a:solidFill>
                  <a:schemeClr val="bg1"/>
                </a:solidFill>
              </a:rPr>
              <a:t>ptr</a:t>
            </a:r>
            <a:r>
              <a:rPr lang="en-US" sz="2400" b="1" dirty="0" smtClean="0">
                <a:solidFill>
                  <a:schemeClr val="bg1"/>
                </a:solidFill>
              </a:rPr>
              <a:t> |= 0x10;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84734" y="5402236"/>
            <a:ext cx="4975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F0"/>
                </a:solidFill>
              </a:rPr>
              <a:t>Set </a:t>
            </a:r>
            <a:r>
              <a:rPr lang="en-US" sz="2400" dirty="0" smtClean="0">
                <a:solidFill>
                  <a:srgbClr val="00B0F0"/>
                </a:solidFill>
              </a:rPr>
              <a:t>4</a:t>
            </a:r>
            <a:r>
              <a:rPr lang="en-US" sz="2400" baseline="30000" dirty="0" smtClean="0">
                <a:solidFill>
                  <a:srgbClr val="00B0F0"/>
                </a:solidFill>
              </a:rPr>
              <a:t>th</a:t>
            </a:r>
            <a:r>
              <a:rPr lang="en-US" sz="2400" dirty="0" smtClean="0">
                <a:solidFill>
                  <a:srgbClr val="00B0F0"/>
                </a:solidFill>
              </a:rPr>
              <a:t> bit without changing other bits:</a:t>
            </a:r>
            <a:endParaRPr lang="en-US" sz="2400" dirty="0">
              <a:solidFill>
                <a:srgbClr val="00B0F0"/>
              </a:solidFill>
            </a:endParaRPr>
          </a:p>
        </p:txBody>
      </p:sp>
      <p:cxnSp>
        <p:nvCxnSpPr>
          <p:cNvPr id="39" name="Straight Arrow Connector 38"/>
          <p:cNvCxnSpPr>
            <a:stCxn id="21" idx="2"/>
            <a:endCxn id="19" idx="0"/>
          </p:cNvCxnSpPr>
          <p:nvPr/>
        </p:nvCxnSpPr>
        <p:spPr>
          <a:xfrm flipH="1">
            <a:off x="8808398" y="2652795"/>
            <a:ext cx="7883" cy="794155"/>
          </a:xfrm>
          <a:prstGeom prst="straightConnector1">
            <a:avLst/>
          </a:prstGeom>
          <a:ln w="762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624889" y="5899744"/>
            <a:ext cx="2265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*</a:t>
            </a:r>
            <a:r>
              <a:rPr lang="en-US" sz="2400" b="1" dirty="0" err="1" smtClean="0">
                <a:solidFill>
                  <a:schemeClr val="bg1"/>
                </a:solidFill>
              </a:rPr>
              <a:t>ptr</a:t>
            </a:r>
            <a:r>
              <a:rPr lang="en-US" sz="2400" b="1" dirty="0" smtClean="0">
                <a:solidFill>
                  <a:schemeClr val="bg1"/>
                </a:solidFill>
              </a:rPr>
              <a:t> &amp;= ~(0x10);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280377" y="5424136"/>
            <a:ext cx="5235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F0"/>
                </a:solidFill>
              </a:rPr>
              <a:t>Clear </a:t>
            </a:r>
            <a:r>
              <a:rPr lang="en-US" sz="2400" dirty="0" smtClean="0">
                <a:solidFill>
                  <a:srgbClr val="00B0F0"/>
                </a:solidFill>
              </a:rPr>
              <a:t>4</a:t>
            </a:r>
            <a:r>
              <a:rPr lang="en-US" sz="2400" baseline="30000" dirty="0" smtClean="0">
                <a:solidFill>
                  <a:srgbClr val="00B0F0"/>
                </a:solidFill>
              </a:rPr>
              <a:t>th</a:t>
            </a:r>
            <a:r>
              <a:rPr lang="en-US" sz="2400" dirty="0" smtClean="0">
                <a:solidFill>
                  <a:srgbClr val="00B0F0"/>
                </a:solidFill>
              </a:rPr>
              <a:t> bit without changing other bits: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270957" y="4623754"/>
            <a:ext cx="44897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uint8_t * </a:t>
            </a:r>
            <a:r>
              <a:rPr lang="en-US" sz="2400" b="1" dirty="0" err="1">
                <a:solidFill>
                  <a:schemeClr val="bg1"/>
                </a:solidFill>
              </a:rPr>
              <a:t>ptr</a:t>
            </a:r>
            <a:r>
              <a:rPr lang="en-US" sz="2400" b="1" dirty="0">
                <a:solidFill>
                  <a:schemeClr val="bg1"/>
                </a:solidFill>
              </a:rPr>
              <a:t> = (uint8_t *) 0x1000;</a:t>
            </a:r>
          </a:p>
        </p:txBody>
      </p:sp>
    </p:spTree>
    <p:extLst>
      <p:ext uri="{BB962C8B-B14F-4D97-AF65-F5344CB8AC3E}">
        <p14:creationId xmlns:p14="http://schemas.microsoft.com/office/powerpoint/2010/main" val="1649072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Bit-Banded Regions [S7a]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8923281" y="2649088"/>
            <a:ext cx="2865697" cy="2616343"/>
            <a:chOff x="7464850" y="1963762"/>
            <a:chExt cx="4482349" cy="4280033"/>
          </a:xfrm>
        </p:grpSpPr>
        <p:sp>
          <p:nvSpPr>
            <p:cNvPr id="11" name="Rectangle 10"/>
            <p:cNvSpPr/>
            <p:nvPr/>
          </p:nvSpPr>
          <p:spPr>
            <a:xfrm>
              <a:off x="7464850" y="1963762"/>
              <a:ext cx="4482349" cy="428003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r"/>
              <a:r>
                <a:rPr lang="en-US" sz="2200" b="1" dirty="0" smtClean="0"/>
                <a:t>Microcontroller</a:t>
              </a:r>
              <a:endParaRPr lang="en-US" sz="2200" b="1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482435" y="2302038"/>
              <a:ext cx="1331824" cy="104788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Flash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032679" y="2595941"/>
              <a:ext cx="1363160" cy="8895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CPU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Left-Up Arrow 14"/>
            <p:cNvSpPr/>
            <p:nvPr/>
          </p:nvSpPr>
          <p:spPr>
            <a:xfrm>
              <a:off x="7699116" y="2355496"/>
              <a:ext cx="2200442" cy="1992241"/>
            </a:xfrm>
            <a:prstGeom prst="leftUpArrow">
              <a:avLst>
                <a:gd name="adj1" fmla="val 3214"/>
                <a:gd name="adj2" fmla="val 5840"/>
                <a:gd name="adj3" fmla="val 97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Up Arrow 15"/>
            <p:cNvSpPr/>
            <p:nvPr/>
          </p:nvSpPr>
          <p:spPr>
            <a:xfrm>
              <a:off x="8543881" y="3485484"/>
              <a:ext cx="301396" cy="766359"/>
            </a:xfrm>
            <a:prstGeom prst="upArrow">
              <a:avLst>
                <a:gd name="adj1" fmla="val 22221"/>
                <a:gd name="adj2" fmla="val 708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Up Arrow 17"/>
            <p:cNvSpPr/>
            <p:nvPr/>
          </p:nvSpPr>
          <p:spPr>
            <a:xfrm rot="5400000">
              <a:off x="10020905" y="2589678"/>
              <a:ext cx="238672" cy="697317"/>
            </a:xfrm>
            <a:prstGeom prst="upArrow">
              <a:avLst>
                <a:gd name="adj1" fmla="val 38159"/>
                <a:gd name="adj2" fmla="val 9360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Up Arrow 18"/>
            <p:cNvSpPr/>
            <p:nvPr/>
          </p:nvSpPr>
          <p:spPr>
            <a:xfrm rot="10800000">
              <a:off x="8994410" y="4237271"/>
              <a:ext cx="267085" cy="612822"/>
            </a:xfrm>
            <a:prstGeom prst="upArrow">
              <a:avLst>
                <a:gd name="adj1" fmla="val 22221"/>
                <a:gd name="adj2" fmla="val 7952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310722" y="4850094"/>
              <a:ext cx="1604500" cy="62213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Peripherals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82435" y="3480718"/>
              <a:ext cx="1331824" cy="10478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SRAM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Up Arrow 21"/>
            <p:cNvSpPr/>
            <p:nvPr/>
          </p:nvSpPr>
          <p:spPr>
            <a:xfrm rot="5400000">
              <a:off x="10007157" y="3706108"/>
              <a:ext cx="226063" cy="657215"/>
            </a:xfrm>
            <a:prstGeom prst="upArrow">
              <a:avLst>
                <a:gd name="adj1" fmla="val 38159"/>
                <a:gd name="adj2" fmla="val 9360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ounded Rectangle 22"/>
          <p:cNvSpPr/>
          <p:nvPr/>
        </p:nvSpPr>
        <p:spPr>
          <a:xfrm>
            <a:off x="10831006" y="3576389"/>
            <a:ext cx="872980" cy="674891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50" idx="3"/>
            <a:endCxn id="23" idx="1"/>
          </p:cNvCxnSpPr>
          <p:nvPr/>
        </p:nvCxnSpPr>
        <p:spPr>
          <a:xfrm>
            <a:off x="8196253" y="3877613"/>
            <a:ext cx="2634753" cy="36222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0831006" y="2823980"/>
            <a:ext cx="872980" cy="674891"/>
          </a:xfrm>
          <a:prstGeom prst="round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49" idx="3"/>
            <a:endCxn id="25" idx="1"/>
          </p:cNvCxnSpPr>
          <p:nvPr/>
        </p:nvCxnSpPr>
        <p:spPr>
          <a:xfrm flipV="1">
            <a:off x="8189578" y="3161426"/>
            <a:ext cx="2641428" cy="1408881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9404130" y="4356532"/>
            <a:ext cx="1182411" cy="437247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51" idx="3"/>
            <a:endCxn id="27" idx="1"/>
          </p:cNvCxnSpPr>
          <p:nvPr/>
        </p:nvCxnSpPr>
        <p:spPr>
          <a:xfrm>
            <a:off x="8196253" y="3237059"/>
            <a:ext cx="1207877" cy="1338097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86734" y="5164000"/>
            <a:ext cx="58578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Reduces Read-Modify-Write </a:t>
            </a:r>
            <a:r>
              <a:rPr lang="en-US" sz="2800" dirty="0" smtClean="0">
                <a:solidFill>
                  <a:srgbClr val="00B0F0"/>
                </a:solidFill>
              </a:rPr>
              <a:t>overhead!</a:t>
            </a:r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688724" y="4214799"/>
            <a:ext cx="1500854" cy="7110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002060"/>
                </a:solidFill>
              </a:rPr>
              <a:t>Code</a:t>
            </a:r>
            <a:endParaRPr lang="en-US" sz="2200" dirty="0">
              <a:solidFill>
                <a:srgbClr val="00206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695399" y="3540426"/>
            <a:ext cx="1500854" cy="6743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002060"/>
                </a:solidFill>
              </a:rPr>
              <a:t>Data</a:t>
            </a:r>
            <a:endParaRPr lang="en-US" sz="2200" dirty="0">
              <a:solidFill>
                <a:srgbClr val="00206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695399" y="2903543"/>
            <a:ext cx="1500854" cy="6670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002060"/>
                </a:solidFill>
              </a:rPr>
              <a:t>Peripherals</a:t>
            </a:r>
            <a:endParaRPr lang="en-US" sz="2200" dirty="0">
              <a:solidFill>
                <a:srgbClr val="00206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695399" y="2207908"/>
            <a:ext cx="1500854" cy="71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002060"/>
                </a:solidFill>
              </a:rPr>
              <a:t>System</a:t>
            </a:r>
            <a:endParaRPr lang="en-US" sz="2200" dirty="0">
              <a:solidFill>
                <a:srgbClr val="00206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568150" y="1705039"/>
            <a:ext cx="17553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</a:rPr>
              <a:t>Memory Map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62" name="Content Placeholder 2"/>
          <p:cNvSpPr txBox="1">
            <a:spLocks/>
          </p:cNvSpPr>
          <p:nvPr/>
        </p:nvSpPr>
        <p:spPr>
          <a:xfrm>
            <a:off x="197800" y="1282847"/>
            <a:ext cx="6674578" cy="556819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bg2"/>
                </a:solidFill>
                <a:latin typeface="Helvetica Neue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bg2"/>
                </a:solidFill>
                <a:latin typeface="Helvetica Neue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Helvetica Neue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Helvetica Neue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Helvetica Neue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Bit-Banded Regions </a:t>
            </a:r>
            <a:r>
              <a:rPr lang="en-US" dirty="0" smtClean="0"/>
              <a:t>allow </a:t>
            </a:r>
            <a:r>
              <a:rPr lang="en-US" dirty="0" smtClean="0"/>
              <a:t>programmer to perform bit-level loads and stores</a:t>
            </a:r>
          </a:p>
          <a:p>
            <a:endParaRPr lang="en-US" dirty="0" smtClean="0"/>
          </a:p>
          <a:p>
            <a:r>
              <a:rPr lang="en-US" dirty="0" smtClean="0"/>
              <a:t>Bit-Banded operations are </a:t>
            </a:r>
            <a:r>
              <a:rPr lang="en-US" dirty="0" smtClean="0">
                <a:solidFill>
                  <a:srgbClr val="FFFF00"/>
                </a:solidFill>
              </a:rPr>
              <a:t>atomic</a:t>
            </a:r>
          </a:p>
          <a:p>
            <a:pPr lvl="1"/>
            <a:r>
              <a:rPr lang="en-US" dirty="0" smtClean="0"/>
              <a:t>Handled in hardware</a:t>
            </a:r>
          </a:p>
          <a:p>
            <a:pPr lvl="1"/>
            <a:r>
              <a:rPr lang="en-US" dirty="0" smtClean="0"/>
              <a:t>No CPU Load/Store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25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Bit-Banded Regions [S7b]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800" y="1282847"/>
            <a:ext cx="6674578" cy="5568191"/>
          </a:xfrm>
        </p:spPr>
        <p:txBody>
          <a:bodyPr/>
          <a:lstStyle/>
          <a:p>
            <a:r>
              <a:rPr lang="en-US" dirty="0" smtClean="0"/>
              <a:t>Bit-Banded Regions </a:t>
            </a:r>
            <a:r>
              <a:rPr lang="en-US" dirty="0" smtClean="0"/>
              <a:t>allow </a:t>
            </a:r>
            <a:r>
              <a:rPr lang="en-US" dirty="0" smtClean="0"/>
              <a:t>programmer to perform bit-level loads and stores</a:t>
            </a:r>
          </a:p>
          <a:p>
            <a:endParaRPr lang="en-US" dirty="0"/>
          </a:p>
          <a:p>
            <a:r>
              <a:rPr lang="en-US" dirty="0" smtClean="0"/>
              <a:t>Bit-Banded operations are </a:t>
            </a:r>
            <a:r>
              <a:rPr lang="en-US" dirty="0" smtClean="0">
                <a:solidFill>
                  <a:srgbClr val="FFFF00"/>
                </a:solidFill>
              </a:rPr>
              <a:t>atomic</a:t>
            </a:r>
          </a:p>
          <a:p>
            <a:pPr lvl="1"/>
            <a:r>
              <a:rPr lang="en-US" dirty="0" smtClean="0"/>
              <a:t>Handled in hardware</a:t>
            </a:r>
          </a:p>
          <a:p>
            <a:pPr lvl="1"/>
            <a:r>
              <a:rPr lang="en-US" dirty="0" smtClean="0"/>
              <a:t>No CPU Load/Store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688724" y="4214799"/>
            <a:ext cx="1500854" cy="7110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002060"/>
                </a:solidFill>
              </a:rPr>
              <a:t>Code</a:t>
            </a:r>
            <a:endParaRPr lang="en-US" sz="2200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95399" y="3540426"/>
            <a:ext cx="1500854" cy="6743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002060"/>
                </a:solidFill>
              </a:rPr>
              <a:t>Data</a:t>
            </a:r>
            <a:endParaRPr lang="en-US" sz="2200" dirty="0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95399" y="2903543"/>
            <a:ext cx="1500854" cy="6670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002060"/>
                </a:solidFill>
              </a:rPr>
              <a:t>Peripherals</a:t>
            </a:r>
            <a:endParaRPr lang="en-US" sz="2200" dirty="0">
              <a:solidFill>
                <a:srgbClr val="00206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95399" y="2207908"/>
            <a:ext cx="1500854" cy="71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002060"/>
                </a:solidFill>
              </a:rPr>
              <a:t>System</a:t>
            </a:r>
            <a:endParaRPr lang="en-US" sz="2200" dirty="0">
              <a:solidFill>
                <a:srgbClr val="00206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8209603" y="2714793"/>
            <a:ext cx="972097" cy="855782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8202928" y="4212146"/>
            <a:ext cx="978772" cy="1104233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568150" y="1705039"/>
            <a:ext cx="17553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</a:rPr>
              <a:t>Memory Map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86734" y="5164000"/>
            <a:ext cx="58578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Reduces Read-Modify-Write </a:t>
            </a:r>
            <a:r>
              <a:rPr lang="en-US" sz="2800" dirty="0" smtClean="0">
                <a:solidFill>
                  <a:srgbClr val="00B0F0"/>
                </a:solidFill>
              </a:rPr>
              <a:t>overhead!</a:t>
            </a:r>
            <a:endParaRPr lang="en-US" sz="2800" dirty="0">
              <a:solidFill>
                <a:srgbClr val="00B0F0"/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9181700" y="2711140"/>
            <a:ext cx="1464129" cy="2605239"/>
            <a:chOff x="6398937" y="2107533"/>
            <a:chExt cx="2204196" cy="3953344"/>
          </a:xfrm>
        </p:grpSpPr>
        <p:sp>
          <p:nvSpPr>
            <p:cNvPr id="44" name="Rectangle 43"/>
            <p:cNvSpPr/>
            <p:nvPr/>
          </p:nvSpPr>
          <p:spPr>
            <a:xfrm>
              <a:off x="6398937" y="2107533"/>
              <a:ext cx="2204196" cy="83029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solidFill>
                    <a:srgbClr val="002060"/>
                  </a:solidFill>
                </a:rPr>
                <a:t>(Unused)</a:t>
              </a:r>
              <a:endParaRPr lang="en-US" sz="2200" dirty="0">
                <a:solidFill>
                  <a:srgbClr val="002060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398937" y="2937829"/>
              <a:ext cx="2204196" cy="156643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solidFill>
                    <a:srgbClr val="002060"/>
                  </a:solidFill>
                </a:rPr>
                <a:t>Bit-Banded Region</a:t>
              </a:r>
              <a:endParaRPr lang="en-US" sz="2200" dirty="0">
                <a:solidFill>
                  <a:srgbClr val="002060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398937" y="5223932"/>
              <a:ext cx="2204196" cy="83694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solidFill>
                    <a:srgbClr val="002060"/>
                  </a:solidFill>
                </a:rPr>
                <a:t>SRAM</a:t>
              </a:r>
              <a:endParaRPr lang="en-US" sz="2200" dirty="0">
                <a:solidFill>
                  <a:srgbClr val="002060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398937" y="4483557"/>
              <a:ext cx="2204196" cy="7403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solidFill>
                    <a:srgbClr val="002060"/>
                  </a:solidFill>
                </a:rPr>
                <a:t>(Unused)</a:t>
              </a:r>
              <a:endParaRPr lang="en-US" sz="2200" dirty="0">
                <a:solidFill>
                  <a:srgbClr val="002060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9181700" y="2254502"/>
            <a:ext cx="15634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</a:rPr>
              <a:t>Data Region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645829" y="5057757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0x20000000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684412" y="2602513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0x2FFFFFFF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645829" y="3174347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0x23FFFFFF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645829" y="3945804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0x22000000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645829" y="4673716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0x20100000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953443"/>
      </p:ext>
    </p:extLst>
  </p:cSld>
  <p:clrMapOvr>
    <a:masterClrMapping/>
  </p:clrMapOvr>
</p:sld>
</file>

<file path=ppt/theme/theme1.xml><?xml version="1.0" encoding="utf-8"?>
<a:theme xmlns:a="http://schemas.openxmlformats.org/drawingml/2006/main" name="MOOC Da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MOOC Dark</Template>
  <TotalTime>11643</TotalTime>
  <Words>753</Words>
  <Application>Microsoft Office PowerPoint</Application>
  <PresentationFormat>Widescreen</PresentationFormat>
  <Paragraphs>294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 Unicode MS</vt:lpstr>
      <vt:lpstr>Arial</vt:lpstr>
      <vt:lpstr>Calibri</vt:lpstr>
      <vt:lpstr>Helvetica Neue</vt:lpstr>
      <vt:lpstr>Helvetica Neue UltraLight</vt:lpstr>
      <vt:lpstr>MOOC Dark</vt:lpstr>
      <vt:lpstr>Interacting With Memory </vt:lpstr>
      <vt:lpstr>Microcontroller Memory [S1]</vt:lpstr>
      <vt:lpstr>Embedded Memory [S2]</vt:lpstr>
      <vt:lpstr>Core CPU Registers [S3]</vt:lpstr>
      <vt:lpstr>Load-Store Architecture [S4] </vt:lpstr>
      <vt:lpstr>Read-Modify-Write [S5]</vt:lpstr>
      <vt:lpstr>Peripheral Registers [S6]</vt:lpstr>
      <vt:lpstr>Bit-Banded Regions [S7a]</vt:lpstr>
      <vt:lpstr>Bit-Banded Regions [S7b]</vt:lpstr>
      <vt:lpstr>Data/Instructions Busses [S8a]</vt:lpstr>
      <vt:lpstr>Microcontroller Busses [S8b]</vt:lpstr>
      <vt:lpstr>Private Bus Interfaces [S9]</vt:lpstr>
      <vt:lpstr>Code and Data Busses [S10]</vt:lpstr>
      <vt:lpstr>Peripheral Bus [S11]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Abillar</dc:creator>
  <cp:lastModifiedBy>Marisa Edwinson</cp:lastModifiedBy>
  <cp:revision>708</cp:revision>
  <dcterms:created xsi:type="dcterms:W3CDTF">2016-09-13T20:37:08Z</dcterms:created>
  <dcterms:modified xsi:type="dcterms:W3CDTF">2017-03-20T15:56:37Z</dcterms:modified>
</cp:coreProperties>
</file>