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5"/>
  </p:notesMasterIdLst>
  <p:sldIdLst>
    <p:sldId id="303" r:id="rId2"/>
    <p:sldId id="316" r:id="rId3"/>
    <p:sldId id="315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F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893A-5B4D-3A4F-8E1F-A321830046DB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C87B-497E-E449-98EA-DC22502C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C6E0B-461B-4C68-9A23-303BA1645C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4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http://infocenter.arm.com/help/index.jsp?topic=/com.arm.doc.dui0497a/CHDBIBGJ.html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3C87B-497E-E449-98EA-DC22502C29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7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7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B07B3-AB7A-46C0-B019-7029CE41B9E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959237"/>
          </a:xfrm>
        </p:spPr>
        <p:txBody>
          <a:bodyPr/>
          <a:lstStyle/>
          <a:p>
            <a:r>
              <a:rPr lang="en-US" dirty="0"/>
              <a:t>Embedded Software </a:t>
            </a:r>
            <a:r>
              <a:rPr lang="en-US" dirty="0" smtClean="0"/>
              <a:t>Essentials</a:t>
            </a:r>
          </a:p>
          <a:p>
            <a:r>
              <a:rPr lang="en-US" dirty="0" smtClean="0"/>
              <a:t>C2M1V5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Unaligned Word Example [S9]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307747" y="1723943"/>
            <a:ext cx="1063720" cy="1126432"/>
            <a:chOff x="1322987" y="1953305"/>
            <a:chExt cx="1063720" cy="1126432"/>
          </a:xfrm>
        </p:grpSpPr>
        <p:sp>
          <p:nvSpPr>
            <p:cNvPr id="51" name="Rectangle 50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07747" y="2852803"/>
            <a:ext cx="1063720" cy="1126432"/>
            <a:chOff x="1322987" y="3106295"/>
            <a:chExt cx="1063720" cy="1126432"/>
          </a:xfrm>
        </p:grpSpPr>
        <p:sp>
          <p:nvSpPr>
            <p:cNvPr id="58" name="Rectangle 57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07747" y="3978702"/>
            <a:ext cx="1063720" cy="1126432"/>
            <a:chOff x="1322987" y="4262674"/>
            <a:chExt cx="1063720" cy="1126432"/>
          </a:xfrm>
        </p:grpSpPr>
        <p:sp>
          <p:nvSpPr>
            <p:cNvPr id="64" name="Rectangle 63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292507" y="3958725"/>
            <a:ext cx="1099248" cy="11622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95437" y="2827451"/>
            <a:ext cx="1099248" cy="11622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6" name="Rectangle 75"/>
          <p:cNvSpPr/>
          <p:nvPr/>
        </p:nvSpPr>
        <p:spPr>
          <a:xfrm>
            <a:off x="1295441" y="1702035"/>
            <a:ext cx="1099248" cy="11622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5" name="Rectangle 54"/>
          <p:cNvSpPr/>
          <p:nvPr/>
        </p:nvSpPr>
        <p:spPr>
          <a:xfrm>
            <a:off x="1244551" y="3375639"/>
            <a:ext cx="1194190" cy="1197611"/>
          </a:xfrm>
          <a:prstGeom prst="rect">
            <a:avLst/>
          </a:prstGeom>
          <a:noFill/>
          <a:ln w="76200"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293012" y="2534484"/>
            <a:ext cx="1099248" cy="1162241"/>
            <a:chOff x="2690475" y="3124009"/>
            <a:chExt cx="1099248" cy="1162241"/>
          </a:xfrm>
        </p:grpSpPr>
        <p:sp>
          <p:nvSpPr>
            <p:cNvPr id="49" name="Rectangle 48"/>
            <p:cNvSpPr/>
            <p:nvPr/>
          </p:nvSpPr>
          <p:spPr>
            <a:xfrm>
              <a:off x="2690475" y="3124009"/>
              <a:ext cx="1099248" cy="1162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08239" y="3141154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08238" y="3421359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08238" y="370320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08238" y="398574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298070" y="4327763"/>
            <a:ext cx="1099248" cy="1162241"/>
            <a:chOff x="2690475" y="3124009"/>
            <a:chExt cx="1099248" cy="1162241"/>
          </a:xfrm>
        </p:grpSpPr>
        <p:sp>
          <p:nvSpPr>
            <p:cNvPr id="73" name="Rectangle 72"/>
            <p:cNvSpPr/>
            <p:nvPr/>
          </p:nvSpPr>
          <p:spPr>
            <a:xfrm>
              <a:off x="2690475" y="3124009"/>
              <a:ext cx="1099248" cy="1162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08239" y="314115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708238" y="342135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08238" y="3703205"/>
              <a:ext cx="1063719" cy="2818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08238" y="3985740"/>
              <a:ext cx="1063719" cy="2818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428357" y="4344908"/>
            <a:ext cx="1099248" cy="1162241"/>
            <a:chOff x="2690475" y="3124009"/>
            <a:chExt cx="1099248" cy="1162241"/>
          </a:xfrm>
        </p:grpSpPr>
        <p:sp>
          <p:nvSpPr>
            <p:cNvPr id="84" name="Rectangle 83"/>
            <p:cNvSpPr/>
            <p:nvPr/>
          </p:nvSpPr>
          <p:spPr>
            <a:xfrm>
              <a:off x="2690475" y="3124009"/>
              <a:ext cx="1099248" cy="1162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8239" y="3141154"/>
              <a:ext cx="1063719" cy="281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708238" y="3421359"/>
              <a:ext cx="1063719" cy="281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08238" y="370320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708238" y="398574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418016" y="2556908"/>
            <a:ext cx="1099248" cy="1162241"/>
            <a:chOff x="2690475" y="3124009"/>
            <a:chExt cx="1099248" cy="1162241"/>
          </a:xfrm>
        </p:grpSpPr>
        <p:sp>
          <p:nvSpPr>
            <p:cNvPr id="93" name="Rectangle 92"/>
            <p:cNvSpPr/>
            <p:nvPr/>
          </p:nvSpPr>
          <p:spPr>
            <a:xfrm>
              <a:off x="2690475" y="3124009"/>
              <a:ext cx="1099248" cy="1162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08239" y="314115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08238" y="342135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08238" y="3703205"/>
              <a:ext cx="1063719" cy="2818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708238" y="3985740"/>
              <a:ext cx="1063719" cy="2818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452784" y="3122737"/>
            <a:ext cx="1099248" cy="1516178"/>
            <a:chOff x="10092656" y="3345521"/>
            <a:chExt cx="1099248" cy="1516178"/>
          </a:xfrm>
        </p:grpSpPr>
        <p:grpSp>
          <p:nvGrpSpPr>
            <p:cNvPr id="99" name="Group 98"/>
            <p:cNvGrpSpPr/>
            <p:nvPr/>
          </p:nvGrpSpPr>
          <p:grpSpPr>
            <a:xfrm>
              <a:off x="10092656" y="3699458"/>
              <a:ext cx="1099248" cy="1162241"/>
              <a:chOff x="2690475" y="3124009"/>
              <a:chExt cx="1099248" cy="1162241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690475" y="3124009"/>
                <a:ext cx="1099248" cy="116224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708239" y="3141154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708238" y="3421359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708238" y="3703205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708238" y="3985740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10343985" y="3345521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CPU</a:t>
              </a:r>
            </a:p>
          </p:txBody>
        </p:sp>
      </p:grpSp>
      <p:sp>
        <p:nvSpPr>
          <p:cNvPr id="106" name="Right Arrow 105"/>
          <p:cNvSpPr/>
          <p:nvPr/>
        </p:nvSpPr>
        <p:spPr>
          <a:xfrm rot="669386">
            <a:off x="2630554" y="4632011"/>
            <a:ext cx="1554480" cy="225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5492454" y="2634782"/>
            <a:ext cx="1737360" cy="923330"/>
            <a:chOff x="5165516" y="2935340"/>
            <a:chExt cx="1554480" cy="923330"/>
          </a:xfrm>
        </p:grpSpPr>
        <p:sp>
          <p:nvSpPr>
            <p:cNvPr id="108" name="TextBox 107"/>
            <p:cNvSpPr txBox="1"/>
            <p:nvPr/>
          </p:nvSpPr>
          <p:spPr>
            <a:xfrm>
              <a:off x="5416358" y="2935340"/>
              <a:ext cx="10508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Shift data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2-bytes up</a:t>
              </a:r>
            </a:p>
          </p:txBody>
        </p:sp>
        <p:sp>
          <p:nvSpPr>
            <p:cNvPr id="109" name="Right Arrow 108"/>
            <p:cNvSpPr/>
            <p:nvPr/>
          </p:nvSpPr>
          <p:spPr>
            <a:xfrm>
              <a:off x="5165516" y="3321594"/>
              <a:ext cx="1554480" cy="225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432669" y="1984769"/>
            <a:ext cx="1063719" cy="562051"/>
            <a:chOff x="7139170" y="1344788"/>
            <a:chExt cx="1063719" cy="562051"/>
          </a:xfrm>
        </p:grpSpPr>
        <p:sp>
          <p:nvSpPr>
            <p:cNvPr id="111" name="Rectangle 110"/>
            <p:cNvSpPr/>
            <p:nvPr/>
          </p:nvSpPr>
          <p:spPr>
            <a:xfrm>
              <a:off x="7139170" y="1344788"/>
              <a:ext cx="1063719" cy="56205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7143933" y="1624540"/>
              <a:ext cx="10515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467038" y="5740956"/>
            <a:ext cx="1063719" cy="562051"/>
            <a:chOff x="7132820" y="5478950"/>
            <a:chExt cx="1063719" cy="562051"/>
          </a:xfrm>
        </p:grpSpPr>
        <p:sp>
          <p:nvSpPr>
            <p:cNvPr id="114" name="Rectangle 113"/>
            <p:cNvSpPr/>
            <p:nvPr/>
          </p:nvSpPr>
          <p:spPr>
            <a:xfrm>
              <a:off x="7132820" y="5478950"/>
              <a:ext cx="1063719" cy="5620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7137583" y="5758702"/>
              <a:ext cx="10515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" name="Right Arrow 115"/>
          <p:cNvSpPr/>
          <p:nvPr/>
        </p:nvSpPr>
        <p:spPr>
          <a:xfrm rot="-660000">
            <a:off x="2630658" y="3137901"/>
            <a:ext cx="1554480" cy="225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Arrow 116"/>
          <p:cNvSpPr/>
          <p:nvPr/>
        </p:nvSpPr>
        <p:spPr>
          <a:xfrm rot="739374">
            <a:off x="8618166" y="3217733"/>
            <a:ext cx="1554480" cy="225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ight Arrow 117"/>
          <p:cNvSpPr/>
          <p:nvPr/>
        </p:nvSpPr>
        <p:spPr>
          <a:xfrm rot="20968426">
            <a:off x="8644237" y="4683163"/>
            <a:ext cx="1554480" cy="225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5504428" y="4422396"/>
            <a:ext cx="1737360" cy="923330"/>
            <a:chOff x="5165516" y="2941461"/>
            <a:chExt cx="1554480" cy="923330"/>
          </a:xfrm>
        </p:grpSpPr>
        <p:sp>
          <p:nvSpPr>
            <p:cNvPr id="120" name="TextBox 119"/>
            <p:cNvSpPr txBox="1"/>
            <p:nvPr/>
          </p:nvSpPr>
          <p:spPr>
            <a:xfrm>
              <a:off x="5289391" y="2941461"/>
              <a:ext cx="13067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Shift data 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2-bytes down</a:t>
              </a:r>
            </a:p>
          </p:txBody>
        </p:sp>
        <p:sp>
          <p:nvSpPr>
            <p:cNvPr id="121" name="Right Arrow 120"/>
            <p:cNvSpPr/>
            <p:nvPr/>
          </p:nvSpPr>
          <p:spPr>
            <a:xfrm>
              <a:off x="5165516" y="3321594"/>
              <a:ext cx="1554480" cy="225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8704784" y="3657960"/>
            <a:ext cx="156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Combine shifted words together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468834" y="2631579"/>
            <a:ext cx="17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 upper word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403239" y="4924104"/>
            <a:ext cx="175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 lower word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60039" y="5402362"/>
            <a:ext cx="1583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Data </a:t>
            </a:r>
            <a:r>
              <a:rPr lang="en-US" sz="2200" i="1" dirty="0">
                <a:solidFill>
                  <a:schemeClr val="bg1"/>
                </a:solidFill>
              </a:rPr>
              <a:t>packed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02272" y="5811788"/>
            <a:ext cx="1898597" cy="430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CPU </a:t>
            </a:r>
            <a:r>
              <a:rPr lang="en-US" sz="2200" b="1" i="1" dirty="0"/>
              <a:t>inefficient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7525" y="6228666"/>
            <a:ext cx="2169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Memory efficient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6350" y="167436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4214" y="396157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0417" y="283755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307748" y="1245601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8459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Struct in Memory [</a:t>
            </a:r>
            <a:r>
              <a:rPr lang="en-US" sz="3600" dirty="0" smtClean="0"/>
              <a:t>S10a</a:t>
            </a:r>
            <a:r>
              <a:rPr lang="en-US" sz="3600" dirty="0"/>
              <a:t>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937" y="2936975"/>
            <a:ext cx="28670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struct struct_name {</a:t>
            </a:r>
          </a:p>
          <a:p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char  var1;</a:t>
            </a:r>
          </a:p>
          <a:p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int     var2;</a:t>
            </a:r>
          </a:p>
          <a:p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char  var3; </a:t>
            </a:r>
          </a:p>
          <a:p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46708" y="1551737"/>
            <a:ext cx="1828441" cy="3766035"/>
            <a:chOff x="4018108" y="1551737"/>
            <a:chExt cx="1828441" cy="3766035"/>
          </a:xfrm>
        </p:grpSpPr>
        <p:grpSp>
          <p:nvGrpSpPr>
            <p:cNvPr id="148" name="Group 147"/>
            <p:cNvGrpSpPr/>
            <p:nvPr/>
          </p:nvGrpSpPr>
          <p:grpSpPr>
            <a:xfrm>
              <a:off x="4759607" y="1920749"/>
              <a:ext cx="1063720" cy="1126432"/>
              <a:chOff x="1322987" y="1953305"/>
              <a:chExt cx="1063720" cy="1126432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322988" y="1953305"/>
                <a:ext cx="1063719" cy="2818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322987" y="2233510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322987" y="2515356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322987" y="2797891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4759607" y="3049609"/>
              <a:ext cx="1063720" cy="1126432"/>
              <a:chOff x="1322987" y="3106295"/>
              <a:chExt cx="1063720" cy="1126432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322988" y="3106295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322987" y="3386500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322987" y="3668346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322987" y="3950881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59607" y="4175508"/>
              <a:ext cx="1063720" cy="1126432"/>
              <a:chOff x="1322987" y="4262674"/>
              <a:chExt cx="1063720" cy="1126432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322988" y="4262674"/>
                <a:ext cx="1063719" cy="2818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322987" y="4542879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322987" y="4824725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322987" y="5107260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4809416" y="1551737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746272" y="4155531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747297" y="3024257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747301" y="1898841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024041" y="187116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021905" y="4158380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018108" y="3034362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8302610" y="1551737"/>
            <a:ext cx="1828441" cy="3766035"/>
            <a:chOff x="4018108" y="1551737"/>
            <a:chExt cx="1828441" cy="3766035"/>
          </a:xfrm>
        </p:grpSpPr>
        <p:grpSp>
          <p:nvGrpSpPr>
            <p:cNvPr id="192" name="Group 191"/>
            <p:cNvGrpSpPr/>
            <p:nvPr/>
          </p:nvGrpSpPr>
          <p:grpSpPr>
            <a:xfrm>
              <a:off x="4759607" y="1920749"/>
              <a:ext cx="1063720" cy="1126432"/>
              <a:chOff x="1322987" y="1953305"/>
              <a:chExt cx="1063720" cy="1126432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1322988" y="1953305"/>
                <a:ext cx="1063719" cy="2818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322987" y="2233510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322987" y="2515356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322987" y="2797891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4759607" y="3049609"/>
              <a:ext cx="1063720" cy="1126432"/>
              <a:chOff x="1322987" y="3106295"/>
              <a:chExt cx="1063720" cy="112643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322988" y="3106295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322987" y="3386500"/>
                <a:ext cx="1063719" cy="2818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322987" y="3668346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322987" y="3950881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4759607" y="4175508"/>
              <a:ext cx="1063720" cy="1126432"/>
              <a:chOff x="1322987" y="4262674"/>
              <a:chExt cx="1063720" cy="1126432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1322988" y="4262674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322987" y="4542879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322987" y="4824725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322987" y="5107260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4809416" y="1551737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746272" y="4155531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747297" y="3024257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747301" y="1898841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024041" y="187116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021905" y="4158380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018108" y="3034362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6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Struct in Memory [</a:t>
            </a:r>
            <a:r>
              <a:rPr lang="en-US" sz="3600" dirty="0" smtClean="0"/>
              <a:t>S10b</a:t>
            </a:r>
            <a:r>
              <a:rPr lang="en-US" sz="3600" dirty="0"/>
              <a:t>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937" y="2936975"/>
            <a:ext cx="28670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struct struct_name {</a:t>
            </a:r>
          </a:p>
          <a:p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2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int_fast8_t     var1</a:t>
            </a:r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2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int_fast16_t   var2</a:t>
            </a:r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2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int_fast8_t     </a:t>
            </a:r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var3; </a:t>
            </a:r>
          </a:p>
          <a:p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71193" y="1551737"/>
            <a:ext cx="2003959" cy="3766035"/>
            <a:chOff x="4093475" y="1551737"/>
            <a:chExt cx="1753074" cy="3766035"/>
          </a:xfrm>
        </p:grpSpPr>
        <p:grpSp>
          <p:nvGrpSpPr>
            <p:cNvPr id="148" name="Group 147"/>
            <p:cNvGrpSpPr/>
            <p:nvPr/>
          </p:nvGrpSpPr>
          <p:grpSpPr>
            <a:xfrm>
              <a:off x="4759607" y="1920749"/>
              <a:ext cx="1063720" cy="1126432"/>
              <a:chOff x="1322987" y="1953305"/>
              <a:chExt cx="1063720" cy="1126432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322988" y="1953305"/>
                <a:ext cx="1063719" cy="2818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322987" y="2233510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322987" y="2515356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322987" y="2797891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4759607" y="3049609"/>
              <a:ext cx="1063720" cy="1126432"/>
              <a:chOff x="1322987" y="3106295"/>
              <a:chExt cx="1063720" cy="1126432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322988" y="3106295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322987" y="3386500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322987" y="3668346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322987" y="3950881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59607" y="4175508"/>
              <a:ext cx="1063720" cy="1126432"/>
              <a:chOff x="1322987" y="4262674"/>
              <a:chExt cx="1063720" cy="1126432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322988" y="4262674"/>
                <a:ext cx="1063719" cy="2818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322987" y="4542879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322987" y="4824725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322987" y="5107260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4809416" y="1551737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746272" y="4155531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747297" y="3024257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747301" y="1898841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114173" y="1871168"/>
              <a:ext cx="705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093475" y="4158380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09907" y="3034362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3506268" y="1410979"/>
            <a:ext cx="4029075" cy="524827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9146" y="4696517"/>
            <a:ext cx="110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padding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163605" y="4546486"/>
            <a:ext cx="204952" cy="76884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23258" y="2388887"/>
            <a:ext cx="110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padding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6127717" y="2238856"/>
            <a:ext cx="204952" cy="76884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642470" y="5861643"/>
            <a:ext cx="3780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Size of struct_name is 12 bytes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702214" y="5493855"/>
            <a:ext cx="16357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Data </a:t>
            </a:r>
            <a:r>
              <a:rPr lang="en-US" sz="2200" i="1" dirty="0">
                <a:solidFill>
                  <a:srgbClr val="FFFF00"/>
                </a:solidFill>
              </a:rPr>
              <a:t>padded</a:t>
            </a:r>
            <a:endParaRPr lang="en-US" sz="2200" dirty="0">
              <a:solidFill>
                <a:srgbClr val="FFFF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302610" y="1551737"/>
            <a:ext cx="1828441" cy="3766035"/>
            <a:chOff x="4018108" y="1551737"/>
            <a:chExt cx="1828441" cy="3766035"/>
          </a:xfrm>
        </p:grpSpPr>
        <p:grpSp>
          <p:nvGrpSpPr>
            <p:cNvPr id="63" name="Group 62"/>
            <p:cNvGrpSpPr/>
            <p:nvPr/>
          </p:nvGrpSpPr>
          <p:grpSpPr>
            <a:xfrm>
              <a:off x="4759607" y="1920749"/>
              <a:ext cx="1063720" cy="1126432"/>
              <a:chOff x="1322987" y="1953305"/>
              <a:chExt cx="1063720" cy="112643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322988" y="1953305"/>
                <a:ext cx="1063719" cy="2818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322987" y="2233510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322987" y="2515356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22987" y="2797891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759607" y="3049609"/>
              <a:ext cx="1063720" cy="1126432"/>
              <a:chOff x="1322987" y="3106295"/>
              <a:chExt cx="1063720" cy="112643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322988" y="3106295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322987" y="3386500"/>
                <a:ext cx="1063719" cy="2818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322987" y="3668346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22987" y="3950881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759607" y="4175508"/>
              <a:ext cx="1063720" cy="1126432"/>
              <a:chOff x="1322987" y="4262674"/>
              <a:chExt cx="1063720" cy="112643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322988" y="4262674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322987" y="4542879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322987" y="4824725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22987" y="5107260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809416" y="1551737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46272" y="4155531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747297" y="3024257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47301" y="1898841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24041" y="187116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21905" y="4158380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18108" y="3034362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7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Struct in Memory [</a:t>
            </a:r>
            <a:r>
              <a:rPr lang="en-US" sz="3600" dirty="0" smtClean="0"/>
              <a:t>S10c</a:t>
            </a:r>
            <a:r>
              <a:rPr lang="en-US" sz="3600" dirty="0"/>
              <a:t>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937" y="2936975"/>
            <a:ext cx="32198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struct struct_name {</a:t>
            </a:r>
          </a:p>
          <a:p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2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int8_t   var1</a:t>
            </a:r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2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 var2</a:t>
            </a:r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2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int8_t   </a:t>
            </a:r>
            <a:r>
              <a:rPr lang="en-US" sz="22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var3; </a:t>
            </a:r>
          </a:p>
          <a:p>
            <a:r>
              <a:rPr lang="en-US" sz="22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 __attribute__ ((packed));</a:t>
            </a:r>
            <a:endParaRPr lang="en-US" sz="22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32613" y="1551737"/>
            <a:ext cx="1942536" cy="3766035"/>
            <a:chOff x="4089055" y="1551737"/>
            <a:chExt cx="1757494" cy="3766035"/>
          </a:xfrm>
        </p:grpSpPr>
        <p:grpSp>
          <p:nvGrpSpPr>
            <p:cNvPr id="148" name="Group 147"/>
            <p:cNvGrpSpPr/>
            <p:nvPr/>
          </p:nvGrpSpPr>
          <p:grpSpPr>
            <a:xfrm>
              <a:off x="4759607" y="1920749"/>
              <a:ext cx="1063720" cy="1126432"/>
              <a:chOff x="1322987" y="1953305"/>
              <a:chExt cx="1063720" cy="1126432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322988" y="1953305"/>
                <a:ext cx="1063719" cy="2818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322987" y="2233510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322987" y="2515356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322987" y="2797891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4759607" y="3049609"/>
              <a:ext cx="1063720" cy="1126432"/>
              <a:chOff x="1322987" y="3106295"/>
              <a:chExt cx="1063720" cy="1126432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322988" y="3106295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322987" y="3386500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322987" y="3668346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322987" y="3950881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59607" y="4175508"/>
              <a:ext cx="1063720" cy="1126432"/>
              <a:chOff x="1322987" y="4262674"/>
              <a:chExt cx="1063720" cy="1126432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322988" y="4262674"/>
                <a:ext cx="1063719" cy="2818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322987" y="4542879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322987" y="4824725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322987" y="5107260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4809416" y="1551737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746272" y="4155531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747297" y="3024257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747301" y="1898841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094988" y="187116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092852" y="4158380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089055" y="3034362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3642470" y="5861643"/>
            <a:ext cx="3780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Size of struct_name is 12 bytes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702214" y="5493855"/>
            <a:ext cx="16357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Data </a:t>
            </a:r>
            <a:r>
              <a:rPr lang="en-US" sz="2200" i="1" dirty="0">
                <a:solidFill>
                  <a:srgbClr val="FFFF00"/>
                </a:solidFill>
              </a:rPr>
              <a:t>padded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751007" y="5868537"/>
            <a:ext cx="3606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Size of struct_name is 6 bytes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8698454" y="5493856"/>
            <a:ext cx="1842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Data </a:t>
            </a:r>
            <a:r>
              <a:rPr lang="en-US" sz="2200" i="1" dirty="0">
                <a:solidFill>
                  <a:srgbClr val="FFFF00"/>
                </a:solidFill>
              </a:rPr>
              <a:t>packed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34603" y="1410979"/>
            <a:ext cx="4029075" cy="524827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302610" y="1551737"/>
            <a:ext cx="1828441" cy="3766035"/>
            <a:chOff x="4018108" y="1551737"/>
            <a:chExt cx="1828441" cy="3766035"/>
          </a:xfrm>
        </p:grpSpPr>
        <p:grpSp>
          <p:nvGrpSpPr>
            <p:cNvPr id="57" name="Group 56"/>
            <p:cNvGrpSpPr/>
            <p:nvPr/>
          </p:nvGrpSpPr>
          <p:grpSpPr>
            <a:xfrm>
              <a:off x="4759607" y="1920749"/>
              <a:ext cx="1063720" cy="1126432"/>
              <a:chOff x="1322987" y="1953305"/>
              <a:chExt cx="1063720" cy="112643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322988" y="1953305"/>
                <a:ext cx="1063719" cy="2818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22987" y="2233510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322987" y="2515356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322987" y="2797891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759607" y="3049609"/>
              <a:ext cx="1063720" cy="1126432"/>
              <a:chOff x="1322987" y="3106295"/>
              <a:chExt cx="1063720" cy="112643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322988" y="3106295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322987" y="3386500"/>
                <a:ext cx="1063719" cy="2818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22987" y="3668346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322987" y="3950881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759607" y="4175508"/>
              <a:ext cx="1063720" cy="1126432"/>
              <a:chOff x="1322987" y="4262674"/>
              <a:chExt cx="1063720" cy="112643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322988" y="4262674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322987" y="4542879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322987" y="4824725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322987" y="5107260"/>
                <a:ext cx="1063719" cy="2818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809416" y="1551737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46272" y="4155531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47297" y="3024257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47301" y="1898841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4041" y="187116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21905" y="4158380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18108" y="3034362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0x104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459146" y="4696517"/>
            <a:ext cx="110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padding</a:t>
            </a:r>
          </a:p>
        </p:txBody>
      </p:sp>
      <p:sp>
        <p:nvSpPr>
          <p:cNvPr id="80" name="Right Brace 79"/>
          <p:cNvSpPr/>
          <p:nvPr/>
        </p:nvSpPr>
        <p:spPr>
          <a:xfrm>
            <a:off x="6163605" y="4546486"/>
            <a:ext cx="204952" cy="76884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423258" y="2388887"/>
            <a:ext cx="110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padding</a:t>
            </a:r>
          </a:p>
        </p:txBody>
      </p:sp>
      <p:sp>
        <p:nvSpPr>
          <p:cNvPr id="83" name="Right Brace 82"/>
          <p:cNvSpPr/>
          <p:nvPr/>
        </p:nvSpPr>
        <p:spPr>
          <a:xfrm>
            <a:off x="6127717" y="2238856"/>
            <a:ext cx="204952" cy="76884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0522423" y="4167365"/>
            <a:ext cx="10262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unused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5" name="Right Brace 84"/>
          <p:cNvSpPr/>
          <p:nvPr/>
        </p:nvSpPr>
        <p:spPr>
          <a:xfrm>
            <a:off x="10224259" y="3670776"/>
            <a:ext cx="204952" cy="14868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Memory [S1]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601326" y="1825625"/>
            <a:ext cx="5315187" cy="4093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 smtClean="0"/>
              <a:t>Microcontroller</a:t>
            </a:r>
            <a:endParaRPr lang="en-US" sz="2200" b="1" dirty="0"/>
          </a:p>
        </p:txBody>
      </p:sp>
      <p:sp>
        <p:nvSpPr>
          <p:cNvPr id="9" name="Rectangle 8"/>
          <p:cNvSpPr/>
          <p:nvPr/>
        </p:nvSpPr>
        <p:spPr>
          <a:xfrm>
            <a:off x="8757017" y="4850093"/>
            <a:ext cx="1309404" cy="1005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82435" y="2078981"/>
            <a:ext cx="1331824" cy="1047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01138" y="2360995"/>
            <a:ext cx="1363160" cy="112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Left-Up Arrow 16"/>
          <p:cNvSpPr/>
          <p:nvPr/>
        </p:nvSpPr>
        <p:spPr>
          <a:xfrm>
            <a:off x="6773852" y="1977287"/>
            <a:ext cx="2985058" cy="2370450"/>
          </a:xfrm>
          <a:prstGeom prst="leftUpArrow">
            <a:avLst>
              <a:gd name="adj1" fmla="val 3214"/>
              <a:gd name="adj2" fmla="val 5840"/>
              <a:gd name="adj3" fmla="val 97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8112340" y="3485484"/>
            <a:ext cx="301396" cy="766359"/>
          </a:xfrm>
          <a:prstGeom prst="upArrow">
            <a:avLst>
              <a:gd name="adj1" fmla="val 22221"/>
              <a:gd name="adj2" fmla="val 708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0800000">
            <a:off x="9289607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5400000">
            <a:off x="9941388" y="2278301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0800000">
            <a:off x="7613476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66547" y="4850093"/>
            <a:ext cx="1467739" cy="1005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Peripherals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482435" y="3257660"/>
            <a:ext cx="1331824" cy="1047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 rot="5400000">
            <a:off x="9901284" y="3377179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197800" y="1284890"/>
            <a:ext cx="6344273" cy="517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bg1"/>
                </a:solidFill>
              </a:rPr>
              <a:t>Memory storage interacting with the CPU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Code Memory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Data Memory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Registers (Peripherals)</a:t>
            </a:r>
            <a:endParaRPr lang="en-US" sz="2600" dirty="0">
              <a:solidFill>
                <a:schemeClr val="bg1"/>
              </a:solidFill>
            </a:endParaRPr>
          </a:p>
          <a:p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Memory interfaces to CPU through Busses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rgbClr val="FFFF00"/>
                </a:solidFill>
              </a:rPr>
              <a:t>Load-Store</a:t>
            </a:r>
            <a:r>
              <a:rPr lang="en-US" sz="2600" dirty="0" smtClean="0">
                <a:solidFill>
                  <a:schemeClr val="bg1"/>
                </a:solidFill>
              </a:rPr>
              <a:t> architecture requires operations to occur in CPU</a:t>
            </a:r>
          </a:p>
          <a:p>
            <a:pPr lvl="1"/>
            <a:r>
              <a:rPr lang="en-US" sz="2200" dirty="0" smtClean="0">
                <a:solidFill>
                  <a:schemeClr val="bg1"/>
                </a:solidFill>
              </a:rPr>
              <a:t>Data </a:t>
            </a:r>
            <a:r>
              <a:rPr lang="en-US" sz="2200" dirty="0" smtClean="0">
                <a:solidFill>
                  <a:schemeClr val="bg1"/>
                </a:solidFill>
              </a:rPr>
              <a:t>gets </a:t>
            </a:r>
            <a:r>
              <a:rPr lang="en-US" sz="2200" dirty="0" smtClean="0">
                <a:solidFill>
                  <a:srgbClr val="FFFF00"/>
                </a:solidFill>
              </a:rPr>
              <a:t>loaded</a:t>
            </a:r>
            <a:r>
              <a:rPr lang="en-US" sz="2200" dirty="0" smtClean="0">
                <a:solidFill>
                  <a:schemeClr val="bg1"/>
                </a:solidFill>
              </a:rPr>
              <a:t> into CPU</a:t>
            </a:r>
          </a:p>
          <a:p>
            <a:pPr lvl="1"/>
            <a:r>
              <a:rPr lang="en-US" sz="2200" dirty="0" smtClean="0">
                <a:solidFill>
                  <a:schemeClr val="bg1"/>
                </a:solidFill>
              </a:rPr>
              <a:t>Data is operated </a:t>
            </a:r>
            <a:r>
              <a:rPr lang="en-US" sz="2200" dirty="0">
                <a:solidFill>
                  <a:schemeClr val="bg1"/>
                </a:solidFill>
              </a:rPr>
              <a:t>o</a:t>
            </a:r>
            <a:r>
              <a:rPr lang="en-US" sz="2200" dirty="0" smtClean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en-US" sz="2200" dirty="0" smtClean="0">
                <a:solidFill>
                  <a:schemeClr val="bg1"/>
                </a:solidFill>
              </a:rPr>
              <a:t>Data is </a:t>
            </a:r>
            <a:r>
              <a:rPr lang="en-US" sz="2200" dirty="0" smtClean="0">
                <a:solidFill>
                  <a:srgbClr val="FFFF00"/>
                </a:solidFill>
              </a:rPr>
              <a:t>stored</a:t>
            </a:r>
            <a:r>
              <a:rPr lang="en-US" sz="2200" dirty="0" smtClean="0">
                <a:solidFill>
                  <a:schemeClr val="bg1"/>
                </a:solidFill>
              </a:rPr>
              <a:t> back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863620" y="5216745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36181" y="2811466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253879" y="5256648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Memory Model </a:t>
            </a:r>
            <a:r>
              <a:rPr lang="en-US" sz="3600" dirty="0"/>
              <a:t>[</a:t>
            </a:r>
            <a:r>
              <a:rPr lang="en-US" sz="3600" dirty="0" smtClean="0"/>
              <a:t>S2]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9912245" y="1777866"/>
            <a:ext cx="188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0x00000000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1107" y="6164666"/>
            <a:ext cx="188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32 bits wide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99486" y="1755280"/>
            <a:ext cx="2640708" cy="41653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2060"/>
              </a:solidFill>
            </a:endParaRPr>
          </a:p>
          <a:p>
            <a:pPr algn="ctr"/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…</a:t>
            </a:r>
            <a:endParaRPr lang="en-US" sz="2400" dirty="0">
              <a:solidFill>
                <a:srgbClr val="00206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488687" y="2263928"/>
            <a:ext cx="1063720" cy="1126432"/>
            <a:chOff x="1322987" y="1953305"/>
            <a:chExt cx="1063720" cy="1126432"/>
          </a:xfrm>
          <a:solidFill>
            <a:srgbClr val="00B0F0"/>
          </a:solidFill>
        </p:grpSpPr>
        <p:sp>
          <p:nvSpPr>
            <p:cNvPr id="33" name="Rectangle 32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88687" y="3386438"/>
            <a:ext cx="1063720" cy="1126432"/>
            <a:chOff x="1322987" y="3106295"/>
            <a:chExt cx="1063720" cy="1126432"/>
          </a:xfrm>
        </p:grpSpPr>
        <p:sp>
          <p:nvSpPr>
            <p:cNvPr id="38" name="Rectangle 37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88687" y="4512337"/>
            <a:ext cx="1063720" cy="1117216"/>
            <a:chOff x="1322987" y="4262674"/>
            <a:chExt cx="1063720" cy="1117216"/>
          </a:xfrm>
        </p:grpSpPr>
        <p:sp>
          <p:nvSpPr>
            <p:cNvPr id="43" name="Rectangle 42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17019" y="5104397"/>
              <a:ext cx="169687" cy="275493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2488468" y="5354061"/>
            <a:ext cx="894141" cy="27549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119"/>
          <p:cNvSpPr txBox="1"/>
          <p:nvPr/>
        </p:nvSpPr>
        <p:spPr>
          <a:xfrm>
            <a:off x="2150911" y="623013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1 Bit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119"/>
          <p:cNvSpPr txBox="1"/>
          <p:nvPr/>
        </p:nvSpPr>
        <p:spPr>
          <a:xfrm>
            <a:off x="1411676" y="5901349"/>
            <a:ext cx="77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1 Byte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>
            <a:stCxn id="60" idx="3"/>
            <a:endCxn id="58" idx="0"/>
          </p:cNvCxnSpPr>
          <p:nvPr/>
        </p:nvCxnSpPr>
        <p:spPr>
          <a:xfrm flipV="1">
            <a:off x="2184260" y="5354061"/>
            <a:ext cx="751279" cy="7319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46" idx="2"/>
          </p:cNvCxnSpPr>
          <p:nvPr/>
        </p:nvCxnSpPr>
        <p:spPr>
          <a:xfrm flipV="1">
            <a:off x="2760373" y="5629553"/>
            <a:ext cx="707190" cy="7852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19"/>
          <p:cNvSpPr txBox="1"/>
          <p:nvPr/>
        </p:nvSpPr>
        <p:spPr>
          <a:xfrm>
            <a:off x="1269512" y="1286655"/>
            <a:ext cx="97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119"/>
          <p:cNvSpPr txBox="1"/>
          <p:nvPr/>
        </p:nvSpPr>
        <p:spPr>
          <a:xfrm>
            <a:off x="2710269" y="153146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>
            <a:stCxn id="67" idx="2"/>
            <a:endCxn id="33" idx="0"/>
          </p:cNvCxnSpPr>
          <p:nvPr/>
        </p:nvCxnSpPr>
        <p:spPr>
          <a:xfrm>
            <a:off x="3020546" y="1900795"/>
            <a:ext cx="2" cy="3631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</p:cNvCxnSpPr>
          <p:nvPr/>
        </p:nvCxnSpPr>
        <p:spPr>
          <a:xfrm>
            <a:off x="1756580" y="1655987"/>
            <a:ext cx="3206" cy="55158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19"/>
          <p:cNvSpPr txBox="1"/>
          <p:nvPr/>
        </p:nvSpPr>
        <p:spPr>
          <a:xfrm>
            <a:off x="10732666" y="4130704"/>
            <a:ext cx="13618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Increments by 4 Bytes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399486" y="1752405"/>
            <a:ext cx="2640708" cy="511524"/>
            <a:chOff x="4196235" y="-3480679"/>
            <a:chExt cx="2640708" cy="511524"/>
          </a:xfrm>
        </p:grpSpPr>
        <p:sp>
          <p:nvSpPr>
            <p:cNvPr id="16" name="Rectangle 15"/>
            <p:cNvSpPr/>
            <p:nvPr/>
          </p:nvSpPr>
          <p:spPr>
            <a:xfrm>
              <a:off x="4196235" y="-3480678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0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76766" y="-3480679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3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56412" y="-3480678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16589" y="-3480678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399486" y="2273392"/>
            <a:ext cx="2640708" cy="511524"/>
            <a:chOff x="4196235" y="-3480679"/>
            <a:chExt cx="2640708" cy="511524"/>
          </a:xfrm>
        </p:grpSpPr>
        <p:sp>
          <p:nvSpPr>
            <p:cNvPr id="76" name="Rectangle 75"/>
            <p:cNvSpPr/>
            <p:nvPr/>
          </p:nvSpPr>
          <p:spPr>
            <a:xfrm>
              <a:off x="4196235" y="-3480678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0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76766" y="-3480679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3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856412" y="-3480678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516589" y="-3480678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399486" y="2779299"/>
            <a:ext cx="2640708" cy="511524"/>
            <a:chOff x="4196235" y="-3480679"/>
            <a:chExt cx="2640708" cy="511524"/>
          </a:xfrm>
        </p:grpSpPr>
        <p:sp>
          <p:nvSpPr>
            <p:cNvPr id="81" name="Rectangle 80"/>
            <p:cNvSpPr/>
            <p:nvPr/>
          </p:nvSpPr>
          <p:spPr>
            <a:xfrm>
              <a:off x="4196235" y="-3480678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0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76766" y="-3480679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3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856412" y="-3480678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6589" y="-3480678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99486" y="5413490"/>
            <a:ext cx="2640708" cy="511524"/>
            <a:chOff x="4196235" y="-3480679"/>
            <a:chExt cx="2640708" cy="511524"/>
          </a:xfrm>
        </p:grpSpPr>
        <p:sp>
          <p:nvSpPr>
            <p:cNvPr id="91" name="Rectangle 90"/>
            <p:cNvSpPr/>
            <p:nvPr/>
          </p:nvSpPr>
          <p:spPr>
            <a:xfrm>
              <a:off x="4196235" y="-3480678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0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76766" y="-3480679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3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56412" y="-3480678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516589" y="-3480678"/>
              <a:ext cx="660177" cy="51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Byte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914360" y="2305237"/>
            <a:ext cx="188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0x00000004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898243" y="2872200"/>
            <a:ext cx="188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0x00000008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0611853" y="3241532"/>
            <a:ext cx="16042" cy="21389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19"/>
          <p:cNvSpPr txBox="1"/>
          <p:nvPr/>
        </p:nvSpPr>
        <p:spPr>
          <a:xfrm>
            <a:off x="4872096" y="3230459"/>
            <a:ext cx="1799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4 Giga Bytes</a:t>
            </a:r>
          </a:p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Of Memory</a:t>
            </a:r>
          </a:p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(2</a:t>
            </a:r>
            <a:r>
              <a:rPr lang="en-US" sz="2400" baseline="30000" dirty="0" smtClean="0">
                <a:solidFill>
                  <a:srgbClr val="00B0F0"/>
                </a:solidFill>
              </a:rPr>
              <a:t>32</a:t>
            </a:r>
            <a:r>
              <a:rPr lang="en-US" sz="2400" dirty="0" smtClean="0">
                <a:solidFill>
                  <a:srgbClr val="00B0F0"/>
                </a:solidFill>
              </a:rPr>
              <a:t> Bytes)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00" name="Left Brace 99"/>
          <p:cNvSpPr/>
          <p:nvPr/>
        </p:nvSpPr>
        <p:spPr>
          <a:xfrm>
            <a:off x="6818191" y="1777866"/>
            <a:ext cx="288827" cy="4142793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1" name="TextBox 119"/>
          <p:cNvSpPr txBox="1"/>
          <p:nvPr/>
        </p:nvSpPr>
        <p:spPr>
          <a:xfrm>
            <a:off x="10351757" y="688032"/>
            <a:ext cx="97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TextBox 119"/>
          <p:cNvSpPr txBox="1"/>
          <p:nvPr/>
        </p:nvSpPr>
        <p:spPr>
          <a:xfrm>
            <a:off x="8411514" y="913474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3" name="Straight Arrow Connector 102"/>
          <p:cNvCxnSpPr>
            <a:stCxn id="102" idx="2"/>
          </p:cNvCxnSpPr>
          <p:nvPr/>
        </p:nvCxnSpPr>
        <p:spPr>
          <a:xfrm>
            <a:off x="8721791" y="1282806"/>
            <a:ext cx="2" cy="3631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1" idx="2"/>
          </p:cNvCxnSpPr>
          <p:nvPr/>
        </p:nvCxnSpPr>
        <p:spPr>
          <a:xfrm>
            <a:off x="10838825" y="1057364"/>
            <a:ext cx="3206" cy="55158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7399486" y="6160194"/>
            <a:ext cx="2640708" cy="8945"/>
          </a:xfrm>
          <a:prstGeom prst="straightConnector1">
            <a:avLst/>
          </a:prstGeom>
          <a:ln w="190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50643" y="5582158"/>
            <a:ext cx="188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0xFFFFFFFC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03337" y="220613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0x00000000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01201" y="449334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0x00000008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97404" y="3369326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0x00000004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06201" y="2505146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0x00000001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07709" y="2790597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0x00000002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97404" y="307268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0x00000003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97404" y="364248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0x00000005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97404" y="39166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0x00000006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97404" y="422257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0x00000007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97314" y="4759883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0x00000009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7205" y="504204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0x00000010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7096" y="5333813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0x00000011</a:t>
            </a:r>
          </a:p>
        </p:txBody>
      </p:sp>
    </p:spTree>
    <p:extLst>
      <p:ext uri="{BB962C8B-B14F-4D97-AF65-F5344CB8AC3E}">
        <p14:creationId xmlns:p14="http://schemas.microsoft.com/office/powerpoint/2010/main" val="29938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Memory Organization [S3]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322987" y="1953305"/>
            <a:ext cx="1063720" cy="1126432"/>
            <a:chOff x="1322987" y="1953305"/>
            <a:chExt cx="1063720" cy="1126432"/>
          </a:xfrm>
        </p:grpSpPr>
        <p:sp>
          <p:nvSpPr>
            <p:cNvPr id="51" name="Rectangle 50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22987" y="3075815"/>
            <a:ext cx="1063720" cy="1126432"/>
            <a:chOff x="1322987" y="3106295"/>
            <a:chExt cx="1063720" cy="1126432"/>
          </a:xfrm>
        </p:grpSpPr>
        <p:sp>
          <p:nvSpPr>
            <p:cNvPr id="58" name="Rectangle 57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CCCA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CCCA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22987" y="4201714"/>
            <a:ext cx="1063720" cy="1126432"/>
            <a:chOff x="1322987" y="4262674"/>
            <a:chExt cx="1063720" cy="1126432"/>
          </a:xfrm>
        </p:grpSpPr>
        <p:sp>
          <p:nvSpPr>
            <p:cNvPr id="64" name="Rectangle 63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305110" y="1483416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09612" y="4181737"/>
            <a:ext cx="1099248" cy="11622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6" name="Rectangle 45"/>
          <p:cNvSpPr/>
          <p:nvPr/>
        </p:nvSpPr>
        <p:spPr>
          <a:xfrm>
            <a:off x="1305222" y="1938381"/>
            <a:ext cx="1099248" cy="3127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9" name="Rectangle 48"/>
          <p:cNvSpPr/>
          <p:nvPr/>
        </p:nvSpPr>
        <p:spPr>
          <a:xfrm>
            <a:off x="1305225" y="2486299"/>
            <a:ext cx="1099248" cy="605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66275" y="4592711"/>
            <a:ext cx="617137" cy="338554"/>
            <a:chOff x="1558689" y="4711650"/>
            <a:chExt cx="617137" cy="338554"/>
          </a:xfrm>
        </p:grpSpPr>
        <p:sp>
          <p:nvSpPr>
            <p:cNvPr id="8" name="Rectangle 7"/>
            <p:cNvSpPr/>
            <p:nvPr/>
          </p:nvSpPr>
          <p:spPr>
            <a:xfrm>
              <a:off x="1635282" y="4796451"/>
              <a:ext cx="458869" cy="172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58689" y="4711650"/>
              <a:ext cx="617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word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8253" y="3182183"/>
            <a:ext cx="990859" cy="338554"/>
            <a:chOff x="1370862" y="2447700"/>
            <a:chExt cx="990859" cy="338554"/>
          </a:xfrm>
        </p:grpSpPr>
        <p:sp>
          <p:nvSpPr>
            <p:cNvPr id="10" name="Rectangle 9"/>
            <p:cNvSpPr/>
            <p:nvPr/>
          </p:nvSpPr>
          <p:spPr>
            <a:xfrm>
              <a:off x="1445898" y="2510448"/>
              <a:ext cx="833527" cy="206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70862" y="2447700"/>
              <a:ext cx="990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half-word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94007" y="1925483"/>
            <a:ext cx="617137" cy="338554"/>
            <a:chOff x="1554092" y="1917308"/>
            <a:chExt cx="617137" cy="338554"/>
          </a:xfrm>
        </p:grpSpPr>
        <p:sp>
          <p:nvSpPr>
            <p:cNvPr id="79" name="Rectangle 78"/>
            <p:cNvSpPr/>
            <p:nvPr/>
          </p:nvSpPr>
          <p:spPr>
            <a:xfrm>
              <a:off x="1615308" y="1998177"/>
              <a:ext cx="419458" cy="175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54092" y="1917308"/>
              <a:ext cx="617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byte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03187" y="189737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051" y="41845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7254" y="30605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6051" y="219638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7559" y="248183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254" y="276392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7254" y="333372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7254" y="360786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7254" y="39138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7164" y="44511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7055" y="473329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6946" y="502505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9389" y="5528076"/>
            <a:ext cx="175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</a:t>
            </a:r>
            <a:r>
              <a:rPr lang="en-US" sz="2400" i="1" dirty="0">
                <a:solidFill>
                  <a:schemeClr val="bg1"/>
                </a:solidFill>
              </a:rPr>
              <a:t>aligned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68803" y="5853171"/>
            <a:ext cx="17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CPU efficient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3187" y="6169638"/>
            <a:ext cx="258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inefficient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2581573" y="1972648"/>
            <a:ext cx="3180175" cy="225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8442" y="1150363"/>
            <a:ext cx="3418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Load data 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i="1" dirty="0" smtClean="0">
                <a:solidFill>
                  <a:schemeClr val="bg1"/>
                </a:solidFill>
              </a:rPr>
              <a:t>byte </a:t>
            </a:r>
            <a:r>
              <a:rPr lang="en-US" sz="2200" i="1" dirty="0">
                <a:solidFill>
                  <a:schemeClr val="bg1"/>
                </a:solidFill>
              </a:rPr>
              <a:t>sized)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6" name="Right Arrow 75"/>
          <p:cNvSpPr/>
          <p:nvPr/>
        </p:nvSpPr>
        <p:spPr>
          <a:xfrm flipH="1">
            <a:off x="2581573" y="3275640"/>
            <a:ext cx="3171358" cy="24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44148" y="2481839"/>
            <a:ext cx="3418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dirty="0" smtClean="0">
                <a:solidFill>
                  <a:schemeClr val="bg1"/>
                </a:solidFill>
              </a:rPr>
              <a:t>tore </a:t>
            </a:r>
            <a:r>
              <a:rPr lang="en-US" sz="2200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i="1" dirty="0">
                <a:solidFill>
                  <a:schemeClr val="bg1"/>
                </a:solidFill>
              </a:rPr>
              <a:t>half-word sized)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2597754" y="4694963"/>
            <a:ext cx="3180175" cy="225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13851" y="3872678"/>
            <a:ext cx="3418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Load data 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i="1" dirty="0" smtClean="0">
                <a:solidFill>
                  <a:schemeClr val="bg1"/>
                </a:solidFill>
              </a:rPr>
              <a:t>word </a:t>
            </a:r>
            <a:r>
              <a:rPr lang="en-US" sz="2200" i="1" dirty="0">
                <a:solidFill>
                  <a:schemeClr val="bg1"/>
                </a:solidFill>
              </a:rPr>
              <a:t>sized)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3"/>
          <a:srcRect l="36944" t="41626" r="51667" b="25080"/>
          <a:stretch/>
        </p:blipFill>
        <p:spPr>
          <a:xfrm>
            <a:off x="6086134" y="1705067"/>
            <a:ext cx="1137103" cy="3583752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5476509" y="1237993"/>
            <a:ext cx="2356351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Core CPU Registers</a:t>
            </a:r>
            <a:endParaRPr lang="en-US" sz="22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113771" y="5528076"/>
            <a:ext cx="1109466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12005" y="5590014"/>
            <a:ext cx="13388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32-bits </a:t>
            </a:r>
            <a:r>
              <a:rPr lang="en-US" i="1" dirty="0" smtClean="0"/>
              <a:t>wide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85611" y="2744952"/>
            <a:ext cx="33196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LDR</a:t>
            </a:r>
            <a:r>
              <a:rPr lang="en-US" dirty="0" smtClean="0">
                <a:solidFill>
                  <a:schemeClr val="bg1"/>
                </a:solidFill>
              </a:rPr>
              <a:t> – Load Word</a:t>
            </a:r>
          </a:p>
          <a:p>
            <a:r>
              <a:rPr lang="en-US" dirty="0">
                <a:solidFill>
                  <a:srgbClr val="00B0F0"/>
                </a:solidFill>
              </a:rPr>
              <a:t>STR </a:t>
            </a:r>
            <a:r>
              <a:rPr lang="en-US" dirty="0">
                <a:solidFill>
                  <a:schemeClr val="bg1"/>
                </a:solidFill>
              </a:rPr>
              <a:t>– Store Word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LDRH </a:t>
            </a:r>
            <a:r>
              <a:rPr lang="en-US" dirty="0">
                <a:solidFill>
                  <a:schemeClr val="bg1"/>
                </a:solidFill>
              </a:rPr>
              <a:t>– Load </a:t>
            </a:r>
            <a:r>
              <a:rPr lang="en-US" dirty="0" smtClean="0">
                <a:solidFill>
                  <a:schemeClr val="bg1"/>
                </a:solidFill>
              </a:rPr>
              <a:t>Unsigned Word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LDRSH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Load </a:t>
            </a:r>
            <a:r>
              <a:rPr lang="en-US" dirty="0" smtClean="0">
                <a:solidFill>
                  <a:schemeClr val="bg1"/>
                </a:solidFill>
              </a:rPr>
              <a:t>Signed Half </a:t>
            </a:r>
            <a:r>
              <a:rPr lang="en-US" dirty="0">
                <a:solidFill>
                  <a:schemeClr val="bg1"/>
                </a:solidFill>
              </a:rPr>
              <a:t>Word</a:t>
            </a:r>
          </a:p>
          <a:p>
            <a:r>
              <a:rPr lang="en-US" dirty="0">
                <a:solidFill>
                  <a:srgbClr val="00B0F0"/>
                </a:solidFill>
              </a:rPr>
              <a:t>STRH</a:t>
            </a:r>
            <a:r>
              <a:rPr lang="en-US" dirty="0">
                <a:solidFill>
                  <a:schemeClr val="bg1"/>
                </a:solidFill>
              </a:rPr>
              <a:t> – Store Unsigned Half Word</a:t>
            </a:r>
          </a:p>
          <a:p>
            <a:r>
              <a:rPr lang="en-US" dirty="0">
                <a:solidFill>
                  <a:srgbClr val="00B0F0"/>
                </a:solidFill>
              </a:rPr>
              <a:t>STRSH</a:t>
            </a:r>
            <a:r>
              <a:rPr lang="en-US" dirty="0">
                <a:solidFill>
                  <a:schemeClr val="bg1"/>
                </a:solidFill>
              </a:rPr>
              <a:t> – Store Signed Half Word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LDRB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Load </a:t>
            </a:r>
            <a:r>
              <a:rPr lang="en-US" dirty="0" smtClean="0">
                <a:solidFill>
                  <a:schemeClr val="bg1"/>
                </a:solidFill>
              </a:rPr>
              <a:t>Unsigned Byte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LDRSB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Load </a:t>
            </a:r>
            <a:r>
              <a:rPr lang="en-US" dirty="0" smtClean="0">
                <a:solidFill>
                  <a:schemeClr val="bg1"/>
                </a:solidFill>
              </a:rPr>
              <a:t>Signed Byte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STB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Store </a:t>
            </a:r>
            <a:r>
              <a:rPr lang="en-US" dirty="0" smtClean="0">
                <a:solidFill>
                  <a:schemeClr val="bg1"/>
                </a:solidFill>
              </a:rPr>
              <a:t>Unsigned Byte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STSB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Store Signed Byte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728411" y="2330343"/>
            <a:ext cx="401905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B0F0"/>
                </a:solidFill>
              </a:rPr>
              <a:t>Assembly Load/Store Instructions</a:t>
            </a:r>
            <a:endParaRPr 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Memory Alignment [</a:t>
            </a:r>
            <a:r>
              <a:rPr lang="en-US" sz="3600" dirty="0" smtClean="0"/>
              <a:t>S4]</a:t>
            </a:r>
            <a:endParaRPr lang="en-US" sz="3600" dirty="0"/>
          </a:p>
        </p:txBody>
      </p:sp>
      <p:sp>
        <p:nvSpPr>
          <p:cNvPr id="81" name="TextBox 80"/>
          <p:cNvSpPr txBox="1"/>
          <p:nvPr/>
        </p:nvSpPr>
        <p:spPr>
          <a:xfrm>
            <a:off x="1227142" y="5250130"/>
            <a:ext cx="175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</a:t>
            </a:r>
            <a:r>
              <a:rPr lang="en-US" sz="2400" i="1" dirty="0">
                <a:solidFill>
                  <a:schemeClr val="bg1"/>
                </a:solidFill>
              </a:rPr>
              <a:t>aligned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96556" y="5575225"/>
            <a:ext cx="17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CPU efficient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30940" y="5891692"/>
            <a:ext cx="258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inefficient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54081" y="1728448"/>
            <a:ext cx="1063720" cy="1126432"/>
            <a:chOff x="1322987" y="1953305"/>
            <a:chExt cx="1063720" cy="1126432"/>
          </a:xfrm>
        </p:grpSpPr>
        <p:sp>
          <p:nvSpPr>
            <p:cNvPr id="51" name="Rectangle 50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54081" y="2850958"/>
            <a:ext cx="1063720" cy="1126432"/>
            <a:chOff x="1322987" y="3106295"/>
            <a:chExt cx="1063720" cy="1126432"/>
          </a:xfrm>
        </p:grpSpPr>
        <p:sp>
          <p:nvSpPr>
            <p:cNvPr id="58" name="Rectangle 57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CCCA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CCCA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54081" y="3976857"/>
            <a:ext cx="1063720" cy="1126432"/>
            <a:chOff x="1322987" y="4262674"/>
            <a:chExt cx="1063720" cy="1126432"/>
          </a:xfrm>
        </p:grpSpPr>
        <p:sp>
          <p:nvSpPr>
            <p:cNvPr id="64" name="Rectangle 63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659427" y="3485876"/>
            <a:ext cx="110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padding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3890" y="135308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40706" y="3956880"/>
            <a:ext cx="1099248" cy="11622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6" name="Rectangle 45"/>
          <p:cNvSpPr/>
          <p:nvPr/>
        </p:nvSpPr>
        <p:spPr>
          <a:xfrm>
            <a:off x="1636316" y="1713524"/>
            <a:ext cx="1099248" cy="3127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9" name="Rectangle 48"/>
          <p:cNvSpPr/>
          <p:nvPr/>
        </p:nvSpPr>
        <p:spPr>
          <a:xfrm>
            <a:off x="1636319" y="2261442"/>
            <a:ext cx="1099248" cy="605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97369" y="4367854"/>
            <a:ext cx="617137" cy="338554"/>
            <a:chOff x="1558689" y="4711650"/>
            <a:chExt cx="617137" cy="338554"/>
          </a:xfrm>
        </p:grpSpPr>
        <p:sp>
          <p:nvSpPr>
            <p:cNvPr id="8" name="Rectangle 7"/>
            <p:cNvSpPr/>
            <p:nvPr/>
          </p:nvSpPr>
          <p:spPr>
            <a:xfrm>
              <a:off x="1635282" y="4796451"/>
              <a:ext cx="458869" cy="172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58689" y="4711650"/>
              <a:ext cx="617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word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01956" y="2398058"/>
            <a:ext cx="990859" cy="338554"/>
            <a:chOff x="1370862" y="2447700"/>
            <a:chExt cx="990859" cy="338554"/>
          </a:xfrm>
        </p:grpSpPr>
        <p:sp>
          <p:nvSpPr>
            <p:cNvPr id="10" name="Rectangle 9"/>
            <p:cNvSpPr/>
            <p:nvPr/>
          </p:nvSpPr>
          <p:spPr>
            <a:xfrm>
              <a:off x="1445898" y="2510448"/>
              <a:ext cx="833527" cy="206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70862" y="2447700"/>
              <a:ext cx="990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half-word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25101" y="1700626"/>
            <a:ext cx="617137" cy="338554"/>
            <a:chOff x="1554092" y="1917308"/>
            <a:chExt cx="617137" cy="338554"/>
          </a:xfrm>
        </p:grpSpPr>
        <p:sp>
          <p:nvSpPr>
            <p:cNvPr id="79" name="Rectangle 78"/>
            <p:cNvSpPr/>
            <p:nvPr/>
          </p:nvSpPr>
          <p:spPr>
            <a:xfrm>
              <a:off x="1615308" y="1998177"/>
              <a:ext cx="419458" cy="175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54092" y="1917308"/>
              <a:ext cx="617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byte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144721" y="5263907"/>
            <a:ext cx="1714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</a:t>
            </a:r>
            <a:r>
              <a:rPr lang="en-US" sz="2400" i="1" dirty="0">
                <a:solidFill>
                  <a:schemeClr val="bg1"/>
                </a:solidFill>
              </a:rPr>
              <a:t>packed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87499" y="5583008"/>
            <a:ext cx="2029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CPU inefficient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40713" y="5891139"/>
            <a:ext cx="234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efficient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6483663" y="1709279"/>
            <a:ext cx="1063720" cy="1126432"/>
            <a:chOff x="1322987" y="1953305"/>
            <a:chExt cx="1063720" cy="1126432"/>
          </a:xfrm>
        </p:grpSpPr>
        <p:sp>
          <p:nvSpPr>
            <p:cNvPr id="160" name="Rectangle 159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483663" y="2831789"/>
            <a:ext cx="1063720" cy="1126432"/>
            <a:chOff x="1322987" y="3106295"/>
            <a:chExt cx="1063720" cy="1126432"/>
          </a:xfrm>
        </p:grpSpPr>
        <p:sp>
          <p:nvSpPr>
            <p:cNvPr id="156" name="Rectangle 155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483663" y="3957688"/>
            <a:ext cx="1063720" cy="1126432"/>
            <a:chOff x="1322987" y="4262674"/>
            <a:chExt cx="1063720" cy="1126432"/>
          </a:xfrm>
        </p:grpSpPr>
        <p:sp>
          <p:nvSpPr>
            <p:cNvPr id="152" name="Rectangle 151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5218576" y="134711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470288" y="3375001"/>
            <a:ext cx="1099248" cy="11622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9" name="Rectangle 138"/>
          <p:cNvSpPr/>
          <p:nvPr/>
        </p:nvSpPr>
        <p:spPr>
          <a:xfrm>
            <a:off x="6465898" y="1694355"/>
            <a:ext cx="1099248" cy="3127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0" name="Rectangle 139"/>
          <p:cNvSpPr/>
          <p:nvPr/>
        </p:nvSpPr>
        <p:spPr>
          <a:xfrm>
            <a:off x="6465901" y="2242273"/>
            <a:ext cx="1099248" cy="605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6726951" y="3785975"/>
            <a:ext cx="617137" cy="338554"/>
            <a:chOff x="1558689" y="4711650"/>
            <a:chExt cx="617137" cy="338554"/>
          </a:xfrm>
        </p:grpSpPr>
        <p:sp>
          <p:nvSpPr>
            <p:cNvPr id="150" name="Rectangle 149"/>
            <p:cNvSpPr/>
            <p:nvPr/>
          </p:nvSpPr>
          <p:spPr>
            <a:xfrm>
              <a:off x="1635282" y="4796451"/>
              <a:ext cx="458869" cy="172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558689" y="4711650"/>
              <a:ext cx="617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word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531538" y="2378889"/>
            <a:ext cx="990859" cy="338554"/>
            <a:chOff x="1370862" y="2447700"/>
            <a:chExt cx="990859" cy="338554"/>
          </a:xfrm>
        </p:grpSpPr>
        <p:sp>
          <p:nvSpPr>
            <p:cNvPr id="148" name="Rectangle 147"/>
            <p:cNvSpPr/>
            <p:nvPr/>
          </p:nvSpPr>
          <p:spPr>
            <a:xfrm>
              <a:off x="1445898" y="2510448"/>
              <a:ext cx="833527" cy="206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370862" y="2447700"/>
              <a:ext cx="990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half-word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754683" y="1681457"/>
            <a:ext cx="617137" cy="338554"/>
            <a:chOff x="1554092" y="1917308"/>
            <a:chExt cx="617137" cy="338554"/>
          </a:xfrm>
        </p:grpSpPr>
        <p:sp>
          <p:nvSpPr>
            <p:cNvPr id="146" name="Rectangle 145"/>
            <p:cNvSpPr/>
            <p:nvPr/>
          </p:nvSpPr>
          <p:spPr>
            <a:xfrm>
              <a:off x="1615308" y="1998177"/>
              <a:ext cx="419458" cy="175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54092" y="1917308"/>
              <a:ext cx="617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byte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7870547" y="2870626"/>
            <a:ext cx="1502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No padding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34281" y="167251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32145" y="39597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28348" y="283571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7145" y="197153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38653" y="225698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8348" y="253906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8348" y="310886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28348" y="338301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28348" y="368896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28258" y="42262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8149" y="450843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8040" y="480019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95023" y="162108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692887" y="39082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89090" y="278427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697887" y="192009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99395" y="220554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89090" y="248763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89090" y="30574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89090" y="333157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89090" y="36375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89000" y="417483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0x109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74" idx="1"/>
            <a:endCxn id="60" idx="3"/>
          </p:cNvCxnSpPr>
          <p:nvPr/>
        </p:nvCxnSpPr>
        <p:spPr>
          <a:xfrm flipH="1" flipV="1">
            <a:off x="2717800" y="3553932"/>
            <a:ext cx="941627" cy="1473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4" idx="1"/>
            <a:endCxn id="61" idx="3"/>
          </p:cNvCxnSpPr>
          <p:nvPr/>
        </p:nvCxnSpPr>
        <p:spPr>
          <a:xfrm flipH="1">
            <a:off x="2717800" y="3701320"/>
            <a:ext cx="941627" cy="13514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49148" y="1270125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415225" y="1214206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8072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Byte Load/Stores </a:t>
            </a:r>
            <a:r>
              <a:rPr lang="en-US" sz="3600" dirty="0"/>
              <a:t>from Memory [</a:t>
            </a:r>
            <a:r>
              <a:rPr lang="en-US" sz="3600" dirty="0" smtClean="0"/>
              <a:t>S5]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322987" y="1953305"/>
            <a:ext cx="1063720" cy="1126432"/>
            <a:chOff x="1322987" y="1953305"/>
            <a:chExt cx="1063720" cy="1126432"/>
          </a:xfrm>
        </p:grpSpPr>
        <p:sp>
          <p:nvSpPr>
            <p:cNvPr id="51" name="Rectangle 50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22987" y="3075815"/>
            <a:ext cx="1063720" cy="1126432"/>
            <a:chOff x="1322987" y="3106295"/>
            <a:chExt cx="1063720" cy="1126432"/>
          </a:xfrm>
        </p:grpSpPr>
        <p:sp>
          <p:nvSpPr>
            <p:cNvPr id="58" name="Rectangle 57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CCCA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CCCA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22987" y="4201714"/>
            <a:ext cx="1063720" cy="1126432"/>
            <a:chOff x="1322987" y="4262674"/>
            <a:chExt cx="1063720" cy="1126432"/>
          </a:xfrm>
        </p:grpSpPr>
        <p:sp>
          <p:nvSpPr>
            <p:cNvPr id="64" name="Rectangle 63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172672" y="5568528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i="1" dirty="0">
                <a:solidFill>
                  <a:schemeClr val="bg1"/>
                </a:solidFill>
              </a:rPr>
              <a:t>aligned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42086" y="5893623"/>
            <a:ext cx="14135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CPU </a:t>
            </a:r>
            <a:r>
              <a:rPr lang="en-US" b="1" i="1" dirty="0"/>
              <a:t>efficient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95300" y="6201754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 inefficient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2796" y="1577943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3187" y="189737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1051" y="41845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7254" y="30605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0x104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05222" y="1925483"/>
            <a:ext cx="1099248" cy="338554"/>
            <a:chOff x="1305222" y="1925483"/>
            <a:chExt cx="1099248" cy="338554"/>
          </a:xfrm>
        </p:grpSpPr>
        <p:sp>
          <p:nvSpPr>
            <p:cNvPr id="46" name="Rectangle 45"/>
            <p:cNvSpPr/>
            <p:nvPr/>
          </p:nvSpPr>
          <p:spPr>
            <a:xfrm>
              <a:off x="1305222" y="1938381"/>
              <a:ext cx="1099248" cy="3127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594007" y="1925483"/>
              <a:ext cx="617137" cy="338554"/>
              <a:chOff x="1554092" y="1917308"/>
              <a:chExt cx="617137" cy="338554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615308" y="1998177"/>
                <a:ext cx="419458" cy="175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54092" y="1917308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byte</a:t>
                </a:r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7404011" y="1925483"/>
            <a:ext cx="4018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Load/store data occurs only at </a:t>
            </a:r>
          </a:p>
          <a:p>
            <a:r>
              <a:rPr lang="en-US" sz="2400" b="1" i="1" dirty="0">
                <a:solidFill>
                  <a:srgbClr val="FFFF00"/>
                </a:solidFill>
              </a:rPr>
              <a:t>aligned addresses </a:t>
            </a:r>
            <a:r>
              <a:rPr lang="en-US" sz="2400" dirty="0">
                <a:solidFill>
                  <a:schemeClr val="bg1"/>
                </a:solidFill>
              </a:rPr>
              <a:t>in memory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306981" y="2218558"/>
            <a:ext cx="1099248" cy="338554"/>
            <a:chOff x="1305222" y="1925483"/>
            <a:chExt cx="1099248" cy="338554"/>
          </a:xfrm>
        </p:grpSpPr>
        <p:sp>
          <p:nvSpPr>
            <p:cNvPr id="73" name="Rectangle 72"/>
            <p:cNvSpPr/>
            <p:nvPr/>
          </p:nvSpPr>
          <p:spPr>
            <a:xfrm>
              <a:off x="1305222" y="1938381"/>
              <a:ext cx="1099248" cy="3127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594007" y="1925483"/>
              <a:ext cx="617137" cy="338554"/>
              <a:chOff x="1554092" y="1917308"/>
              <a:chExt cx="617137" cy="33855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615308" y="1998177"/>
                <a:ext cx="419458" cy="175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54092" y="1917308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byte</a:t>
                </a: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1306979" y="2499911"/>
            <a:ext cx="1099248" cy="338554"/>
            <a:chOff x="1305222" y="1925483"/>
            <a:chExt cx="1099248" cy="338554"/>
          </a:xfrm>
        </p:grpSpPr>
        <p:sp>
          <p:nvSpPr>
            <p:cNvPr id="84" name="Rectangle 83"/>
            <p:cNvSpPr/>
            <p:nvPr/>
          </p:nvSpPr>
          <p:spPr>
            <a:xfrm>
              <a:off x="1305222" y="1938381"/>
              <a:ext cx="1099248" cy="3127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594007" y="1925483"/>
              <a:ext cx="617137" cy="338554"/>
              <a:chOff x="1554092" y="1917308"/>
              <a:chExt cx="617137" cy="338554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615308" y="1998177"/>
                <a:ext cx="419458" cy="175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554092" y="1917308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byte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1306980" y="2781270"/>
            <a:ext cx="1099248" cy="338554"/>
            <a:chOff x="1305222" y="1925483"/>
            <a:chExt cx="1099248" cy="338554"/>
          </a:xfrm>
        </p:grpSpPr>
        <p:sp>
          <p:nvSpPr>
            <p:cNvPr id="89" name="Rectangle 88"/>
            <p:cNvSpPr/>
            <p:nvPr/>
          </p:nvSpPr>
          <p:spPr>
            <a:xfrm>
              <a:off x="1305222" y="1938381"/>
              <a:ext cx="1099248" cy="3127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94007" y="1925483"/>
              <a:ext cx="617137" cy="338554"/>
              <a:chOff x="1554092" y="1917308"/>
              <a:chExt cx="617137" cy="338554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615308" y="1998177"/>
                <a:ext cx="419458" cy="175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554092" y="1917308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byte</a:t>
                </a: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1306980" y="3062618"/>
            <a:ext cx="1099248" cy="338554"/>
            <a:chOff x="1305222" y="1925483"/>
            <a:chExt cx="1099248" cy="338554"/>
          </a:xfrm>
        </p:grpSpPr>
        <p:sp>
          <p:nvSpPr>
            <p:cNvPr id="94" name="Rectangle 93"/>
            <p:cNvSpPr/>
            <p:nvPr/>
          </p:nvSpPr>
          <p:spPr>
            <a:xfrm>
              <a:off x="1305222" y="1938381"/>
              <a:ext cx="1099248" cy="3127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594007" y="1925483"/>
              <a:ext cx="617137" cy="338554"/>
              <a:chOff x="1554092" y="1917308"/>
              <a:chExt cx="617137" cy="33855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615308" y="1998177"/>
                <a:ext cx="419458" cy="175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554092" y="1917308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byte</a:t>
                </a: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1306982" y="3343973"/>
            <a:ext cx="1099248" cy="338554"/>
            <a:chOff x="1305222" y="1925483"/>
            <a:chExt cx="1099248" cy="338554"/>
          </a:xfrm>
        </p:grpSpPr>
        <p:sp>
          <p:nvSpPr>
            <p:cNvPr id="99" name="Rectangle 98"/>
            <p:cNvSpPr/>
            <p:nvPr/>
          </p:nvSpPr>
          <p:spPr>
            <a:xfrm>
              <a:off x="1305222" y="1938381"/>
              <a:ext cx="1099248" cy="3127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594007" y="1925483"/>
              <a:ext cx="617137" cy="338554"/>
              <a:chOff x="1554092" y="1917308"/>
              <a:chExt cx="617137" cy="33855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615308" y="1998177"/>
                <a:ext cx="419458" cy="175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554092" y="1917308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byte</a:t>
                </a: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306980" y="3625332"/>
            <a:ext cx="1099248" cy="338554"/>
            <a:chOff x="1305222" y="1925483"/>
            <a:chExt cx="1099248" cy="338554"/>
          </a:xfrm>
        </p:grpSpPr>
        <p:sp>
          <p:nvSpPr>
            <p:cNvPr id="104" name="Rectangle 103"/>
            <p:cNvSpPr/>
            <p:nvPr/>
          </p:nvSpPr>
          <p:spPr>
            <a:xfrm>
              <a:off x="1305222" y="1938381"/>
              <a:ext cx="1099248" cy="3127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1594007" y="1925483"/>
              <a:ext cx="617137" cy="338554"/>
              <a:chOff x="1554092" y="1917308"/>
              <a:chExt cx="617137" cy="33855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615308" y="1998177"/>
                <a:ext cx="419458" cy="175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554092" y="1917308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byte</a:t>
                </a: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306984" y="3906681"/>
            <a:ext cx="1099248" cy="338554"/>
            <a:chOff x="1305222" y="1925483"/>
            <a:chExt cx="1099248" cy="338554"/>
          </a:xfrm>
        </p:grpSpPr>
        <p:sp>
          <p:nvSpPr>
            <p:cNvPr id="109" name="Rectangle 108"/>
            <p:cNvSpPr/>
            <p:nvPr/>
          </p:nvSpPr>
          <p:spPr>
            <a:xfrm>
              <a:off x="1305222" y="1938381"/>
              <a:ext cx="1099248" cy="3127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594007" y="1925483"/>
              <a:ext cx="617137" cy="338554"/>
              <a:chOff x="1554092" y="1917308"/>
              <a:chExt cx="617137" cy="338554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1615308" y="1998177"/>
                <a:ext cx="419458" cy="175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554092" y="1917308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byte</a:t>
                </a: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306981" y="4188035"/>
            <a:ext cx="1099248" cy="338554"/>
            <a:chOff x="1305222" y="1925483"/>
            <a:chExt cx="1099248" cy="338554"/>
          </a:xfrm>
        </p:grpSpPr>
        <p:sp>
          <p:nvSpPr>
            <p:cNvPr id="114" name="Rectangle 113"/>
            <p:cNvSpPr/>
            <p:nvPr/>
          </p:nvSpPr>
          <p:spPr>
            <a:xfrm>
              <a:off x="1305222" y="1938381"/>
              <a:ext cx="1099248" cy="3127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1594007" y="1925483"/>
              <a:ext cx="617137" cy="338554"/>
              <a:chOff x="1554092" y="1917308"/>
              <a:chExt cx="617137" cy="338554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615308" y="1998177"/>
                <a:ext cx="419458" cy="175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554092" y="1917308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byte</a:t>
                </a:r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1306979" y="4469390"/>
            <a:ext cx="1099248" cy="338554"/>
            <a:chOff x="1305222" y="1925483"/>
            <a:chExt cx="1099248" cy="338554"/>
          </a:xfrm>
        </p:grpSpPr>
        <p:sp>
          <p:nvSpPr>
            <p:cNvPr id="119" name="Rectangle 118"/>
            <p:cNvSpPr/>
            <p:nvPr/>
          </p:nvSpPr>
          <p:spPr>
            <a:xfrm>
              <a:off x="1305222" y="1938381"/>
              <a:ext cx="1099248" cy="3127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594007" y="1925483"/>
              <a:ext cx="617137" cy="338554"/>
              <a:chOff x="1554092" y="1917308"/>
              <a:chExt cx="617137" cy="33855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1615308" y="1998177"/>
                <a:ext cx="419458" cy="175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554092" y="1917308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byte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1306982" y="4750742"/>
            <a:ext cx="1099248" cy="338554"/>
            <a:chOff x="1305222" y="1925483"/>
            <a:chExt cx="1099248" cy="338554"/>
          </a:xfrm>
        </p:grpSpPr>
        <p:sp>
          <p:nvSpPr>
            <p:cNvPr id="124" name="Rectangle 123"/>
            <p:cNvSpPr/>
            <p:nvPr/>
          </p:nvSpPr>
          <p:spPr>
            <a:xfrm>
              <a:off x="1305222" y="1938381"/>
              <a:ext cx="1099248" cy="3127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1594007" y="1925483"/>
              <a:ext cx="617137" cy="338554"/>
              <a:chOff x="1554092" y="1917308"/>
              <a:chExt cx="617137" cy="338554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1615308" y="1998177"/>
                <a:ext cx="419458" cy="175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54092" y="1917308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byte</a:t>
                </a: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1306983" y="5032097"/>
            <a:ext cx="1099248" cy="338554"/>
            <a:chOff x="1305222" y="1925483"/>
            <a:chExt cx="1099248" cy="338554"/>
          </a:xfrm>
        </p:grpSpPr>
        <p:sp>
          <p:nvSpPr>
            <p:cNvPr id="129" name="Rectangle 128"/>
            <p:cNvSpPr/>
            <p:nvPr/>
          </p:nvSpPr>
          <p:spPr>
            <a:xfrm>
              <a:off x="1305222" y="1938381"/>
              <a:ext cx="1099248" cy="3127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1594007" y="1925483"/>
              <a:ext cx="617137" cy="338554"/>
              <a:chOff x="1554092" y="1917308"/>
              <a:chExt cx="617137" cy="338554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1615308" y="1998177"/>
                <a:ext cx="419458" cy="175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554092" y="1917308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byte</a:t>
                </a:r>
              </a:p>
            </p:txBody>
          </p:sp>
        </p:grpSp>
      </p:grpSp>
      <p:sp>
        <p:nvSpPr>
          <p:cNvPr id="133" name="TextBox 132"/>
          <p:cNvSpPr txBox="1"/>
          <p:nvPr/>
        </p:nvSpPr>
        <p:spPr>
          <a:xfrm>
            <a:off x="606051" y="219638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7559" y="248183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7254" y="276392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7254" y="333372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97254" y="360786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7254" y="39138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7164" y="44511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97055" y="473329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96946" y="502505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0x111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5847934" y="1879093"/>
            <a:ext cx="1099248" cy="931915"/>
            <a:chOff x="5446885" y="2783724"/>
            <a:chExt cx="1099248" cy="931915"/>
          </a:xfrm>
        </p:grpSpPr>
        <p:sp>
          <p:nvSpPr>
            <p:cNvPr id="143" name="Rectangle 142"/>
            <p:cNvSpPr/>
            <p:nvPr/>
          </p:nvSpPr>
          <p:spPr>
            <a:xfrm>
              <a:off x="5446885" y="3120922"/>
              <a:ext cx="1099248" cy="594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464649" y="3138067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693722" y="2783724"/>
              <a:ext cx="57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CPU</a:t>
              </a:r>
            </a:p>
          </p:txBody>
        </p:sp>
      </p:grpSp>
      <p:sp>
        <p:nvSpPr>
          <p:cNvPr id="147" name="Right Arrow 146"/>
          <p:cNvSpPr/>
          <p:nvPr/>
        </p:nvSpPr>
        <p:spPr>
          <a:xfrm>
            <a:off x="2479509" y="2280061"/>
            <a:ext cx="3180175" cy="225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95606" y="1457776"/>
            <a:ext cx="3418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Load data 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i="1" dirty="0" smtClean="0">
                <a:solidFill>
                  <a:schemeClr val="bg1"/>
                </a:solidFill>
              </a:rPr>
              <a:t>byte </a:t>
            </a:r>
            <a:r>
              <a:rPr lang="en-US" sz="2200" i="1" dirty="0">
                <a:solidFill>
                  <a:schemeClr val="bg1"/>
                </a:solidFill>
              </a:rPr>
              <a:t>sized)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768818" y="2530649"/>
            <a:ext cx="258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from </a:t>
            </a:r>
            <a:r>
              <a:rPr lang="en-US" sz="2200" dirty="0" smtClean="0">
                <a:solidFill>
                  <a:schemeClr val="bg1"/>
                </a:solidFill>
              </a:rPr>
              <a:t>0x101 </a:t>
            </a:r>
            <a:r>
              <a:rPr lang="en-US" sz="2200" dirty="0">
                <a:solidFill>
                  <a:schemeClr val="bg1"/>
                </a:solidFill>
              </a:rPr>
              <a:t>address 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i="1" dirty="0" smtClean="0">
                <a:solidFill>
                  <a:schemeClr val="bg1"/>
                </a:solidFill>
              </a:rPr>
              <a:t>byte </a:t>
            </a:r>
            <a:r>
              <a:rPr lang="en-US" sz="2200" i="1" dirty="0">
                <a:solidFill>
                  <a:schemeClr val="bg1"/>
                </a:solidFill>
              </a:rPr>
              <a:t>aligned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305110" y="1483416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5481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Half-Word Load/Stores </a:t>
            </a:r>
            <a:r>
              <a:rPr lang="en-US" sz="3600" dirty="0"/>
              <a:t>from Memory [</a:t>
            </a:r>
            <a:r>
              <a:rPr lang="en-US" sz="3600" dirty="0" smtClean="0"/>
              <a:t>S6]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322987" y="1946955"/>
            <a:ext cx="1063720" cy="1126432"/>
            <a:chOff x="1322987" y="1953305"/>
            <a:chExt cx="1063720" cy="1126432"/>
          </a:xfrm>
        </p:grpSpPr>
        <p:sp>
          <p:nvSpPr>
            <p:cNvPr id="51" name="Rectangle 50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22987" y="3075815"/>
            <a:ext cx="1063720" cy="1126432"/>
            <a:chOff x="1322987" y="3106295"/>
            <a:chExt cx="1063720" cy="1126432"/>
          </a:xfrm>
        </p:grpSpPr>
        <p:sp>
          <p:nvSpPr>
            <p:cNvPr id="58" name="Rectangle 57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CCCA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CCCA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22987" y="4201714"/>
            <a:ext cx="1063720" cy="1126432"/>
            <a:chOff x="1322987" y="4262674"/>
            <a:chExt cx="1063720" cy="1126432"/>
          </a:xfrm>
        </p:grpSpPr>
        <p:sp>
          <p:nvSpPr>
            <p:cNvPr id="64" name="Rectangle 63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172672" y="5568528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i="1" dirty="0">
                <a:solidFill>
                  <a:schemeClr val="bg1"/>
                </a:solidFill>
              </a:rPr>
              <a:t>aligned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42086" y="5893623"/>
            <a:ext cx="14099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CPU </a:t>
            </a:r>
            <a:r>
              <a:rPr lang="en-US" b="1" i="1" dirty="0"/>
              <a:t>efficient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95300" y="6201754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 inefficient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05225" y="2486299"/>
            <a:ext cx="1099248" cy="605075"/>
            <a:chOff x="1305225" y="2486299"/>
            <a:chExt cx="1099248" cy="605075"/>
          </a:xfrm>
        </p:grpSpPr>
        <p:sp>
          <p:nvSpPr>
            <p:cNvPr id="49" name="Rectangle 48"/>
            <p:cNvSpPr/>
            <p:nvPr/>
          </p:nvSpPr>
          <p:spPr>
            <a:xfrm>
              <a:off x="1305225" y="2486299"/>
              <a:ext cx="1099248" cy="6050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370862" y="2622915"/>
              <a:ext cx="990859" cy="338554"/>
              <a:chOff x="1370862" y="2447700"/>
              <a:chExt cx="990859" cy="33855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445898" y="2510448"/>
                <a:ext cx="833527" cy="206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370862" y="2447700"/>
                <a:ext cx="99085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half-word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5847934" y="2699257"/>
            <a:ext cx="1099248" cy="931915"/>
            <a:chOff x="5446885" y="2783724"/>
            <a:chExt cx="1099248" cy="931915"/>
          </a:xfrm>
        </p:grpSpPr>
        <p:sp>
          <p:nvSpPr>
            <p:cNvPr id="62" name="Rectangle 61"/>
            <p:cNvSpPr/>
            <p:nvPr/>
          </p:nvSpPr>
          <p:spPr>
            <a:xfrm>
              <a:off x="5446885" y="3120922"/>
              <a:ext cx="1099248" cy="594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64649" y="3138067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64648" y="3418272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93722" y="2783724"/>
              <a:ext cx="57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CPU</a:t>
              </a:r>
            </a:p>
          </p:txBody>
        </p:sp>
      </p:grpSp>
      <p:sp>
        <p:nvSpPr>
          <p:cNvPr id="71" name="Right Arrow 70"/>
          <p:cNvSpPr/>
          <p:nvPr/>
        </p:nvSpPr>
        <p:spPr>
          <a:xfrm>
            <a:off x="2479509" y="3218059"/>
            <a:ext cx="3180175" cy="225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95606" y="2395774"/>
            <a:ext cx="3418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Load data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i="1" dirty="0">
                <a:solidFill>
                  <a:schemeClr val="bg1"/>
                </a:solidFill>
              </a:rPr>
              <a:t>half-word sized)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768818" y="3468647"/>
            <a:ext cx="258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from </a:t>
            </a:r>
            <a:r>
              <a:rPr lang="en-US" sz="2200" dirty="0" smtClean="0">
                <a:solidFill>
                  <a:schemeClr val="bg1"/>
                </a:solidFill>
              </a:rPr>
              <a:t>0x104 </a:t>
            </a:r>
            <a:r>
              <a:rPr lang="en-US" sz="2200" dirty="0">
                <a:solidFill>
                  <a:schemeClr val="bg1"/>
                </a:solidFill>
              </a:rPr>
              <a:t>address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i="1" dirty="0">
                <a:solidFill>
                  <a:schemeClr val="bg1"/>
                </a:solidFill>
              </a:rPr>
              <a:t>half-word aligned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306985" y="1926525"/>
            <a:ext cx="1099248" cy="605075"/>
            <a:chOff x="1305225" y="2486299"/>
            <a:chExt cx="1099248" cy="605075"/>
          </a:xfrm>
        </p:grpSpPr>
        <p:sp>
          <p:nvSpPr>
            <p:cNvPr id="78" name="Rectangle 77"/>
            <p:cNvSpPr/>
            <p:nvPr/>
          </p:nvSpPr>
          <p:spPr>
            <a:xfrm>
              <a:off x="1305225" y="2486299"/>
              <a:ext cx="1099248" cy="6050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370862" y="2622915"/>
              <a:ext cx="990859" cy="338554"/>
              <a:chOff x="1370862" y="2447700"/>
              <a:chExt cx="990859" cy="338554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445898" y="2510448"/>
                <a:ext cx="833527" cy="206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370862" y="2447700"/>
                <a:ext cx="99085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half-word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1306985" y="3055290"/>
            <a:ext cx="1099248" cy="605075"/>
            <a:chOff x="1305225" y="2486299"/>
            <a:chExt cx="1099248" cy="605075"/>
          </a:xfrm>
        </p:grpSpPr>
        <p:sp>
          <p:nvSpPr>
            <p:cNvPr id="89" name="Rectangle 88"/>
            <p:cNvSpPr/>
            <p:nvPr/>
          </p:nvSpPr>
          <p:spPr>
            <a:xfrm>
              <a:off x="1305225" y="2486299"/>
              <a:ext cx="1099248" cy="6050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370862" y="2622915"/>
              <a:ext cx="990859" cy="338554"/>
              <a:chOff x="1370862" y="2447700"/>
              <a:chExt cx="990859" cy="338554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445898" y="2510448"/>
                <a:ext cx="833527" cy="206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370862" y="2447700"/>
                <a:ext cx="99085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half-word</a:t>
                </a: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1306986" y="3617996"/>
            <a:ext cx="1099248" cy="605075"/>
            <a:chOff x="1305225" y="2486299"/>
            <a:chExt cx="1099248" cy="605075"/>
          </a:xfrm>
        </p:grpSpPr>
        <p:sp>
          <p:nvSpPr>
            <p:cNvPr id="94" name="Rectangle 93"/>
            <p:cNvSpPr/>
            <p:nvPr/>
          </p:nvSpPr>
          <p:spPr>
            <a:xfrm>
              <a:off x="1305225" y="2486299"/>
              <a:ext cx="1099248" cy="6050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370862" y="2622915"/>
              <a:ext cx="990859" cy="338554"/>
              <a:chOff x="1370862" y="2447700"/>
              <a:chExt cx="990859" cy="33855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445898" y="2510448"/>
                <a:ext cx="833527" cy="206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370862" y="2447700"/>
                <a:ext cx="99085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half-word</a:t>
                </a: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1306985" y="4186148"/>
            <a:ext cx="1099248" cy="605075"/>
            <a:chOff x="1305225" y="2486299"/>
            <a:chExt cx="1099248" cy="605075"/>
          </a:xfrm>
        </p:grpSpPr>
        <p:sp>
          <p:nvSpPr>
            <p:cNvPr id="99" name="Rectangle 98"/>
            <p:cNvSpPr/>
            <p:nvPr/>
          </p:nvSpPr>
          <p:spPr>
            <a:xfrm>
              <a:off x="1305225" y="2486299"/>
              <a:ext cx="1099248" cy="6050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370862" y="2622915"/>
              <a:ext cx="990859" cy="338554"/>
              <a:chOff x="1370862" y="2447700"/>
              <a:chExt cx="990859" cy="33855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445898" y="2510448"/>
                <a:ext cx="833527" cy="206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370862" y="2447700"/>
                <a:ext cx="99085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half-word</a:t>
                </a: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306984" y="4748852"/>
            <a:ext cx="1099248" cy="605075"/>
            <a:chOff x="1305225" y="2486299"/>
            <a:chExt cx="1099248" cy="605075"/>
          </a:xfrm>
        </p:grpSpPr>
        <p:sp>
          <p:nvSpPr>
            <p:cNvPr id="104" name="Rectangle 103"/>
            <p:cNvSpPr/>
            <p:nvPr/>
          </p:nvSpPr>
          <p:spPr>
            <a:xfrm>
              <a:off x="1305225" y="2486299"/>
              <a:ext cx="1099248" cy="6050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1370862" y="2622915"/>
              <a:ext cx="990859" cy="338554"/>
              <a:chOff x="1370862" y="2447700"/>
              <a:chExt cx="990859" cy="33855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445898" y="2510448"/>
                <a:ext cx="833527" cy="206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370862" y="2447700"/>
                <a:ext cx="99085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half-word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603187" y="189737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1051" y="41845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7254" y="30605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7559" y="248183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97254" y="360786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97055" y="473329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404011" y="1925483"/>
            <a:ext cx="4018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Load/store data occurs only at </a:t>
            </a:r>
          </a:p>
          <a:p>
            <a:r>
              <a:rPr lang="en-US" sz="2400" b="1" i="1" dirty="0">
                <a:solidFill>
                  <a:srgbClr val="FFFF00"/>
                </a:solidFill>
              </a:rPr>
              <a:t>aligned addresses </a:t>
            </a:r>
            <a:r>
              <a:rPr lang="en-US" sz="2400" dirty="0">
                <a:solidFill>
                  <a:schemeClr val="bg1"/>
                </a:solidFill>
              </a:rPr>
              <a:t>in memory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305110" y="1483416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5206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Word Load/Stores </a:t>
            </a:r>
            <a:r>
              <a:rPr lang="en-US" sz="3600" dirty="0"/>
              <a:t>from Memory [</a:t>
            </a:r>
            <a:r>
              <a:rPr lang="en-US" sz="3600" dirty="0" smtClean="0"/>
              <a:t>S7]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322987" y="1946955"/>
            <a:ext cx="1063720" cy="1126432"/>
            <a:chOff x="1322987" y="1953305"/>
            <a:chExt cx="1063720" cy="1126432"/>
          </a:xfrm>
        </p:grpSpPr>
        <p:sp>
          <p:nvSpPr>
            <p:cNvPr id="51" name="Rectangle 50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22987" y="3075815"/>
            <a:ext cx="1063720" cy="1126432"/>
            <a:chOff x="1322987" y="3106295"/>
            <a:chExt cx="1063720" cy="1126432"/>
          </a:xfrm>
        </p:grpSpPr>
        <p:sp>
          <p:nvSpPr>
            <p:cNvPr id="58" name="Rectangle 57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22987" y="4201714"/>
            <a:ext cx="1063720" cy="1126432"/>
            <a:chOff x="1322987" y="4262674"/>
            <a:chExt cx="1063720" cy="1126432"/>
          </a:xfrm>
        </p:grpSpPr>
        <p:sp>
          <p:nvSpPr>
            <p:cNvPr id="64" name="Rectangle 63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172672" y="5568528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i="1" dirty="0">
                <a:solidFill>
                  <a:schemeClr val="bg1"/>
                </a:solidFill>
              </a:rPr>
              <a:t>aligned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42086" y="5893623"/>
            <a:ext cx="14099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CPU </a:t>
            </a:r>
            <a:r>
              <a:rPr lang="en-US" b="1" i="1" dirty="0"/>
              <a:t>efficient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95300" y="6201754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 inefficient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09911" y="4181737"/>
            <a:ext cx="1099248" cy="1162241"/>
            <a:chOff x="1300820" y="4181737"/>
            <a:chExt cx="1099248" cy="1162241"/>
          </a:xfrm>
        </p:grpSpPr>
        <p:sp>
          <p:nvSpPr>
            <p:cNvPr id="41" name="Rectangle 40"/>
            <p:cNvSpPr/>
            <p:nvPr/>
          </p:nvSpPr>
          <p:spPr>
            <a:xfrm>
              <a:off x="1300820" y="4181737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566275" y="4592711"/>
              <a:ext cx="617137" cy="338554"/>
              <a:chOff x="1558689" y="4711650"/>
              <a:chExt cx="617137" cy="33855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35282" y="4796451"/>
                <a:ext cx="458869" cy="172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58689" y="4711650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word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844239" y="3822400"/>
            <a:ext cx="1099248" cy="1499439"/>
            <a:chOff x="5298854" y="3950727"/>
            <a:chExt cx="1099248" cy="1499439"/>
          </a:xfrm>
        </p:grpSpPr>
        <p:grpSp>
          <p:nvGrpSpPr>
            <p:cNvPr id="42" name="Group 41"/>
            <p:cNvGrpSpPr/>
            <p:nvPr/>
          </p:nvGrpSpPr>
          <p:grpSpPr>
            <a:xfrm>
              <a:off x="5298854" y="4287925"/>
              <a:ext cx="1099248" cy="1162241"/>
              <a:chOff x="2690475" y="3124009"/>
              <a:chExt cx="1099248" cy="1162241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690475" y="3124009"/>
                <a:ext cx="1099248" cy="116224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708239" y="3141154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08238" y="3421359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708238" y="3703205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708238" y="3985740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45691" y="3950727"/>
              <a:ext cx="57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CPU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310677" y="3050463"/>
            <a:ext cx="1099248" cy="1162241"/>
            <a:chOff x="1300820" y="4181737"/>
            <a:chExt cx="1099248" cy="1162241"/>
          </a:xfrm>
        </p:grpSpPr>
        <p:sp>
          <p:nvSpPr>
            <p:cNvPr id="70" name="Rectangle 69"/>
            <p:cNvSpPr/>
            <p:nvPr/>
          </p:nvSpPr>
          <p:spPr>
            <a:xfrm>
              <a:off x="1300820" y="4181737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566275" y="4592711"/>
              <a:ext cx="617137" cy="338554"/>
              <a:chOff x="1558689" y="4711650"/>
              <a:chExt cx="617137" cy="33855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635282" y="4796451"/>
                <a:ext cx="458869" cy="172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58689" y="4711650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word</a:t>
                </a: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1310681" y="1925047"/>
            <a:ext cx="1099248" cy="1162241"/>
            <a:chOff x="1300820" y="4181737"/>
            <a:chExt cx="1099248" cy="1162241"/>
          </a:xfrm>
        </p:grpSpPr>
        <p:sp>
          <p:nvSpPr>
            <p:cNvPr id="76" name="Rectangle 75"/>
            <p:cNvSpPr/>
            <p:nvPr/>
          </p:nvSpPr>
          <p:spPr>
            <a:xfrm>
              <a:off x="1300820" y="4181737"/>
              <a:ext cx="1099248" cy="1162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566275" y="4592711"/>
              <a:ext cx="617137" cy="338554"/>
              <a:chOff x="1558689" y="4711650"/>
              <a:chExt cx="617137" cy="33855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635282" y="4796451"/>
                <a:ext cx="458869" cy="172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58689" y="4711650"/>
                <a:ext cx="61713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word</a:t>
                </a: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603187" y="189737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1051" y="41845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97254" y="30605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04011" y="1925483"/>
            <a:ext cx="4018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Load/store data occurs only at </a:t>
            </a:r>
          </a:p>
          <a:p>
            <a:r>
              <a:rPr lang="en-US" sz="2400" b="1" i="1" dirty="0">
                <a:solidFill>
                  <a:srgbClr val="FFFF00"/>
                </a:solidFill>
              </a:rPr>
              <a:t>aligned addresses </a:t>
            </a:r>
            <a:r>
              <a:rPr lang="en-US" sz="2400" dirty="0">
                <a:solidFill>
                  <a:schemeClr val="bg1"/>
                </a:solidFill>
              </a:rPr>
              <a:t>in memory</a:t>
            </a:r>
          </a:p>
        </p:txBody>
      </p:sp>
      <p:sp>
        <p:nvSpPr>
          <p:cNvPr id="101" name="Right Arrow 100"/>
          <p:cNvSpPr/>
          <p:nvPr/>
        </p:nvSpPr>
        <p:spPr>
          <a:xfrm>
            <a:off x="2492875" y="4646816"/>
            <a:ext cx="3180175" cy="225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08972" y="3824531"/>
            <a:ext cx="3418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Load data 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i="1" dirty="0" smtClean="0">
                <a:solidFill>
                  <a:schemeClr val="bg1"/>
                </a:solidFill>
              </a:rPr>
              <a:t>word </a:t>
            </a:r>
            <a:r>
              <a:rPr lang="en-US" sz="2200" i="1" dirty="0">
                <a:solidFill>
                  <a:schemeClr val="bg1"/>
                </a:solidFill>
              </a:rPr>
              <a:t>sized)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782184" y="4897404"/>
            <a:ext cx="258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from </a:t>
            </a:r>
            <a:r>
              <a:rPr lang="en-US" sz="2200" dirty="0" smtClean="0">
                <a:solidFill>
                  <a:schemeClr val="bg1"/>
                </a:solidFill>
              </a:rPr>
              <a:t>0x108 </a:t>
            </a:r>
            <a:r>
              <a:rPr lang="en-US" sz="2200" dirty="0">
                <a:solidFill>
                  <a:schemeClr val="bg1"/>
                </a:solidFill>
              </a:rPr>
              <a:t>address 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i="1" dirty="0" smtClean="0">
                <a:solidFill>
                  <a:schemeClr val="bg1"/>
                </a:solidFill>
              </a:rPr>
              <a:t>word </a:t>
            </a:r>
            <a:r>
              <a:rPr lang="en-US" sz="2200" i="1" dirty="0">
                <a:solidFill>
                  <a:schemeClr val="bg1"/>
                </a:solidFill>
              </a:rPr>
              <a:t>aligned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305110" y="1483416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2412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Unaligned Access [S8]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322987" y="1946955"/>
            <a:ext cx="1063720" cy="1126432"/>
            <a:chOff x="1322987" y="1953305"/>
            <a:chExt cx="1063720" cy="1126432"/>
          </a:xfrm>
        </p:grpSpPr>
        <p:sp>
          <p:nvSpPr>
            <p:cNvPr id="51" name="Rectangle 50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22987" y="3075815"/>
            <a:ext cx="1063720" cy="1126432"/>
            <a:chOff x="1322987" y="3106295"/>
            <a:chExt cx="1063720" cy="1126432"/>
          </a:xfrm>
        </p:grpSpPr>
        <p:sp>
          <p:nvSpPr>
            <p:cNvPr id="58" name="Rectangle 57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22987" y="4201714"/>
            <a:ext cx="1063720" cy="1126432"/>
            <a:chOff x="1322987" y="4262674"/>
            <a:chExt cx="1063720" cy="1126432"/>
          </a:xfrm>
        </p:grpSpPr>
        <p:sp>
          <p:nvSpPr>
            <p:cNvPr id="64" name="Rectangle 63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307747" y="4181737"/>
            <a:ext cx="1099248" cy="11622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965039" y="3281639"/>
            <a:ext cx="1099248" cy="1499439"/>
            <a:chOff x="5298854" y="3950727"/>
            <a:chExt cx="1099248" cy="1499439"/>
          </a:xfrm>
        </p:grpSpPr>
        <p:grpSp>
          <p:nvGrpSpPr>
            <p:cNvPr id="42" name="Group 41"/>
            <p:cNvGrpSpPr/>
            <p:nvPr/>
          </p:nvGrpSpPr>
          <p:grpSpPr>
            <a:xfrm>
              <a:off x="5298854" y="4287925"/>
              <a:ext cx="1099248" cy="1162241"/>
              <a:chOff x="2690475" y="3124009"/>
              <a:chExt cx="1099248" cy="1162241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690475" y="3124009"/>
                <a:ext cx="1099248" cy="116224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708239" y="3141154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08238" y="3421359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708238" y="3703205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708238" y="3985740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45691" y="3950727"/>
              <a:ext cx="57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CPU</a:t>
              </a:r>
            </a:p>
          </p:txBody>
        </p:sp>
      </p:grpSp>
      <p:sp>
        <p:nvSpPr>
          <p:cNvPr id="57" name="Right Arrow 56"/>
          <p:cNvSpPr/>
          <p:nvPr/>
        </p:nvSpPr>
        <p:spPr>
          <a:xfrm>
            <a:off x="2553771" y="4093169"/>
            <a:ext cx="2286000" cy="225927"/>
          </a:xfrm>
          <a:prstGeom prst="rightArrow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310677" y="3050463"/>
            <a:ext cx="1099248" cy="11622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6" name="Rectangle 75"/>
          <p:cNvSpPr/>
          <p:nvPr/>
        </p:nvSpPr>
        <p:spPr>
          <a:xfrm>
            <a:off x="1310681" y="1925047"/>
            <a:ext cx="1099248" cy="11622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5" name="Rectangle 54"/>
          <p:cNvSpPr/>
          <p:nvPr/>
        </p:nvSpPr>
        <p:spPr>
          <a:xfrm>
            <a:off x="1259791" y="3598651"/>
            <a:ext cx="1194190" cy="1197611"/>
          </a:xfrm>
          <a:prstGeom prst="rect">
            <a:avLst/>
          </a:prstGeom>
          <a:noFill/>
          <a:ln w="76200"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16478" y="3429900"/>
            <a:ext cx="88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189555" y="3969624"/>
            <a:ext cx="3621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How to load </a:t>
            </a:r>
            <a:r>
              <a:rPr lang="en-US" sz="2200" b="1" dirty="0">
                <a:solidFill>
                  <a:srgbClr val="00B0F0"/>
                </a:solidFill>
              </a:rPr>
              <a:t>misaligned data</a:t>
            </a:r>
            <a:r>
              <a:rPr lang="en-US" sz="2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04011" y="1925483"/>
            <a:ext cx="4018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Load/store data occurs only at </a:t>
            </a:r>
          </a:p>
          <a:p>
            <a:r>
              <a:rPr lang="en-US" sz="2400" b="1" i="1" dirty="0">
                <a:solidFill>
                  <a:srgbClr val="FFFF00"/>
                </a:solidFill>
              </a:rPr>
              <a:t>aligned addresses </a:t>
            </a:r>
            <a:r>
              <a:rPr lang="en-US" sz="2400" dirty="0">
                <a:solidFill>
                  <a:schemeClr val="bg1"/>
                </a:solidFill>
              </a:rPr>
              <a:t>in memory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4309" y="5032957"/>
            <a:ext cx="2349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Data </a:t>
            </a:r>
            <a:r>
              <a:rPr lang="en-US" sz="2400" i="1" dirty="0">
                <a:solidFill>
                  <a:schemeClr val="bg1"/>
                </a:solidFill>
              </a:rPr>
              <a:t>packed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CPU </a:t>
            </a:r>
            <a:r>
              <a:rPr lang="en-US" sz="2400" dirty="0">
                <a:solidFill>
                  <a:schemeClr val="bg1"/>
                </a:solidFill>
              </a:rPr>
              <a:t>inefficient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Memory efficient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1590" y="189737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9454" y="41845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5657" y="30605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05110" y="1483416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3183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Dark.thmx</Template>
  <TotalTime>4656</TotalTime>
  <Words>649</Words>
  <Application>Microsoft Office PowerPoint</Application>
  <PresentationFormat>Widescreen</PresentationFormat>
  <Paragraphs>320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Helvetica Neue</vt:lpstr>
      <vt:lpstr>Helvetica Neue UltraLight</vt:lpstr>
      <vt:lpstr>MOOC Dark</vt:lpstr>
      <vt:lpstr>Memory Alignment</vt:lpstr>
      <vt:lpstr>Memory [S1]</vt:lpstr>
      <vt:lpstr>Memory Model [S2]</vt:lpstr>
      <vt:lpstr>Memory Organization [S3]</vt:lpstr>
      <vt:lpstr>Memory Alignment [S4]</vt:lpstr>
      <vt:lpstr>Byte Load/Stores from Memory [S5]</vt:lpstr>
      <vt:lpstr>Half-Word Load/Stores from Memory [S6]</vt:lpstr>
      <vt:lpstr>Word Load/Stores from Memory [S7]</vt:lpstr>
      <vt:lpstr>Unaligned Access [S8]</vt:lpstr>
      <vt:lpstr>Unaligned Word Example [S9]</vt:lpstr>
      <vt:lpstr>Struct in Memory [S10a]</vt:lpstr>
      <vt:lpstr>Struct in Memory [S10b]</vt:lpstr>
      <vt:lpstr>Struct in Memory [S10c]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Header Title</dc:title>
  <dc:creator>OIT Vid Prod Serv_iMac03</dc:creator>
  <cp:lastModifiedBy>Marisa Edwinson</cp:lastModifiedBy>
  <cp:revision>23</cp:revision>
  <dcterms:created xsi:type="dcterms:W3CDTF">2016-12-15T16:29:23Z</dcterms:created>
  <dcterms:modified xsi:type="dcterms:W3CDTF">2017-03-07T20:35:23Z</dcterms:modified>
</cp:coreProperties>
</file>