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7"/>
  </p:notesMasterIdLst>
  <p:sldIdLst>
    <p:sldId id="258" r:id="rId2"/>
    <p:sldId id="304" r:id="rId3"/>
    <p:sldId id="262" r:id="rId4"/>
    <p:sldId id="263" r:id="rId5"/>
    <p:sldId id="265" r:id="rId6"/>
    <p:sldId id="306" r:id="rId7"/>
    <p:sldId id="307" r:id="rId8"/>
    <p:sldId id="310" r:id="rId9"/>
    <p:sldId id="308" r:id="rId10"/>
    <p:sldId id="312" r:id="rId11"/>
    <p:sldId id="311" r:id="rId12"/>
    <p:sldId id="314" r:id="rId13"/>
    <p:sldId id="313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64" y="4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80893A-5B4D-3A4F-8E1F-A321830046DB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3C87B-497E-E449-98EA-DC22502C2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684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C6E0B-461B-4C68-9A23-303BA1645C4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73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http://infocenter.arm.com/help/index.jsp?topic=/com.arm.doc.dui0553a/Cihehdge.html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3C87B-497E-E449-98EA-DC22502C29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47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3C87B-497E-E449-98EA-DC22502C297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815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B07B3-AB7A-46C0-B019-7029CE41B9E8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69A-1CDA-40D4-AEBD-B69101A4E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76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B07B3-AB7A-46C0-B019-7029CE41B9E8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69A-1CDA-40D4-AEBD-B69101A4E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173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B07B3-AB7A-46C0-B019-7029CE41B9E8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69A-1CDA-40D4-AEBD-B69101A4E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9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B07B3-AB7A-46C0-B019-7029CE41B9E8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69A-1CDA-40D4-AEBD-B69101A4E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20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B07B3-AB7A-46C0-B019-7029CE41B9E8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69A-1CDA-40D4-AEBD-B69101A4E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43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B07B3-AB7A-46C0-B019-7029CE41B9E8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69A-1CDA-40D4-AEBD-B69101A4E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75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B07B3-AB7A-46C0-B019-7029CE41B9E8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69A-1CDA-40D4-AEBD-B69101A4E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758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B07B3-AB7A-46C0-B019-7029CE41B9E8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69A-1CDA-40D4-AEBD-B69101A4E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64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B07B3-AB7A-46C0-B019-7029CE41B9E8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69A-1CDA-40D4-AEBD-B69101A4E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20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B07B3-AB7A-46C0-B019-7029CE41B9E8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69A-1CDA-40D4-AEBD-B69101A4E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701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B07B3-AB7A-46C0-B019-7029CE41B9E8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69A-1CDA-40D4-AEBD-B69101A4E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61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800" y="191438"/>
            <a:ext cx="11785255" cy="883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799" y="1282847"/>
            <a:ext cx="11785255" cy="207236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B07B3-AB7A-46C0-B019-7029CE41B9E8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1B69A-1CDA-40D4-AEBD-B69101A4E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39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kern="1200">
          <a:solidFill>
            <a:schemeClr val="bg2"/>
          </a:solidFill>
          <a:latin typeface="Helvetica Neue UltraLigh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3000" kern="1200">
          <a:solidFill>
            <a:schemeClr val="bg2"/>
          </a:solidFill>
          <a:latin typeface="Helvetica Neue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600" kern="1200">
          <a:solidFill>
            <a:schemeClr val="bg2"/>
          </a:solidFill>
          <a:latin typeface="Helvetica Neue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Helvetica Neue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Helvetica Neue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Helvetica Neue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Endianness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959237"/>
          </a:xfrm>
        </p:spPr>
        <p:txBody>
          <a:bodyPr/>
          <a:lstStyle/>
          <a:p>
            <a:r>
              <a:rPr lang="en-US" dirty="0"/>
              <a:t>Embedded </a:t>
            </a:r>
            <a:r>
              <a:rPr lang="en-US" dirty="0" smtClean="0"/>
              <a:t>Software Essentials</a:t>
            </a:r>
          </a:p>
          <a:p>
            <a:r>
              <a:rPr lang="en-US" dirty="0" smtClean="0"/>
              <a:t>C2M1V6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92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Endianness Trouble [S9]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800" y="1282847"/>
            <a:ext cx="11027248" cy="1482457"/>
          </a:xfrm>
        </p:spPr>
        <p:txBody>
          <a:bodyPr/>
          <a:lstStyle/>
          <a:p>
            <a:r>
              <a:rPr lang="en-US" dirty="0" smtClean="0"/>
              <a:t>Endianness must be accounted for </a:t>
            </a:r>
          </a:p>
          <a:p>
            <a:pPr lvl="1"/>
            <a:r>
              <a:rPr lang="en-US" dirty="0" smtClean="0"/>
              <a:t>Supporting Multiple platforms/Architectures with the </a:t>
            </a:r>
            <a:r>
              <a:rPr lang="en-US" dirty="0"/>
              <a:t>s</a:t>
            </a:r>
            <a:r>
              <a:rPr lang="en-US" dirty="0" smtClean="0"/>
              <a:t>ame code base</a:t>
            </a:r>
          </a:p>
          <a:p>
            <a:pPr lvl="1"/>
            <a:r>
              <a:rPr lang="en-US" dirty="0" smtClean="0"/>
              <a:t>Connecting multiple systems together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841194" y="3892357"/>
            <a:ext cx="3221102" cy="2435772"/>
            <a:chOff x="7252139" y="1891862"/>
            <a:chExt cx="4572000" cy="3957145"/>
          </a:xfrm>
        </p:grpSpPr>
        <p:sp>
          <p:nvSpPr>
            <p:cNvPr id="5" name="Rectangle 4"/>
            <p:cNvSpPr/>
            <p:nvPr/>
          </p:nvSpPr>
          <p:spPr>
            <a:xfrm>
              <a:off x="7252139" y="1891862"/>
              <a:ext cx="4572000" cy="395714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400" b="1" dirty="0" smtClean="0"/>
                <a:t>Microcontroller</a:t>
              </a:r>
              <a:endParaRPr lang="en-US" sz="1400" b="1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943683" y="4850093"/>
              <a:ext cx="1122737" cy="84125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GPIO</a:t>
              </a:r>
              <a:endParaRPr lang="en-US" sz="14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0482435" y="2144110"/>
              <a:ext cx="1072600" cy="81689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Flash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979512" y="2546131"/>
              <a:ext cx="1193283" cy="9393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CPU-1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Left-Up Arrow 8"/>
            <p:cNvSpPr/>
            <p:nvPr/>
          </p:nvSpPr>
          <p:spPr>
            <a:xfrm>
              <a:off x="7417676" y="1977287"/>
              <a:ext cx="2341234" cy="2370450"/>
            </a:xfrm>
            <a:prstGeom prst="leftUpArrow">
              <a:avLst>
                <a:gd name="adj1" fmla="val 3214"/>
                <a:gd name="adj2" fmla="val 5840"/>
                <a:gd name="adj3" fmla="val 97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" name="Up Arrow 9"/>
            <p:cNvSpPr/>
            <p:nvPr/>
          </p:nvSpPr>
          <p:spPr>
            <a:xfrm>
              <a:off x="8490714" y="3485484"/>
              <a:ext cx="301396" cy="766359"/>
            </a:xfrm>
            <a:prstGeom prst="upArrow">
              <a:avLst>
                <a:gd name="adj1" fmla="val 22221"/>
                <a:gd name="adj2" fmla="val 708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" name="Up Arrow 10"/>
            <p:cNvSpPr/>
            <p:nvPr/>
          </p:nvSpPr>
          <p:spPr>
            <a:xfrm rot="10800000">
              <a:off x="9289607" y="4237271"/>
              <a:ext cx="267085" cy="612822"/>
            </a:xfrm>
            <a:prstGeom prst="upArrow">
              <a:avLst>
                <a:gd name="adj1" fmla="val 22221"/>
                <a:gd name="adj2" fmla="val 7952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" name="Up Arrow 11"/>
            <p:cNvSpPr/>
            <p:nvPr/>
          </p:nvSpPr>
          <p:spPr>
            <a:xfrm rot="5400000">
              <a:off x="9941388" y="2112438"/>
              <a:ext cx="229869" cy="865154"/>
            </a:xfrm>
            <a:prstGeom prst="upArrow">
              <a:avLst>
                <a:gd name="adj1" fmla="val 38159"/>
                <a:gd name="adj2" fmla="val 9360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" name="Up Arrow 12"/>
            <p:cNvSpPr/>
            <p:nvPr/>
          </p:nvSpPr>
          <p:spPr>
            <a:xfrm rot="10800000">
              <a:off x="7963123" y="4237271"/>
              <a:ext cx="267085" cy="612822"/>
            </a:xfrm>
            <a:prstGeom prst="upArrow">
              <a:avLst>
                <a:gd name="adj1" fmla="val 22221"/>
                <a:gd name="adj2" fmla="val 7952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417675" y="4850093"/>
              <a:ext cx="1376744" cy="84126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Peripheral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448796" y="3215861"/>
              <a:ext cx="1106239" cy="80056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SRAM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Up Arrow 15"/>
            <p:cNvSpPr/>
            <p:nvPr/>
          </p:nvSpPr>
          <p:spPr>
            <a:xfrm rot="5400000">
              <a:off x="9923662" y="3211317"/>
              <a:ext cx="229869" cy="865154"/>
            </a:xfrm>
            <a:prstGeom prst="upArrow">
              <a:avLst>
                <a:gd name="adj1" fmla="val 38159"/>
                <a:gd name="adj2" fmla="val 9360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294102" y="4850093"/>
              <a:ext cx="1112742" cy="84125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UART</a:t>
              </a:r>
              <a:endParaRPr lang="en-US" sz="1400" dirty="0"/>
            </a:p>
          </p:txBody>
        </p:sp>
        <p:sp>
          <p:nvSpPr>
            <p:cNvPr id="21" name="Up Arrow 20"/>
            <p:cNvSpPr/>
            <p:nvPr/>
          </p:nvSpPr>
          <p:spPr>
            <a:xfrm rot="5400000">
              <a:off x="10544776" y="3168081"/>
              <a:ext cx="214162" cy="2076548"/>
            </a:xfrm>
            <a:prstGeom prst="upArrow">
              <a:avLst>
                <a:gd name="adj1" fmla="val 38159"/>
                <a:gd name="adj2" fmla="val 9360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2" name="Up Arrow 21"/>
            <p:cNvSpPr/>
            <p:nvPr/>
          </p:nvSpPr>
          <p:spPr>
            <a:xfrm rot="10800000">
              <a:off x="10693505" y="4237272"/>
              <a:ext cx="267085" cy="612822"/>
            </a:xfrm>
            <a:prstGeom prst="upArrow">
              <a:avLst>
                <a:gd name="adj1" fmla="val 22221"/>
                <a:gd name="adj2" fmla="val 7952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370373" y="3892357"/>
            <a:ext cx="3221102" cy="2435772"/>
            <a:chOff x="7252139" y="1891862"/>
            <a:chExt cx="4572000" cy="3957145"/>
          </a:xfrm>
        </p:grpSpPr>
        <p:sp>
          <p:nvSpPr>
            <p:cNvPr id="25" name="Rectangle 24"/>
            <p:cNvSpPr/>
            <p:nvPr/>
          </p:nvSpPr>
          <p:spPr>
            <a:xfrm>
              <a:off x="7252139" y="1891862"/>
              <a:ext cx="4572000" cy="395714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r"/>
              <a:r>
                <a:rPr lang="en-US" sz="1400" b="1" dirty="0" smtClean="0"/>
                <a:t>Microcontroller</a:t>
              </a:r>
              <a:endParaRPr lang="en-US" sz="1400" b="1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943683" y="4850093"/>
              <a:ext cx="1122737" cy="84125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GPIO</a:t>
              </a:r>
              <a:endParaRPr lang="en-US" sz="14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787686" y="2137683"/>
              <a:ext cx="1072600" cy="81689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Flash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0179266" y="2466789"/>
              <a:ext cx="1193283" cy="9393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CPU-2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9" name="Left-Up Arrow 28"/>
            <p:cNvSpPr/>
            <p:nvPr/>
          </p:nvSpPr>
          <p:spPr>
            <a:xfrm>
              <a:off x="7417676" y="1977287"/>
              <a:ext cx="2341234" cy="2370450"/>
            </a:xfrm>
            <a:prstGeom prst="leftUpArrow">
              <a:avLst>
                <a:gd name="adj1" fmla="val 3214"/>
                <a:gd name="adj2" fmla="val 5840"/>
                <a:gd name="adj3" fmla="val 97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0" name="Up Arrow 29"/>
            <p:cNvSpPr/>
            <p:nvPr/>
          </p:nvSpPr>
          <p:spPr>
            <a:xfrm>
              <a:off x="10640826" y="3447596"/>
              <a:ext cx="301396" cy="766359"/>
            </a:xfrm>
            <a:prstGeom prst="upArrow">
              <a:avLst>
                <a:gd name="adj1" fmla="val 22221"/>
                <a:gd name="adj2" fmla="val 708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1" name="Up Arrow 30"/>
            <p:cNvSpPr/>
            <p:nvPr/>
          </p:nvSpPr>
          <p:spPr>
            <a:xfrm rot="10800000">
              <a:off x="9289607" y="4237271"/>
              <a:ext cx="267085" cy="612822"/>
            </a:xfrm>
            <a:prstGeom prst="upArrow">
              <a:avLst>
                <a:gd name="adj1" fmla="val 22221"/>
                <a:gd name="adj2" fmla="val 7952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2" name="Up Arrow 31"/>
            <p:cNvSpPr/>
            <p:nvPr/>
          </p:nvSpPr>
          <p:spPr>
            <a:xfrm rot="5400000" flipV="1">
              <a:off x="9120837" y="2169530"/>
              <a:ext cx="242356" cy="763459"/>
            </a:xfrm>
            <a:prstGeom prst="upArrow">
              <a:avLst>
                <a:gd name="adj1" fmla="val 38159"/>
                <a:gd name="adj2" fmla="val 9360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3" name="Up Arrow 32"/>
            <p:cNvSpPr/>
            <p:nvPr/>
          </p:nvSpPr>
          <p:spPr>
            <a:xfrm rot="10800000">
              <a:off x="7963123" y="4237271"/>
              <a:ext cx="267085" cy="612822"/>
            </a:xfrm>
            <a:prstGeom prst="upArrow">
              <a:avLst>
                <a:gd name="adj1" fmla="val 22221"/>
                <a:gd name="adj2" fmla="val 7952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0256907" y="4850435"/>
              <a:ext cx="1376744" cy="84126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Peripheral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754047" y="3209434"/>
              <a:ext cx="1106239" cy="80056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SRAM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6" name="Up Arrow 35"/>
            <p:cNvSpPr/>
            <p:nvPr/>
          </p:nvSpPr>
          <p:spPr>
            <a:xfrm rot="5400000" flipV="1">
              <a:off x="9127079" y="3262170"/>
              <a:ext cx="229872" cy="763456"/>
            </a:xfrm>
            <a:prstGeom prst="upArrow">
              <a:avLst>
                <a:gd name="adj1" fmla="val 38159"/>
                <a:gd name="adj2" fmla="val 9360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530859" y="4851409"/>
              <a:ext cx="1112742" cy="84126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UART</a:t>
              </a:r>
              <a:endParaRPr lang="en-US" sz="1400" dirty="0"/>
            </a:p>
          </p:txBody>
        </p:sp>
        <p:sp>
          <p:nvSpPr>
            <p:cNvPr id="38" name="Up Arrow 37"/>
            <p:cNvSpPr/>
            <p:nvPr/>
          </p:nvSpPr>
          <p:spPr>
            <a:xfrm rot="5400000">
              <a:off x="10544776" y="3168081"/>
              <a:ext cx="214162" cy="2076548"/>
            </a:xfrm>
            <a:prstGeom prst="upArrow">
              <a:avLst>
                <a:gd name="adj1" fmla="val 38159"/>
                <a:gd name="adj2" fmla="val 9360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9" name="Up Arrow 38"/>
            <p:cNvSpPr/>
            <p:nvPr/>
          </p:nvSpPr>
          <p:spPr>
            <a:xfrm rot="10800000">
              <a:off x="10837717" y="4237271"/>
              <a:ext cx="267085" cy="612822"/>
            </a:xfrm>
            <a:prstGeom prst="upArrow">
              <a:avLst>
                <a:gd name="adj1" fmla="val 22221"/>
                <a:gd name="adj2" fmla="val 7952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40" name="Up-Down Arrow 39"/>
          <p:cNvSpPr/>
          <p:nvPr/>
        </p:nvSpPr>
        <p:spPr>
          <a:xfrm rot="16200000">
            <a:off x="5984090" y="3198778"/>
            <a:ext cx="458818" cy="4206716"/>
          </a:xfrm>
          <a:prstGeom prst="up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4316777" y="3679560"/>
            <a:ext cx="3813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00"/>
                </a:solidFill>
              </a:rPr>
              <a:t>Same code, different endianness, may transmit byte order opposite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196904" y="3420969"/>
            <a:ext cx="260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Platform 1, Architecture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693973" y="3447200"/>
            <a:ext cx="260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Platform 2, Architecture 2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52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Byte-Swapping [</a:t>
            </a:r>
            <a:r>
              <a:rPr lang="en-US" sz="3600" dirty="0" smtClean="0"/>
              <a:t>S10a]</a:t>
            </a:r>
            <a:endParaRPr lang="en-US" sz="3600" dirty="0"/>
          </a:p>
        </p:txBody>
      </p:sp>
      <p:sp>
        <p:nvSpPr>
          <p:cNvPr id="33" name="TextBox 32"/>
          <p:cNvSpPr txBox="1"/>
          <p:nvPr/>
        </p:nvSpPr>
        <p:spPr>
          <a:xfrm>
            <a:off x="426210" y="1536272"/>
            <a:ext cx="73441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9644"/>
                </a:solidFill>
                <a:latin typeface="Consolas" panose="020B0609020204030204" pitchFamily="49" charset="0"/>
              </a:rPr>
              <a:t>/* Switches endianness of variable pointed by </a:t>
            </a:r>
            <a:r>
              <a:rPr lang="en-US" dirty="0" err="1" smtClean="0">
                <a:solidFill>
                  <a:srgbClr val="009644"/>
                </a:solidFill>
                <a:latin typeface="Consolas" panose="020B0609020204030204" pitchFamily="49" charset="0"/>
              </a:rPr>
              <a:t>ptr</a:t>
            </a:r>
            <a:r>
              <a:rPr lang="en-US" dirty="0" smtClean="0">
                <a:solidFill>
                  <a:srgbClr val="00964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9644"/>
                </a:solidFill>
                <a:latin typeface="Consolas" panose="020B0609020204030204" pitchFamily="49" charset="0"/>
              </a:rPr>
              <a:t>*/</a:t>
            </a:r>
          </a:p>
          <a:p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byte_swap32(</a:t>
            </a:r>
            <a:r>
              <a:rPr lang="en-US" i="1" dirty="0">
                <a:solidFill>
                  <a:srgbClr val="009644"/>
                </a:solidFill>
                <a:latin typeface="Consolas" panose="020B0609020204030204" pitchFamily="49" charset="0"/>
              </a:rPr>
              <a:t>uint32_t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* ptr){</a:t>
            </a:r>
          </a:p>
          <a:p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i="1" dirty="0">
                <a:solidFill>
                  <a:srgbClr val="009644"/>
                </a:solidFill>
                <a:latin typeface="Consolas" panose="020B0609020204030204" pitchFamily="49" charset="0"/>
              </a:rPr>
              <a:t>uint8_t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i,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temp_byte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for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i = 0;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&lt;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2;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temp_byte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= *((</a:t>
            </a:r>
            <a:r>
              <a:rPr lang="en-US" i="1" dirty="0">
                <a:solidFill>
                  <a:srgbClr val="009644"/>
                </a:solidFill>
                <a:latin typeface="Consolas" panose="020B0609020204030204" pitchFamily="49" charset="0"/>
              </a:rPr>
              <a:t>uint8_t</a:t>
            </a:r>
            <a:r>
              <a:rPr lang="en-US" i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(3-i));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*((</a:t>
            </a:r>
            <a:r>
              <a:rPr lang="en-US" i="1" dirty="0">
                <a:solidFill>
                  <a:srgbClr val="009644"/>
                </a:solidFill>
                <a:latin typeface="Consolas" panose="020B0609020204030204" pitchFamily="49" charset="0"/>
              </a:rPr>
              <a:t>uint8_t</a:t>
            </a:r>
            <a:r>
              <a:rPr lang="en-US" i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ptr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(3-i)) =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*((</a:t>
            </a:r>
            <a:r>
              <a:rPr lang="en-US" i="1" dirty="0">
                <a:solidFill>
                  <a:srgbClr val="009644"/>
                </a:solidFill>
                <a:latin typeface="Consolas" panose="020B0609020204030204" pitchFamily="49" charset="0"/>
              </a:rPr>
              <a:t>uint8_t</a:t>
            </a:r>
            <a:r>
              <a:rPr lang="en-US" i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ptr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+ i) 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*((</a:t>
            </a:r>
            <a:r>
              <a:rPr lang="en-US" i="1" dirty="0">
                <a:solidFill>
                  <a:srgbClr val="009644"/>
                </a:solidFill>
                <a:latin typeface="Consolas" panose="020B0609020204030204" pitchFamily="49" charset="0"/>
              </a:rPr>
              <a:t>uint8_t</a:t>
            </a:r>
            <a:r>
              <a:rPr lang="en-US" i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temp_byte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525031" y="1536272"/>
            <a:ext cx="458814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9644"/>
                </a:solidFill>
                <a:latin typeface="Consolas" panose="020B0609020204030204" pitchFamily="49" charset="0"/>
              </a:rPr>
              <a:t>/* Assume little </a:t>
            </a:r>
            <a:r>
              <a:rPr lang="en-US" sz="2000" dirty="0" smtClean="0">
                <a:solidFill>
                  <a:srgbClr val="009644"/>
                </a:solidFill>
                <a:latin typeface="Consolas" panose="020B0609020204030204" pitchFamily="49" charset="0"/>
              </a:rPr>
              <a:t>endian */</a:t>
            </a:r>
            <a:endParaRPr lang="en-US" sz="2000" dirty="0">
              <a:solidFill>
                <a:srgbClr val="009644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main(){</a:t>
            </a:r>
          </a:p>
          <a:p>
            <a:r>
              <a:rPr lang="en-US" sz="2000" i="1" dirty="0">
                <a:solidFill>
                  <a:srgbClr val="009644"/>
                </a:solidFill>
                <a:latin typeface="Consolas" panose="020B0609020204030204" pitchFamily="49" charset="0"/>
              </a:rPr>
              <a:t>   uint32_t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var = 0xABCD1234;</a:t>
            </a:r>
          </a:p>
          <a:p>
            <a:r>
              <a:rPr lang="en-US" sz="2000" i="1" dirty="0">
                <a:solidFill>
                  <a:srgbClr val="009644"/>
                </a:solidFill>
                <a:latin typeface="Consolas" panose="020B0609020204030204" pitchFamily="49" charset="0"/>
              </a:rPr>
              <a:t>   uint32_t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*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ptr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= &amp;var;</a:t>
            </a:r>
          </a:p>
          <a:p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byte_swap32(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while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1);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759072" y="4527172"/>
            <a:ext cx="4857928" cy="1555313"/>
            <a:chOff x="838200" y="4527172"/>
            <a:chExt cx="4857928" cy="1555313"/>
          </a:xfrm>
        </p:grpSpPr>
        <p:grpSp>
          <p:nvGrpSpPr>
            <p:cNvPr id="37" name="Group 36"/>
            <p:cNvGrpSpPr/>
            <p:nvPr/>
          </p:nvGrpSpPr>
          <p:grpSpPr>
            <a:xfrm>
              <a:off x="3961856" y="4527172"/>
              <a:ext cx="1734272" cy="1555313"/>
              <a:chOff x="5140878" y="1963249"/>
              <a:chExt cx="1734272" cy="1555313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5811430" y="2338611"/>
                <a:ext cx="1063720" cy="1126432"/>
                <a:chOff x="1322987" y="1953305"/>
                <a:chExt cx="1063720" cy="1126432"/>
              </a:xfrm>
            </p:grpSpPr>
            <p:sp>
              <p:nvSpPr>
                <p:cNvPr id="55" name="Rectangle 54"/>
                <p:cNvSpPr/>
                <p:nvPr/>
              </p:nvSpPr>
              <p:spPr>
                <a:xfrm>
                  <a:off x="1322988" y="1953305"/>
                  <a:ext cx="1063719" cy="281846"/>
                </a:xfrm>
                <a:prstGeom prst="rect">
                  <a:avLst/>
                </a:prstGeom>
                <a:solidFill>
                  <a:srgbClr val="0FFA0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1322987" y="2233510"/>
                  <a:ext cx="1063719" cy="281846"/>
                </a:xfrm>
                <a:prstGeom prst="rect">
                  <a:avLst/>
                </a:prstGeom>
                <a:solidFill>
                  <a:srgbClr val="0FFA0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1322987" y="2515356"/>
                  <a:ext cx="1063719" cy="281846"/>
                </a:xfrm>
                <a:prstGeom prst="rect">
                  <a:avLst/>
                </a:prstGeom>
                <a:solidFill>
                  <a:srgbClr val="0FFA0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Rectangle 57"/>
                <p:cNvSpPr/>
                <p:nvPr/>
              </p:nvSpPr>
              <p:spPr>
                <a:xfrm>
                  <a:off x="1322987" y="2797891"/>
                  <a:ext cx="1063719" cy="281846"/>
                </a:xfrm>
                <a:prstGeom prst="rect">
                  <a:avLst/>
                </a:prstGeom>
                <a:solidFill>
                  <a:srgbClr val="0FFA0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0" name="TextBox 49"/>
              <p:cNvSpPr txBox="1"/>
              <p:nvPr/>
            </p:nvSpPr>
            <p:spPr>
              <a:xfrm>
                <a:off x="5861239" y="1963249"/>
                <a:ext cx="9889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Memory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5146811" y="2282680"/>
                <a:ext cx="6351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0x00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5149675" y="2581694"/>
                <a:ext cx="6351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0x01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5151183" y="2867145"/>
                <a:ext cx="6351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0x02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5140878" y="3149230"/>
                <a:ext cx="6351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0x03</a:t>
                </a: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838200" y="4527172"/>
              <a:ext cx="1734272" cy="1555313"/>
              <a:chOff x="1031939" y="1963249"/>
              <a:chExt cx="1734272" cy="1555313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1702491" y="2338611"/>
                <a:ext cx="1063720" cy="1126432"/>
                <a:chOff x="1322987" y="1953305"/>
                <a:chExt cx="1063720" cy="1126432"/>
              </a:xfrm>
            </p:grpSpPr>
            <p:sp>
              <p:nvSpPr>
                <p:cNvPr id="45" name="Rectangle 44"/>
                <p:cNvSpPr/>
                <p:nvPr/>
              </p:nvSpPr>
              <p:spPr>
                <a:xfrm>
                  <a:off x="1322988" y="1953305"/>
                  <a:ext cx="1063719" cy="281846"/>
                </a:xfrm>
                <a:prstGeom prst="rect">
                  <a:avLst/>
                </a:prstGeom>
                <a:solidFill>
                  <a:srgbClr val="0FFA0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AB</a:t>
                  </a: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1322987" y="2233510"/>
                  <a:ext cx="1063719" cy="281846"/>
                </a:xfrm>
                <a:prstGeom prst="rect">
                  <a:avLst/>
                </a:prstGeom>
                <a:solidFill>
                  <a:srgbClr val="0FFA0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CD</a:t>
                  </a:r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1322987" y="2515356"/>
                  <a:ext cx="1063719" cy="281846"/>
                </a:xfrm>
                <a:prstGeom prst="rect">
                  <a:avLst/>
                </a:prstGeom>
                <a:solidFill>
                  <a:srgbClr val="0FFA0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12</a:t>
                  </a:r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1322987" y="2797891"/>
                  <a:ext cx="1063719" cy="281846"/>
                </a:xfrm>
                <a:prstGeom prst="rect">
                  <a:avLst/>
                </a:prstGeom>
                <a:solidFill>
                  <a:srgbClr val="0FFA0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34</a:t>
                  </a:r>
                </a:p>
              </p:txBody>
            </p:sp>
          </p:grpSp>
          <p:sp>
            <p:nvSpPr>
              <p:cNvPr id="40" name="TextBox 39"/>
              <p:cNvSpPr txBox="1"/>
              <p:nvPr/>
            </p:nvSpPr>
            <p:spPr>
              <a:xfrm>
                <a:off x="1752300" y="1963249"/>
                <a:ext cx="9889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Memory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037872" y="2282680"/>
                <a:ext cx="6351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0x00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040736" y="2581694"/>
                <a:ext cx="6351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0x01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042244" y="2867145"/>
                <a:ext cx="6351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0x02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1031939" y="3149230"/>
                <a:ext cx="6351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0x03</a:t>
                </a:r>
              </a:p>
            </p:txBody>
          </p:sp>
        </p:grpSp>
      </p:grpSp>
      <p:sp>
        <p:nvSpPr>
          <p:cNvPr id="59" name="TextBox 58"/>
          <p:cNvSpPr txBox="1"/>
          <p:nvPr/>
        </p:nvSpPr>
        <p:spPr>
          <a:xfrm>
            <a:off x="1453345" y="6158317"/>
            <a:ext cx="872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F0"/>
                </a:solidFill>
              </a:rPr>
              <a:t>Before</a:t>
            </a:r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728086" y="6158317"/>
            <a:ext cx="714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F0"/>
                </a:solidFill>
              </a:rPr>
              <a:t>After</a:t>
            </a:r>
            <a:endParaRPr lang="en-US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58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Byte-Swapping [</a:t>
            </a:r>
            <a:r>
              <a:rPr lang="en-US" sz="3600" dirty="0" smtClean="0"/>
              <a:t>S10b</a:t>
            </a:r>
            <a:r>
              <a:rPr lang="en-US" sz="3600" dirty="0"/>
              <a:t>]</a:t>
            </a:r>
          </a:p>
        </p:txBody>
      </p:sp>
      <p:grpSp>
        <p:nvGrpSpPr>
          <p:cNvPr id="103" name="Group 102"/>
          <p:cNvGrpSpPr/>
          <p:nvPr/>
        </p:nvGrpSpPr>
        <p:grpSpPr>
          <a:xfrm>
            <a:off x="759072" y="4527172"/>
            <a:ext cx="4857928" cy="1555313"/>
            <a:chOff x="838200" y="4527172"/>
            <a:chExt cx="4857928" cy="1555313"/>
          </a:xfrm>
        </p:grpSpPr>
        <p:grpSp>
          <p:nvGrpSpPr>
            <p:cNvPr id="77" name="Group 76"/>
            <p:cNvGrpSpPr/>
            <p:nvPr/>
          </p:nvGrpSpPr>
          <p:grpSpPr>
            <a:xfrm>
              <a:off x="3961856" y="4527172"/>
              <a:ext cx="1734272" cy="1555313"/>
              <a:chOff x="5140878" y="1963249"/>
              <a:chExt cx="1734272" cy="1555313"/>
            </a:xfrm>
          </p:grpSpPr>
          <p:grpSp>
            <p:nvGrpSpPr>
              <p:cNvPr id="79" name="Group 78"/>
              <p:cNvGrpSpPr/>
              <p:nvPr/>
            </p:nvGrpSpPr>
            <p:grpSpPr>
              <a:xfrm>
                <a:off x="5811430" y="2338611"/>
                <a:ext cx="1063720" cy="1126432"/>
                <a:chOff x="1322987" y="1953305"/>
                <a:chExt cx="1063720" cy="1126432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1322988" y="1953305"/>
                  <a:ext cx="1063719" cy="281846"/>
                </a:xfrm>
                <a:prstGeom prst="rect">
                  <a:avLst/>
                </a:prstGeom>
                <a:solidFill>
                  <a:srgbClr val="0FFA0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34</a:t>
                  </a: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1322987" y="2233510"/>
                  <a:ext cx="1063719" cy="281846"/>
                </a:xfrm>
                <a:prstGeom prst="rect">
                  <a:avLst/>
                </a:prstGeom>
                <a:solidFill>
                  <a:srgbClr val="0FFA0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12</a:t>
                  </a:r>
                </a:p>
              </p:txBody>
            </p:sp>
            <p:sp>
              <p:nvSpPr>
                <p:cNvPr id="87" name="Rectangle 86"/>
                <p:cNvSpPr/>
                <p:nvPr/>
              </p:nvSpPr>
              <p:spPr>
                <a:xfrm>
                  <a:off x="1322987" y="2515356"/>
                  <a:ext cx="1063719" cy="281846"/>
                </a:xfrm>
                <a:prstGeom prst="rect">
                  <a:avLst/>
                </a:prstGeom>
                <a:solidFill>
                  <a:srgbClr val="0FFA0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CD</a:t>
                  </a:r>
                </a:p>
              </p:txBody>
            </p:sp>
            <p:sp>
              <p:nvSpPr>
                <p:cNvPr id="88" name="Rectangle 87"/>
                <p:cNvSpPr/>
                <p:nvPr/>
              </p:nvSpPr>
              <p:spPr>
                <a:xfrm>
                  <a:off x="1322987" y="2797891"/>
                  <a:ext cx="1063719" cy="281846"/>
                </a:xfrm>
                <a:prstGeom prst="rect">
                  <a:avLst/>
                </a:prstGeom>
                <a:solidFill>
                  <a:srgbClr val="0FFA0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AB</a:t>
                  </a:r>
                </a:p>
              </p:txBody>
            </p:sp>
          </p:grpSp>
          <p:sp>
            <p:nvSpPr>
              <p:cNvPr id="80" name="TextBox 79"/>
              <p:cNvSpPr txBox="1"/>
              <p:nvPr/>
            </p:nvSpPr>
            <p:spPr>
              <a:xfrm>
                <a:off x="5861239" y="1963249"/>
                <a:ext cx="9889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Memory</a:t>
                </a: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5146811" y="2282680"/>
                <a:ext cx="6351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0x00</a:t>
                </a: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5149675" y="2581694"/>
                <a:ext cx="6351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0x01</a:t>
                </a: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5151183" y="2867145"/>
                <a:ext cx="6351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0x02</a:t>
                </a: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5140878" y="3149230"/>
                <a:ext cx="6351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0x03</a:t>
                </a:r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838200" y="4527172"/>
              <a:ext cx="1734272" cy="1555313"/>
              <a:chOff x="1031939" y="1963249"/>
              <a:chExt cx="1734272" cy="1555313"/>
            </a:xfrm>
          </p:grpSpPr>
          <p:grpSp>
            <p:nvGrpSpPr>
              <p:cNvPr id="92" name="Group 91"/>
              <p:cNvGrpSpPr/>
              <p:nvPr/>
            </p:nvGrpSpPr>
            <p:grpSpPr>
              <a:xfrm>
                <a:off x="1702491" y="2338611"/>
                <a:ext cx="1063720" cy="1126432"/>
                <a:chOff x="1322987" y="1953305"/>
                <a:chExt cx="1063720" cy="1126432"/>
              </a:xfrm>
            </p:grpSpPr>
            <p:sp>
              <p:nvSpPr>
                <p:cNvPr id="98" name="Rectangle 97"/>
                <p:cNvSpPr/>
                <p:nvPr/>
              </p:nvSpPr>
              <p:spPr>
                <a:xfrm>
                  <a:off x="1322988" y="1953305"/>
                  <a:ext cx="1063719" cy="281846"/>
                </a:xfrm>
                <a:prstGeom prst="rect">
                  <a:avLst/>
                </a:prstGeom>
                <a:solidFill>
                  <a:srgbClr val="0FFA0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AB</a:t>
                  </a:r>
                </a:p>
              </p:txBody>
            </p:sp>
            <p:sp>
              <p:nvSpPr>
                <p:cNvPr id="99" name="Rectangle 98"/>
                <p:cNvSpPr/>
                <p:nvPr/>
              </p:nvSpPr>
              <p:spPr>
                <a:xfrm>
                  <a:off x="1322987" y="2233510"/>
                  <a:ext cx="1063719" cy="281846"/>
                </a:xfrm>
                <a:prstGeom prst="rect">
                  <a:avLst/>
                </a:prstGeom>
                <a:solidFill>
                  <a:srgbClr val="0FFA0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CD</a:t>
                  </a:r>
                </a:p>
              </p:txBody>
            </p:sp>
            <p:sp>
              <p:nvSpPr>
                <p:cNvPr id="100" name="Rectangle 99"/>
                <p:cNvSpPr/>
                <p:nvPr/>
              </p:nvSpPr>
              <p:spPr>
                <a:xfrm>
                  <a:off x="1322987" y="2515356"/>
                  <a:ext cx="1063719" cy="281846"/>
                </a:xfrm>
                <a:prstGeom prst="rect">
                  <a:avLst/>
                </a:prstGeom>
                <a:solidFill>
                  <a:srgbClr val="0FFA0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12</a:t>
                  </a:r>
                </a:p>
              </p:txBody>
            </p:sp>
            <p:sp>
              <p:nvSpPr>
                <p:cNvPr id="101" name="Rectangle 100"/>
                <p:cNvSpPr/>
                <p:nvPr/>
              </p:nvSpPr>
              <p:spPr>
                <a:xfrm>
                  <a:off x="1322987" y="2797891"/>
                  <a:ext cx="1063719" cy="281846"/>
                </a:xfrm>
                <a:prstGeom prst="rect">
                  <a:avLst/>
                </a:prstGeom>
                <a:solidFill>
                  <a:srgbClr val="0FFA0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34</a:t>
                  </a:r>
                </a:p>
              </p:txBody>
            </p:sp>
          </p:grpSp>
          <p:sp>
            <p:nvSpPr>
              <p:cNvPr id="93" name="TextBox 92"/>
              <p:cNvSpPr txBox="1"/>
              <p:nvPr/>
            </p:nvSpPr>
            <p:spPr>
              <a:xfrm>
                <a:off x="1752300" y="1963249"/>
                <a:ext cx="9889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Memory</a:t>
                </a: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1037872" y="2282680"/>
                <a:ext cx="6351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0x00</a:t>
                </a: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040736" y="2581694"/>
                <a:ext cx="6351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0x01</a:t>
                </a: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1042244" y="2867145"/>
                <a:ext cx="6351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0x02</a:t>
                </a: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1031939" y="3149230"/>
                <a:ext cx="6351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0x03</a:t>
                </a:r>
              </a:p>
            </p:txBody>
          </p:sp>
        </p:grpSp>
        <p:cxnSp>
          <p:nvCxnSpPr>
            <p:cNvPr id="6" name="Straight Arrow Connector 5"/>
            <p:cNvCxnSpPr>
              <a:stCxn id="98" idx="3"/>
              <a:endCxn id="84" idx="1"/>
            </p:cNvCxnSpPr>
            <p:nvPr/>
          </p:nvCxnSpPr>
          <p:spPr>
            <a:xfrm>
              <a:off x="2572472" y="5043457"/>
              <a:ext cx="1389384" cy="854362"/>
            </a:xfrm>
            <a:prstGeom prst="straightConnector1">
              <a:avLst/>
            </a:prstGeom>
            <a:ln w="28575">
              <a:solidFill>
                <a:schemeClr val="accent4">
                  <a:alpha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99" idx="3"/>
              <a:endCxn id="83" idx="1"/>
            </p:cNvCxnSpPr>
            <p:nvPr/>
          </p:nvCxnSpPr>
          <p:spPr>
            <a:xfrm>
              <a:off x="2572471" y="5323662"/>
              <a:ext cx="1399690" cy="292072"/>
            </a:xfrm>
            <a:prstGeom prst="straightConnector1">
              <a:avLst/>
            </a:prstGeom>
            <a:ln w="38100">
              <a:solidFill>
                <a:srgbClr val="FFFF0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100" idx="3"/>
              <a:endCxn id="82" idx="1"/>
            </p:cNvCxnSpPr>
            <p:nvPr/>
          </p:nvCxnSpPr>
          <p:spPr>
            <a:xfrm flipV="1">
              <a:off x="2572471" y="5330283"/>
              <a:ext cx="1398182" cy="275225"/>
            </a:xfrm>
            <a:prstGeom prst="straightConnector1">
              <a:avLst/>
            </a:prstGeom>
            <a:ln w="28575">
              <a:solidFill>
                <a:schemeClr val="bg1">
                  <a:alpha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01" idx="3"/>
              <a:endCxn id="81" idx="1"/>
            </p:cNvCxnSpPr>
            <p:nvPr/>
          </p:nvCxnSpPr>
          <p:spPr>
            <a:xfrm flipV="1">
              <a:off x="2572471" y="5031269"/>
              <a:ext cx="1395318" cy="85677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0" name="Elbow Connector 109"/>
          <p:cNvCxnSpPr/>
          <p:nvPr/>
        </p:nvCxnSpPr>
        <p:spPr>
          <a:xfrm rot="10800000" flipV="1">
            <a:off x="5728167" y="3259719"/>
            <a:ext cx="4842613" cy="2217483"/>
          </a:xfrm>
          <a:prstGeom prst="bentConnector3">
            <a:avLst>
              <a:gd name="adj1" fmla="val -1299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26210" y="1536272"/>
            <a:ext cx="73441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9644"/>
                </a:solidFill>
                <a:latin typeface="Consolas" panose="020B0609020204030204" pitchFamily="49" charset="0"/>
              </a:rPr>
              <a:t>/* Switches endianness of variable pointed by </a:t>
            </a:r>
            <a:r>
              <a:rPr lang="en-US" dirty="0" err="1" smtClean="0">
                <a:solidFill>
                  <a:srgbClr val="009644"/>
                </a:solidFill>
                <a:latin typeface="Consolas" panose="020B0609020204030204" pitchFamily="49" charset="0"/>
              </a:rPr>
              <a:t>ptr</a:t>
            </a:r>
            <a:r>
              <a:rPr lang="en-US" dirty="0" smtClean="0">
                <a:solidFill>
                  <a:srgbClr val="00964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9644"/>
                </a:solidFill>
                <a:latin typeface="Consolas" panose="020B0609020204030204" pitchFamily="49" charset="0"/>
              </a:rPr>
              <a:t>*/</a:t>
            </a:r>
          </a:p>
          <a:p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byte_swap32(</a:t>
            </a:r>
            <a:r>
              <a:rPr lang="en-US" i="1" dirty="0">
                <a:solidFill>
                  <a:srgbClr val="009644"/>
                </a:solidFill>
                <a:latin typeface="Consolas" panose="020B0609020204030204" pitchFamily="49" charset="0"/>
              </a:rPr>
              <a:t>uint32_t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* ptr){</a:t>
            </a:r>
          </a:p>
          <a:p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i="1" dirty="0">
                <a:solidFill>
                  <a:srgbClr val="009644"/>
                </a:solidFill>
                <a:latin typeface="Consolas" panose="020B0609020204030204" pitchFamily="49" charset="0"/>
              </a:rPr>
              <a:t>uint8_t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i,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temp_byte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for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i = 0;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&lt;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2;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temp_byte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= *((</a:t>
            </a:r>
            <a:r>
              <a:rPr lang="en-US" i="1" dirty="0">
                <a:solidFill>
                  <a:srgbClr val="009644"/>
                </a:solidFill>
                <a:latin typeface="Consolas" panose="020B0609020204030204" pitchFamily="49" charset="0"/>
              </a:rPr>
              <a:t>uint8_t</a:t>
            </a:r>
            <a:r>
              <a:rPr lang="en-US" i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(3-i));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*((</a:t>
            </a:r>
            <a:r>
              <a:rPr lang="en-US" i="1" dirty="0">
                <a:solidFill>
                  <a:srgbClr val="009644"/>
                </a:solidFill>
                <a:latin typeface="Consolas" panose="020B0609020204030204" pitchFamily="49" charset="0"/>
              </a:rPr>
              <a:t>uint8_t</a:t>
            </a:r>
            <a:r>
              <a:rPr lang="en-US" i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ptr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(3-i)) =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*((</a:t>
            </a:r>
            <a:r>
              <a:rPr lang="en-US" i="1" dirty="0">
                <a:solidFill>
                  <a:srgbClr val="009644"/>
                </a:solidFill>
                <a:latin typeface="Consolas" panose="020B0609020204030204" pitchFamily="49" charset="0"/>
              </a:rPr>
              <a:t>uint8_t</a:t>
            </a:r>
            <a:r>
              <a:rPr lang="en-US" i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ptr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+ i) 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*((</a:t>
            </a:r>
            <a:r>
              <a:rPr lang="en-US" i="1" dirty="0">
                <a:solidFill>
                  <a:srgbClr val="009644"/>
                </a:solidFill>
                <a:latin typeface="Consolas" panose="020B0609020204030204" pitchFamily="49" charset="0"/>
              </a:rPr>
              <a:t>uint8_t</a:t>
            </a:r>
            <a:r>
              <a:rPr lang="en-US" i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temp_byte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525031" y="1536272"/>
            <a:ext cx="458814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9644"/>
                </a:solidFill>
                <a:latin typeface="Consolas" panose="020B0609020204030204" pitchFamily="49" charset="0"/>
              </a:rPr>
              <a:t>/* Assume little </a:t>
            </a:r>
            <a:r>
              <a:rPr lang="en-US" sz="2000" dirty="0" smtClean="0">
                <a:solidFill>
                  <a:srgbClr val="009644"/>
                </a:solidFill>
                <a:latin typeface="Consolas" panose="020B0609020204030204" pitchFamily="49" charset="0"/>
              </a:rPr>
              <a:t>endian */</a:t>
            </a:r>
            <a:endParaRPr lang="en-US" sz="2000" dirty="0">
              <a:solidFill>
                <a:srgbClr val="009644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main(){</a:t>
            </a:r>
          </a:p>
          <a:p>
            <a:r>
              <a:rPr lang="en-US" sz="2000" i="1" dirty="0">
                <a:solidFill>
                  <a:srgbClr val="009644"/>
                </a:solidFill>
                <a:latin typeface="Consolas" panose="020B0609020204030204" pitchFamily="49" charset="0"/>
              </a:rPr>
              <a:t>   uint32_t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var = 0xABCD1234;</a:t>
            </a:r>
          </a:p>
          <a:p>
            <a:r>
              <a:rPr lang="en-US" sz="2000" i="1" dirty="0">
                <a:solidFill>
                  <a:srgbClr val="009644"/>
                </a:solidFill>
                <a:latin typeface="Consolas" panose="020B0609020204030204" pitchFamily="49" charset="0"/>
              </a:rPr>
              <a:t>   uint32_t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*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ptr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= &amp;var;</a:t>
            </a:r>
          </a:p>
          <a:p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byte_swap32(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while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1);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53345" y="6158317"/>
            <a:ext cx="872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F0"/>
                </a:solidFill>
              </a:rPr>
              <a:t>Before</a:t>
            </a:r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28086" y="6158317"/>
            <a:ext cx="714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F0"/>
                </a:solidFill>
              </a:rPr>
              <a:t>After</a:t>
            </a:r>
            <a:endParaRPr lang="en-US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Unused Slides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3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Portability with Endianness [</a:t>
            </a:r>
            <a:r>
              <a:rPr lang="en-US" sz="3600" dirty="0" smtClean="0"/>
              <a:t>S9a</a:t>
            </a:r>
            <a:r>
              <a:rPr lang="en-US" sz="3600" dirty="0"/>
              <a:t>]</a:t>
            </a:r>
          </a:p>
        </p:txBody>
      </p:sp>
      <p:sp>
        <p:nvSpPr>
          <p:cNvPr id="74" name="Rectangle 73"/>
          <p:cNvSpPr/>
          <p:nvPr/>
        </p:nvSpPr>
        <p:spPr>
          <a:xfrm>
            <a:off x="5313702" y="4322894"/>
            <a:ext cx="25944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In little endian architecture...</a:t>
            </a:r>
          </a:p>
        </p:txBody>
      </p:sp>
      <p:sp>
        <p:nvSpPr>
          <p:cNvPr id="135" name="Bent-Up Arrow 134"/>
          <p:cNvSpPr/>
          <p:nvPr/>
        </p:nvSpPr>
        <p:spPr>
          <a:xfrm rot="5400000" flipV="1">
            <a:off x="4210373" y="3951642"/>
            <a:ext cx="1035345" cy="988698"/>
          </a:xfrm>
          <a:prstGeom prst="bentUpArrow">
            <a:avLst>
              <a:gd name="adj1" fmla="val 12338"/>
              <a:gd name="adj2" fmla="val 12630"/>
              <a:gd name="adj3" fmla="val 178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36" name="Group 135"/>
          <p:cNvGrpSpPr/>
          <p:nvPr/>
        </p:nvGrpSpPr>
        <p:grpSpPr>
          <a:xfrm>
            <a:off x="1530775" y="3225344"/>
            <a:ext cx="1063720" cy="1120570"/>
            <a:chOff x="1322987" y="1953305"/>
            <a:chExt cx="1063720" cy="1120570"/>
          </a:xfrm>
        </p:grpSpPr>
        <p:sp>
          <p:nvSpPr>
            <p:cNvPr id="137" name="Rectangle 136"/>
            <p:cNvSpPr/>
            <p:nvPr/>
          </p:nvSpPr>
          <p:spPr>
            <a:xfrm>
              <a:off x="1322988" y="1953305"/>
              <a:ext cx="1063719" cy="28184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1322987" y="2233510"/>
              <a:ext cx="1063719" cy="28184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F9</a:t>
              </a: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322987" y="2515356"/>
              <a:ext cx="1063719" cy="28184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0C</a:t>
              </a: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322987" y="2792029"/>
              <a:ext cx="1063719" cy="28184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sp>
        <p:nvSpPr>
          <p:cNvPr id="141" name="Rectangle 140"/>
          <p:cNvSpPr/>
          <p:nvPr/>
        </p:nvSpPr>
        <p:spPr>
          <a:xfrm>
            <a:off x="1529696" y="4908530"/>
            <a:ext cx="1063719" cy="288417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...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1529695" y="5193455"/>
            <a:ext cx="1063720" cy="562051"/>
            <a:chOff x="1322987" y="4262674"/>
            <a:chExt cx="1063720" cy="562051"/>
          </a:xfrm>
        </p:grpSpPr>
        <p:sp>
          <p:nvSpPr>
            <p:cNvPr id="143" name="Rectangle 142"/>
            <p:cNvSpPr/>
            <p:nvPr/>
          </p:nvSpPr>
          <p:spPr>
            <a:xfrm>
              <a:off x="1322988" y="4262674"/>
              <a:ext cx="1063719" cy="28184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33</a:t>
              </a: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1322987" y="4542879"/>
              <a:ext cx="1063719" cy="28184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07</a:t>
              </a:r>
            </a:p>
          </p:txBody>
        </p:sp>
      </p:grpSp>
      <p:sp>
        <p:nvSpPr>
          <p:cNvPr id="148" name="TextBox 147"/>
          <p:cNvSpPr txBox="1"/>
          <p:nvPr/>
        </p:nvSpPr>
        <p:spPr>
          <a:xfrm>
            <a:off x="637248" y="3186342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0x4000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633719" y="5151737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0xF90C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640420" y="3468427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0x4001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641928" y="3753878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0x4002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631623" y="4035963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0x4003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630453" y="5442866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0xF90D</a:t>
            </a:r>
          </a:p>
        </p:txBody>
      </p:sp>
      <p:sp>
        <p:nvSpPr>
          <p:cNvPr id="166" name="Right Brace 165"/>
          <p:cNvSpPr/>
          <p:nvPr/>
        </p:nvSpPr>
        <p:spPr>
          <a:xfrm>
            <a:off x="2690036" y="3225344"/>
            <a:ext cx="266700" cy="1683186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3066938" y="3894645"/>
            <a:ext cx="7164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array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3189958" y="5083079"/>
            <a:ext cx="4944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ptr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1530467" y="1826466"/>
            <a:ext cx="1063720" cy="1126432"/>
            <a:chOff x="1322987" y="1953305"/>
            <a:chExt cx="1063720" cy="1126432"/>
          </a:xfrm>
        </p:grpSpPr>
        <p:sp>
          <p:nvSpPr>
            <p:cNvPr id="32" name="Rectangle 31"/>
            <p:cNvSpPr/>
            <p:nvPr/>
          </p:nvSpPr>
          <p:spPr>
            <a:xfrm>
              <a:off x="1322988" y="1953305"/>
              <a:ext cx="1063719" cy="281846"/>
            </a:xfrm>
            <a:prstGeom prst="rect">
              <a:avLst/>
            </a:prstGeom>
            <a:pattFill prst="wd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322987" y="2233510"/>
              <a:ext cx="1063719" cy="281846"/>
            </a:xfrm>
            <a:prstGeom prst="rect">
              <a:avLst/>
            </a:prstGeom>
            <a:pattFill prst="wd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322987" y="2515356"/>
              <a:ext cx="1063719" cy="281846"/>
            </a:xfrm>
            <a:prstGeom prst="rect">
              <a:avLst/>
            </a:prstGeom>
            <a:pattFill prst="wd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322987" y="2797891"/>
              <a:ext cx="1063719" cy="281846"/>
            </a:xfrm>
            <a:prstGeom prst="rect">
              <a:avLst/>
            </a:prstGeom>
            <a:pattFill prst="wd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Rectangle 35"/>
          <p:cNvSpPr/>
          <p:nvPr/>
        </p:nvSpPr>
        <p:spPr>
          <a:xfrm>
            <a:off x="1530468" y="2948977"/>
            <a:ext cx="1063719" cy="27883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37248" y="1770535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0x2412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40112" y="2069549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0x2413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41620" y="235500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0x2414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31315" y="2637085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0x2415</a:t>
            </a:r>
          </a:p>
        </p:txBody>
      </p:sp>
      <p:sp>
        <p:nvSpPr>
          <p:cNvPr id="57" name="Right Brace 56"/>
          <p:cNvSpPr/>
          <p:nvPr/>
        </p:nvSpPr>
        <p:spPr>
          <a:xfrm>
            <a:off x="2669350" y="1826465"/>
            <a:ext cx="266700" cy="111588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090987" y="2054808"/>
            <a:ext cx="9380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Invalid </a:t>
            </a:r>
          </a:p>
          <a:p>
            <a:r>
              <a:rPr lang="en-US" sz="2000" dirty="0">
                <a:solidFill>
                  <a:schemeClr val="bg1"/>
                </a:solidFill>
              </a:rPr>
              <a:t>section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1530775" y="4351248"/>
            <a:ext cx="1063720" cy="562051"/>
            <a:chOff x="1322987" y="1953305"/>
            <a:chExt cx="1063720" cy="562051"/>
          </a:xfrm>
        </p:grpSpPr>
        <p:sp>
          <p:nvSpPr>
            <p:cNvPr id="60" name="Rectangle 59"/>
            <p:cNvSpPr/>
            <p:nvPr/>
          </p:nvSpPr>
          <p:spPr>
            <a:xfrm>
              <a:off x="1322988" y="1953305"/>
              <a:ext cx="1063719" cy="28184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33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322987" y="2233510"/>
              <a:ext cx="1063719" cy="28184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07</a:t>
              </a: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637248" y="4310315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0x4000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40420" y="4594331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0x4001</a:t>
            </a:r>
          </a:p>
        </p:txBody>
      </p:sp>
      <p:sp>
        <p:nvSpPr>
          <p:cNvPr id="3" name="Rectangle 2"/>
          <p:cNvSpPr/>
          <p:nvPr/>
        </p:nvSpPr>
        <p:spPr>
          <a:xfrm>
            <a:off x="1498058" y="5157415"/>
            <a:ext cx="1131877" cy="63597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stCxn id="169" idx="1"/>
          </p:cNvCxnSpPr>
          <p:nvPr/>
        </p:nvCxnSpPr>
        <p:spPr>
          <a:xfrm flipH="1">
            <a:off x="2690036" y="5283134"/>
            <a:ext cx="499922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7775020" y="3414065"/>
            <a:ext cx="25499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Dereference at valid address</a:t>
            </a:r>
          </a:p>
        </p:txBody>
      </p:sp>
      <p:cxnSp>
        <p:nvCxnSpPr>
          <p:cNvPr id="8" name="Elbow Connector 7"/>
          <p:cNvCxnSpPr/>
          <p:nvPr/>
        </p:nvCxnSpPr>
        <p:spPr>
          <a:xfrm rot="10800000">
            <a:off x="6464380" y="3111978"/>
            <a:ext cx="1310640" cy="476738"/>
          </a:xfrm>
          <a:prstGeom prst="bentConnector3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448922" y="1885196"/>
            <a:ext cx="74866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9644"/>
                </a:solidFill>
                <a:latin typeface="Consolas" panose="020B0609020204030204" pitchFamily="49" charset="0"/>
              </a:rPr>
              <a:t>/* Program depends on LE architecture. */</a:t>
            </a:r>
            <a:endParaRPr lang="en-US" sz="1400" b="1" dirty="0">
              <a:solidFill>
                <a:srgbClr val="0B34A9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B34A9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main(){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i="1" dirty="0">
                <a:solidFill>
                  <a:srgbClr val="009644"/>
                </a:solidFill>
                <a:latin typeface="Consolas" panose="020B0609020204030204" pitchFamily="49" charset="0"/>
              </a:rPr>
              <a:t>uint16_t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array[] = {0xF924, 0x120C, 0};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i="1" dirty="0">
                <a:solidFill>
                  <a:srgbClr val="009644"/>
                </a:solidFill>
                <a:latin typeface="Consolas" panose="020B0609020204030204" pitchFamily="49" charset="0"/>
              </a:rPr>
              <a:t>uint16_t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* ptr = (</a:t>
            </a:r>
            <a:r>
              <a:rPr lang="en-US" sz="1400" i="1" dirty="0" smtClean="0">
                <a:solidFill>
                  <a:srgbClr val="009644"/>
                </a:solidFill>
                <a:latin typeface="Consolas" panose="020B0609020204030204" pitchFamily="49" charset="0"/>
              </a:rPr>
              <a:t>uint16_t*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((array[0] &amp; 0xFF00) | (array[1] &amp; 0xFF));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nsolas" panose="020B0609020204030204" pitchFamily="49" charset="0"/>
              </a:rPr>
              <a:t>   array[2] = *ptr;</a:t>
            </a: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9644"/>
                </a:solidFill>
                <a:latin typeface="Consolas" panose="020B0609020204030204" pitchFamily="49" charset="0"/>
              </a:rPr>
              <a:t>// Rest of code...</a:t>
            </a:r>
            <a:endParaRPr lang="en-US" sz="1400" b="1" dirty="0">
              <a:solidFill>
                <a:srgbClr val="0B34A9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7779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Portability with Endianness [</a:t>
            </a:r>
            <a:r>
              <a:rPr lang="en-US" sz="3600" dirty="0" smtClean="0"/>
              <a:t>S9b]</a:t>
            </a:r>
            <a:endParaRPr lang="en-US" sz="3600" dirty="0"/>
          </a:p>
        </p:txBody>
      </p:sp>
      <p:grpSp>
        <p:nvGrpSpPr>
          <p:cNvPr id="136" name="Group 135"/>
          <p:cNvGrpSpPr/>
          <p:nvPr/>
        </p:nvGrpSpPr>
        <p:grpSpPr>
          <a:xfrm>
            <a:off x="1530775" y="3225344"/>
            <a:ext cx="1063720" cy="1120570"/>
            <a:chOff x="1322987" y="1953305"/>
            <a:chExt cx="1063720" cy="1120570"/>
          </a:xfrm>
        </p:grpSpPr>
        <p:sp>
          <p:nvSpPr>
            <p:cNvPr id="137" name="Rectangle 136"/>
            <p:cNvSpPr/>
            <p:nvPr/>
          </p:nvSpPr>
          <p:spPr>
            <a:xfrm>
              <a:off x="1322988" y="1953305"/>
              <a:ext cx="1063719" cy="28184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F9</a:t>
              </a: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1322987" y="2233510"/>
              <a:ext cx="1063719" cy="28184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322987" y="2515356"/>
              <a:ext cx="1063719" cy="28184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322987" y="2792029"/>
              <a:ext cx="1063719" cy="28184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0C</a:t>
              </a:r>
            </a:p>
          </p:txBody>
        </p:sp>
      </p:grpSp>
      <p:sp>
        <p:nvSpPr>
          <p:cNvPr id="141" name="Rectangle 140"/>
          <p:cNvSpPr/>
          <p:nvPr/>
        </p:nvSpPr>
        <p:spPr>
          <a:xfrm>
            <a:off x="1529696" y="4908530"/>
            <a:ext cx="1063719" cy="288417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...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1529695" y="5193455"/>
            <a:ext cx="1063720" cy="562051"/>
            <a:chOff x="1322987" y="4262674"/>
            <a:chExt cx="1063720" cy="562051"/>
          </a:xfrm>
        </p:grpSpPr>
        <p:sp>
          <p:nvSpPr>
            <p:cNvPr id="143" name="Rectangle 142"/>
            <p:cNvSpPr/>
            <p:nvPr/>
          </p:nvSpPr>
          <p:spPr>
            <a:xfrm>
              <a:off x="1322988" y="4262674"/>
              <a:ext cx="1063719" cy="28184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07</a:t>
              </a: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1322987" y="4542879"/>
              <a:ext cx="1063719" cy="28184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33</a:t>
              </a:r>
            </a:p>
          </p:txBody>
        </p:sp>
      </p:grpSp>
      <p:sp>
        <p:nvSpPr>
          <p:cNvPr id="148" name="TextBox 147"/>
          <p:cNvSpPr txBox="1"/>
          <p:nvPr/>
        </p:nvSpPr>
        <p:spPr>
          <a:xfrm>
            <a:off x="637248" y="3186342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0x4000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633719" y="5151737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0xF90C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640420" y="3468427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0x4001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641928" y="3753878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0x4002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631623" y="4035963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0x4003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630453" y="5442866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0xF90D</a:t>
            </a:r>
          </a:p>
        </p:txBody>
      </p:sp>
      <p:sp>
        <p:nvSpPr>
          <p:cNvPr id="166" name="Right Brace 165"/>
          <p:cNvSpPr/>
          <p:nvPr/>
        </p:nvSpPr>
        <p:spPr>
          <a:xfrm>
            <a:off x="2688467" y="3225344"/>
            <a:ext cx="266700" cy="1683186"/>
          </a:xfrm>
          <a:prstGeom prst="rightBrac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3049693" y="3894645"/>
            <a:ext cx="7164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array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3512539" y="1720778"/>
            <a:ext cx="4944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ptr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1530467" y="1826466"/>
            <a:ext cx="1063720" cy="1126432"/>
            <a:chOff x="1322987" y="1953305"/>
            <a:chExt cx="1063720" cy="1126432"/>
          </a:xfrm>
        </p:grpSpPr>
        <p:sp>
          <p:nvSpPr>
            <p:cNvPr id="32" name="Rectangle 31"/>
            <p:cNvSpPr/>
            <p:nvPr/>
          </p:nvSpPr>
          <p:spPr>
            <a:xfrm>
              <a:off x="1322988" y="1953305"/>
              <a:ext cx="1063719" cy="281846"/>
            </a:xfrm>
            <a:prstGeom prst="rect">
              <a:avLst/>
            </a:prstGeom>
            <a:pattFill prst="wd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322987" y="2233510"/>
              <a:ext cx="1063719" cy="281846"/>
            </a:xfrm>
            <a:prstGeom prst="rect">
              <a:avLst/>
            </a:prstGeom>
            <a:pattFill prst="wd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322987" y="2515356"/>
              <a:ext cx="1063719" cy="281846"/>
            </a:xfrm>
            <a:prstGeom prst="rect">
              <a:avLst/>
            </a:prstGeom>
            <a:pattFill prst="wd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322987" y="2797891"/>
              <a:ext cx="1063719" cy="281846"/>
            </a:xfrm>
            <a:prstGeom prst="rect">
              <a:avLst/>
            </a:prstGeom>
            <a:pattFill prst="wd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Rectangle 35"/>
          <p:cNvSpPr/>
          <p:nvPr/>
        </p:nvSpPr>
        <p:spPr>
          <a:xfrm>
            <a:off x="1530468" y="2948977"/>
            <a:ext cx="1063719" cy="27883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37248" y="1770535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0x2412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40112" y="2069549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0x2413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41620" y="235500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0x2414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31315" y="2637085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0x2415</a:t>
            </a:r>
          </a:p>
        </p:txBody>
      </p:sp>
      <p:sp>
        <p:nvSpPr>
          <p:cNvPr id="57" name="Right Brace 56"/>
          <p:cNvSpPr/>
          <p:nvPr/>
        </p:nvSpPr>
        <p:spPr>
          <a:xfrm>
            <a:off x="2679820" y="1826465"/>
            <a:ext cx="266700" cy="1115889"/>
          </a:xfrm>
          <a:prstGeom prst="rightBrac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007751" y="2054808"/>
            <a:ext cx="9380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Invalid </a:t>
            </a:r>
          </a:p>
          <a:p>
            <a:r>
              <a:rPr lang="en-US" sz="2000" dirty="0">
                <a:solidFill>
                  <a:schemeClr val="bg1"/>
                </a:solidFill>
              </a:rPr>
              <a:t>section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1530775" y="4351248"/>
            <a:ext cx="1063720" cy="562051"/>
            <a:chOff x="1322987" y="1953305"/>
            <a:chExt cx="1063720" cy="562051"/>
          </a:xfrm>
        </p:grpSpPr>
        <p:sp>
          <p:nvSpPr>
            <p:cNvPr id="60" name="Rectangle 59"/>
            <p:cNvSpPr/>
            <p:nvPr/>
          </p:nvSpPr>
          <p:spPr>
            <a:xfrm>
              <a:off x="1322988" y="1953305"/>
              <a:ext cx="1063719" cy="28184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07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322987" y="2233510"/>
              <a:ext cx="1063719" cy="28184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33</a:t>
              </a: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637248" y="4310315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0x4000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40420" y="4594331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0x4001</a:t>
            </a:r>
          </a:p>
        </p:txBody>
      </p:sp>
      <p:sp>
        <p:nvSpPr>
          <p:cNvPr id="3" name="Rectangle 2"/>
          <p:cNvSpPr/>
          <p:nvPr/>
        </p:nvSpPr>
        <p:spPr>
          <a:xfrm>
            <a:off x="1498058" y="1790324"/>
            <a:ext cx="1131877" cy="63597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851353" y="1896357"/>
            <a:ext cx="678120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448922" y="1885196"/>
            <a:ext cx="74866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9644"/>
                </a:solidFill>
                <a:latin typeface="Consolas" panose="020B0609020204030204" pitchFamily="49" charset="0"/>
              </a:rPr>
              <a:t>/* Program depends on LE architecture. */</a:t>
            </a:r>
            <a:endParaRPr lang="en-US" sz="1400" b="1" dirty="0">
              <a:solidFill>
                <a:srgbClr val="0B34A9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B34A9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main(){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i="1" dirty="0">
                <a:solidFill>
                  <a:srgbClr val="009644"/>
                </a:solidFill>
                <a:latin typeface="Consolas" panose="020B0609020204030204" pitchFamily="49" charset="0"/>
              </a:rPr>
              <a:t>uint16_t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array[] = {0xF924, 0x120C, 0};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i="1" dirty="0">
                <a:solidFill>
                  <a:srgbClr val="009644"/>
                </a:solidFill>
                <a:latin typeface="Consolas" panose="020B0609020204030204" pitchFamily="49" charset="0"/>
              </a:rPr>
              <a:t>uint16_t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* ptr = (</a:t>
            </a:r>
            <a:r>
              <a:rPr lang="en-US" sz="1400" i="1" dirty="0">
                <a:solidFill>
                  <a:srgbClr val="009644"/>
                </a:solidFill>
                <a:latin typeface="Consolas" panose="020B0609020204030204" pitchFamily="49" charset="0"/>
              </a:rPr>
              <a:t>uint32_t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) ((array[0] &amp; 0xFF00) | (array[1] &amp; 0xFF));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nsolas" panose="020B0609020204030204" pitchFamily="49" charset="0"/>
              </a:rPr>
              <a:t>   array[2] = *ptr;</a:t>
            </a: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9644"/>
                </a:solidFill>
                <a:latin typeface="Consolas" panose="020B0609020204030204" pitchFamily="49" charset="0"/>
              </a:rPr>
              <a:t>// Rest of code...</a:t>
            </a:r>
            <a:endParaRPr lang="en-US" sz="1400" b="1" dirty="0">
              <a:solidFill>
                <a:srgbClr val="0B34A9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4" name="Bent-Up Arrow 53"/>
          <p:cNvSpPr/>
          <p:nvPr/>
        </p:nvSpPr>
        <p:spPr>
          <a:xfrm rot="5400000" flipV="1">
            <a:off x="4210373" y="3951642"/>
            <a:ext cx="1035345" cy="988698"/>
          </a:xfrm>
          <a:prstGeom prst="bentUpArrow">
            <a:avLst>
              <a:gd name="adj1" fmla="val 12338"/>
              <a:gd name="adj2" fmla="val 12630"/>
              <a:gd name="adj3" fmla="val 178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775020" y="3414065"/>
            <a:ext cx="28997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Dereferenced at </a:t>
            </a:r>
            <a:r>
              <a:rPr lang="en-US" sz="1600" b="1" dirty="0">
                <a:solidFill>
                  <a:schemeClr val="bg1"/>
                </a:solidFill>
              </a:rPr>
              <a:t>invalid</a:t>
            </a:r>
            <a:r>
              <a:rPr lang="en-US" sz="1600" dirty="0">
                <a:solidFill>
                  <a:schemeClr val="bg1"/>
                </a:solidFill>
              </a:rPr>
              <a:t> address!</a:t>
            </a:r>
          </a:p>
        </p:txBody>
      </p:sp>
      <p:cxnSp>
        <p:nvCxnSpPr>
          <p:cNvPr id="56" name="Elbow Connector 55"/>
          <p:cNvCxnSpPr/>
          <p:nvPr/>
        </p:nvCxnSpPr>
        <p:spPr>
          <a:xfrm rot="10800000">
            <a:off x="6464380" y="3111978"/>
            <a:ext cx="1310640" cy="476738"/>
          </a:xfrm>
          <a:prstGeom prst="bentConnector3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307550" y="4322894"/>
            <a:ext cx="24674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In big endian architecture...</a:t>
            </a:r>
          </a:p>
        </p:txBody>
      </p:sp>
    </p:spTree>
    <p:extLst>
      <p:ext uri="{BB962C8B-B14F-4D97-AF65-F5344CB8AC3E}">
        <p14:creationId xmlns:p14="http://schemas.microsoft.com/office/powerpoint/2010/main" val="20906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Memory [S1]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6601326" y="1825625"/>
            <a:ext cx="5315187" cy="40939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200" b="1" dirty="0" smtClean="0"/>
              <a:t>Microcontroller</a:t>
            </a:r>
            <a:endParaRPr lang="en-US" sz="2200" b="1" dirty="0"/>
          </a:p>
        </p:txBody>
      </p:sp>
      <p:sp>
        <p:nvSpPr>
          <p:cNvPr id="9" name="Rectangle 8"/>
          <p:cNvSpPr/>
          <p:nvPr/>
        </p:nvSpPr>
        <p:spPr>
          <a:xfrm>
            <a:off x="8757017" y="4850093"/>
            <a:ext cx="1309404" cy="1005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GPIO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82435" y="2078981"/>
            <a:ext cx="1331824" cy="10478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Flash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601138" y="2360995"/>
            <a:ext cx="1363160" cy="112448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CPU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Left-Up Arrow 16"/>
          <p:cNvSpPr/>
          <p:nvPr/>
        </p:nvSpPr>
        <p:spPr>
          <a:xfrm>
            <a:off x="6773852" y="1977287"/>
            <a:ext cx="2985058" cy="2370450"/>
          </a:xfrm>
          <a:prstGeom prst="leftUpArrow">
            <a:avLst>
              <a:gd name="adj1" fmla="val 3214"/>
              <a:gd name="adj2" fmla="val 5840"/>
              <a:gd name="adj3" fmla="val 975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 Arrow 19"/>
          <p:cNvSpPr/>
          <p:nvPr/>
        </p:nvSpPr>
        <p:spPr>
          <a:xfrm>
            <a:off x="8112340" y="3485484"/>
            <a:ext cx="301396" cy="766359"/>
          </a:xfrm>
          <a:prstGeom prst="upArrow">
            <a:avLst>
              <a:gd name="adj1" fmla="val 22221"/>
              <a:gd name="adj2" fmla="val 708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p Arrow 20"/>
          <p:cNvSpPr/>
          <p:nvPr/>
        </p:nvSpPr>
        <p:spPr>
          <a:xfrm rot="10800000">
            <a:off x="9289607" y="4237271"/>
            <a:ext cx="267085" cy="612822"/>
          </a:xfrm>
          <a:prstGeom prst="upArrow">
            <a:avLst>
              <a:gd name="adj1" fmla="val 22221"/>
              <a:gd name="adj2" fmla="val 7952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 Arrow 21"/>
          <p:cNvSpPr/>
          <p:nvPr/>
        </p:nvSpPr>
        <p:spPr>
          <a:xfrm rot="5400000">
            <a:off x="9941388" y="2278301"/>
            <a:ext cx="229869" cy="865154"/>
          </a:xfrm>
          <a:prstGeom prst="upArrow">
            <a:avLst>
              <a:gd name="adj1" fmla="val 38159"/>
              <a:gd name="adj2" fmla="val 9360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/>
          <p:cNvSpPr/>
          <p:nvPr/>
        </p:nvSpPr>
        <p:spPr>
          <a:xfrm rot="10800000">
            <a:off x="7613476" y="4237271"/>
            <a:ext cx="267085" cy="612822"/>
          </a:xfrm>
          <a:prstGeom prst="upArrow">
            <a:avLst>
              <a:gd name="adj1" fmla="val 22221"/>
              <a:gd name="adj2" fmla="val 7952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066547" y="4850093"/>
            <a:ext cx="1467739" cy="10052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Peripherals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0482435" y="3257660"/>
            <a:ext cx="1331824" cy="10478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SRAM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Up Arrow 27"/>
          <p:cNvSpPr/>
          <p:nvPr/>
        </p:nvSpPr>
        <p:spPr>
          <a:xfrm rot="5400000">
            <a:off x="9901284" y="3377179"/>
            <a:ext cx="229869" cy="865154"/>
          </a:xfrm>
          <a:prstGeom prst="upArrow">
            <a:avLst>
              <a:gd name="adj1" fmla="val 38159"/>
              <a:gd name="adj2" fmla="val 9360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 Placeholder 3"/>
          <p:cNvSpPr txBox="1">
            <a:spLocks/>
          </p:cNvSpPr>
          <p:nvPr/>
        </p:nvSpPr>
        <p:spPr>
          <a:xfrm>
            <a:off x="197800" y="1284890"/>
            <a:ext cx="6344273" cy="5173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smtClean="0">
                <a:solidFill>
                  <a:schemeClr val="bg1"/>
                </a:solidFill>
              </a:rPr>
              <a:t>Memory storage interacting with the CPU</a:t>
            </a:r>
            <a:endParaRPr lang="en-US" sz="2600" dirty="0">
              <a:solidFill>
                <a:schemeClr val="bg1"/>
              </a:solidFill>
            </a:endParaRPr>
          </a:p>
          <a:p>
            <a:pPr lvl="1"/>
            <a:r>
              <a:rPr lang="en-US" sz="2600" dirty="0">
                <a:solidFill>
                  <a:schemeClr val="bg1"/>
                </a:solidFill>
              </a:rPr>
              <a:t>Code Memory</a:t>
            </a:r>
          </a:p>
          <a:p>
            <a:pPr lvl="1"/>
            <a:r>
              <a:rPr lang="en-US" sz="2600" dirty="0">
                <a:solidFill>
                  <a:schemeClr val="bg1"/>
                </a:solidFill>
              </a:rPr>
              <a:t>Data Memory</a:t>
            </a:r>
          </a:p>
          <a:p>
            <a:pPr lvl="1"/>
            <a:r>
              <a:rPr lang="en-US" sz="2600" dirty="0" smtClean="0">
                <a:solidFill>
                  <a:schemeClr val="bg1"/>
                </a:solidFill>
              </a:rPr>
              <a:t>Registers (Peripherals)</a:t>
            </a:r>
            <a:endParaRPr lang="en-US" sz="2600" dirty="0">
              <a:solidFill>
                <a:schemeClr val="bg1"/>
              </a:solidFill>
            </a:endParaRPr>
          </a:p>
          <a:p>
            <a:endParaRPr lang="en-US" sz="2600" dirty="0" smtClean="0">
              <a:solidFill>
                <a:schemeClr val="bg1"/>
              </a:solidFill>
            </a:endParaRPr>
          </a:p>
          <a:p>
            <a:r>
              <a:rPr lang="en-US" sz="2600" dirty="0" smtClean="0">
                <a:solidFill>
                  <a:schemeClr val="bg1"/>
                </a:solidFill>
              </a:rPr>
              <a:t>Memory interfaces to CPU through Busses</a:t>
            </a:r>
          </a:p>
          <a:p>
            <a:endParaRPr lang="en-US" sz="2600" dirty="0">
              <a:solidFill>
                <a:schemeClr val="bg1"/>
              </a:solidFill>
            </a:endParaRPr>
          </a:p>
          <a:p>
            <a:r>
              <a:rPr lang="en-US" sz="2600" dirty="0" smtClean="0">
                <a:solidFill>
                  <a:srgbClr val="FFFF00"/>
                </a:solidFill>
              </a:rPr>
              <a:t>Load-Store</a:t>
            </a:r>
            <a:r>
              <a:rPr lang="en-US" sz="2600" dirty="0" smtClean="0">
                <a:solidFill>
                  <a:schemeClr val="bg1"/>
                </a:solidFill>
              </a:rPr>
              <a:t> architecture requires operations to occur in CPU</a:t>
            </a:r>
          </a:p>
          <a:p>
            <a:pPr lvl="1"/>
            <a:r>
              <a:rPr lang="en-US" sz="2200" dirty="0" smtClean="0">
                <a:solidFill>
                  <a:schemeClr val="bg1"/>
                </a:solidFill>
              </a:rPr>
              <a:t>Data get </a:t>
            </a:r>
            <a:r>
              <a:rPr lang="en-US" sz="2200" dirty="0" smtClean="0">
                <a:solidFill>
                  <a:srgbClr val="FFFF00"/>
                </a:solidFill>
              </a:rPr>
              <a:t>loaded</a:t>
            </a:r>
            <a:r>
              <a:rPr lang="en-US" sz="2200" dirty="0" smtClean="0">
                <a:solidFill>
                  <a:schemeClr val="bg1"/>
                </a:solidFill>
              </a:rPr>
              <a:t> into CPU</a:t>
            </a:r>
          </a:p>
          <a:p>
            <a:pPr lvl="1"/>
            <a:r>
              <a:rPr lang="en-US" sz="2200" dirty="0" smtClean="0">
                <a:solidFill>
                  <a:schemeClr val="bg1"/>
                </a:solidFill>
              </a:rPr>
              <a:t>Data is operated </a:t>
            </a:r>
            <a:r>
              <a:rPr lang="en-US" sz="2200" dirty="0">
                <a:solidFill>
                  <a:schemeClr val="bg1"/>
                </a:solidFill>
              </a:rPr>
              <a:t>o</a:t>
            </a:r>
            <a:r>
              <a:rPr lang="en-US" sz="2200" dirty="0" smtClean="0">
                <a:solidFill>
                  <a:schemeClr val="bg1"/>
                </a:solidFill>
              </a:rPr>
              <a:t>n</a:t>
            </a:r>
          </a:p>
          <a:p>
            <a:pPr lvl="1"/>
            <a:r>
              <a:rPr lang="en-US" sz="2200" dirty="0" smtClean="0">
                <a:solidFill>
                  <a:schemeClr val="bg1"/>
                </a:solidFill>
              </a:rPr>
              <a:t>Data is </a:t>
            </a:r>
            <a:r>
              <a:rPr lang="en-US" sz="2200" dirty="0" smtClean="0">
                <a:solidFill>
                  <a:srgbClr val="FFFF00"/>
                </a:solidFill>
              </a:rPr>
              <a:t>stored</a:t>
            </a:r>
            <a:r>
              <a:rPr lang="en-US" sz="2200" dirty="0" smtClean="0">
                <a:solidFill>
                  <a:schemeClr val="bg1"/>
                </a:solidFill>
              </a:rPr>
              <a:t> back to memory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863620" y="5216745"/>
            <a:ext cx="1093073" cy="49994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7736181" y="2811466"/>
            <a:ext cx="1093073" cy="49994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7253879" y="5256648"/>
            <a:ext cx="1093073" cy="49994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8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Data Order </a:t>
            </a:r>
            <a:r>
              <a:rPr lang="en-US" sz="3600" dirty="0"/>
              <a:t>[</a:t>
            </a:r>
            <a:r>
              <a:rPr lang="en-US" sz="3600" dirty="0" smtClean="0"/>
              <a:t>S2]</a:t>
            </a:r>
            <a:endParaRPr lang="en-US" sz="3600" dirty="0"/>
          </a:p>
        </p:txBody>
      </p:sp>
      <p:sp>
        <p:nvSpPr>
          <p:cNvPr id="18" name="TextBox 17"/>
          <p:cNvSpPr txBox="1"/>
          <p:nvPr/>
        </p:nvSpPr>
        <p:spPr>
          <a:xfrm>
            <a:off x="531185" y="1555372"/>
            <a:ext cx="56646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Each address stores 1 Byte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Half-Words store 2 Bytes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Words store 4 Bytes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2779" y="4132326"/>
            <a:ext cx="4147354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6"/>
                </a:solidFill>
              </a:rPr>
              <a:t>Which location stores the MSB?</a:t>
            </a:r>
          </a:p>
          <a:p>
            <a:r>
              <a:rPr lang="en-US" sz="2400" dirty="0" smtClean="0">
                <a:solidFill>
                  <a:schemeClr val="accent6"/>
                </a:solidFill>
              </a:rPr>
              <a:t>Which location stores the LSB?</a:t>
            </a:r>
            <a:endParaRPr lang="en-US" sz="2400" dirty="0">
              <a:solidFill>
                <a:schemeClr val="accent6"/>
              </a:solidFill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9802018" y="2275537"/>
            <a:ext cx="1063720" cy="1126432"/>
            <a:chOff x="1322987" y="1953305"/>
            <a:chExt cx="1063720" cy="1126432"/>
          </a:xfrm>
        </p:grpSpPr>
        <p:sp>
          <p:nvSpPr>
            <p:cNvPr id="57" name="Rectangle 56"/>
            <p:cNvSpPr/>
            <p:nvPr/>
          </p:nvSpPr>
          <p:spPr>
            <a:xfrm>
              <a:off x="1322988" y="1953305"/>
              <a:ext cx="1063719" cy="281846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322987" y="2233510"/>
              <a:ext cx="1063719" cy="281846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322987" y="2515356"/>
              <a:ext cx="1063719" cy="281846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322987" y="2797891"/>
              <a:ext cx="1063719" cy="281846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9802018" y="3398047"/>
            <a:ext cx="1063720" cy="1126432"/>
            <a:chOff x="1322987" y="3106295"/>
            <a:chExt cx="1063720" cy="1126432"/>
          </a:xfrm>
        </p:grpSpPr>
        <p:sp>
          <p:nvSpPr>
            <p:cNvPr id="64" name="Rectangle 63"/>
            <p:cNvSpPr/>
            <p:nvPr/>
          </p:nvSpPr>
          <p:spPr>
            <a:xfrm>
              <a:off x="1322988" y="3106295"/>
              <a:ext cx="1063719" cy="281846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322987" y="3386500"/>
              <a:ext cx="1063719" cy="281846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322987" y="3668346"/>
              <a:ext cx="1063719" cy="281846"/>
            </a:xfrm>
            <a:prstGeom prst="rect">
              <a:avLst/>
            </a:prstGeom>
            <a:solidFill>
              <a:srgbClr val="CCCA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322987" y="3950881"/>
              <a:ext cx="1063719" cy="281846"/>
            </a:xfrm>
            <a:prstGeom prst="rect">
              <a:avLst/>
            </a:prstGeom>
            <a:solidFill>
              <a:srgbClr val="CCCA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9802018" y="4523946"/>
            <a:ext cx="1063720" cy="1126432"/>
            <a:chOff x="1322987" y="4262674"/>
            <a:chExt cx="1063720" cy="1126432"/>
          </a:xfrm>
        </p:grpSpPr>
        <p:sp>
          <p:nvSpPr>
            <p:cNvPr id="69" name="Rectangle 68"/>
            <p:cNvSpPr/>
            <p:nvPr/>
          </p:nvSpPr>
          <p:spPr>
            <a:xfrm>
              <a:off x="1322988" y="4262674"/>
              <a:ext cx="1063719" cy="281846"/>
            </a:xfrm>
            <a:prstGeom prst="rect">
              <a:avLst/>
            </a:prstGeom>
            <a:solidFill>
              <a:srgbClr val="0FFA0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322987" y="4542879"/>
              <a:ext cx="1063719" cy="281846"/>
            </a:xfrm>
            <a:prstGeom prst="rect">
              <a:avLst/>
            </a:prstGeom>
            <a:solidFill>
              <a:srgbClr val="0FFA0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322987" y="4824725"/>
              <a:ext cx="1063719" cy="281846"/>
            </a:xfrm>
            <a:prstGeom prst="rect">
              <a:avLst/>
            </a:prstGeom>
            <a:solidFill>
              <a:srgbClr val="0FFA0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322987" y="5107260"/>
              <a:ext cx="1063719" cy="281846"/>
            </a:xfrm>
            <a:prstGeom prst="rect">
              <a:avLst/>
            </a:prstGeom>
            <a:solidFill>
              <a:srgbClr val="0FFA0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9784141" y="1805648"/>
            <a:ext cx="11686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74" name="Rectangle 73"/>
          <p:cNvSpPr/>
          <p:nvPr/>
        </p:nvSpPr>
        <p:spPr>
          <a:xfrm>
            <a:off x="9788643" y="4503969"/>
            <a:ext cx="1099248" cy="116224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75" name="Rectangle 74"/>
          <p:cNvSpPr/>
          <p:nvPr/>
        </p:nvSpPr>
        <p:spPr>
          <a:xfrm>
            <a:off x="9784253" y="2260613"/>
            <a:ext cx="1099248" cy="31276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76" name="Rectangle 75"/>
          <p:cNvSpPr/>
          <p:nvPr/>
        </p:nvSpPr>
        <p:spPr>
          <a:xfrm>
            <a:off x="9784256" y="2808531"/>
            <a:ext cx="1099248" cy="6050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grpSp>
        <p:nvGrpSpPr>
          <p:cNvPr id="77" name="Group 76"/>
          <p:cNvGrpSpPr/>
          <p:nvPr/>
        </p:nvGrpSpPr>
        <p:grpSpPr>
          <a:xfrm>
            <a:off x="10045306" y="4914943"/>
            <a:ext cx="617137" cy="338554"/>
            <a:chOff x="1558689" y="4711650"/>
            <a:chExt cx="617137" cy="338554"/>
          </a:xfrm>
        </p:grpSpPr>
        <p:sp>
          <p:nvSpPr>
            <p:cNvPr id="78" name="Rectangle 77"/>
            <p:cNvSpPr/>
            <p:nvPr/>
          </p:nvSpPr>
          <p:spPr>
            <a:xfrm>
              <a:off x="1635282" y="4796451"/>
              <a:ext cx="458869" cy="1728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558689" y="4711650"/>
              <a:ext cx="61713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word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9857284" y="3504415"/>
            <a:ext cx="990859" cy="338554"/>
            <a:chOff x="1370862" y="2447700"/>
            <a:chExt cx="990859" cy="338554"/>
          </a:xfrm>
        </p:grpSpPr>
        <p:sp>
          <p:nvSpPr>
            <p:cNvPr id="81" name="Rectangle 80"/>
            <p:cNvSpPr/>
            <p:nvPr/>
          </p:nvSpPr>
          <p:spPr>
            <a:xfrm>
              <a:off x="1445898" y="2510448"/>
              <a:ext cx="833527" cy="2065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370862" y="2447700"/>
              <a:ext cx="99085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half-word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10073038" y="2247715"/>
            <a:ext cx="617137" cy="338554"/>
            <a:chOff x="1554092" y="1917308"/>
            <a:chExt cx="617137" cy="338554"/>
          </a:xfrm>
        </p:grpSpPr>
        <p:sp>
          <p:nvSpPr>
            <p:cNvPr id="84" name="Rectangle 83"/>
            <p:cNvSpPr/>
            <p:nvPr/>
          </p:nvSpPr>
          <p:spPr>
            <a:xfrm>
              <a:off x="1615308" y="1998177"/>
              <a:ext cx="419458" cy="1755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554092" y="1917308"/>
              <a:ext cx="61713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byte</a:t>
              </a: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10961194" y="2143918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0x100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0959058" y="4431130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0x108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0955261" y="3307112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0x104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0964058" y="2442932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0x101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0965566" y="2728383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0x102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0955261" y="3010468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0x103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0955261" y="3580266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0x105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0955261" y="3854411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0x106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0955261" y="4160365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0x107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0955171" y="4697669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0x109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0955062" y="4979834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0x110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0954953" y="5271599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0x111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99" name="Group 98"/>
          <p:cNvGrpSpPr/>
          <p:nvPr/>
        </p:nvGrpSpPr>
        <p:grpSpPr>
          <a:xfrm>
            <a:off x="6733080" y="4512927"/>
            <a:ext cx="1063720" cy="1126432"/>
            <a:chOff x="1322987" y="4262674"/>
            <a:chExt cx="1063720" cy="1126432"/>
          </a:xfrm>
        </p:grpSpPr>
        <p:sp>
          <p:nvSpPr>
            <p:cNvPr id="100" name="Rectangle 99"/>
            <p:cNvSpPr/>
            <p:nvPr/>
          </p:nvSpPr>
          <p:spPr>
            <a:xfrm>
              <a:off x="1322988" y="4262674"/>
              <a:ext cx="1063719" cy="281846"/>
            </a:xfrm>
            <a:prstGeom prst="rect">
              <a:avLst/>
            </a:prstGeom>
            <a:solidFill>
              <a:srgbClr val="0FFA0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322987" y="4542879"/>
              <a:ext cx="1063719" cy="281846"/>
            </a:xfrm>
            <a:prstGeom prst="rect">
              <a:avLst/>
            </a:prstGeom>
            <a:solidFill>
              <a:srgbClr val="0FFA0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322987" y="4824725"/>
              <a:ext cx="1063719" cy="281846"/>
            </a:xfrm>
            <a:prstGeom prst="rect">
              <a:avLst/>
            </a:prstGeom>
            <a:solidFill>
              <a:srgbClr val="0FFA0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322987" y="5107260"/>
              <a:ext cx="1063719" cy="281846"/>
            </a:xfrm>
            <a:prstGeom prst="rect">
              <a:avLst/>
            </a:prstGeom>
            <a:solidFill>
              <a:srgbClr val="0FFA0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6737520" y="3408977"/>
            <a:ext cx="1063720" cy="562051"/>
            <a:chOff x="1322987" y="3106295"/>
            <a:chExt cx="1063720" cy="562051"/>
          </a:xfrm>
        </p:grpSpPr>
        <p:sp>
          <p:nvSpPr>
            <p:cNvPr id="110" name="Rectangle 109"/>
            <p:cNvSpPr/>
            <p:nvPr/>
          </p:nvSpPr>
          <p:spPr>
            <a:xfrm>
              <a:off x="1322988" y="3106295"/>
              <a:ext cx="1063719" cy="281846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322987" y="3386500"/>
              <a:ext cx="1063719" cy="281846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5" name="Straight Arrow Connector 4"/>
          <p:cNvCxnSpPr/>
          <p:nvPr/>
        </p:nvCxnSpPr>
        <p:spPr>
          <a:xfrm flipH="1" flipV="1">
            <a:off x="7981025" y="3647684"/>
            <a:ext cx="1760825" cy="10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74" idx="1"/>
          </p:cNvCxnSpPr>
          <p:nvPr/>
        </p:nvCxnSpPr>
        <p:spPr>
          <a:xfrm flipH="1">
            <a:off x="7981025" y="5085090"/>
            <a:ext cx="1807618" cy="907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6646414" y="3320109"/>
            <a:ext cx="1245927" cy="430498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6648837" y="3647684"/>
            <a:ext cx="1245927" cy="430498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6657416" y="4446699"/>
            <a:ext cx="1245927" cy="430498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6635412" y="5272759"/>
            <a:ext cx="1245927" cy="430498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Arrow Connector 107"/>
          <p:cNvCxnSpPr>
            <a:stCxn id="4" idx="3"/>
            <a:endCxn id="104" idx="2"/>
          </p:cNvCxnSpPr>
          <p:nvPr/>
        </p:nvCxnSpPr>
        <p:spPr>
          <a:xfrm flipV="1">
            <a:off x="5040133" y="3535358"/>
            <a:ext cx="1606281" cy="1012467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4" idx="3"/>
            <a:endCxn id="105" idx="2"/>
          </p:cNvCxnSpPr>
          <p:nvPr/>
        </p:nvCxnSpPr>
        <p:spPr>
          <a:xfrm flipV="1">
            <a:off x="5040133" y="3862933"/>
            <a:ext cx="1608704" cy="68489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4" idx="3"/>
            <a:endCxn id="106" idx="2"/>
          </p:cNvCxnSpPr>
          <p:nvPr/>
        </p:nvCxnSpPr>
        <p:spPr>
          <a:xfrm>
            <a:off x="5040133" y="4547825"/>
            <a:ext cx="1617283" cy="11412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4" idx="3"/>
            <a:endCxn id="103" idx="1"/>
          </p:cNvCxnSpPr>
          <p:nvPr/>
        </p:nvCxnSpPr>
        <p:spPr>
          <a:xfrm>
            <a:off x="5040133" y="4547825"/>
            <a:ext cx="1692947" cy="95061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82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Endianness [</a:t>
            </a:r>
            <a:r>
              <a:rPr lang="en-US" sz="3600" dirty="0" smtClean="0"/>
              <a:t>S3]</a:t>
            </a:r>
            <a:endParaRPr lang="en-US" sz="3600" dirty="0"/>
          </a:p>
        </p:txBody>
      </p:sp>
      <p:sp>
        <p:nvSpPr>
          <p:cNvPr id="113" name="TextBox 112"/>
          <p:cNvSpPr txBox="1"/>
          <p:nvPr/>
        </p:nvSpPr>
        <p:spPr>
          <a:xfrm>
            <a:off x="8647750" y="5126076"/>
            <a:ext cx="7088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00B0F0"/>
                </a:solidFill>
              </a:rPr>
              <a:t>MSB</a:t>
            </a:r>
            <a:endParaRPr lang="en-US" sz="2200" dirty="0">
              <a:solidFill>
                <a:srgbClr val="00B0F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45169" y="3639624"/>
            <a:ext cx="5453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uint32_t var = </a:t>
            </a:r>
            <a:r>
              <a:rPr lang="en-US" sz="3600" dirty="0" smtClean="0">
                <a:solidFill>
                  <a:schemeClr val="bg1"/>
                </a:solidFill>
              </a:rPr>
              <a:t>0xABCD1234;</a:t>
            </a:r>
            <a:endParaRPr lang="en-US" sz="3600" dirty="0">
              <a:solidFill>
                <a:schemeClr val="bg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846997" y="1625339"/>
            <a:ext cx="10370169" cy="462734"/>
            <a:chOff x="1011450" y="2166211"/>
            <a:chExt cx="8138403" cy="462734"/>
          </a:xfrm>
        </p:grpSpPr>
        <p:sp>
          <p:nvSpPr>
            <p:cNvPr id="12" name="TextBox 11"/>
            <p:cNvSpPr txBox="1"/>
            <p:nvPr/>
          </p:nvSpPr>
          <p:spPr>
            <a:xfrm>
              <a:off x="1011450" y="2167280"/>
              <a:ext cx="42606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FF00"/>
                  </a:solidFill>
                </a:rPr>
                <a:t>Endianness</a:t>
              </a:r>
              <a:r>
                <a:rPr lang="en-US" sz="2400" dirty="0">
                  <a:solidFill>
                    <a:schemeClr val="bg1"/>
                  </a:solidFill>
                </a:rPr>
                <a:t> = How data is represented</a:t>
              </a:r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5043052" y="2270664"/>
              <a:ext cx="1346200" cy="24387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505400" y="2166211"/>
              <a:ext cx="26444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FF00"/>
                  </a:solidFill>
                </a:rPr>
                <a:t>Byte-order</a:t>
              </a:r>
              <a:r>
                <a:rPr lang="en-US" sz="2400" dirty="0">
                  <a:solidFill>
                    <a:srgbClr val="FFFF00"/>
                  </a:solidFill>
                </a:rPr>
                <a:t> </a:t>
              </a:r>
              <a:r>
                <a:rPr lang="en-US" sz="2400" dirty="0">
                  <a:solidFill>
                    <a:schemeClr val="bg1"/>
                  </a:solidFill>
                </a:rPr>
                <a:t>in memory!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" name="Straight Arrow Connector 3"/>
          <p:cNvCxnSpPr/>
          <p:nvPr/>
        </p:nvCxnSpPr>
        <p:spPr>
          <a:xfrm flipV="1">
            <a:off x="9004715" y="4285956"/>
            <a:ext cx="0" cy="73835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10444419" y="4285956"/>
            <a:ext cx="0" cy="73835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150909" y="5126076"/>
            <a:ext cx="5870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00B0F0"/>
                </a:solidFill>
              </a:rPr>
              <a:t>LSB</a:t>
            </a:r>
            <a:endParaRPr lang="en-US" sz="2200" dirty="0">
              <a:solidFill>
                <a:srgbClr val="00B0F0"/>
              </a:solidFill>
            </a:endParaRPr>
          </a:p>
        </p:txBody>
      </p:sp>
      <p:sp>
        <p:nvSpPr>
          <p:cNvPr id="23" name="Right Brace 22"/>
          <p:cNvSpPr/>
          <p:nvPr/>
        </p:nvSpPr>
        <p:spPr>
          <a:xfrm rot="16200000">
            <a:off x="9487981" y="2519533"/>
            <a:ext cx="425002" cy="1980302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169212" y="2646855"/>
            <a:ext cx="10378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00B0F0"/>
                </a:solidFill>
              </a:rPr>
              <a:t>4-Bytes</a:t>
            </a:r>
            <a:endParaRPr lang="en-US" sz="2200" dirty="0">
              <a:solidFill>
                <a:srgbClr val="00B0F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16274" y="2711318"/>
            <a:ext cx="65199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Can express </a:t>
            </a:r>
            <a:r>
              <a:rPr lang="en-US" sz="2400" dirty="0" smtClean="0">
                <a:solidFill>
                  <a:srgbClr val="00B0F0"/>
                </a:solidFill>
              </a:rPr>
              <a:t>data order in two different ways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B0F0"/>
                </a:solidFill>
              </a:rPr>
              <a:t>Little Endian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B0F0"/>
                </a:solidFill>
              </a:rPr>
              <a:t>Big Endian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B0F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46995" y="5304333"/>
            <a:ext cx="6658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Endianness only relevant for </a:t>
            </a:r>
            <a:r>
              <a:rPr lang="en-US" sz="2400" b="1" dirty="0">
                <a:solidFill>
                  <a:srgbClr val="00B0F0"/>
                </a:solidFill>
              </a:rPr>
              <a:t>multi-byte </a:t>
            </a:r>
            <a:r>
              <a:rPr lang="en-US" sz="2400" b="1" dirty="0" smtClean="0">
                <a:solidFill>
                  <a:srgbClr val="00B0F0"/>
                </a:solidFill>
              </a:rPr>
              <a:t>data!</a:t>
            </a:r>
            <a:r>
              <a:rPr lang="en-US" sz="2400" dirty="0" smtClean="0">
                <a:solidFill>
                  <a:srgbClr val="00B0F0"/>
                </a:solidFill>
              </a:rPr>
              <a:t> 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82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Endianness [</a:t>
            </a:r>
            <a:r>
              <a:rPr lang="en-US" sz="3600" dirty="0" smtClean="0"/>
              <a:t>S4]</a:t>
            </a:r>
            <a:endParaRPr lang="en-US" sz="3600" dirty="0"/>
          </a:p>
        </p:txBody>
      </p:sp>
      <p:sp>
        <p:nvSpPr>
          <p:cNvPr id="40" name="Rectangle 39"/>
          <p:cNvSpPr/>
          <p:nvPr/>
        </p:nvSpPr>
        <p:spPr>
          <a:xfrm>
            <a:off x="5928079" y="2650299"/>
            <a:ext cx="505259" cy="584568"/>
          </a:xfrm>
          <a:prstGeom prst="rect">
            <a:avLst/>
          </a:prstGeom>
          <a:solidFill>
            <a:srgbClr val="25C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41" name="Elbow Connector 40"/>
          <p:cNvCxnSpPr>
            <a:stCxn id="40" idx="2"/>
            <a:endCxn id="55" idx="3"/>
          </p:cNvCxnSpPr>
          <p:nvPr/>
        </p:nvCxnSpPr>
        <p:spPr>
          <a:xfrm rot="5400000">
            <a:off x="4633654" y="2410270"/>
            <a:ext cx="722458" cy="2371653"/>
          </a:xfrm>
          <a:prstGeom prst="bentConnector2">
            <a:avLst/>
          </a:prstGeom>
          <a:ln w="28575">
            <a:solidFill>
              <a:srgbClr val="25C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715316" y="2619418"/>
            <a:ext cx="5492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uint32_t var = </a:t>
            </a:r>
            <a:r>
              <a:rPr lang="en-US" sz="3600" dirty="0" smtClean="0">
                <a:solidFill>
                  <a:schemeClr val="bg1"/>
                </a:solidFill>
              </a:rPr>
              <a:t>0x</a:t>
            </a:r>
            <a:r>
              <a:rPr lang="en-US" sz="3600" dirty="0" smtClean="0"/>
              <a:t>AB</a:t>
            </a:r>
            <a:r>
              <a:rPr lang="en-US" sz="3600" dirty="0" smtClean="0">
                <a:solidFill>
                  <a:schemeClr val="bg1"/>
                </a:solidFill>
              </a:rPr>
              <a:t>CD1234;</a:t>
            </a:r>
            <a:endParaRPr lang="en-US" sz="3600" dirty="0">
              <a:solidFill>
                <a:schemeClr val="bg1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2745336" y="3441040"/>
            <a:ext cx="1063720" cy="1501794"/>
            <a:chOff x="1702491" y="1963249"/>
            <a:chExt cx="1063720" cy="1501794"/>
          </a:xfrm>
        </p:grpSpPr>
        <p:grpSp>
          <p:nvGrpSpPr>
            <p:cNvPr id="49" name="Group 48"/>
            <p:cNvGrpSpPr/>
            <p:nvPr/>
          </p:nvGrpSpPr>
          <p:grpSpPr>
            <a:xfrm>
              <a:off x="1702491" y="2338611"/>
              <a:ext cx="1063720" cy="1126432"/>
              <a:chOff x="1322987" y="1953305"/>
              <a:chExt cx="1063720" cy="1126432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1322988" y="1953305"/>
                <a:ext cx="1063719" cy="281846"/>
              </a:xfrm>
              <a:prstGeom prst="rect">
                <a:avLst/>
              </a:prstGeom>
              <a:solidFill>
                <a:srgbClr val="0FFA0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AB</a:t>
                </a: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1322987" y="2233510"/>
                <a:ext cx="1063719" cy="281846"/>
              </a:xfrm>
              <a:prstGeom prst="rect">
                <a:avLst/>
              </a:prstGeom>
              <a:solidFill>
                <a:srgbClr val="0FFA0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CD</a:t>
                </a: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322987" y="2515356"/>
                <a:ext cx="1063719" cy="281846"/>
              </a:xfrm>
              <a:prstGeom prst="rect">
                <a:avLst/>
              </a:prstGeom>
              <a:solidFill>
                <a:srgbClr val="0FFA0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12</a:t>
                </a: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322987" y="2797891"/>
                <a:ext cx="1063719" cy="281846"/>
              </a:xfrm>
              <a:prstGeom prst="rect">
                <a:avLst/>
              </a:prstGeom>
              <a:solidFill>
                <a:srgbClr val="0FFA0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34</a:t>
                </a:r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1752300" y="1963249"/>
              <a:ext cx="9889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Memory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448205" y="5063293"/>
            <a:ext cx="36828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>
                <a:solidFill>
                  <a:srgbClr val="00B0F0"/>
                </a:solidFill>
              </a:rPr>
              <a:t>Big Endian</a:t>
            </a:r>
            <a:r>
              <a:rPr lang="en-US" sz="2200" dirty="0">
                <a:solidFill>
                  <a:srgbClr val="00B0F0"/>
                </a:solidFill>
              </a:rPr>
              <a:t>:</a:t>
            </a:r>
          </a:p>
          <a:p>
            <a:pPr algn="ctr"/>
            <a:r>
              <a:rPr lang="en-US" sz="2200" dirty="0">
                <a:solidFill>
                  <a:srgbClr val="00B0F0"/>
                </a:solidFill>
              </a:rPr>
              <a:t>Store </a:t>
            </a:r>
            <a:r>
              <a:rPr lang="en-US" sz="2200" b="1" i="1" dirty="0">
                <a:solidFill>
                  <a:srgbClr val="FFFF00"/>
                </a:solidFill>
              </a:rPr>
              <a:t>MSB</a:t>
            </a:r>
            <a:r>
              <a:rPr lang="en-US" sz="2200" dirty="0">
                <a:solidFill>
                  <a:srgbClr val="00B0F0"/>
                </a:solidFill>
              </a:rPr>
              <a:t> at </a:t>
            </a:r>
            <a:r>
              <a:rPr lang="en-US" sz="2200" b="1" i="1" dirty="0">
                <a:solidFill>
                  <a:srgbClr val="FFFF00"/>
                </a:solidFill>
              </a:rPr>
              <a:t>smallest address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033419" y="3760471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0x100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036283" y="4059485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0x101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037791" y="4344936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0x102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027486" y="4627021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0x103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846997" y="1625339"/>
            <a:ext cx="10370169" cy="462734"/>
            <a:chOff x="1011450" y="2166211"/>
            <a:chExt cx="8138403" cy="462734"/>
          </a:xfrm>
        </p:grpSpPr>
        <p:sp>
          <p:nvSpPr>
            <p:cNvPr id="68" name="TextBox 67"/>
            <p:cNvSpPr txBox="1"/>
            <p:nvPr/>
          </p:nvSpPr>
          <p:spPr>
            <a:xfrm>
              <a:off x="1011450" y="2167280"/>
              <a:ext cx="42606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FF00"/>
                  </a:solidFill>
                </a:rPr>
                <a:t>Endianness</a:t>
              </a:r>
              <a:r>
                <a:rPr lang="en-US" sz="2400" dirty="0">
                  <a:solidFill>
                    <a:schemeClr val="bg1"/>
                  </a:solidFill>
                </a:rPr>
                <a:t> = How data is represented</a:t>
              </a:r>
            </a:p>
          </p:txBody>
        </p:sp>
        <p:sp>
          <p:nvSpPr>
            <p:cNvPr id="69" name="Right Arrow 68"/>
            <p:cNvSpPr/>
            <p:nvPr/>
          </p:nvSpPr>
          <p:spPr>
            <a:xfrm>
              <a:off x="5043052" y="2270664"/>
              <a:ext cx="1346200" cy="24387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505400" y="2166211"/>
              <a:ext cx="26444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FF00"/>
                  </a:solidFill>
                </a:rPr>
                <a:t>Byte-order</a:t>
              </a:r>
              <a:r>
                <a:rPr lang="en-US" sz="2400" dirty="0">
                  <a:solidFill>
                    <a:srgbClr val="FFFF00"/>
                  </a:solidFill>
                </a:rPr>
                <a:t> </a:t>
              </a:r>
              <a:r>
                <a:rPr lang="en-US" sz="2400" dirty="0">
                  <a:solidFill>
                    <a:schemeClr val="bg1"/>
                  </a:solidFill>
                </a:rPr>
                <a:t>in memory!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165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/>
          <p:cNvSpPr/>
          <p:nvPr/>
        </p:nvSpPr>
        <p:spPr>
          <a:xfrm>
            <a:off x="7415277" y="2651440"/>
            <a:ext cx="498135" cy="583427"/>
          </a:xfrm>
          <a:prstGeom prst="rect">
            <a:avLst/>
          </a:prstGeom>
          <a:solidFill>
            <a:srgbClr val="25C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Endianness [</a:t>
            </a:r>
            <a:r>
              <a:rPr lang="en-US" sz="3600" dirty="0" smtClean="0"/>
              <a:t>S5]</a:t>
            </a:r>
            <a:endParaRPr lang="en-US" sz="3600" dirty="0"/>
          </a:p>
        </p:txBody>
      </p:sp>
      <p:grpSp>
        <p:nvGrpSpPr>
          <p:cNvPr id="73" name="Group 72"/>
          <p:cNvGrpSpPr/>
          <p:nvPr/>
        </p:nvGrpSpPr>
        <p:grpSpPr>
          <a:xfrm>
            <a:off x="8901979" y="3426293"/>
            <a:ext cx="1063720" cy="1501794"/>
            <a:chOff x="5811430" y="1963249"/>
            <a:chExt cx="1063720" cy="1501794"/>
          </a:xfrm>
        </p:grpSpPr>
        <p:grpSp>
          <p:nvGrpSpPr>
            <p:cNvPr id="74" name="Group 73"/>
            <p:cNvGrpSpPr/>
            <p:nvPr/>
          </p:nvGrpSpPr>
          <p:grpSpPr>
            <a:xfrm>
              <a:off x="5811430" y="2338611"/>
              <a:ext cx="1063720" cy="1126432"/>
              <a:chOff x="1322987" y="1953305"/>
              <a:chExt cx="1063720" cy="1126432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1322988" y="1953305"/>
                <a:ext cx="1063719" cy="281846"/>
              </a:xfrm>
              <a:prstGeom prst="rect">
                <a:avLst/>
              </a:prstGeom>
              <a:solidFill>
                <a:srgbClr val="0FFA0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34</a:t>
                </a: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1322987" y="2233510"/>
                <a:ext cx="1063719" cy="281846"/>
              </a:xfrm>
              <a:prstGeom prst="rect">
                <a:avLst/>
              </a:prstGeom>
              <a:solidFill>
                <a:srgbClr val="0FFA0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12</a:t>
                </a: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322987" y="2515356"/>
                <a:ext cx="1063719" cy="281846"/>
              </a:xfrm>
              <a:prstGeom prst="rect">
                <a:avLst/>
              </a:prstGeom>
              <a:solidFill>
                <a:srgbClr val="0FFA0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CD</a:t>
                </a: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1322987" y="2797891"/>
                <a:ext cx="1063719" cy="281846"/>
              </a:xfrm>
              <a:prstGeom prst="rect">
                <a:avLst/>
              </a:prstGeom>
              <a:solidFill>
                <a:srgbClr val="0FFA0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AB</a:t>
                </a:r>
              </a:p>
            </p:txBody>
          </p:sp>
        </p:grpSp>
        <p:sp>
          <p:nvSpPr>
            <p:cNvPr id="75" name="TextBox 74"/>
            <p:cNvSpPr txBox="1"/>
            <p:nvPr/>
          </p:nvSpPr>
          <p:spPr>
            <a:xfrm>
              <a:off x="5861239" y="1963249"/>
              <a:ext cx="9889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Memory</a:t>
              </a: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7712340" y="5048545"/>
            <a:ext cx="35545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>
                <a:solidFill>
                  <a:srgbClr val="00B0F0"/>
                </a:solidFill>
              </a:rPr>
              <a:t>Little Endian</a:t>
            </a:r>
            <a:r>
              <a:rPr lang="en-US" sz="2200" dirty="0">
                <a:solidFill>
                  <a:srgbClr val="00B0F0"/>
                </a:solidFill>
              </a:rPr>
              <a:t>:</a:t>
            </a:r>
          </a:p>
          <a:p>
            <a:pPr algn="ctr"/>
            <a:r>
              <a:rPr lang="en-US" sz="2200" dirty="0">
                <a:solidFill>
                  <a:srgbClr val="00B0F0"/>
                </a:solidFill>
              </a:rPr>
              <a:t>Store </a:t>
            </a:r>
            <a:r>
              <a:rPr lang="en-US" sz="2200" b="1" i="1" dirty="0">
                <a:solidFill>
                  <a:srgbClr val="FFFF00"/>
                </a:solidFill>
              </a:rPr>
              <a:t>LSB</a:t>
            </a:r>
            <a:r>
              <a:rPr lang="en-US" sz="2200" dirty="0">
                <a:solidFill>
                  <a:srgbClr val="00B0F0"/>
                </a:solidFill>
              </a:rPr>
              <a:t> at </a:t>
            </a:r>
            <a:r>
              <a:rPr lang="en-US" sz="2200" b="1" i="1" dirty="0">
                <a:solidFill>
                  <a:srgbClr val="FFFF00"/>
                </a:solidFill>
              </a:rPr>
              <a:t>smallest address</a:t>
            </a:r>
          </a:p>
        </p:txBody>
      </p:sp>
      <p:cxnSp>
        <p:nvCxnSpPr>
          <p:cNvPr id="100" name="Elbow Connector 99"/>
          <p:cNvCxnSpPr>
            <a:stCxn id="91" idx="2"/>
          </p:cNvCxnSpPr>
          <p:nvPr/>
        </p:nvCxnSpPr>
        <p:spPr>
          <a:xfrm rot="16200000" flipH="1">
            <a:off x="7542750" y="3356462"/>
            <a:ext cx="710270" cy="467080"/>
          </a:xfrm>
          <a:prstGeom prst="bentConnector2">
            <a:avLst/>
          </a:prstGeom>
          <a:ln w="28575">
            <a:solidFill>
              <a:srgbClr val="25C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5928079" y="2650299"/>
            <a:ext cx="505259" cy="584568"/>
          </a:xfrm>
          <a:prstGeom prst="rect">
            <a:avLst/>
          </a:prstGeom>
          <a:solidFill>
            <a:srgbClr val="25C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41" name="Elbow Connector 40"/>
          <p:cNvCxnSpPr>
            <a:stCxn id="40" idx="2"/>
            <a:endCxn id="55" idx="3"/>
          </p:cNvCxnSpPr>
          <p:nvPr/>
        </p:nvCxnSpPr>
        <p:spPr>
          <a:xfrm rot="5400000">
            <a:off x="4633654" y="2410270"/>
            <a:ext cx="722458" cy="2371653"/>
          </a:xfrm>
          <a:prstGeom prst="bentConnector2">
            <a:avLst/>
          </a:prstGeom>
          <a:ln w="28575">
            <a:solidFill>
              <a:srgbClr val="25C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715316" y="2619418"/>
            <a:ext cx="5492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uint32_t var = </a:t>
            </a:r>
            <a:r>
              <a:rPr lang="en-US" sz="3600" dirty="0" smtClean="0">
                <a:solidFill>
                  <a:schemeClr val="bg1"/>
                </a:solidFill>
              </a:rPr>
              <a:t>0x</a:t>
            </a:r>
            <a:r>
              <a:rPr lang="en-US" sz="3600" dirty="0" smtClean="0"/>
              <a:t>AB</a:t>
            </a:r>
            <a:r>
              <a:rPr lang="en-US" sz="3600" dirty="0" smtClean="0">
                <a:solidFill>
                  <a:schemeClr val="bg1"/>
                </a:solidFill>
              </a:rPr>
              <a:t>CD12</a:t>
            </a:r>
            <a:r>
              <a:rPr lang="en-US" sz="3600" dirty="0" smtClean="0"/>
              <a:t>34</a:t>
            </a:r>
            <a:r>
              <a:rPr lang="en-US" sz="3600" dirty="0" smtClean="0">
                <a:solidFill>
                  <a:schemeClr val="bg1"/>
                </a:solidFill>
              </a:rPr>
              <a:t>;</a:t>
            </a:r>
            <a:endParaRPr lang="en-US" sz="3600" dirty="0">
              <a:solidFill>
                <a:schemeClr val="bg1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2745336" y="3441040"/>
            <a:ext cx="1063720" cy="1501794"/>
            <a:chOff x="1702491" y="1963249"/>
            <a:chExt cx="1063720" cy="1501794"/>
          </a:xfrm>
        </p:grpSpPr>
        <p:grpSp>
          <p:nvGrpSpPr>
            <p:cNvPr id="49" name="Group 48"/>
            <p:cNvGrpSpPr/>
            <p:nvPr/>
          </p:nvGrpSpPr>
          <p:grpSpPr>
            <a:xfrm>
              <a:off x="1702491" y="2338611"/>
              <a:ext cx="1063720" cy="1126432"/>
              <a:chOff x="1322987" y="1953305"/>
              <a:chExt cx="1063720" cy="1126432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1322988" y="1953305"/>
                <a:ext cx="1063719" cy="281846"/>
              </a:xfrm>
              <a:prstGeom prst="rect">
                <a:avLst/>
              </a:prstGeom>
              <a:solidFill>
                <a:srgbClr val="0FFA0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AB</a:t>
                </a: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1322987" y="2233510"/>
                <a:ext cx="1063719" cy="281846"/>
              </a:xfrm>
              <a:prstGeom prst="rect">
                <a:avLst/>
              </a:prstGeom>
              <a:solidFill>
                <a:srgbClr val="0FFA0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CD</a:t>
                </a: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322987" y="2515356"/>
                <a:ext cx="1063719" cy="281846"/>
              </a:xfrm>
              <a:prstGeom prst="rect">
                <a:avLst/>
              </a:prstGeom>
              <a:solidFill>
                <a:srgbClr val="0FFA0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12</a:t>
                </a: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322987" y="2797891"/>
                <a:ext cx="1063719" cy="281846"/>
              </a:xfrm>
              <a:prstGeom prst="rect">
                <a:avLst/>
              </a:prstGeom>
              <a:solidFill>
                <a:srgbClr val="0FFA0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34</a:t>
                </a:r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1752300" y="1963249"/>
              <a:ext cx="9889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Memory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448205" y="5063293"/>
            <a:ext cx="36828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>
                <a:solidFill>
                  <a:srgbClr val="00B0F0"/>
                </a:solidFill>
              </a:rPr>
              <a:t>Big Endian</a:t>
            </a:r>
            <a:r>
              <a:rPr lang="en-US" sz="2200" dirty="0">
                <a:solidFill>
                  <a:srgbClr val="00B0F0"/>
                </a:solidFill>
              </a:rPr>
              <a:t>:</a:t>
            </a:r>
          </a:p>
          <a:p>
            <a:pPr algn="ctr"/>
            <a:r>
              <a:rPr lang="en-US" sz="2200" dirty="0">
                <a:solidFill>
                  <a:srgbClr val="00B0F0"/>
                </a:solidFill>
              </a:rPr>
              <a:t>Store </a:t>
            </a:r>
            <a:r>
              <a:rPr lang="en-US" sz="2200" b="1" i="1" dirty="0">
                <a:solidFill>
                  <a:srgbClr val="FFFF00"/>
                </a:solidFill>
              </a:rPr>
              <a:t>MSB</a:t>
            </a:r>
            <a:r>
              <a:rPr lang="en-US" sz="2200" dirty="0">
                <a:solidFill>
                  <a:srgbClr val="00B0F0"/>
                </a:solidFill>
              </a:rPr>
              <a:t> at </a:t>
            </a:r>
            <a:r>
              <a:rPr lang="en-US" sz="2200" b="1" i="1" dirty="0">
                <a:solidFill>
                  <a:srgbClr val="FFFF00"/>
                </a:solidFill>
              </a:rPr>
              <a:t>smallest address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033419" y="3760471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0x100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036283" y="4059485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0x101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037791" y="4344936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0x102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027486" y="4627021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0x103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184080" y="3745724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0x100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186944" y="4044738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0x101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188452" y="4330189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0x102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178147" y="4612274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0x103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846997" y="1625339"/>
            <a:ext cx="10370169" cy="462734"/>
            <a:chOff x="1011450" y="2166211"/>
            <a:chExt cx="8138403" cy="462734"/>
          </a:xfrm>
        </p:grpSpPr>
        <p:sp>
          <p:nvSpPr>
            <p:cNvPr id="68" name="TextBox 67"/>
            <p:cNvSpPr txBox="1"/>
            <p:nvPr/>
          </p:nvSpPr>
          <p:spPr>
            <a:xfrm>
              <a:off x="1011450" y="2167280"/>
              <a:ext cx="42606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FF00"/>
                  </a:solidFill>
                </a:rPr>
                <a:t>Endianness</a:t>
              </a:r>
              <a:r>
                <a:rPr lang="en-US" sz="2400" dirty="0">
                  <a:solidFill>
                    <a:schemeClr val="bg1"/>
                  </a:solidFill>
                </a:rPr>
                <a:t> = How data is represented</a:t>
              </a:r>
            </a:p>
          </p:txBody>
        </p:sp>
        <p:sp>
          <p:nvSpPr>
            <p:cNvPr id="69" name="Right Arrow 68"/>
            <p:cNvSpPr/>
            <p:nvPr/>
          </p:nvSpPr>
          <p:spPr>
            <a:xfrm>
              <a:off x="5043052" y="2270664"/>
              <a:ext cx="1346200" cy="24387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505400" y="2166211"/>
              <a:ext cx="26444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FF00"/>
                  </a:solidFill>
                </a:rPr>
                <a:t>Byte-order</a:t>
              </a:r>
              <a:r>
                <a:rPr lang="en-US" sz="2400" dirty="0">
                  <a:solidFill>
                    <a:srgbClr val="FFFF00"/>
                  </a:solidFill>
                </a:rPr>
                <a:t> </a:t>
              </a:r>
              <a:r>
                <a:rPr lang="en-US" sz="2400" dirty="0">
                  <a:solidFill>
                    <a:schemeClr val="bg1"/>
                  </a:solidFill>
                </a:rPr>
                <a:t>in memory!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905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Types and Endianness [S6]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800" y="1542755"/>
            <a:ext cx="6171470" cy="1015663"/>
          </a:xfrm>
        </p:spPr>
        <p:txBody>
          <a:bodyPr/>
          <a:lstStyle/>
          <a:p>
            <a:r>
              <a:rPr lang="en-US" dirty="0" smtClean="0"/>
              <a:t>Endianness does not affect order of elements Arrays or Structures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855924" y="2388961"/>
            <a:ext cx="1063719" cy="281846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0x34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855923" y="2669166"/>
            <a:ext cx="1063719" cy="281846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0x12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855923" y="2951012"/>
            <a:ext cx="1063719" cy="281846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0x67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855923" y="3233547"/>
            <a:ext cx="1063719" cy="281846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0x45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855924" y="3511471"/>
            <a:ext cx="1063719" cy="281846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0xAB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855923" y="3791676"/>
            <a:ext cx="1063719" cy="281846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0x89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855923" y="4073522"/>
            <a:ext cx="1063719" cy="281846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0xEF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855923" y="4356057"/>
            <a:ext cx="1063719" cy="281846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0xCD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855924" y="4637370"/>
            <a:ext cx="1063719" cy="28184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855923" y="4917575"/>
            <a:ext cx="1063719" cy="28184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855923" y="5199421"/>
            <a:ext cx="1063719" cy="28184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855923" y="5481956"/>
            <a:ext cx="1063719" cy="28184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123441" y="1787750"/>
            <a:ext cx="26490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</a:rPr>
              <a:t>Little Endian Memory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343212" y="2442449"/>
            <a:ext cx="10825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FFFF00"/>
                </a:solidFill>
              </a:rPr>
              <a:t>array[0]</a:t>
            </a:r>
            <a:endParaRPr lang="en-US" sz="2200" dirty="0">
              <a:solidFill>
                <a:srgbClr val="FFFF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012963" y="4544554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0x108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009166" y="3420536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0x104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017963" y="2556356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0x101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019471" y="2841807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0x102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009166" y="3123892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0x103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009166" y="3693690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0x105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009166" y="3967835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0x106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009166" y="4273789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0x107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009076" y="4811093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0x109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008967" y="5093258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0x110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008858" y="5385023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0x111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51426" y="4369983"/>
            <a:ext cx="59878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 smtClean="0">
                <a:solidFill>
                  <a:srgbClr val="0096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uint16_t</a:t>
            </a:r>
            <a:r>
              <a:rPr lang="en-US" sz="2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array[4] </a:t>
            </a:r>
            <a:r>
              <a:rPr lang="en-US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22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0x1234</a:t>
            </a:r>
            <a:r>
              <a:rPr lang="en-US" sz="2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22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0x4567</a:t>
            </a:r>
            <a:r>
              <a:rPr lang="en-US" sz="2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22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0x89AB</a:t>
            </a:r>
            <a:r>
              <a:rPr lang="en-US" sz="2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22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0xCDEF </a:t>
            </a:r>
            <a:r>
              <a:rPr lang="en-US" sz="2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45" name="Right Brace 44"/>
          <p:cNvSpPr/>
          <p:nvPr/>
        </p:nvSpPr>
        <p:spPr>
          <a:xfrm rot="16200000">
            <a:off x="4966845" y="3635529"/>
            <a:ext cx="269268" cy="97757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52421" y="3296808"/>
            <a:ext cx="1112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</a:rPr>
              <a:t>2-Bytes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020371" y="2283423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0x100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343212" y="3588840"/>
            <a:ext cx="10825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FFFF00"/>
                </a:solidFill>
              </a:rPr>
              <a:t>array[2]</a:t>
            </a:r>
            <a:endParaRPr lang="en-US" sz="2200" dirty="0">
              <a:solidFill>
                <a:srgbClr val="FFFF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343212" y="3026473"/>
            <a:ext cx="10825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FFFF00"/>
                </a:solidFill>
              </a:rPr>
              <a:t>array[1]</a:t>
            </a:r>
            <a:endParaRPr lang="en-US" sz="2200" dirty="0">
              <a:solidFill>
                <a:srgbClr val="FFFF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352519" y="4192043"/>
            <a:ext cx="10825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FFFF00"/>
                </a:solidFill>
              </a:rPr>
              <a:t>array[3]</a:t>
            </a:r>
            <a:endParaRPr lang="en-US" sz="2200" dirty="0">
              <a:solidFill>
                <a:srgbClr val="FFFF00"/>
              </a:solidFill>
            </a:endParaRPr>
          </a:p>
        </p:txBody>
      </p:sp>
      <p:sp>
        <p:nvSpPr>
          <p:cNvPr id="51" name="Right Brace 50"/>
          <p:cNvSpPr/>
          <p:nvPr/>
        </p:nvSpPr>
        <p:spPr>
          <a:xfrm rot="10800000">
            <a:off x="8621243" y="2391475"/>
            <a:ext cx="135918" cy="534213"/>
          </a:xfrm>
          <a:prstGeom prst="rightBrac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2" name="Right Brace 51"/>
          <p:cNvSpPr/>
          <p:nvPr/>
        </p:nvSpPr>
        <p:spPr>
          <a:xfrm rot="10800000">
            <a:off x="8619465" y="2984654"/>
            <a:ext cx="140634" cy="472706"/>
          </a:xfrm>
          <a:prstGeom prst="rightBrac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3" name="Right Brace 52"/>
          <p:cNvSpPr/>
          <p:nvPr/>
        </p:nvSpPr>
        <p:spPr>
          <a:xfrm rot="10800000">
            <a:off x="8624181" y="3540549"/>
            <a:ext cx="128714" cy="534213"/>
          </a:xfrm>
          <a:prstGeom prst="rightBrac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4" name="Right Brace 53"/>
          <p:cNvSpPr/>
          <p:nvPr/>
        </p:nvSpPr>
        <p:spPr>
          <a:xfrm rot="10800000">
            <a:off x="8616977" y="4140380"/>
            <a:ext cx="135918" cy="534213"/>
          </a:xfrm>
          <a:prstGeom prst="rightBrac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08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Endianness Configuration [S7]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799" y="1282846"/>
            <a:ext cx="8094863" cy="442685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Endianness is Configurable on many modern platforms</a:t>
            </a:r>
          </a:p>
          <a:p>
            <a:endParaRPr lang="en-US" dirty="0"/>
          </a:p>
          <a:p>
            <a:r>
              <a:rPr lang="en-US" dirty="0" smtClean="0"/>
              <a:t>ARM Cortex-M allows for configuration of Data Memory Endianness </a:t>
            </a:r>
          </a:p>
          <a:p>
            <a:endParaRPr lang="en-US" dirty="0"/>
          </a:p>
          <a:p>
            <a:r>
              <a:rPr lang="en-US" dirty="0" smtClean="0"/>
              <a:t>Code Memory is set to little endian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52648" y="-654269"/>
            <a:ext cx="4590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Boring Slide. This would be good just to do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37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Endianness Configuration [S8]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799" y="1282847"/>
            <a:ext cx="11785255" cy="3848829"/>
          </a:xfrm>
        </p:spPr>
        <p:txBody>
          <a:bodyPr/>
          <a:lstStyle/>
          <a:p>
            <a:r>
              <a:rPr lang="en-US" dirty="0" smtClean="0"/>
              <a:t>Application Interrupt and Reset Control Register (AIRCR)</a:t>
            </a:r>
          </a:p>
          <a:p>
            <a:pPr lvl="1"/>
            <a:r>
              <a:rPr lang="en-US" dirty="0" smtClean="0"/>
              <a:t>Allows for reconfiguration of Data Memory Endianness</a:t>
            </a:r>
          </a:p>
          <a:p>
            <a:endParaRPr lang="en-US" dirty="0"/>
          </a:p>
          <a:p>
            <a:r>
              <a:rPr lang="en-US" dirty="0" smtClean="0"/>
              <a:t>Bit 15 of AIRCR Register</a:t>
            </a:r>
          </a:p>
          <a:p>
            <a:pPr lvl="1"/>
            <a:r>
              <a:rPr lang="en-US" dirty="0" smtClean="0"/>
              <a:t>0 = Little Endian</a:t>
            </a:r>
          </a:p>
          <a:p>
            <a:pPr lvl="1"/>
            <a:r>
              <a:rPr lang="en-US" dirty="0" smtClean="0"/>
              <a:t>1 = Big Endian</a:t>
            </a:r>
          </a:p>
          <a:p>
            <a:pPr lvl="1"/>
            <a:endParaRPr lang="en-US" dirty="0" smtClean="0"/>
          </a:p>
          <a:p>
            <a:pPr lvl="1"/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			</a:t>
            </a:r>
            <a:endParaRPr lang="en-US" b="1" dirty="0">
              <a:solidFill>
                <a:srgbClr val="FFFF0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03636" y="3331161"/>
            <a:ext cx="6267718" cy="1416676"/>
            <a:chOff x="3099515" y="4564124"/>
            <a:chExt cx="9092485" cy="21586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l="30188" t="55536" r="11079" b="31531"/>
            <a:stretch/>
          </p:blipFill>
          <p:spPr>
            <a:xfrm>
              <a:off x="3099515" y="4564124"/>
              <a:ext cx="9092485" cy="2158648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7559899" y="4893972"/>
              <a:ext cx="321971" cy="6954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/>
          <p:cNvSpPr/>
          <p:nvPr/>
        </p:nvSpPr>
        <p:spPr>
          <a:xfrm>
            <a:off x="3017795" y="5797466"/>
            <a:ext cx="56603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Changing Endianness </a:t>
            </a:r>
            <a:r>
              <a:rPr lang="en-US" sz="2800" b="1" dirty="0">
                <a:solidFill>
                  <a:srgbClr val="FFFF00"/>
                </a:solidFill>
              </a:rPr>
              <a:t>requires a reset</a:t>
            </a:r>
          </a:p>
        </p:txBody>
      </p:sp>
      <p:sp>
        <p:nvSpPr>
          <p:cNvPr id="9" name="Rectangle 8"/>
          <p:cNvSpPr/>
          <p:nvPr/>
        </p:nvSpPr>
        <p:spPr>
          <a:xfrm>
            <a:off x="6646938" y="2730482"/>
            <a:ext cx="346274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 smtClean="0">
                <a:solidFill>
                  <a:schemeClr val="bg1"/>
                </a:solidFill>
              </a:rPr>
              <a:t>AIRCR Register Bit Fields</a:t>
            </a:r>
            <a:endParaRPr lang="en-US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61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OC Da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MOOC Dark.thmx</Template>
  <TotalTime>7245</TotalTime>
  <Words>905</Words>
  <Application>Microsoft Office PowerPoint</Application>
  <PresentationFormat>Widescreen</PresentationFormat>
  <Paragraphs>330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Consolas</vt:lpstr>
      <vt:lpstr>Courier New</vt:lpstr>
      <vt:lpstr>Helvetica Neue</vt:lpstr>
      <vt:lpstr>Helvetica Neue UltraLight</vt:lpstr>
      <vt:lpstr>MOOC Dark</vt:lpstr>
      <vt:lpstr>Endianness</vt:lpstr>
      <vt:lpstr>Memory [S1]</vt:lpstr>
      <vt:lpstr>Data Order [S2]</vt:lpstr>
      <vt:lpstr>Endianness [S3]</vt:lpstr>
      <vt:lpstr>Endianness [S4]</vt:lpstr>
      <vt:lpstr>Endianness [S5]</vt:lpstr>
      <vt:lpstr>Types and Endianness [S6]</vt:lpstr>
      <vt:lpstr>Endianness Configuration [S7]</vt:lpstr>
      <vt:lpstr>Endianness Configuration [S8]</vt:lpstr>
      <vt:lpstr>Endianness Trouble [S9]</vt:lpstr>
      <vt:lpstr>Byte-Swapping [S10a]</vt:lpstr>
      <vt:lpstr>Byte-Swapping [S10b]</vt:lpstr>
      <vt:lpstr>Unused Slides</vt:lpstr>
      <vt:lpstr>Portability with Endianness [S9a]</vt:lpstr>
      <vt:lpstr>Portability with Endianness [S9b]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Header Title</dc:title>
  <dc:creator>OIT Vid Prod Serv_iMac03</dc:creator>
  <cp:lastModifiedBy>alex</cp:lastModifiedBy>
  <cp:revision>33</cp:revision>
  <dcterms:created xsi:type="dcterms:W3CDTF">2016-12-15T16:29:23Z</dcterms:created>
  <dcterms:modified xsi:type="dcterms:W3CDTF">2017-03-15T01:28:31Z</dcterms:modified>
</cp:coreProperties>
</file>