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365" r:id="rId2"/>
    <p:sldId id="408" r:id="rId3"/>
    <p:sldId id="409" r:id="rId4"/>
    <p:sldId id="410" r:id="rId5"/>
    <p:sldId id="411" r:id="rId6"/>
    <p:sldId id="415" r:id="rId7"/>
    <p:sldId id="416" r:id="rId8"/>
    <p:sldId id="417" r:id="rId9"/>
    <p:sldId id="418" r:id="rId10"/>
    <p:sldId id="419" r:id="rId11"/>
    <p:sldId id="420" r:id="rId12"/>
    <p:sldId id="398" r:id="rId13"/>
    <p:sldId id="399" r:id="rId14"/>
    <p:sldId id="405" r:id="rId15"/>
    <p:sldId id="400" r:id="rId16"/>
    <p:sldId id="401" r:id="rId17"/>
    <p:sldId id="403" r:id="rId18"/>
    <p:sldId id="40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Abillar" initials="DA" lastIdx="1" clrIdx="0">
    <p:extLst>
      <p:ext uri="{19B8F6BF-5375-455C-9EA6-DF929625EA0E}">
        <p15:presenceInfo xmlns:p15="http://schemas.microsoft.com/office/powerpoint/2012/main" userId="cacf579c1a3a12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5879"/>
    <a:srgbClr val="FF4A61"/>
    <a:srgbClr val="CA4138"/>
    <a:srgbClr val="25C6FF"/>
    <a:srgbClr val="CC00FF"/>
    <a:srgbClr val="0B34A9"/>
    <a:srgbClr val="FFCC00"/>
    <a:srgbClr val="0FFA0F"/>
    <a:srgbClr val="5B9BD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4014" autoAdjust="0"/>
  </p:normalViewPr>
  <p:slideViewPr>
    <p:cSldViewPr snapToGrid="0">
      <p:cViewPr varScale="1">
        <p:scale>
          <a:sx n="67" d="100"/>
          <a:sy n="67" d="100"/>
        </p:scale>
        <p:origin x="93" y="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1737C-FAE8-4E22-80A8-DF626DF4A916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BAD9F-8C4E-4038-BBED-9ACDD8ECD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26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9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03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71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0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64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63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91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24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31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97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385-027E-48D1-B3CE-E75A27BD3EB1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10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800" y="191438"/>
            <a:ext cx="11785255" cy="883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799" y="1282847"/>
            <a:ext cx="11785255" cy="207236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9C385-027E-48D1-B3CE-E75A27BD3EB1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BA54F-910D-4E7E-8BD6-F8224FB8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76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chemeClr val="bg2"/>
          </a:solidFill>
          <a:latin typeface="Helvetica Neue UltraLigh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3000" kern="1200">
          <a:solidFill>
            <a:schemeClr val="bg2"/>
          </a:solidFill>
          <a:latin typeface="Helvetica Neue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bg2"/>
          </a:solidFill>
          <a:latin typeface="Helvetica Neue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Helvetica Neue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Helvetica Neue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Helvetica Neue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5000" dirty="0">
                <a:solidFill>
                  <a:srgbClr val="E7E6E6"/>
                </a:solidFill>
                <a:latin typeface="Helvetica Neue UltraLight"/>
                <a:ea typeface="+mj-ea"/>
                <a:cs typeface="+mj-cs"/>
              </a:rPr>
              <a:t>Attributes and Pragmas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959237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Helvetica Neue UltraLight"/>
              </a:rPr>
              <a:t>Embedded Software </a:t>
            </a:r>
            <a:r>
              <a:rPr lang="en-US" dirty="0" smtClean="0">
                <a:solidFill>
                  <a:schemeClr val="bg1"/>
                </a:solidFill>
                <a:latin typeface="Helvetica Neue UltraLight"/>
              </a:rPr>
              <a:t>Essentials</a:t>
            </a:r>
          </a:p>
          <a:p>
            <a:r>
              <a:rPr lang="en-US" dirty="0" smtClean="0">
                <a:solidFill>
                  <a:schemeClr val="bg1"/>
                </a:solidFill>
                <a:latin typeface="Helvetica Neue UltraLight"/>
              </a:rPr>
              <a:t>C2 M1 V7</a:t>
            </a:r>
            <a:endParaRPr lang="en-US" dirty="0">
              <a:solidFill>
                <a:schemeClr val="bg1"/>
              </a:solidFill>
              <a:latin typeface="Helvetica Neue UltraLight"/>
            </a:endParaRPr>
          </a:p>
        </p:txBody>
      </p:sp>
    </p:spTree>
    <p:extLst>
      <p:ext uri="{BB962C8B-B14F-4D97-AF65-F5344CB8AC3E}">
        <p14:creationId xmlns:p14="http://schemas.microsoft.com/office/powerpoint/2010/main" val="260157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GNUC Support [S9]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99" y="1282847"/>
            <a:ext cx="11785255" cy="1944122"/>
          </a:xfrm>
        </p:spPr>
        <p:txBody>
          <a:bodyPr/>
          <a:lstStyle/>
          <a:p>
            <a:r>
              <a:rPr lang="en-US" dirty="0" smtClean="0"/>
              <a:t>Embedded teams can support multiple chipset platforms and multiple architectures</a:t>
            </a:r>
          </a:p>
          <a:p>
            <a:pPr lvl="1"/>
            <a:r>
              <a:rPr lang="en-US" dirty="0" smtClean="0"/>
              <a:t>Different architecture </a:t>
            </a:r>
            <a:r>
              <a:rPr lang="en-US" b="1" i="1" dirty="0" smtClean="0">
                <a:solidFill>
                  <a:srgbClr val="00B0F0"/>
                </a:solidFill>
              </a:rPr>
              <a:t>may</a:t>
            </a:r>
            <a:r>
              <a:rPr lang="en-US" dirty="0" smtClean="0"/>
              <a:t> require different compiler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21973" y="3435116"/>
            <a:ext cx="382313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#</a:t>
            </a:r>
            <a:r>
              <a:rPr lang="en-US" sz="2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ifndef</a:t>
            </a:r>
            <a:r>
              <a:rPr lang="en-US" sz="26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600" dirty="0" smtClean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(__GNUC__)</a:t>
            </a:r>
          </a:p>
          <a:p>
            <a:r>
              <a:rPr lang="en-US" sz="26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#define </a:t>
            </a:r>
            <a:r>
              <a:rPr lang="en-US" sz="2600" dirty="0" smtClean="0">
                <a:solidFill>
                  <a:schemeClr val="accent4">
                    <a:lumMod val="60000"/>
                    <a:lumOff val="40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__</a:t>
            </a:r>
            <a:r>
              <a:rPr lang="en-US" sz="2600" dirty="0">
                <a:solidFill>
                  <a:schemeClr val="accent4">
                    <a:lumMod val="60000"/>
                    <a:lumOff val="40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attribute__ </a:t>
            </a:r>
            <a:r>
              <a:rPr lang="en-US" sz="2600" dirty="0" smtClean="0">
                <a:solidFill>
                  <a:schemeClr val="accent4">
                    <a:lumMod val="60000"/>
                    <a:lumOff val="40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(x) </a:t>
            </a:r>
            <a:endParaRPr lang="en-US" sz="2600" dirty="0" smtClean="0">
              <a:solidFill>
                <a:srgbClr val="25C6FF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26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#</a:t>
            </a:r>
            <a:r>
              <a:rPr lang="en-US" sz="2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endif</a:t>
            </a:r>
            <a:r>
              <a:rPr lang="en-US" sz="26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1275444" y="3881392"/>
            <a:ext cx="3769481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solidFill>
                  <a:srgbClr val="00B0F0"/>
                </a:solidFill>
              </a:rPr>
              <a:t>__attribute__(x)</a:t>
            </a:r>
            <a:r>
              <a:rPr lang="en-US" sz="2600" dirty="0">
                <a:solidFill>
                  <a:schemeClr val="bg1"/>
                </a:solidFill>
              </a:rPr>
              <a:t> is only </a:t>
            </a:r>
            <a:r>
              <a:rPr lang="en-US" sz="2600" dirty="0" smtClean="0">
                <a:solidFill>
                  <a:schemeClr val="bg1"/>
                </a:solidFill>
              </a:rPr>
              <a:t>a GCC compiler keyword, </a:t>
            </a:r>
          </a:p>
          <a:p>
            <a:pPr algn="ctr"/>
            <a:r>
              <a:rPr lang="en-US" sz="2600" dirty="0" smtClean="0">
                <a:solidFill>
                  <a:schemeClr val="bg1"/>
                </a:solidFill>
              </a:rPr>
              <a:t>Throws errors for other compilers</a:t>
            </a:r>
            <a:r>
              <a:rPr lang="en-US" sz="2600" dirty="0" smtClean="0">
                <a:solidFill>
                  <a:srgbClr val="00B0F0"/>
                </a:solidFill>
              </a:rPr>
              <a:t> </a:t>
            </a:r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30169" y="5277921"/>
            <a:ext cx="32437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00"/>
                </a:solidFill>
              </a:rPr>
              <a:t>Define as nothing for Non-GNU C compilers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 rot="5400000">
            <a:off x="8465865" y="3799273"/>
            <a:ext cx="372366" cy="2229379"/>
          </a:xfrm>
          <a:prstGeom prst="rightBrac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79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Ignore all slides after this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461665"/>
          </a:xfrm>
        </p:spPr>
        <p:txBody>
          <a:bodyPr/>
          <a:lstStyle/>
          <a:p>
            <a:r>
              <a:rPr lang="en-US" dirty="0" smtClean="0"/>
              <a:t>Unused slide material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53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600" dirty="0">
                <a:latin typeface="Helvetica Neue UltraLight"/>
              </a:rPr>
              <a:t>Introduction [S1.3.6.a]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38200" y="1690852"/>
            <a:ext cx="7824537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Attributes and pragmas are compiler directives (i.e. not part of C)  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2096212"/>
            <a:ext cx="95849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Can use them on functions and variables to convey special information to compiler.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8200" y="2733404"/>
            <a:ext cx="8847221" cy="1754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/* Use #pragma to specify compiler directives  */</a:t>
            </a:r>
            <a:endParaRPr lang="en-US" b="1" dirty="0">
              <a:latin typeface="Helvetica Neue UltraLigh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#pragma </a:t>
            </a:r>
            <a:r>
              <a:rPr lang="en-US" b="1" dirty="0"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Otime    			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/* Optimize for execution time */</a:t>
            </a:r>
          </a:p>
          <a:p>
            <a:endParaRPr lang="en-US" b="1" dirty="0">
              <a:solidFill>
                <a:schemeClr val="bg1">
                  <a:lumMod val="85000"/>
                </a:schemeClr>
              </a:solidFill>
              <a:latin typeface="Helvetica Neue UltraLigh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/* Using attributes on functions */</a:t>
            </a:r>
          </a:p>
          <a:p>
            <a:r>
              <a:rPr lang="en-US" b="1" dirty="0">
                <a:solidFill>
                  <a:srgbClr val="25C6FF"/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void</a:t>
            </a:r>
            <a:r>
              <a:rPr lang="en-US" b="1" dirty="0"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 Mandelbrot16(</a:t>
            </a:r>
            <a:r>
              <a:rPr lang="en-US" b="1" dirty="0">
                <a:solidFill>
                  <a:srgbClr val="25C6FF"/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uint16_t </a:t>
            </a:r>
            <a:r>
              <a:rPr lang="en-US" b="1" dirty="0"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n, </a:t>
            </a:r>
            <a:r>
              <a:rPr lang="en-US" b="1" dirty="0">
                <a:solidFill>
                  <a:srgbClr val="25C6FF"/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uint16_t </a:t>
            </a:r>
            <a:r>
              <a:rPr lang="en-US" b="1" dirty="0"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c</a:t>
            </a:r>
            <a:r>
              <a:rPr lang="en-US" b="1" dirty="0">
                <a:solidFill>
                  <a:schemeClr val="bg1"/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);  __attribute__ ((noreturn)); </a:t>
            </a:r>
          </a:p>
          <a:p>
            <a:r>
              <a:rPr lang="en-US" b="1" dirty="0">
                <a:solidFill>
                  <a:schemeClr val="bg1"/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					 __attribute__ ((always_inline)); </a:t>
            </a:r>
            <a:endParaRPr lang="en-US" b="1" dirty="0">
              <a:solidFill>
                <a:schemeClr val="bg1">
                  <a:lumMod val="85000"/>
                </a:schemeClr>
              </a:solidFill>
              <a:latin typeface="Helvetica Neue UltraLigh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4628559"/>
            <a:ext cx="1100087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#pragma </a:t>
            </a:r>
            <a:r>
              <a:rPr lang="en-US" b="1" dirty="0">
                <a:solidFill>
                  <a:schemeClr val="bg1"/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Ospace</a:t>
            </a:r>
            <a:r>
              <a:rPr lang="en-US" b="1" dirty="0"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   					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/* Optimize for code space */</a:t>
            </a:r>
          </a:p>
          <a:p>
            <a:r>
              <a:rPr lang="en-US" b="1" dirty="0">
                <a:solidFill>
                  <a:srgbClr val="25C6FF"/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struct</a:t>
            </a:r>
            <a:r>
              <a:rPr lang="en-US" b="1" dirty="0"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__attribute__ ((packed)) PackedStruct {		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/* sizeof(PackedStruct) = 5 bytes */</a:t>
            </a:r>
            <a:endParaRPr lang="en-US" b="1" dirty="0">
              <a:solidFill>
                <a:schemeClr val="bg1"/>
              </a:solidFill>
              <a:latin typeface="Helvetica Neue UltraLigh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b="1" dirty="0">
                <a:solidFill>
                  <a:schemeClr val="bg1"/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     </a:t>
            </a:r>
            <a:r>
              <a:rPr lang="en-US" b="1" dirty="0">
                <a:solidFill>
                  <a:srgbClr val="25C6FF"/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uint8_t</a:t>
            </a:r>
            <a:r>
              <a:rPr lang="en-US" b="1" dirty="0"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varx   __attribute__ ((mode (__pointer__))); 		</a:t>
            </a:r>
          </a:p>
          <a:p>
            <a:r>
              <a:rPr lang="en-US" b="1" dirty="0">
                <a:solidFill>
                  <a:schemeClr val="bg1"/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     </a:t>
            </a:r>
            <a:r>
              <a:rPr lang="en-US" b="1" dirty="0">
                <a:solidFill>
                  <a:srgbClr val="25C6FF"/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uint32_t</a:t>
            </a:r>
            <a:r>
              <a:rPr lang="en-US" b="1" dirty="0"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vary __attribute__ ((aligned (16)));       		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/* allocate ’vary’ on 16-bit boundary */</a:t>
            </a:r>
            <a:endParaRPr lang="en-US" b="1" dirty="0">
              <a:latin typeface="Helvetica Neue UltraLigh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b="1" dirty="0">
                <a:solidFill>
                  <a:schemeClr val="bg1"/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4588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600" dirty="0">
                <a:latin typeface="Helvetica Neue UltraLight"/>
              </a:rPr>
              <a:t>Compiler Specific [S1.3.6.b]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38200" y="1690852"/>
            <a:ext cx="7030453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Function attributes and pragmas are compiler-dependent, though some common ones may be shared between them.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38200" y="2639460"/>
            <a:ext cx="8185483" cy="2862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/* Only valid for MIPS */</a:t>
            </a:r>
          </a:p>
          <a:p>
            <a:r>
              <a:rPr lang="en-US" b="1" dirty="0">
                <a:solidFill>
                  <a:srgbClr val="25C6FF"/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void</a:t>
            </a:r>
            <a:r>
              <a:rPr lang="en-US" b="1" dirty="0"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 __attribute__ ((interrupt, use_shadow_register_set)) v1 ();</a:t>
            </a:r>
          </a:p>
          <a:p>
            <a:endParaRPr lang="en-US" b="1" dirty="0">
              <a:latin typeface="Helvetica Neue UltraLigh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/* Gives error unless using GCC Solaris compiler */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#pragma </a:t>
            </a:r>
            <a:r>
              <a:rPr lang="en-US" b="1" dirty="0" err="1"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fini</a:t>
            </a:r>
            <a:r>
              <a:rPr lang="en-US" b="1" dirty="0"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 (fnc1, fnc2, fnc3, fnc4);</a:t>
            </a:r>
          </a:p>
          <a:p>
            <a:endParaRPr lang="en-US" b="1" dirty="0">
              <a:latin typeface="Helvetica Neue UltraLigh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/* Works for GCC ARM compiler */</a:t>
            </a:r>
            <a:endParaRPr lang="en-US" b="1" dirty="0">
              <a:latin typeface="Helvetica Neue UltraLigh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#pragma </a:t>
            </a:r>
            <a:r>
              <a:rPr lang="en-US" b="1" dirty="0"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thumb	</a:t>
            </a:r>
          </a:p>
          <a:p>
            <a:r>
              <a:rPr lang="en-US" b="1" dirty="0">
                <a:solidFill>
                  <a:srgbClr val="25C6FF"/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void</a:t>
            </a:r>
            <a:r>
              <a:rPr lang="en-US" b="1" dirty="0"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 __attribute__ ((interrupt, use_shadow_register_set)) v1 ();</a:t>
            </a:r>
          </a:p>
          <a:p>
            <a:r>
              <a:rPr lang="en-US" b="1" dirty="0">
                <a:solidFill>
                  <a:srgbClr val="25C6FF"/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static int </a:t>
            </a:r>
            <a:r>
              <a:rPr lang="en-US" b="1" dirty="0"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max(int x, int y) __attribute__((always_inline));</a:t>
            </a:r>
          </a:p>
        </p:txBody>
      </p:sp>
    </p:spTree>
    <p:extLst>
      <p:ext uri="{BB962C8B-B14F-4D97-AF65-F5344CB8AC3E}">
        <p14:creationId xmlns:p14="http://schemas.microsoft.com/office/powerpoint/2010/main" val="397450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600" dirty="0">
                <a:latin typeface="Helvetica Neue UltraLight"/>
              </a:rPr>
              <a:t>Attributes at Compile Time [S1.3.6.c]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38200" y="1690852"/>
            <a:ext cx="7030453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Attributes can be turned on/off using compile time switches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38200" y="2639460"/>
            <a:ext cx="8185483" cy="31393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/* If compiler is not GNU C, then omit ‘__attribute__’ */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#ifndef </a:t>
            </a:r>
            <a:r>
              <a:rPr lang="en-US" b="1" dirty="0">
                <a:solidFill>
                  <a:schemeClr val="bg1"/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__GNUC__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#define </a:t>
            </a:r>
            <a:r>
              <a:rPr lang="en-US" b="1" dirty="0">
                <a:solidFill>
                  <a:schemeClr val="bg1"/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__attribute_(x) 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/* Nothing */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#endif</a:t>
            </a:r>
          </a:p>
          <a:p>
            <a:endParaRPr lang="en-US" b="1" dirty="0">
              <a:solidFill>
                <a:schemeClr val="bg1">
                  <a:lumMod val="85000"/>
                </a:schemeClr>
              </a:solidFill>
              <a:latin typeface="Helvetica Neue UltraLigh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/* Can also use pragmas to enable/disable optimization at certain parts */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#pragma </a:t>
            </a:r>
            <a:r>
              <a:rPr lang="en-US" b="1" dirty="0"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GCC push_options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#pragma </a:t>
            </a:r>
            <a:r>
              <a:rPr lang="en-US" b="1" dirty="0"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GCC optimize (“O0”)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	// code section here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#pragma </a:t>
            </a:r>
            <a:r>
              <a:rPr lang="en-US" b="1" dirty="0"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GCC pop_options</a:t>
            </a:r>
            <a:endParaRPr lang="en-US" b="1" dirty="0">
              <a:solidFill>
                <a:schemeClr val="bg1">
                  <a:lumMod val="85000"/>
                </a:schemeClr>
              </a:solidFill>
              <a:latin typeface="Helvetica Neue UltraLigh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b="1" dirty="0">
              <a:solidFill>
                <a:schemeClr val="bg1">
                  <a:lumMod val="85000"/>
                </a:schemeClr>
              </a:solidFill>
              <a:latin typeface="Helvetica Neue UltraLigh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462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600" dirty="0">
                <a:latin typeface="Helvetica Neue UltraLight"/>
              </a:rPr>
              <a:t>Aligned [S1.3.6.d]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38200" y="1690852"/>
            <a:ext cx="7030453" cy="1015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By default, strongly declared symbols have definitions.</a:t>
            </a:r>
          </a:p>
          <a:p>
            <a:r>
              <a:rPr lang="en-US" sz="2000" dirty="0"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Symbols declared </a:t>
            </a:r>
            <a:r>
              <a:rPr lang="en-US" sz="2000" i="1" dirty="0"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weak</a:t>
            </a:r>
            <a:r>
              <a:rPr lang="en-US" sz="2000" dirty="0"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 don’t need definitions – i.e. can have multiple definitions.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38200" y="2916186"/>
            <a:ext cx="8305800" cy="1754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/************************************************************************* 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 * Forces compiler to ensure ‘S’ or ‘some_int_var’ 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 * will be allocated and aligned </a:t>
            </a:r>
            <a:r>
              <a:rPr lang="en-US" b="1" i="1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at least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 on a 8-bit boundary. </a:t>
            </a:r>
            <a:endParaRPr lang="en-US" b="1" dirty="0">
              <a:latin typeface="Helvetica Neue UltraLigh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 *************************************************************************/</a:t>
            </a:r>
            <a:endParaRPr lang="en-US" b="1" dirty="0">
              <a:latin typeface="Helvetica Neue UltraLigh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b="1" dirty="0">
                <a:solidFill>
                  <a:srgbClr val="25C6FF"/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struct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S {</a:t>
            </a:r>
            <a:r>
              <a:rPr lang="en-US" b="1" dirty="0">
                <a:solidFill>
                  <a:srgbClr val="25C6FF"/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short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f[</a:t>
            </a:r>
            <a:r>
              <a:rPr lang="en-US" b="1" dirty="0">
                <a:solidFill>
                  <a:srgbClr val="CC00FF"/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  <a:r>
              <a:rPr lang="en-US" b="1" dirty="0">
                <a:solidFill>
                  <a:schemeClr val="bg1"/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]; } __attribute__ ((aligned (</a:t>
            </a:r>
            <a:r>
              <a:rPr lang="en-US" b="1" dirty="0">
                <a:solidFill>
                  <a:srgbClr val="CC00FF"/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8</a:t>
            </a:r>
            <a:r>
              <a:rPr lang="en-US" b="1" dirty="0">
                <a:solidFill>
                  <a:schemeClr val="bg1"/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)));</a:t>
            </a:r>
          </a:p>
          <a:p>
            <a:r>
              <a:rPr lang="en-US" b="1" dirty="0">
                <a:solidFill>
                  <a:srgbClr val="25C6FF"/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typedef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b="1" dirty="0">
                <a:solidFill>
                  <a:srgbClr val="25C6FF"/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some_int_var __attribute__ ((aligned (</a:t>
            </a:r>
            <a:r>
              <a:rPr lang="en-US" b="1" dirty="0">
                <a:solidFill>
                  <a:srgbClr val="CC00FF"/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8</a:t>
            </a:r>
            <a:r>
              <a:rPr lang="en-US" b="1" dirty="0">
                <a:solidFill>
                  <a:schemeClr val="bg1"/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)));</a:t>
            </a:r>
            <a:endParaRPr lang="en-US" b="1" dirty="0">
              <a:solidFill>
                <a:schemeClr val="bg1">
                  <a:lumMod val="85000"/>
                </a:schemeClr>
              </a:solidFill>
              <a:latin typeface="Helvetica Neue UltraLigh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397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600" dirty="0">
                <a:latin typeface="Helvetica Neue UltraLight"/>
              </a:rPr>
              <a:t>Packed [S1.3.6.e]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38200" y="1690852"/>
            <a:ext cx="7030453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Using the </a:t>
            </a:r>
            <a:r>
              <a:rPr lang="en-US" sz="2000" i="1" dirty="0"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packed</a:t>
            </a:r>
            <a:r>
              <a:rPr lang="en-US" sz="2000" dirty="0"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 attribute on a </a:t>
            </a:r>
            <a:r>
              <a:rPr lang="en-US" sz="2000" b="1" dirty="0"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struct</a:t>
            </a:r>
            <a:r>
              <a:rPr lang="en-US" sz="2000" dirty="0"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 or </a:t>
            </a:r>
            <a:r>
              <a:rPr lang="en-US" sz="2000" b="1" dirty="0"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union</a:t>
            </a:r>
            <a:r>
              <a:rPr lang="en-US" sz="2000" dirty="0"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 makes each  its members also </a:t>
            </a:r>
            <a:r>
              <a:rPr lang="en-US" sz="2000" i="1" dirty="0"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packed</a:t>
            </a:r>
            <a:r>
              <a:rPr lang="en-US" sz="2000" dirty="0"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38200" y="2651491"/>
            <a:ext cx="8305800" cy="3416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/* Members of packed_struct are packed, but internal layout of ustruct is </a:t>
            </a:r>
            <a:r>
              <a:rPr lang="en-US" b="1" i="1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not packed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. The unpacked_struct must be packed separately. */</a:t>
            </a:r>
          </a:p>
          <a:p>
            <a:r>
              <a:rPr lang="en-US" b="1" dirty="0">
                <a:solidFill>
                  <a:srgbClr val="25C6FF"/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struct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unpacked_struct{</a:t>
            </a:r>
          </a:p>
          <a:p>
            <a:r>
              <a:rPr lang="en-US" b="1" dirty="0">
                <a:solidFill>
                  <a:srgbClr val="25C6FF"/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     uint8_t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c1;</a:t>
            </a:r>
          </a:p>
          <a:p>
            <a:r>
              <a:rPr lang="en-US" b="1" dirty="0">
                <a:solidFill>
                  <a:schemeClr val="bg1"/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     </a:t>
            </a:r>
            <a:r>
              <a:rPr lang="en-US" b="1" dirty="0">
                <a:solidFill>
                  <a:srgbClr val="25C6FF"/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uint32_t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c2;</a:t>
            </a:r>
          </a:p>
          <a:p>
            <a:r>
              <a:rPr lang="en-US" b="1" dirty="0">
                <a:solidFill>
                  <a:schemeClr val="bg1"/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};</a:t>
            </a:r>
          </a:p>
          <a:p>
            <a:endParaRPr lang="en-US" b="1" dirty="0">
              <a:solidFill>
                <a:schemeClr val="bg1"/>
              </a:solidFill>
              <a:latin typeface="Helvetica Neue UltraLigh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b="1" dirty="0">
                <a:solidFill>
                  <a:srgbClr val="25C6FF"/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struct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__attribute__ ((__packed__)) packed_struct {</a:t>
            </a:r>
          </a:p>
          <a:p>
            <a:r>
              <a:rPr lang="en-US" b="1" dirty="0">
                <a:solidFill>
                  <a:srgbClr val="25C6FF"/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     uint8_t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d1;</a:t>
            </a:r>
          </a:p>
          <a:p>
            <a:r>
              <a:rPr lang="en-US" b="1" dirty="0">
                <a:solidFill>
                  <a:schemeClr val="bg1"/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     </a:t>
            </a:r>
            <a:r>
              <a:rPr lang="en-US" b="1" dirty="0">
                <a:solidFill>
                  <a:srgbClr val="25C6FF"/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uint32_t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d2;</a:t>
            </a:r>
          </a:p>
          <a:p>
            <a:r>
              <a:rPr lang="en-US" b="1" dirty="0">
                <a:solidFill>
                  <a:srgbClr val="25C6FF"/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     struct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unpacked_struct ustruct;</a:t>
            </a:r>
          </a:p>
          <a:p>
            <a:r>
              <a:rPr lang="en-US" b="1" dirty="0">
                <a:solidFill>
                  <a:schemeClr val="bg1"/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6592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600" dirty="0">
                <a:latin typeface="Helvetica Neue UltraLight"/>
              </a:rPr>
              <a:t>Target [S1.3.6.f]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2831964"/>
            <a:ext cx="10587790" cy="147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/* Equivalent to compiling somefunc with ‘–march=core2’ and ‘-sse4a’ target options. */</a:t>
            </a:r>
          </a:p>
          <a:p>
            <a:endParaRPr lang="en-US" b="1" dirty="0">
              <a:solidFill>
                <a:schemeClr val="bg1"/>
              </a:solidFill>
              <a:latin typeface="Helvetica Neue UltraLigh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b="1" dirty="0">
                <a:solidFill>
                  <a:srgbClr val="25C6FF"/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uint32_t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somefunc (void) __attribute__ ((__target__ (“march=core2", "sse4a")));</a:t>
            </a:r>
          </a:p>
          <a:p>
            <a:r>
              <a:rPr lang="en-US" b="1" dirty="0">
                <a:solidFill>
                  <a:schemeClr val="bg1"/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  <a:p>
            <a:endParaRPr lang="en-US" b="1" dirty="0">
              <a:solidFill>
                <a:schemeClr val="bg1"/>
              </a:solidFill>
              <a:latin typeface="Helvetica Neue UltraLigh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799136"/>
            <a:ext cx="7030453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i="1" dirty="0"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Target</a:t>
            </a:r>
            <a:r>
              <a:rPr lang="en-US" sz="2000" dirty="0"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 attribute allows user to specify target-specific compilation options.</a:t>
            </a:r>
            <a:endParaRPr lang="en-US" sz="2000" i="1" dirty="0">
              <a:latin typeface="Helvetica Neue UltraLigh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539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600" dirty="0">
                <a:latin typeface="Helvetica Neue UltraLight"/>
              </a:rPr>
              <a:t>Pragma Optimizations [S1.3.6.g]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799136"/>
            <a:ext cx="7030453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Use pragma to specify optimization levels and types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2512101"/>
            <a:ext cx="812532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#pragma </a:t>
            </a:r>
            <a:r>
              <a:rPr lang="en-US" b="1" dirty="0">
                <a:solidFill>
                  <a:schemeClr val="bg1"/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Otime</a:t>
            </a:r>
          </a:p>
          <a:p>
            <a:r>
              <a:rPr lang="en-US" b="1" dirty="0">
                <a:solidFill>
                  <a:srgbClr val="25C6FF"/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void </a:t>
            </a:r>
            <a:r>
              <a:rPr lang="en-US" b="1" dirty="0">
                <a:solidFill>
                  <a:schemeClr val="bg1"/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function1(){ … }	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/* Optimize function1 for execution time */</a:t>
            </a:r>
          </a:p>
          <a:p>
            <a:endParaRPr lang="en-US" b="1" dirty="0">
              <a:solidFill>
                <a:schemeClr val="bg1">
                  <a:lumMod val="85000"/>
                </a:schemeClr>
              </a:solidFill>
              <a:latin typeface="Helvetica Neue UltraLigh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#pragma </a:t>
            </a:r>
            <a:r>
              <a:rPr lang="en-US" b="1" dirty="0">
                <a:solidFill>
                  <a:schemeClr val="bg1"/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push    	</a:t>
            </a:r>
            <a:r>
              <a:rPr lang="en-US" b="1" dirty="0"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/* Save current pragma state */</a:t>
            </a:r>
          </a:p>
          <a:p>
            <a:endParaRPr lang="en-US" b="1" dirty="0">
              <a:solidFill>
                <a:schemeClr val="bg1">
                  <a:lumMod val="85000"/>
                </a:schemeClr>
              </a:solidFill>
              <a:latin typeface="Helvetica Neue UltraLigh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#pragma </a:t>
            </a:r>
            <a:r>
              <a:rPr lang="en-US" b="1" dirty="0">
                <a:solidFill>
                  <a:schemeClr val="bg1"/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O2</a:t>
            </a:r>
            <a:r>
              <a:rPr lang="en-US" b="1" dirty="0"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    		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/* Optimize at level 3 */</a:t>
            </a:r>
          </a:p>
          <a:p>
            <a:r>
              <a:rPr lang="en-US" b="1" dirty="0">
                <a:solidFill>
                  <a:srgbClr val="25C6FF"/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uint32_t</a:t>
            </a:r>
            <a:r>
              <a:rPr lang="en-US" b="1" dirty="0">
                <a:solidFill>
                  <a:schemeClr val="bg1"/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 function2(){ … }	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/* Optimize function2 at O3*/</a:t>
            </a:r>
          </a:p>
          <a:p>
            <a:endParaRPr lang="en-US" b="1" dirty="0">
              <a:solidFill>
                <a:schemeClr val="bg1">
                  <a:lumMod val="85000"/>
                </a:schemeClr>
              </a:solidFill>
              <a:latin typeface="Helvetica Neue UltraLigh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#pragma </a:t>
            </a:r>
            <a:r>
              <a:rPr lang="en-US" b="1" dirty="0">
                <a:solidFill>
                  <a:schemeClr val="bg1"/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Ospace</a:t>
            </a:r>
            <a:endParaRPr lang="en-US" b="1" dirty="0">
              <a:solidFill>
                <a:schemeClr val="bg1">
                  <a:lumMod val="85000"/>
                </a:schemeClr>
              </a:solidFill>
              <a:latin typeface="Helvetica Neue UltraLigh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b="1" dirty="0">
                <a:solidFill>
                  <a:srgbClr val="25C6FF"/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uint8_t</a:t>
            </a:r>
            <a:r>
              <a:rPr lang="en-US" b="1" dirty="0">
                <a:solidFill>
                  <a:schemeClr val="bg1"/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 function3(){ … }	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/* Optimize function3 for code size */</a:t>
            </a:r>
          </a:p>
          <a:p>
            <a:endParaRPr lang="en-US" b="1" dirty="0">
              <a:solidFill>
                <a:schemeClr val="bg1">
                  <a:lumMod val="85000"/>
                </a:schemeClr>
              </a:solidFill>
              <a:latin typeface="Helvetica Neue UltraLigh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#pragma </a:t>
            </a:r>
            <a:r>
              <a:rPr lang="en-US" b="1" dirty="0">
                <a:solidFill>
                  <a:schemeClr val="bg1"/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pop  </a:t>
            </a:r>
            <a:r>
              <a:rPr lang="en-US" b="1" dirty="0"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  		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Arial Unicode MS" panose="020B0604020202020204" pitchFamily="34" charset="-128"/>
                <a:cs typeface="Arial Unicode MS" panose="020B0604020202020204" pitchFamily="34" charset="-128"/>
              </a:rPr>
              <a:t>/* Restores previously saved pragma state */</a:t>
            </a:r>
          </a:p>
          <a:p>
            <a:endParaRPr lang="en-US" b="1" dirty="0">
              <a:solidFill>
                <a:schemeClr val="bg1">
                  <a:lumMod val="85000"/>
                </a:schemeClr>
              </a:solidFill>
              <a:latin typeface="Helvetica Neue UltraLigh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4539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Optimizations [S1]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99" y="1282847"/>
            <a:ext cx="11468684" cy="553998"/>
          </a:xfrm>
        </p:spPr>
        <p:txBody>
          <a:bodyPr/>
          <a:lstStyle/>
          <a:p>
            <a:r>
              <a:rPr lang="en-US" dirty="0" smtClean="0"/>
              <a:t>Optimizations will alter the implementation of code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85496" y="5925740"/>
            <a:ext cx="390972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chemeClr val="bg1"/>
                </a:solidFill>
              </a:rPr>
              <a:t>$ </a:t>
            </a:r>
            <a:r>
              <a:rPr lang="en-US" sz="2600" dirty="0" err="1" smtClean="0">
                <a:solidFill>
                  <a:schemeClr val="bg1"/>
                </a:solidFill>
              </a:rPr>
              <a:t>gcc</a:t>
            </a:r>
            <a:r>
              <a:rPr lang="en-US" sz="2600" dirty="0" smtClean="0">
                <a:solidFill>
                  <a:schemeClr val="bg1"/>
                </a:solidFill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</a:rPr>
              <a:t>main.c</a:t>
            </a:r>
            <a:r>
              <a:rPr lang="en-US" sz="2600" dirty="0" smtClean="0">
                <a:solidFill>
                  <a:schemeClr val="bg1"/>
                </a:solidFill>
              </a:rPr>
              <a:t> –o </a:t>
            </a:r>
            <a:r>
              <a:rPr lang="en-US" sz="2600" dirty="0" err="1" smtClean="0">
                <a:solidFill>
                  <a:schemeClr val="bg1"/>
                </a:solidFill>
              </a:rPr>
              <a:t>main.o</a:t>
            </a:r>
            <a:r>
              <a:rPr lang="en-US" sz="2600" dirty="0" smtClean="0">
                <a:solidFill>
                  <a:schemeClr val="bg1"/>
                </a:solidFill>
              </a:rPr>
              <a:t> –O2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8059" y="5482964"/>
            <a:ext cx="513589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rgbClr val="FFFF00"/>
                </a:solidFill>
              </a:rPr>
              <a:t>Compile and Link with Optimizations</a:t>
            </a:r>
            <a:endParaRPr lang="en-US" sz="2600" dirty="0">
              <a:solidFill>
                <a:srgbClr val="FFFF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0871" t="16447" r="69774" b="66635"/>
          <a:stretch/>
        </p:blipFill>
        <p:spPr>
          <a:xfrm>
            <a:off x="6894940" y="2571483"/>
            <a:ext cx="4622622" cy="2272910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759844" y="2365235"/>
            <a:ext cx="4791245" cy="2800665"/>
            <a:chOff x="3188695" y="-1899224"/>
            <a:chExt cx="4791245" cy="2800665"/>
          </a:xfrm>
        </p:grpSpPr>
        <p:grpSp>
          <p:nvGrpSpPr>
            <p:cNvPr id="8" name="Group 7"/>
            <p:cNvGrpSpPr/>
            <p:nvPr/>
          </p:nvGrpSpPr>
          <p:grpSpPr>
            <a:xfrm>
              <a:off x="3188695" y="-1899224"/>
              <a:ext cx="4791245" cy="2800665"/>
              <a:chOff x="2541854" y="2425477"/>
              <a:chExt cx="4791245" cy="280066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2541854" y="2425477"/>
                <a:ext cx="4791245" cy="280066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sz="2400" b="1" dirty="0" smtClean="0">
                    <a:solidFill>
                      <a:schemeClr val="tx1"/>
                    </a:solidFill>
                  </a:rPr>
                  <a:t>Build System</a:t>
                </a:r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4004189" y="3405899"/>
                <a:ext cx="1357603" cy="753349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Compiler &amp; Linker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767284" y="3459201"/>
                <a:ext cx="1219280" cy="64674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Executable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" name="Straight Arrow Connector 11"/>
              <p:cNvCxnSpPr>
                <a:stCxn id="10" idx="3"/>
                <a:endCxn id="11" idx="1"/>
              </p:cNvCxnSpPr>
              <p:nvPr/>
            </p:nvCxnSpPr>
            <p:spPr>
              <a:xfrm>
                <a:off x="5361792" y="3782574"/>
                <a:ext cx="405492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3" name="Group 12"/>
              <p:cNvGrpSpPr/>
              <p:nvPr/>
            </p:nvGrpSpPr>
            <p:grpSpPr>
              <a:xfrm>
                <a:off x="2685201" y="3405899"/>
                <a:ext cx="862525" cy="633524"/>
                <a:chOff x="691815" y="3804981"/>
                <a:chExt cx="1735444" cy="800166"/>
              </a:xfrm>
              <a:solidFill>
                <a:schemeClr val="accent4">
                  <a:lumMod val="40000"/>
                  <a:lumOff val="60000"/>
                </a:schemeClr>
              </a:solidFill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691815" y="3804981"/>
                  <a:ext cx="1363658" cy="64346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*.c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864728" y="3885558"/>
                  <a:ext cx="1363658" cy="64346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*.c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1063602" y="3961681"/>
                  <a:ext cx="1363657" cy="64346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SRCS</a:t>
                  </a:r>
                </a:p>
              </p:txBody>
            </p:sp>
          </p:grpSp>
          <p:cxnSp>
            <p:nvCxnSpPr>
              <p:cNvPr id="14" name="Straight Arrow Connector 13"/>
              <p:cNvCxnSpPr>
                <a:stCxn id="24" idx="3"/>
                <a:endCxn id="10" idx="1"/>
              </p:cNvCxnSpPr>
              <p:nvPr/>
            </p:nvCxnSpPr>
            <p:spPr>
              <a:xfrm flipV="1">
                <a:off x="3547726" y="3782574"/>
                <a:ext cx="456463" cy="212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5" name="Group 14"/>
              <p:cNvGrpSpPr/>
              <p:nvPr/>
            </p:nvGrpSpPr>
            <p:grpSpPr>
              <a:xfrm>
                <a:off x="2685201" y="4242671"/>
                <a:ext cx="862525" cy="602067"/>
                <a:chOff x="691815" y="3804981"/>
                <a:chExt cx="1735444" cy="800166"/>
              </a:xfrm>
              <a:solidFill>
                <a:schemeClr val="accent4">
                  <a:lumMod val="40000"/>
                  <a:lumOff val="60000"/>
                </a:schemeClr>
              </a:solidFill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691815" y="3804981"/>
                  <a:ext cx="1363658" cy="64346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*.c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864728" y="3885558"/>
                  <a:ext cx="1363658" cy="64346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*.c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1063602" y="3961681"/>
                  <a:ext cx="1363657" cy="64346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libs</a:t>
                  </a:r>
                </a:p>
              </p:txBody>
            </p:sp>
          </p:grpSp>
          <p:cxnSp>
            <p:nvCxnSpPr>
              <p:cNvPr id="16" name="Elbow Connector 15"/>
              <p:cNvCxnSpPr>
                <a:stCxn id="21" idx="3"/>
              </p:cNvCxnSpPr>
              <p:nvPr/>
            </p:nvCxnSpPr>
            <p:spPr>
              <a:xfrm flipV="1">
                <a:off x="3547726" y="4134478"/>
                <a:ext cx="823092" cy="468179"/>
              </a:xfrm>
              <a:prstGeom prst="bentConnector2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685201" y="2537897"/>
                <a:ext cx="909903" cy="60015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Linker File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Elbow Connector 17"/>
              <p:cNvCxnSpPr>
                <a:stCxn id="17" idx="3"/>
              </p:cNvCxnSpPr>
              <p:nvPr/>
            </p:nvCxnSpPr>
            <p:spPr>
              <a:xfrm>
                <a:off x="3595104" y="2837973"/>
                <a:ext cx="779155" cy="586063"/>
              </a:xfrm>
              <a:prstGeom prst="bentConnector2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ounded Rectangle 24"/>
            <p:cNvSpPr/>
            <p:nvPr/>
          </p:nvSpPr>
          <p:spPr>
            <a:xfrm>
              <a:off x="6302606" y="-1008968"/>
              <a:ext cx="1421466" cy="926938"/>
            </a:xfrm>
            <a:prstGeom prst="roundRect">
              <a:avLst/>
            </a:prstGeom>
            <a:no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Left Brace 26"/>
          <p:cNvSpPr/>
          <p:nvPr/>
        </p:nvSpPr>
        <p:spPr>
          <a:xfrm rot="16200000">
            <a:off x="7447791" y="4596348"/>
            <a:ext cx="227645" cy="1281001"/>
          </a:xfrm>
          <a:prstGeom prst="lef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Brace 27"/>
          <p:cNvSpPr/>
          <p:nvPr/>
        </p:nvSpPr>
        <p:spPr>
          <a:xfrm rot="16200000">
            <a:off x="9907736" y="3740841"/>
            <a:ext cx="227644" cy="2992013"/>
          </a:xfrm>
          <a:prstGeom prst="lef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643753" y="5511126"/>
            <a:ext cx="1835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B0F0"/>
                </a:solidFill>
              </a:rPr>
              <a:t>Machine Code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931844" y="5511126"/>
            <a:ext cx="2179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B0F0"/>
                </a:solidFill>
              </a:rPr>
              <a:t>Assembly Code</a:t>
            </a:r>
            <a:endParaRPr lang="en-US" sz="2000" dirty="0">
              <a:solidFill>
                <a:srgbClr val="00B0F0"/>
              </a:solidFill>
            </a:endParaRPr>
          </a:p>
        </p:txBody>
      </p:sp>
      <p:cxnSp>
        <p:nvCxnSpPr>
          <p:cNvPr id="34" name="Straight Arrow Connector 33"/>
          <p:cNvCxnSpPr>
            <a:stCxn id="25" idx="3"/>
            <a:endCxn id="6" idx="1"/>
          </p:cNvCxnSpPr>
          <p:nvPr/>
        </p:nvCxnSpPr>
        <p:spPr>
          <a:xfrm flipV="1">
            <a:off x="5295221" y="3707938"/>
            <a:ext cx="1599719" cy="11022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27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Attributes [S2]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99" y="1282847"/>
            <a:ext cx="11785255" cy="2410916"/>
          </a:xfrm>
        </p:spPr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Attributes</a:t>
            </a:r>
            <a:r>
              <a:rPr lang="en-US" dirty="0" smtClean="0"/>
              <a:t> can give specific details on how to compile code for</a:t>
            </a:r>
          </a:p>
          <a:p>
            <a:pPr lvl="1"/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Structures &amp; Structure Members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15460" y="4944680"/>
            <a:ext cx="317496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rgbClr val="FFFF00"/>
                </a:solidFill>
              </a:rPr>
              <a:t>Not Portable Across Compilers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334184" y="5368989"/>
            <a:ext cx="1213943" cy="228600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6830" y="3693763"/>
            <a:ext cx="445617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Attributes are </a:t>
            </a:r>
            <a:r>
              <a:rPr lang="en-US" sz="3200" b="1" u="sng" dirty="0">
                <a:solidFill>
                  <a:schemeClr val="bg1"/>
                </a:solidFill>
              </a:rPr>
              <a:t>NOT</a:t>
            </a:r>
            <a:r>
              <a:rPr lang="en-US" sz="3200" dirty="0">
                <a:solidFill>
                  <a:schemeClr val="bg1"/>
                </a:solidFill>
              </a:rPr>
              <a:t> part of the C-standard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96205" y="3094053"/>
            <a:ext cx="44337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25C6FF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struct</a:t>
            </a:r>
            <a:r>
              <a:rPr lang="en-US" sz="2800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struct_name {</a:t>
            </a:r>
          </a:p>
          <a:p>
            <a:r>
              <a:rPr lang="en-US" sz="2800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  </a:t>
            </a:r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int8_t</a:t>
            </a:r>
            <a:r>
              <a:rPr lang="en-US" sz="2800" dirty="0" smtClean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  var1</a:t>
            </a:r>
            <a:r>
              <a:rPr lang="en-US" sz="2800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</a:p>
          <a:p>
            <a:r>
              <a:rPr lang="en-US" sz="2800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  </a:t>
            </a:r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int32_t</a:t>
            </a:r>
            <a:r>
              <a:rPr lang="en-US" sz="2800" dirty="0" smtClean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var2</a:t>
            </a:r>
            <a:r>
              <a:rPr lang="en-US" sz="2800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</a:p>
          <a:p>
            <a:r>
              <a:rPr lang="en-US" sz="2800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  </a:t>
            </a:r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int8_t</a:t>
            </a:r>
            <a:r>
              <a:rPr lang="en-US" sz="2800" dirty="0" smtClean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  </a:t>
            </a:r>
            <a:r>
              <a:rPr lang="en-US" sz="2800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var3; </a:t>
            </a:r>
          </a:p>
          <a:p>
            <a:r>
              <a:rPr lang="en-US" sz="2800" dirty="0" smtClean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}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__attribute__ ((packed))</a:t>
            </a:r>
            <a:r>
              <a:rPr lang="en-US" sz="2800" dirty="0" smtClean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  <a:endParaRPr lang="en-US" sz="2800" dirty="0">
              <a:solidFill>
                <a:schemeClr val="bg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971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 Attributes [S3]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99" y="1282847"/>
            <a:ext cx="11785255" cy="2072362"/>
          </a:xfrm>
        </p:spPr>
        <p:txBody>
          <a:bodyPr/>
          <a:lstStyle/>
          <a:p>
            <a:r>
              <a:rPr lang="en-US" dirty="0" smtClean="0"/>
              <a:t>Alignment attributes specify memory alignment for data</a:t>
            </a:r>
          </a:p>
          <a:p>
            <a:pPr lvl="1"/>
            <a:r>
              <a:rPr lang="en-US" dirty="0" smtClean="0"/>
              <a:t>Power of two: 2, 4, 8, 16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77324" y="5729091"/>
            <a:ext cx="5996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int8_t</a:t>
            </a:r>
            <a:r>
              <a:rPr lang="en-US" sz="2800" dirty="0" smtClean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foo 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__attribute__ ((aligned(4)))</a:t>
            </a:r>
            <a:r>
              <a:rPr lang="en-US" sz="2800" dirty="0" smtClean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  <a:endParaRPr lang="en-US" sz="2800" dirty="0">
              <a:solidFill>
                <a:schemeClr val="bg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111013" y="2828072"/>
            <a:ext cx="1063719" cy="2818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111012" y="3108277"/>
            <a:ext cx="1063719" cy="2818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111012" y="3390123"/>
            <a:ext cx="1063719" cy="2818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111012" y="3672658"/>
            <a:ext cx="1063719" cy="2818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11012" y="3952174"/>
            <a:ext cx="1059202" cy="281846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108972" y="4205723"/>
            <a:ext cx="1063719" cy="281846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108972" y="4487569"/>
            <a:ext cx="1063719" cy="281846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106494" y="4774540"/>
            <a:ext cx="1063719" cy="281846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106495" y="5051261"/>
            <a:ext cx="1063719" cy="281846"/>
          </a:xfrm>
          <a:prstGeom prst="rect">
            <a:avLst/>
          </a:prstGeom>
          <a:solidFill>
            <a:srgbClr val="0FFA0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106494" y="5331466"/>
            <a:ext cx="1063719" cy="281846"/>
          </a:xfrm>
          <a:prstGeom prst="rect">
            <a:avLst/>
          </a:prstGeom>
          <a:solidFill>
            <a:srgbClr val="0FFA0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106494" y="5613312"/>
            <a:ext cx="1063719" cy="281846"/>
          </a:xfrm>
          <a:prstGeom prst="rect">
            <a:avLst/>
          </a:prstGeom>
          <a:solidFill>
            <a:srgbClr val="0FFA0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106494" y="5895847"/>
            <a:ext cx="1063719" cy="281846"/>
          </a:xfrm>
          <a:prstGeom prst="rect">
            <a:avLst/>
          </a:prstGeom>
          <a:solidFill>
            <a:srgbClr val="0FFA0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1176771" y="2792382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144442" y="5019768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0x108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170838" y="3955576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0x104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054026" y="2370328"/>
            <a:ext cx="11686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977324" y="3007826"/>
            <a:ext cx="17944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int8_t</a:t>
            </a:r>
            <a:r>
              <a:rPr lang="en-US" sz="2800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foo; </a:t>
            </a:r>
            <a:endParaRPr lang="en-US" sz="28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1394319" y="2918631"/>
            <a:ext cx="1063720" cy="1126432"/>
            <a:chOff x="1322987" y="1953305"/>
            <a:chExt cx="1063720" cy="1126432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42" name="Rectangle 41"/>
            <p:cNvSpPr/>
            <p:nvPr/>
          </p:nvSpPr>
          <p:spPr>
            <a:xfrm>
              <a:off x="1322988" y="1953305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322987" y="2233510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322987" y="2515356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322987" y="2797891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394319" y="4041141"/>
            <a:ext cx="1063720" cy="1126432"/>
            <a:chOff x="1322987" y="3106295"/>
            <a:chExt cx="1063720" cy="1126432"/>
          </a:xfrm>
        </p:grpSpPr>
        <p:sp>
          <p:nvSpPr>
            <p:cNvPr id="47" name="Rectangle 46"/>
            <p:cNvSpPr/>
            <p:nvPr/>
          </p:nvSpPr>
          <p:spPr>
            <a:xfrm>
              <a:off x="1322988" y="3106295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322987" y="3386500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322987" y="3668346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322987" y="3950881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394319" y="5167040"/>
            <a:ext cx="1063720" cy="1126432"/>
            <a:chOff x="1322987" y="4262674"/>
            <a:chExt cx="1063720" cy="1126432"/>
          </a:xfrm>
        </p:grpSpPr>
        <p:sp>
          <p:nvSpPr>
            <p:cNvPr id="52" name="Rectangle 51"/>
            <p:cNvSpPr/>
            <p:nvPr/>
          </p:nvSpPr>
          <p:spPr>
            <a:xfrm>
              <a:off x="1322988" y="4262674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322987" y="4542879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322987" y="4824725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322987" y="5107260"/>
              <a:ext cx="1063719" cy="281846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444128" y="2543269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74519" y="2862700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72383" y="5149912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0x108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68586" y="4025894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0x104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77383" y="3161714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0x101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78891" y="3447165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0x102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68586" y="3729250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0x103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68586" y="4299048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0x105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68586" y="4573193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0x106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668586" y="4879147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0x107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68496" y="5416451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0x109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376442" y="2448742"/>
            <a:ext cx="11686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69477" y="570915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0x10A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69368" y="6000916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0x10B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0" name="Right Brace 129"/>
          <p:cNvSpPr/>
          <p:nvPr/>
        </p:nvSpPr>
        <p:spPr>
          <a:xfrm>
            <a:off x="2545095" y="2946882"/>
            <a:ext cx="263110" cy="3346590"/>
          </a:xfrm>
          <a:prstGeom prst="rightBrac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3650948" y="4255486"/>
            <a:ext cx="19016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rgbClr val="00B0F0"/>
                </a:solidFill>
              </a:rPr>
              <a:t>Can be placed at any address</a:t>
            </a:r>
            <a:endParaRPr lang="en-US" sz="2200" dirty="0">
              <a:solidFill>
                <a:srgbClr val="00B0F0"/>
              </a:solidFill>
            </a:endParaRPr>
          </a:p>
        </p:txBody>
      </p:sp>
      <p:cxnSp>
        <p:nvCxnSpPr>
          <p:cNvPr id="133" name="Straight Arrow Connector 132"/>
          <p:cNvCxnSpPr>
            <a:stCxn id="40" idx="2"/>
          </p:cNvCxnSpPr>
          <p:nvPr/>
        </p:nvCxnSpPr>
        <p:spPr>
          <a:xfrm flipH="1">
            <a:off x="3084402" y="3531046"/>
            <a:ext cx="1790123" cy="10888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7116083" y="2931697"/>
            <a:ext cx="2246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rgbClr val="92D050"/>
                </a:solidFill>
              </a:rPr>
              <a:t>Placed at Word aligned addresses</a:t>
            </a:r>
            <a:endParaRPr lang="en-US" sz="2200" dirty="0">
              <a:solidFill>
                <a:srgbClr val="92D050"/>
              </a:solidFill>
            </a:endParaRPr>
          </a:p>
        </p:txBody>
      </p:sp>
      <p:cxnSp>
        <p:nvCxnSpPr>
          <p:cNvPr id="138" name="Straight Arrow Connector 137"/>
          <p:cNvCxnSpPr>
            <a:stCxn id="4" idx="0"/>
            <a:endCxn id="7" idx="1"/>
          </p:cNvCxnSpPr>
          <p:nvPr/>
        </p:nvCxnSpPr>
        <p:spPr>
          <a:xfrm flipV="1">
            <a:off x="6975793" y="2968995"/>
            <a:ext cx="3135220" cy="276009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4" idx="0"/>
            <a:endCxn id="12" idx="1"/>
          </p:cNvCxnSpPr>
          <p:nvPr/>
        </p:nvCxnSpPr>
        <p:spPr>
          <a:xfrm flipV="1">
            <a:off x="6975793" y="4093097"/>
            <a:ext cx="3135219" cy="163599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4" idx="0"/>
            <a:endCxn id="17" idx="1"/>
          </p:cNvCxnSpPr>
          <p:nvPr/>
        </p:nvCxnSpPr>
        <p:spPr>
          <a:xfrm flipV="1">
            <a:off x="6975793" y="5192184"/>
            <a:ext cx="3130702" cy="53690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09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 on a Structure [S4]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99" y="1282847"/>
            <a:ext cx="11785255" cy="1143903"/>
          </a:xfrm>
        </p:spPr>
        <p:txBody>
          <a:bodyPr/>
          <a:lstStyle/>
          <a:p>
            <a:r>
              <a:rPr lang="en-US" dirty="0" smtClean="0"/>
              <a:t>Structures and structure members can be aligned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39304" y="2004282"/>
            <a:ext cx="32792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err="1" smtClean="0">
                <a:solidFill>
                  <a:srgbClr val="25C6FF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typedef</a:t>
            </a:r>
            <a:r>
              <a:rPr lang="en-US" sz="2600" dirty="0" smtClean="0">
                <a:solidFill>
                  <a:srgbClr val="25C6FF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600" dirty="0" err="1" smtClean="0">
                <a:solidFill>
                  <a:srgbClr val="25C6FF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struct</a:t>
            </a:r>
            <a:r>
              <a:rPr lang="en-US" sz="2600" dirty="0" smtClean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sz="2600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{</a:t>
            </a:r>
          </a:p>
          <a:p>
            <a:r>
              <a:rPr lang="en-US" sz="2600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  </a:t>
            </a:r>
            <a:r>
              <a:rPr lang="en-US" sz="2600" dirty="0" smtClean="0">
                <a:solidFill>
                  <a:schemeClr val="accent6">
                    <a:lumMod val="40000"/>
                    <a:lumOff val="60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int8_t</a:t>
            </a:r>
            <a:r>
              <a:rPr lang="en-US" sz="2600" dirty="0" smtClean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  var1</a:t>
            </a:r>
            <a:r>
              <a:rPr lang="en-US" sz="2600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</a:p>
          <a:p>
            <a:r>
              <a:rPr lang="en-US" sz="2600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  </a:t>
            </a:r>
            <a:r>
              <a:rPr lang="en-US" sz="2600" dirty="0" smtClean="0">
                <a:solidFill>
                  <a:schemeClr val="accent6">
                    <a:lumMod val="40000"/>
                    <a:lumOff val="60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int32_t</a:t>
            </a:r>
            <a:r>
              <a:rPr lang="en-US" sz="2600" dirty="0" smtClean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var2</a:t>
            </a:r>
            <a:r>
              <a:rPr lang="en-US" sz="2600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</a:p>
          <a:p>
            <a:r>
              <a:rPr lang="en-US" sz="2600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  </a:t>
            </a:r>
            <a:r>
              <a:rPr lang="en-US" sz="2600" dirty="0" smtClean="0">
                <a:solidFill>
                  <a:schemeClr val="accent6">
                    <a:lumMod val="40000"/>
                    <a:lumOff val="60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int8_t</a:t>
            </a:r>
            <a:r>
              <a:rPr lang="en-US" sz="2600" dirty="0" smtClean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  </a:t>
            </a:r>
            <a:r>
              <a:rPr lang="en-US" sz="2600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var3; </a:t>
            </a:r>
          </a:p>
          <a:p>
            <a:r>
              <a:rPr lang="en-US" sz="2600" dirty="0" smtClean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} str1;</a:t>
            </a:r>
            <a:endParaRPr lang="en-US" sz="2600" dirty="0">
              <a:solidFill>
                <a:schemeClr val="bg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23337" y="4402773"/>
            <a:ext cx="600666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err="1" smtClean="0">
                <a:solidFill>
                  <a:srgbClr val="25C6FF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typedef</a:t>
            </a:r>
            <a:r>
              <a:rPr lang="en-US" sz="2600" dirty="0" smtClean="0">
                <a:solidFill>
                  <a:srgbClr val="25C6FF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600" dirty="0" err="1" smtClean="0">
                <a:solidFill>
                  <a:srgbClr val="25C6FF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struct</a:t>
            </a:r>
            <a:r>
              <a:rPr lang="en-US" sz="2600" dirty="0" smtClean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{</a:t>
            </a:r>
            <a:endParaRPr lang="en-US" sz="2600" dirty="0">
              <a:solidFill>
                <a:schemeClr val="bg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2600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  </a:t>
            </a:r>
            <a:r>
              <a:rPr lang="en-US" sz="2600" dirty="0" smtClean="0">
                <a:solidFill>
                  <a:schemeClr val="accent6">
                    <a:lumMod val="40000"/>
                    <a:lumOff val="60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int8_t</a:t>
            </a:r>
            <a:r>
              <a:rPr lang="en-US" sz="2600" dirty="0" smtClean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  var1 </a:t>
            </a:r>
            <a:r>
              <a:rPr lang="en-US" sz="2600" dirty="0">
                <a:solidFill>
                  <a:schemeClr val="accent4">
                    <a:lumMod val="60000"/>
                    <a:lumOff val="40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__attribute__ </a:t>
            </a:r>
            <a:r>
              <a:rPr lang="en-US" sz="2600" dirty="0" smtClean="0">
                <a:solidFill>
                  <a:schemeClr val="accent4">
                    <a:lumMod val="60000"/>
                    <a:lumOff val="40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((aligned(4)))</a:t>
            </a:r>
            <a:r>
              <a:rPr lang="en-US" sz="2600" dirty="0" smtClean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  <a:endParaRPr lang="en-US" sz="2600" dirty="0">
              <a:solidFill>
                <a:schemeClr val="bg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2600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  </a:t>
            </a:r>
            <a:r>
              <a:rPr lang="en-US" sz="2600" dirty="0" smtClean="0">
                <a:solidFill>
                  <a:schemeClr val="accent6">
                    <a:lumMod val="40000"/>
                    <a:lumOff val="60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int32_t</a:t>
            </a:r>
            <a:r>
              <a:rPr lang="en-US" sz="2600" dirty="0" smtClean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var2 </a:t>
            </a:r>
            <a:r>
              <a:rPr lang="en-US" sz="2600" dirty="0">
                <a:solidFill>
                  <a:schemeClr val="accent4">
                    <a:lumMod val="60000"/>
                    <a:lumOff val="40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__attribute__ </a:t>
            </a:r>
            <a:r>
              <a:rPr lang="en-US" sz="2600" dirty="0" smtClean="0">
                <a:solidFill>
                  <a:schemeClr val="accent4">
                    <a:lumMod val="60000"/>
                    <a:lumOff val="40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((</a:t>
            </a:r>
            <a:r>
              <a:rPr lang="en-US" sz="2600" dirty="0">
                <a:solidFill>
                  <a:schemeClr val="accent4">
                    <a:lumMod val="60000"/>
                    <a:lumOff val="40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aligned(4)</a:t>
            </a:r>
            <a:r>
              <a:rPr lang="en-US" sz="2600" dirty="0" smtClean="0">
                <a:solidFill>
                  <a:schemeClr val="accent4">
                    <a:lumMod val="60000"/>
                    <a:lumOff val="40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))</a:t>
            </a:r>
            <a:r>
              <a:rPr lang="en-US" sz="2600" dirty="0" smtClean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  <a:endParaRPr lang="en-US" sz="2600" dirty="0">
              <a:solidFill>
                <a:schemeClr val="bg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2600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  </a:t>
            </a:r>
            <a:r>
              <a:rPr lang="en-US" sz="2600" dirty="0" smtClean="0">
                <a:solidFill>
                  <a:schemeClr val="accent6">
                    <a:lumMod val="40000"/>
                    <a:lumOff val="60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int8_t</a:t>
            </a:r>
            <a:r>
              <a:rPr lang="en-US" sz="2600" dirty="0" smtClean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  var3 </a:t>
            </a:r>
            <a:r>
              <a:rPr lang="en-US" sz="2600" dirty="0">
                <a:solidFill>
                  <a:schemeClr val="accent4">
                    <a:lumMod val="60000"/>
                    <a:lumOff val="40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__attribute__ </a:t>
            </a:r>
            <a:r>
              <a:rPr lang="en-US" sz="2600" dirty="0" smtClean="0">
                <a:solidFill>
                  <a:schemeClr val="accent4">
                    <a:lumMod val="60000"/>
                    <a:lumOff val="40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((</a:t>
            </a:r>
            <a:r>
              <a:rPr lang="en-US" sz="2600" dirty="0">
                <a:solidFill>
                  <a:schemeClr val="accent4">
                    <a:lumMod val="60000"/>
                    <a:lumOff val="40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aligned(4)</a:t>
            </a:r>
            <a:r>
              <a:rPr lang="en-US" sz="2600" dirty="0" smtClean="0">
                <a:solidFill>
                  <a:schemeClr val="accent4">
                    <a:lumMod val="60000"/>
                    <a:lumOff val="40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))</a:t>
            </a:r>
            <a:r>
              <a:rPr lang="en-US" sz="2600" dirty="0" smtClean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  <a:endParaRPr lang="en-US" sz="2600" dirty="0">
              <a:solidFill>
                <a:schemeClr val="bg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2600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} str2;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9489" y="5008678"/>
            <a:ext cx="4502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25C6FF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sizeof</a:t>
            </a:r>
            <a:r>
              <a:rPr lang="en-US" sz="2800" dirty="0" smtClean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( str2 ) </a:t>
            </a:r>
            <a:r>
              <a:rPr lang="en-US" sz="2800" dirty="0" smtClean="0">
                <a:solidFill>
                  <a:srgbClr val="FFFF00"/>
                </a:solidFill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 12 Bytes</a:t>
            </a:r>
            <a:endParaRPr lang="en-US" sz="2800" dirty="0">
              <a:solidFill>
                <a:srgbClr val="FFFF00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23921" y="2512113"/>
            <a:ext cx="458926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rgbClr val="FFFF00"/>
                </a:solidFill>
              </a:rPr>
              <a:t>At a minimum, structure requires 6 Bytes</a:t>
            </a:r>
            <a:endParaRPr lang="en-US" sz="3200" dirty="0">
              <a:solidFill>
                <a:srgbClr val="FFFF00"/>
              </a:solidFill>
            </a:endParaRPr>
          </a:p>
        </p:txBody>
      </p:sp>
      <p:cxnSp>
        <p:nvCxnSpPr>
          <p:cNvPr id="9" name="Straight Arrow Connector 8"/>
          <p:cNvCxnSpPr>
            <a:stCxn id="8" idx="3"/>
            <a:endCxn id="4" idx="1"/>
          </p:cNvCxnSpPr>
          <p:nvPr/>
        </p:nvCxnSpPr>
        <p:spPr>
          <a:xfrm>
            <a:off x="5913182" y="3050722"/>
            <a:ext cx="1126122" cy="1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1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 on a Structure [S5]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800" y="1282847"/>
            <a:ext cx="8268284" cy="523220"/>
          </a:xfrm>
        </p:spPr>
        <p:txBody>
          <a:bodyPr/>
          <a:lstStyle/>
          <a:p>
            <a:r>
              <a:rPr lang="en-US" sz="2800" dirty="0" smtClean="0">
                <a:solidFill>
                  <a:schemeClr val="bg1"/>
                </a:solidFill>
              </a:rPr>
              <a:t>Structure is </a:t>
            </a:r>
            <a:r>
              <a:rPr lang="en-US" sz="2800" dirty="0">
                <a:solidFill>
                  <a:schemeClr val="bg1"/>
                </a:solidFill>
              </a:rPr>
              <a:t>aligned, </a:t>
            </a:r>
            <a:r>
              <a:rPr lang="en-US" sz="2800" dirty="0" smtClean="0">
                <a:solidFill>
                  <a:schemeClr val="bg1"/>
                </a:solidFill>
              </a:rPr>
              <a:t>all members aligned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4849" y="1992990"/>
            <a:ext cx="620373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err="1" smtClean="0">
                <a:solidFill>
                  <a:srgbClr val="25C6FF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typedef</a:t>
            </a:r>
            <a:r>
              <a:rPr lang="en-US" sz="2600" dirty="0" smtClean="0">
                <a:solidFill>
                  <a:srgbClr val="25C6FF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600" dirty="0" err="1" smtClean="0">
                <a:solidFill>
                  <a:srgbClr val="25C6FF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struct</a:t>
            </a:r>
            <a:r>
              <a:rPr lang="en-US" sz="2600" dirty="0" smtClean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sz="2600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{</a:t>
            </a:r>
          </a:p>
          <a:p>
            <a:r>
              <a:rPr lang="en-US" sz="2600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  </a:t>
            </a:r>
            <a:r>
              <a:rPr lang="en-US" sz="2600" dirty="0" smtClean="0">
                <a:solidFill>
                  <a:schemeClr val="accent6">
                    <a:lumMod val="40000"/>
                    <a:lumOff val="60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int8_t</a:t>
            </a:r>
            <a:r>
              <a:rPr lang="en-US" sz="2600" dirty="0" smtClean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  var1</a:t>
            </a:r>
            <a:r>
              <a:rPr lang="en-US" sz="2600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</a:p>
          <a:p>
            <a:r>
              <a:rPr lang="en-US" sz="2600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  </a:t>
            </a:r>
            <a:r>
              <a:rPr lang="en-US" sz="2600" dirty="0" smtClean="0">
                <a:solidFill>
                  <a:schemeClr val="accent6">
                    <a:lumMod val="40000"/>
                    <a:lumOff val="60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int32_t</a:t>
            </a:r>
            <a:r>
              <a:rPr lang="en-US" sz="2600" dirty="0" smtClean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var2</a:t>
            </a:r>
            <a:r>
              <a:rPr lang="en-US" sz="2600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</a:p>
          <a:p>
            <a:r>
              <a:rPr lang="en-US" sz="2600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  </a:t>
            </a:r>
            <a:r>
              <a:rPr lang="en-US" sz="2600" dirty="0" smtClean="0">
                <a:solidFill>
                  <a:schemeClr val="accent6">
                    <a:lumMod val="40000"/>
                    <a:lumOff val="60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int8_t</a:t>
            </a:r>
            <a:r>
              <a:rPr lang="en-US" sz="2600" dirty="0" smtClean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  </a:t>
            </a:r>
            <a:r>
              <a:rPr lang="en-US" sz="2600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var3; </a:t>
            </a:r>
          </a:p>
          <a:p>
            <a:r>
              <a:rPr lang="en-US" sz="2600" dirty="0" smtClean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} str3 </a:t>
            </a:r>
            <a:r>
              <a:rPr lang="en-US" sz="2600" dirty="0" smtClean="0">
                <a:solidFill>
                  <a:schemeClr val="accent4">
                    <a:lumMod val="60000"/>
                    <a:lumOff val="40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__attribute__ ((aligned))</a:t>
            </a:r>
            <a:r>
              <a:rPr lang="en-US" sz="2600" dirty="0" smtClean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  <a:endParaRPr lang="en-US" sz="2600" dirty="0">
              <a:solidFill>
                <a:schemeClr val="bg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182305" y="1358736"/>
            <a:ext cx="1734272" cy="3750203"/>
            <a:chOff x="4089055" y="1551737"/>
            <a:chExt cx="1734272" cy="3750203"/>
          </a:xfrm>
        </p:grpSpPr>
        <p:grpSp>
          <p:nvGrpSpPr>
            <p:cNvPr id="9" name="Group 8"/>
            <p:cNvGrpSpPr/>
            <p:nvPr/>
          </p:nvGrpSpPr>
          <p:grpSpPr>
            <a:xfrm>
              <a:off x="4759607" y="1920749"/>
              <a:ext cx="1063720" cy="1126432"/>
              <a:chOff x="1322987" y="1953305"/>
              <a:chExt cx="1063720" cy="112643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322988" y="1953305"/>
                <a:ext cx="1063719" cy="281846"/>
              </a:xfrm>
              <a:prstGeom prst="rect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322987" y="2233510"/>
                <a:ext cx="1063719" cy="281846"/>
              </a:xfrm>
              <a:prstGeom prst="rect">
                <a:avLst/>
              </a:prstGeom>
              <a:solidFill>
                <a:srgbClr val="CCCACA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322987" y="2515356"/>
                <a:ext cx="1063719" cy="281846"/>
              </a:xfrm>
              <a:prstGeom prst="rect">
                <a:avLst/>
              </a:prstGeom>
              <a:solidFill>
                <a:srgbClr val="CCCACA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322987" y="2797891"/>
                <a:ext cx="1063719" cy="281846"/>
              </a:xfrm>
              <a:prstGeom prst="rect">
                <a:avLst/>
              </a:prstGeom>
              <a:solidFill>
                <a:srgbClr val="CCCACA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4759607" y="3049609"/>
              <a:ext cx="1063720" cy="1126432"/>
              <a:chOff x="1322987" y="3106295"/>
              <a:chExt cx="1063720" cy="1126432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1322988" y="3106295"/>
                <a:ext cx="1063719" cy="281846"/>
              </a:xfrm>
              <a:prstGeom prst="rect">
                <a:avLst/>
              </a:prstGeom>
              <a:solidFill>
                <a:srgbClr val="0FFA0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322987" y="3386500"/>
                <a:ext cx="1063719" cy="281846"/>
              </a:xfrm>
              <a:prstGeom prst="rect">
                <a:avLst/>
              </a:prstGeom>
              <a:solidFill>
                <a:srgbClr val="0FFA0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322987" y="3668346"/>
                <a:ext cx="1063719" cy="281846"/>
              </a:xfrm>
              <a:prstGeom prst="rect">
                <a:avLst/>
              </a:prstGeom>
              <a:solidFill>
                <a:srgbClr val="0FFA0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322987" y="3950881"/>
                <a:ext cx="1063719" cy="281846"/>
              </a:xfrm>
              <a:prstGeom prst="rect">
                <a:avLst/>
              </a:prstGeom>
              <a:solidFill>
                <a:srgbClr val="0FFA0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759607" y="4175508"/>
              <a:ext cx="1063720" cy="1126432"/>
              <a:chOff x="1322987" y="4262674"/>
              <a:chExt cx="1063720" cy="112643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322988" y="4262674"/>
                <a:ext cx="1063719" cy="281846"/>
              </a:xfrm>
              <a:prstGeom prst="rect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322987" y="4542879"/>
                <a:ext cx="1063719" cy="281846"/>
              </a:xfrm>
              <a:prstGeom prst="rect">
                <a:avLst/>
              </a:prstGeom>
              <a:solidFill>
                <a:srgbClr val="CCCACA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322987" y="4824725"/>
                <a:ext cx="1063719" cy="281846"/>
              </a:xfrm>
              <a:prstGeom prst="rect">
                <a:avLst/>
              </a:prstGeom>
              <a:solidFill>
                <a:srgbClr val="CCCACA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322987" y="5107260"/>
                <a:ext cx="1063719" cy="281846"/>
              </a:xfrm>
              <a:prstGeom prst="rect">
                <a:avLst/>
              </a:prstGeom>
              <a:solidFill>
                <a:srgbClr val="CCCACA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4809416" y="1551737"/>
              <a:ext cx="988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Memory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94988" y="1871168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0x00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92852" y="4158380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0x08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89055" y="3034362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0x04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0308998" y="5028515"/>
            <a:ext cx="11063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padding</a:t>
            </a:r>
          </a:p>
        </p:txBody>
      </p:sp>
      <p:sp>
        <p:nvSpPr>
          <p:cNvPr id="34" name="Right Brace 33"/>
          <p:cNvSpPr/>
          <p:nvPr/>
        </p:nvSpPr>
        <p:spPr>
          <a:xfrm>
            <a:off x="10028255" y="4353485"/>
            <a:ext cx="169064" cy="178094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0287908" y="2195886"/>
            <a:ext cx="11063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padding</a:t>
            </a:r>
          </a:p>
        </p:txBody>
      </p:sp>
      <p:sp>
        <p:nvSpPr>
          <p:cNvPr id="36" name="Right Brace 35"/>
          <p:cNvSpPr/>
          <p:nvPr/>
        </p:nvSpPr>
        <p:spPr>
          <a:xfrm>
            <a:off x="9992367" y="2045855"/>
            <a:ext cx="204952" cy="768843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019565" y="4433159"/>
            <a:ext cx="4502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25C6FF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sizeof</a:t>
            </a:r>
            <a:r>
              <a:rPr lang="en-US" sz="2800" dirty="0" smtClean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( str3 ) </a:t>
            </a:r>
            <a:r>
              <a:rPr lang="en-US" sz="2800" dirty="0" smtClean="0">
                <a:solidFill>
                  <a:srgbClr val="FFFF00"/>
                </a:solidFill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 16 Bytes</a:t>
            </a:r>
            <a:endParaRPr lang="en-US" sz="2800" dirty="0">
              <a:solidFill>
                <a:srgbClr val="FFFF00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55353" y="5303667"/>
            <a:ext cx="66179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Aligned structure members size would require 12 bytes, Not a power of 2!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851403" y="5118179"/>
            <a:ext cx="1063719" cy="28184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851402" y="5398384"/>
            <a:ext cx="1063719" cy="281846"/>
          </a:xfrm>
          <a:prstGeom prst="rect">
            <a:avLst/>
          </a:prstGeom>
          <a:solidFill>
            <a:srgbClr val="CCCA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851402" y="5680230"/>
            <a:ext cx="1063719" cy="281846"/>
          </a:xfrm>
          <a:prstGeom prst="rect">
            <a:avLst/>
          </a:prstGeom>
          <a:solidFill>
            <a:srgbClr val="CCCA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851402" y="5962765"/>
            <a:ext cx="1063719" cy="281846"/>
          </a:xfrm>
          <a:prstGeom prst="rect">
            <a:avLst/>
          </a:prstGeom>
          <a:solidFill>
            <a:srgbClr val="CCCA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209881" y="5065196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0x0C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88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 on a Structure [S6]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99" y="1282847"/>
            <a:ext cx="11326793" cy="523220"/>
          </a:xfrm>
        </p:spPr>
        <p:txBody>
          <a:bodyPr/>
          <a:lstStyle/>
          <a:p>
            <a:r>
              <a:rPr lang="en-US" sz="2800" dirty="0" smtClean="0">
                <a:solidFill>
                  <a:schemeClr val="bg1"/>
                </a:solidFill>
              </a:rPr>
              <a:t>Structure is packed, alignment ignored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4849" y="1992990"/>
            <a:ext cx="620373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err="1" smtClean="0">
                <a:solidFill>
                  <a:srgbClr val="25C6FF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typedef</a:t>
            </a:r>
            <a:r>
              <a:rPr lang="en-US" sz="2600" dirty="0" smtClean="0">
                <a:solidFill>
                  <a:srgbClr val="25C6FF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600" dirty="0" err="1" smtClean="0">
                <a:solidFill>
                  <a:srgbClr val="25C6FF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struct</a:t>
            </a:r>
            <a:r>
              <a:rPr lang="en-US" sz="2600" dirty="0" smtClean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sz="2600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{</a:t>
            </a:r>
          </a:p>
          <a:p>
            <a:r>
              <a:rPr lang="en-US" sz="2600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  </a:t>
            </a:r>
            <a:r>
              <a:rPr lang="en-US" sz="2600" dirty="0" smtClean="0">
                <a:solidFill>
                  <a:schemeClr val="accent6">
                    <a:lumMod val="40000"/>
                    <a:lumOff val="60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int8_t</a:t>
            </a:r>
            <a:r>
              <a:rPr lang="en-US" sz="2600" dirty="0" smtClean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  var1</a:t>
            </a:r>
            <a:r>
              <a:rPr lang="en-US" sz="2600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</a:p>
          <a:p>
            <a:r>
              <a:rPr lang="en-US" sz="2600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  </a:t>
            </a:r>
            <a:r>
              <a:rPr lang="en-US" sz="2600" dirty="0" smtClean="0">
                <a:solidFill>
                  <a:schemeClr val="accent6">
                    <a:lumMod val="40000"/>
                    <a:lumOff val="60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int32_t</a:t>
            </a:r>
            <a:r>
              <a:rPr lang="en-US" sz="2600" dirty="0" smtClean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var2</a:t>
            </a:r>
            <a:r>
              <a:rPr lang="en-US" sz="2600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</a:p>
          <a:p>
            <a:r>
              <a:rPr lang="en-US" sz="2600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  </a:t>
            </a:r>
            <a:r>
              <a:rPr lang="en-US" sz="2600" dirty="0" smtClean="0">
                <a:solidFill>
                  <a:schemeClr val="accent6">
                    <a:lumMod val="40000"/>
                    <a:lumOff val="60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int8_t</a:t>
            </a:r>
            <a:r>
              <a:rPr lang="en-US" sz="2600" dirty="0" smtClean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  </a:t>
            </a:r>
            <a:r>
              <a:rPr lang="en-US" sz="2600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var3; </a:t>
            </a:r>
          </a:p>
          <a:p>
            <a:r>
              <a:rPr lang="en-US" sz="2600" dirty="0" smtClean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} str4 </a:t>
            </a:r>
            <a:r>
              <a:rPr lang="en-US" sz="2600" dirty="0" smtClean="0">
                <a:solidFill>
                  <a:schemeClr val="accent4">
                    <a:lumMod val="60000"/>
                    <a:lumOff val="40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__attribute__ ((packed))</a:t>
            </a:r>
            <a:r>
              <a:rPr lang="en-US" sz="2600" dirty="0" smtClean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  <a:endParaRPr lang="en-US" sz="2600" dirty="0">
              <a:solidFill>
                <a:schemeClr val="bg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673164" y="3060277"/>
            <a:ext cx="1063719" cy="281846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671554" y="3353222"/>
            <a:ext cx="1063720" cy="1126432"/>
            <a:chOff x="1322987" y="3106295"/>
            <a:chExt cx="1063720" cy="1126432"/>
          </a:xfrm>
        </p:grpSpPr>
        <p:sp>
          <p:nvSpPr>
            <p:cNvPr id="23" name="Rectangle 22"/>
            <p:cNvSpPr/>
            <p:nvPr/>
          </p:nvSpPr>
          <p:spPr>
            <a:xfrm>
              <a:off x="1322988" y="3106295"/>
              <a:ext cx="1063719" cy="281846"/>
            </a:xfrm>
            <a:prstGeom prst="rect">
              <a:avLst/>
            </a:prstGeom>
            <a:solidFill>
              <a:srgbClr val="0FFA0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322987" y="3386500"/>
              <a:ext cx="1063719" cy="281846"/>
            </a:xfrm>
            <a:prstGeom prst="rect">
              <a:avLst/>
            </a:prstGeom>
            <a:solidFill>
              <a:srgbClr val="0FFA0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322987" y="3668346"/>
              <a:ext cx="1063719" cy="281846"/>
            </a:xfrm>
            <a:prstGeom prst="rect">
              <a:avLst/>
            </a:prstGeom>
            <a:solidFill>
              <a:srgbClr val="0FFA0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322987" y="3950881"/>
              <a:ext cx="1063719" cy="281846"/>
            </a:xfrm>
            <a:prstGeom prst="rect">
              <a:avLst/>
            </a:prstGeom>
            <a:solidFill>
              <a:srgbClr val="0FFA0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8671555" y="4479121"/>
            <a:ext cx="1063719" cy="281846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22972" y="2691265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008544" y="301069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0x00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04799" y="4461993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0x05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001002" y="3337975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0x01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391645" y="3625309"/>
            <a:ext cx="9930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packed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36" name="Right Brace 35"/>
          <p:cNvSpPr/>
          <p:nvPr/>
        </p:nvSpPr>
        <p:spPr>
          <a:xfrm>
            <a:off x="9898410" y="3046338"/>
            <a:ext cx="231571" cy="17146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019565" y="4433159"/>
            <a:ext cx="4502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25C6FF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sizeof</a:t>
            </a:r>
            <a:r>
              <a:rPr lang="en-US" sz="2800" dirty="0" smtClean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( str4 ) </a:t>
            </a:r>
            <a:r>
              <a:rPr lang="en-US" sz="2800" dirty="0" smtClean="0">
                <a:solidFill>
                  <a:srgbClr val="FFFF00"/>
                </a:solidFill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 6 Bytes</a:t>
            </a:r>
            <a:endParaRPr lang="en-US" sz="2800" dirty="0">
              <a:solidFill>
                <a:srgbClr val="FFFF00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55353" y="5303667"/>
            <a:ext cx="528577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When structure is packed, members will be unaligned!!!</a:t>
            </a:r>
          </a:p>
        </p:txBody>
      </p:sp>
    </p:spTree>
    <p:extLst>
      <p:ext uri="{BB962C8B-B14F-4D97-AF65-F5344CB8AC3E}">
        <p14:creationId xmlns:p14="http://schemas.microsoft.com/office/powerpoint/2010/main" val="3260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Attributes [S7]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99" y="1282847"/>
            <a:ext cx="11785255" cy="1018227"/>
          </a:xfrm>
        </p:spPr>
        <p:txBody>
          <a:bodyPr/>
          <a:lstStyle/>
          <a:p>
            <a:r>
              <a:rPr lang="en-US" dirty="0" smtClean="0"/>
              <a:t>Compiler Attributes can apply to Functions</a:t>
            </a:r>
          </a:p>
          <a:p>
            <a:pPr lvl="1"/>
            <a:r>
              <a:rPr lang="en-US" dirty="0" smtClean="0"/>
              <a:t>Inline – Skips calling convention, copies function body into calling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51877" y="3783021"/>
            <a:ext cx="987709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chemeClr val="accent4">
                    <a:lumMod val="60000"/>
                    <a:lumOff val="40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__attribute__ ((</a:t>
            </a:r>
            <a:r>
              <a:rPr lang="en-US" sz="26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always_inline</a:t>
            </a:r>
            <a:r>
              <a:rPr lang="en-US" sz="2600" dirty="0" smtClean="0">
                <a:solidFill>
                  <a:schemeClr val="accent4">
                    <a:lumMod val="60000"/>
                    <a:lumOff val="40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))</a:t>
            </a:r>
            <a:r>
              <a:rPr lang="en-US" sz="2600" dirty="0" smtClean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600" dirty="0">
                <a:solidFill>
                  <a:srgbClr val="00B0F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inline</a:t>
            </a:r>
            <a:r>
              <a:rPr lang="en-US" sz="2600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600" dirty="0">
                <a:solidFill>
                  <a:schemeClr val="accent6">
                    <a:lumMod val="40000"/>
                    <a:lumOff val="60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int32_t</a:t>
            </a:r>
            <a:r>
              <a:rPr lang="en-US" sz="2600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600" dirty="0" smtClean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add</a:t>
            </a:r>
            <a:r>
              <a:rPr lang="en-US" sz="2600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( </a:t>
            </a:r>
            <a:r>
              <a:rPr lang="en-US" sz="2600" dirty="0">
                <a:solidFill>
                  <a:schemeClr val="accent6">
                    <a:lumMod val="40000"/>
                    <a:lumOff val="60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int32_t</a:t>
            </a:r>
            <a:r>
              <a:rPr lang="en-US" sz="2600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600" dirty="0" smtClean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x, </a:t>
            </a:r>
            <a:r>
              <a:rPr lang="en-US" sz="2600" dirty="0" smtClean="0">
                <a:solidFill>
                  <a:schemeClr val="accent6">
                    <a:lumMod val="40000"/>
                    <a:lumOff val="60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int32_t</a:t>
            </a:r>
            <a:r>
              <a:rPr lang="en-US" sz="2600" dirty="0" smtClean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y ) {</a:t>
            </a:r>
          </a:p>
          <a:p>
            <a:r>
              <a:rPr lang="en-US" sz="2600" dirty="0" smtClean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   </a:t>
            </a:r>
            <a:r>
              <a:rPr lang="en-US" sz="2600" dirty="0" smtClean="0">
                <a:solidFill>
                  <a:srgbClr val="00B0F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return</a:t>
            </a:r>
            <a:r>
              <a:rPr lang="en-US" sz="2600" dirty="0" smtClean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(x + y);</a:t>
            </a:r>
            <a:endParaRPr lang="en-US" sz="2600" dirty="0">
              <a:solidFill>
                <a:schemeClr val="bg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2600" dirty="0" smtClean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  <a:endParaRPr lang="en-US" sz="2600" dirty="0">
              <a:solidFill>
                <a:schemeClr val="bg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7015" y="5499138"/>
            <a:ext cx="1091406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</a:rPr>
              <a:t>Inline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keyword is a c99 Feature  </a:t>
            </a:r>
            <a:r>
              <a:rPr lang="en-US" sz="2800" dirty="0" smtClean="0">
                <a:solidFill>
                  <a:srgbClr val="FFFF00"/>
                </a:solidFill>
                <a:sym typeface="Wingdings" panose="05000000000000000000" pitchFamily="2" charset="2"/>
              </a:rPr>
              <a:t> </a:t>
            </a:r>
            <a:r>
              <a:rPr lang="en-US" sz="2800" dirty="0">
                <a:solidFill>
                  <a:srgbClr val="FFFF00"/>
                </a:solidFill>
                <a:sym typeface="Wingdings" panose="05000000000000000000" pitchFamily="2" charset="2"/>
              </a:rPr>
              <a:t>N</a:t>
            </a:r>
            <a:r>
              <a:rPr lang="en-US" sz="2800" dirty="0" smtClean="0">
                <a:solidFill>
                  <a:srgbClr val="FFFF00"/>
                </a:solidFill>
              </a:rPr>
              <a:t>ot supported in c89</a:t>
            </a:r>
          </a:p>
          <a:p>
            <a:r>
              <a:rPr lang="en-US" sz="2800" b="1" dirty="0" err="1" smtClean="0">
                <a:solidFill>
                  <a:srgbClr val="00B0F0"/>
                </a:solidFill>
              </a:rPr>
              <a:t>always_inline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is a GCC attribute </a:t>
            </a:r>
            <a:r>
              <a:rPr lang="en-US" sz="2800" dirty="0" smtClean="0">
                <a:solidFill>
                  <a:srgbClr val="FFFF00"/>
                </a:solidFill>
                <a:sym typeface="Wingdings" panose="05000000000000000000" pitchFamily="2" charset="2"/>
              </a:rPr>
              <a:t> N</a:t>
            </a:r>
            <a:r>
              <a:rPr lang="en-US" sz="2800" dirty="0" smtClean="0">
                <a:solidFill>
                  <a:srgbClr val="FFFF00"/>
                </a:solidFill>
              </a:rPr>
              <a:t>ot supported on other compilers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02543" y="2448035"/>
            <a:ext cx="20158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>
                <a:solidFill>
                  <a:srgbClr val="FFFF00"/>
                </a:solidFill>
              </a:rPr>
              <a:t>Compiler might </a:t>
            </a:r>
          </a:p>
          <a:p>
            <a:pPr algn="ctr"/>
            <a:r>
              <a:rPr lang="en-US" sz="2200" dirty="0" smtClean="0">
                <a:solidFill>
                  <a:srgbClr val="FFFF00"/>
                </a:solidFill>
              </a:rPr>
              <a:t>ignore this</a:t>
            </a:r>
            <a:endParaRPr lang="en-US" sz="2200" dirty="0">
              <a:solidFill>
                <a:srgbClr val="FFFF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70695" y="2427712"/>
            <a:ext cx="19591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>
                <a:solidFill>
                  <a:srgbClr val="FFFF00"/>
                </a:solidFill>
              </a:rPr>
              <a:t>Compiler will </a:t>
            </a:r>
          </a:p>
          <a:p>
            <a:pPr algn="ctr"/>
            <a:r>
              <a:rPr lang="en-US" sz="2200" dirty="0" smtClean="0">
                <a:solidFill>
                  <a:srgbClr val="FFFF00"/>
                </a:solidFill>
              </a:rPr>
              <a:t>NOT ignore this</a:t>
            </a:r>
            <a:endParaRPr lang="en-US" sz="2200" dirty="0">
              <a:solidFill>
                <a:srgbClr val="FFFF00"/>
              </a:solidFill>
            </a:endParaRPr>
          </a:p>
        </p:txBody>
      </p:sp>
      <p:sp>
        <p:nvSpPr>
          <p:cNvPr id="15" name="Right Brace 14"/>
          <p:cNvSpPr/>
          <p:nvPr/>
        </p:nvSpPr>
        <p:spPr>
          <a:xfrm rot="16200000">
            <a:off x="3066409" y="1466210"/>
            <a:ext cx="420521" cy="4135687"/>
          </a:xfrm>
          <a:prstGeom prst="rightBrace">
            <a:avLst>
              <a:gd name="adj1" fmla="val 8333"/>
              <a:gd name="adj2" fmla="val 33608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6" name="Right Brace 15"/>
          <p:cNvSpPr/>
          <p:nvPr/>
        </p:nvSpPr>
        <p:spPr>
          <a:xfrm rot="16200000">
            <a:off x="5597948" y="3122763"/>
            <a:ext cx="425064" cy="818036"/>
          </a:xfrm>
          <a:prstGeom prst="rightBrac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80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Pragmas [S8]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99" y="1282847"/>
            <a:ext cx="11785255" cy="1482457"/>
          </a:xfrm>
        </p:spPr>
        <p:txBody>
          <a:bodyPr/>
          <a:lstStyle/>
          <a:p>
            <a:r>
              <a:rPr lang="en-US" dirty="0" smtClean="0"/>
              <a:t>Pragmas provide special instructions to the compiler</a:t>
            </a:r>
          </a:p>
          <a:p>
            <a:pPr lvl="1"/>
            <a:r>
              <a:rPr lang="en-US" dirty="0" smtClean="0"/>
              <a:t>Push/Pop – Add extra option for compilation</a:t>
            </a:r>
          </a:p>
          <a:p>
            <a:pPr lvl="1"/>
            <a:r>
              <a:rPr lang="en-US" dirty="0" smtClean="0"/>
              <a:t>Optimize – Specify a certain level of optimization block of code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0426" y="3199696"/>
            <a:ext cx="535928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#pragma GCC push</a:t>
            </a:r>
          </a:p>
          <a:p>
            <a:r>
              <a:rPr lang="en-US" sz="26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#pragma GCC optimize (</a:t>
            </a:r>
            <a:r>
              <a:rPr lang="en-US" sz="2600" dirty="0" smtClean="0">
                <a:solidFill>
                  <a:srgbClr val="FF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“O0”</a:t>
            </a:r>
            <a:r>
              <a:rPr lang="en-US" sz="26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</a:p>
          <a:p>
            <a:r>
              <a:rPr lang="en-US" sz="2600" dirty="0" smtClean="0">
                <a:solidFill>
                  <a:schemeClr val="accent6">
                    <a:lumMod val="40000"/>
                    <a:lumOff val="60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int32_t</a:t>
            </a:r>
            <a:r>
              <a:rPr lang="en-US" sz="2600" dirty="0" smtClean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add</a:t>
            </a:r>
            <a:r>
              <a:rPr lang="en-US" sz="2600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( </a:t>
            </a:r>
            <a:r>
              <a:rPr lang="en-US" sz="2600" dirty="0">
                <a:solidFill>
                  <a:schemeClr val="accent6">
                    <a:lumMod val="40000"/>
                    <a:lumOff val="60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int32_t</a:t>
            </a:r>
            <a:r>
              <a:rPr lang="en-US" sz="2600" dirty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600" dirty="0" smtClean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x, </a:t>
            </a:r>
            <a:r>
              <a:rPr lang="en-US" sz="2600" dirty="0" smtClean="0">
                <a:solidFill>
                  <a:schemeClr val="accent6">
                    <a:lumMod val="40000"/>
                    <a:lumOff val="60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int32_t</a:t>
            </a:r>
            <a:r>
              <a:rPr lang="en-US" sz="2600" dirty="0" smtClean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y ) </a:t>
            </a:r>
          </a:p>
          <a:p>
            <a:r>
              <a:rPr lang="en-US" sz="2600" dirty="0" smtClean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{</a:t>
            </a:r>
          </a:p>
          <a:p>
            <a:r>
              <a:rPr lang="en-US" sz="2600" dirty="0" smtClean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   </a:t>
            </a:r>
            <a:r>
              <a:rPr lang="en-US" sz="2600" dirty="0" smtClean="0">
                <a:solidFill>
                  <a:srgbClr val="00B0F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return</a:t>
            </a:r>
            <a:r>
              <a:rPr lang="en-US" sz="2600" dirty="0" smtClean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(x + y);</a:t>
            </a:r>
            <a:endParaRPr lang="en-US" sz="2600" dirty="0">
              <a:solidFill>
                <a:schemeClr val="bg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2600" dirty="0" smtClean="0">
                <a:solidFill>
                  <a:schemeClr val="bg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  <a:p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#pragma GCC </a:t>
            </a:r>
            <a:r>
              <a:rPr lang="en-US" sz="26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pop</a:t>
            </a:r>
            <a:endParaRPr lang="en-US" sz="2600" dirty="0">
              <a:solidFill>
                <a:schemeClr val="tx2">
                  <a:lumMod val="60000"/>
                  <a:lumOff val="40000"/>
                </a:schemeClr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sz="2600" dirty="0">
              <a:solidFill>
                <a:schemeClr val="bg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33651" y="4430801"/>
            <a:ext cx="3736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00"/>
                </a:solidFill>
              </a:rPr>
              <a:t>Only this code will have Zero Optimizations applied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6" name="Right Brace 5"/>
          <p:cNvSpPr/>
          <p:nvPr/>
        </p:nvSpPr>
        <p:spPr>
          <a:xfrm rot="10800000">
            <a:off x="5379981" y="4127063"/>
            <a:ext cx="442430" cy="1551011"/>
          </a:xfrm>
          <a:prstGeom prst="rightBrac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52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OC Da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MOOC Dark</Template>
  <TotalTime>14912</TotalTime>
  <Words>1014</Words>
  <Application>Microsoft Office PowerPoint</Application>
  <PresentationFormat>Widescreen</PresentationFormat>
  <Paragraphs>215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 Unicode MS</vt:lpstr>
      <vt:lpstr>Arial</vt:lpstr>
      <vt:lpstr>Calibri</vt:lpstr>
      <vt:lpstr>Helvetica Neue</vt:lpstr>
      <vt:lpstr>Helvetica Neue UltraLight</vt:lpstr>
      <vt:lpstr>Wingdings</vt:lpstr>
      <vt:lpstr>MOOC Dark</vt:lpstr>
      <vt:lpstr>Attributes and Pragmas</vt:lpstr>
      <vt:lpstr>Optimizations [S1]</vt:lpstr>
      <vt:lpstr>Compiler Attributes [S2]</vt:lpstr>
      <vt:lpstr>Alignment Attributes [S3]</vt:lpstr>
      <vt:lpstr>Alignment on a Structure [S4]</vt:lpstr>
      <vt:lpstr>Alignment on a Structure [S5]</vt:lpstr>
      <vt:lpstr>Alignment on a Structure [S6]</vt:lpstr>
      <vt:lpstr>Function Attributes [S7]</vt:lpstr>
      <vt:lpstr>Function Pragmas [S8]</vt:lpstr>
      <vt:lpstr>GNUC Support [S9]</vt:lpstr>
      <vt:lpstr>Ignore all slides after this </vt:lpstr>
      <vt:lpstr>Introduction [S1.3.6.a]</vt:lpstr>
      <vt:lpstr>Compiler Specific [S1.3.6.b]</vt:lpstr>
      <vt:lpstr>Attributes at Compile Time [S1.3.6.c]</vt:lpstr>
      <vt:lpstr>Aligned [S1.3.6.d]</vt:lpstr>
      <vt:lpstr>Packed [S1.3.6.e]</vt:lpstr>
      <vt:lpstr>Target [S1.3.6.f]</vt:lpstr>
      <vt:lpstr>Pragma Optimizations [S1.3.6.g]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Abillar</dc:creator>
  <cp:lastModifiedBy>alex</cp:lastModifiedBy>
  <cp:revision>757</cp:revision>
  <dcterms:created xsi:type="dcterms:W3CDTF">2016-09-13T20:37:08Z</dcterms:created>
  <dcterms:modified xsi:type="dcterms:W3CDTF">2017-06-19T22:12:53Z</dcterms:modified>
</cp:coreProperties>
</file>