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65" r:id="rId2"/>
    <p:sldId id="432" r:id="rId3"/>
    <p:sldId id="446" r:id="rId4"/>
    <p:sldId id="373" r:id="rId5"/>
    <p:sldId id="441" r:id="rId6"/>
    <p:sldId id="445" r:id="rId7"/>
    <p:sldId id="442" r:id="rId8"/>
    <p:sldId id="433" r:id="rId9"/>
    <p:sldId id="450" r:id="rId10"/>
    <p:sldId id="383" r:id="rId11"/>
    <p:sldId id="447" r:id="rId12"/>
    <p:sldId id="448" r:id="rId13"/>
    <p:sldId id="449" r:id="rId14"/>
    <p:sldId id="451" r:id="rId15"/>
    <p:sldId id="453" r:id="rId16"/>
    <p:sldId id="454" r:id="rId17"/>
    <p:sldId id="458" r:id="rId18"/>
    <p:sldId id="460" r:id="rId19"/>
    <p:sldId id="455" r:id="rId20"/>
    <p:sldId id="456" r:id="rId21"/>
    <p:sldId id="461" r:id="rId22"/>
    <p:sldId id="462" r:id="rId23"/>
    <p:sldId id="457" r:id="rId24"/>
    <p:sldId id="459" r:id="rId25"/>
    <p:sldId id="435" r:id="rId26"/>
    <p:sldId id="436" r:id="rId27"/>
    <p:sldId id="437" r:id="rId28"/>
    <p:sldId id="438" r:id="rId29"/>
    <p:sldId id="388" r:id="rId30"/>
    <p:sldId id="439" r:id="rId31"/>
    <p:sldId id="440" r:id="rId32"/>
    <p:sldId id="397" r:id="rId33"/>
    <p:sldId id="426" r:id="rId34"/>
    <p:sldId id="427" r:id="rId35"/>
    <p:sldId id="428" r:id="rId36"/>
    <p:sldId id="429" r:id="rId37"/>
    <p:sldId id="430" r:id="rId38"/>
    <p:sldId id="43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4A9"/>
    <a:srgbClr val="FFCC00"/>
    <a:srgbClr val="25C6FF"/>
    <a:srgbClr val="0FFA0F"/>
    <a:srgbClr val="5B9BD5"/>
    <a:srgbClr val="FFFFFF"/>
    <a:srgbClr val="00B050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94014" autoAdjust="0"/>
  </p:normalViewPr>
  <p:slideViewPr>
    <p:cSldViewPr snapToGrid="0">
      <p:cViewPr varScale="1">
        <p:scale>
          <a:sx n="80" d="100"/>
          <a:sy n="8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8T07:27:01.43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http://infocenter.arm.com/help/topic/com.arm.doc.dui0203h/DUI0203H_rvct_developer_guide.pdf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71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5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3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0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@Alex</a:t>
            </a:r>
            <a:r>
              <a:rPr lang="en-US" baseline="0" dirty="0"/>
              <a:t> Do memory maps only refer to peripherals? Can memory maps refer to actual raw memory?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to 3 slides, with brief explanations</a:t>
            </a:r>
            <a:r>
              <a:rPr lang="en-US" baseline="0" dirty="0"/>
              <a:t> for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4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</a:t>
            </a:r>
            <a:r>
              <a:rPr lang="en-US" baseline="0" dirty="0"/>
              <a:t> for Address Space Figure?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3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20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wanted to talk more about ARM</a:t>
            </a:r>
            <a:r>
              <a:rPr lang="en-US" baseline="0" dirty="0"/>
              <a:t> memory, but not sure what to cover on it. Already talked about memory maps and address spaces; and as for registers, that should be talked about in next section?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8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2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http://infocenter.arm.com/help/index.jsp?topic=/com.arm.doc.dui0552a/CHDBIBGJ.html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3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7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5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6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http://infocenter.arm.com/help/index.jsp?topic=/com.arm.doc.dui0553a/CHDBIBGJ.html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Registers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Embedded Software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Essentials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C2M1V8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Cortex-M4 Program </a:t>
            </a:r>
            <a:r>
              <a:rPr lang="en-US" sz="3600" dirty="0"/>
              <a:t>Status Registers [</a:t>
            </a:r>
            <a:r>
              <a:rPr lang="en-US" sz="3600" dirty="0" smtClean="0"/>
              <a:t>S6a]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1391209" y="1346679"/>
            <a:ext cx="3197724" cy="360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PSR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03561" y="1312076"/>
            <a:ext cx="5498592" cy="138499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Program Status Register (PSR) captures the current CPU and program application state.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000" t="43086" r="13148" b="42228"/>
          <a:stretch/>
        </p:blipFill>
        <p:spPr>
          <a:xfrm>
            <a:off x="5711751" y="3637104"/>
            <a:ext cx="5490402" cy="14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Cortex-M4 Program Status </a:t>
            </a:r>
            <a:r>
              <a:rPr lang="en-US" sz="3600" dirty="0" smtClean="0"/>
              <a:t>Registers [</a:t>
            </a:r>
            <a:r>
              <a:rPr lang="en-US" sz="3600" dirty="0"/>
              <a:t>S6b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0305" y="3038326"/>
            <a:ext cx="6318017" cy="5232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PSR combines the APSR, </a:t>
            </a:r>
            <a:r>
              <a:rPr lang="en-US" sz="28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EPSR, IPSR</a:t>
            </a:r>
            <a:endParaRPr lang="en-US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91209" y="1346679"/>
            <a:ext cx="3197724" cy="360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PSR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91207" y="2246935"/>
            <a:ext cx="3197725" cy="360062"/>
            <a:chOff x="1391207" y="2361550"/>
            <a:chExt cx="2837955" cy="319227"/>
          </a:xfrm>
        </p:grpSpPr>
        <p:sp>
          <p:nvSpPr>
            <p:cNvPr id="16" name="Rectangle 15"/>
            <p:cNvSpPr/>
            <p:nvPr/>
          </p:nvSpPr>
          <p:spPr>
            <a:xfrm>
              <a:off x="139120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APSR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7192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EPSR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8317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IPSR</a:t>
              </a:r>
            </a:p>
          </p:txBody>
        </p:sp>
      </p:grpSp>
      <p:sp>
        <p:nvSpPr>
          <p:cNvPr id="19" name="Down Arrow 18"/>
          <p:cNvSpPr/>
          <p:nvPr/>
        </p:nvSpPr>
        <p:spPr>
          <a:xfrm>
            <a:off x="169269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75765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82261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3561" y="1312076"/>
            <a:ext cx="5498592" cy="138499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Program Status Register (PSR) captures the current CPU and program application state.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3553" y="5201300"/>
            <a:ext cx="4759120" cy="138499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status registers are </a:t>
            </a:r>
            <a:r>
              <a:rPr lang="en-US" sz="28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mutually exclusive</a:t>
            </a:r>
            <a:r>
              <a:rPr 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fields in the 32-bit PSR.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25000" t="43086" r="13148" b="42228"/>
          <a:stretch/>
        </p:blipFill>
        <p:spPr>
          <a:xfrm>
            <a:off x="5711751" y="3637104"/>
            <a:ext cx="5490402" cy="14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Cortex-M4 Program Status Registers [</a:t>
            </a:r>
            <a:r>
              <a:rPr lang="en-US" sz="3600" dirty="0" smtClean="0"/>
              <a:t>S7]</a:t>
            </a:r>
            <a:endParaRPr lang="en-US" sz="3600" dirty="0"/>
          </a:p>
        </p:txBody>
      </p:sp>
      <p:sp>
        <p:nvSpPr>
          <p:cNvPr id="32" name="Rectangle 31"/>
          <p:cNvSpPr/>
          <p:nvPr/>
        </p:nvSpPr>
        <p:spPr>
          <a:xfrm>
            <a:off x="1391209" y="1346679"/>
            <a:ext cx="3197724" cy="360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PSR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91207" y="2246935"/>
            <a:ext cx="3197725" cy="360062"/>
            <a:chOff x="1391207" y="2361550"/>
            <a:chExt cx="2837955" cy="319227"/>
          </a:xfrm>
        </p:grpSpPr>
        <p:sp>
          <p:nvSpPr>
            <p:cNvPr id="37" name="Rectangle 36"/>
            <p:cNvSpPr/>
            <p:nvPr/>
          </p:nvSpPr>
          <p:spPr>
            <a:xfrm>
              <a:off x="139120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APSR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37192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EPSR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8317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IPSR</a:t>
              </a: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169269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275765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382261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1347438" y="3437457"/>
            <a:ext cx="210676" cy="1700064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2808" y="3695038"/>
            <a:ext cx="4187637" cy="3214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455" y="3697245"/>
            <a:ext cx="339750" cy="3192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0791" y="3240729"/>
            <a:ext cx="54221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31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86267" y="3243377"/>
            <a:ext cx="53872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36147" y="3243111"/>
            <a:ext cx="53872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00718" y="3243110"/>
            <a:ext cx="53872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94" y="3240730"/>
            <a:ext cx="53872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49205" y="3697245"/>
            <a:ext cx="339750" cy="3192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0505" y="3697245"/>
            <a:ext cx="339750" cy="3192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30255" y="3697245"/>
            <a:ext cx="339750" cy="3192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69769" y="3697245"/>
            <a:ext cx="339750" cy="3192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353" y="4461027"/>
            <a:ext cx="26775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Status Flags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792" y="4575237"/>
            <a:ext cx="323133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 = Negative Flag</a:t>
            </a:r>
          </a:p>
          <a:p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Z = Zero Flag </a:t>
            </a:r>
          </a:p>
          <a:p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 = Carry Flag </a:t>
            </a:r>
          </a:p>
          <a:p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 = Overflow Flag</a:t>
            </a:r>
          </a:p>
          <a:p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Q = Saturation Flag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1870" y="4575237"/>
            <a:ext cx="4291185" cy="19389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last result negative? </a:t>
            </a:r>
          </a:p>
          <a:p>
            <a:r>
              <a:rPr lang="en-US" sz="2400" dirty="0">
                <a:solidFill>
                  <a:srgbClr val="92D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last result zero?</a:t>
            </a:r>
          </a:p>
          <a:p>
            <a:r>
              <a:rPr lang="en-US" sz="2400" dirty="0">
                <a:solidFill>
                  <a:srgbClr val="92D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Did last result have a carry?</a:t>
            </a:r>
          </a:p>
          <a:p>
            <a:r>
              <a:rPr lang="en-US" sz="2400" dirty="0">
                <a:solidFill>
                  <a:srgbClr val="92D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Did last result have an overflow?</a:t>
            </a:r>
          </a:p>
          <a:p>
            <a:r>
              <a:rPr lang="en-US" sz="2400" dirty="0">
                <a:solidFill>
                  <a:srgbClr val="92D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Did last result saturate?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87561" y="4841462"/>
            <a:ext cx="884125" cy="1440806"/>
            <a:chOff x="2348428" y="4284941"/>
            <a:chExt cx="592493" cy="844633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348430" y="4284941"/>
              <a:ext cx="592491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48429" y="4498756"/>
              <a:ext cx="592491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48429" y="4707004"/>
              <a:ext cx="592491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348428" y="4918543"/>
              <a:ext cx="592491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48428" y="5129574"/>
              <a:ext cx="592491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9921" y="3233373"/>
            <a:ext cx="23134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26:0</a:t>
            </a:r>
          </a:p>
        </p:txBody>
      </p:sp>
      <p:sp>
        <p:nvSpPr>
          <p:cNvPr id="46" name="Left Brace 45"/>
          <p:cNvSpPr/>
          <p:nvPr/>
        </p:nvSpPr>
        <p:spPr>
          <a:xfrm rot="5400000">
            <a:off x="3354700" y="74814"/>
            <a:ext cx="387615" cy="5878107"/>
          </a:xfrm>
          <a:prstGeom prst="leftBrace">
            <a:avLst>
              <a:gd name="adj1" fmla="val 8333"/>
              <a:gd name="adj2" fmla="val 78053"/>
            </a:avLst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3819" y="1211493"/>
            <a:ext cx="5516658" cy="12003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 Program Status Register (APSR) </a:t>
            </a:r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current state of condition flags from </a:t>
            </a:r>
            <a:r>
              <a:rPr 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instruction execution</a:t>
            </a:r>
            <a:endParaRPr 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Cortex-M4 Program Status </a:t>
            </a:r>
            <a:r>
              <a:rPr lang="en-US" sz="3600" dirty="0" smtClean="0"/>
              <a:t>Registers [</a:t>
            </a:r>
            <a:r>
              <a:rPr lang="en-US" sz="3600" dirty="0"/>
              <a:t>S8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32" name="Rectangle 31"/>
          <p:cNvSpPr/>
          <p:nvPr/>
        </p:nvSpPr>
        <p:spPr>
          <a:xfrm>
            <a:off x="1391209" y="1346679"/>
            <a:ext cx="3197724" cy="360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PSR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91207" y="2246935"/>
            <a:ext cx="3197725" cy="360062"/>
            <a:chOff x="1391207" y="2361550"/>
            <a:chExt cx="2837955" cy="319227"/>
          </a:xfrm>
        </p:grpSpPr>
        <p:sp>
          <p:nvSpPr>
            <p:cNvPr id="37" name="Rectangle 36"/>
            <p:cNvSpPr/>
            <p:nvPr/>
          </p:nvSpPr>
          <p:spPr>
            <a:xfrm>
              <a:off x="139120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APSR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37192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EPSR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83177" y="2361550"/>
              <a:ext cx="945985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IPSR</a:t>
              </a: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169269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275765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3822611" y="1807325"/>
            <a:ext cx="462937" cy="35696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5347" y="3233536"/>
            <a:ext cx="23134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8:0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61612" y="3248924"/>
            <a:ext cx="72311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31:9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99777" y="4182151"/>
            <a:ext cx="3485245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Number of Current Exception</a:t>
            </a:r>
          </a:p>
        </p:txBody>
      </p:sp>
      <p:sp>
        <p:nvSpPr>
          <p:cNvPr id="51" name="Left Brace 50"/>
          <p:cNvSpPr/>
          <p:nvPr/>
        </p:nvSpPr>
        <p:spPr>
          <a:xfrm rot="5400000">
            <a:off x="3954740" y="4915678"/>
            <a:ext cx="319809" cy="5825377"/>
          </a:xfrm>
          <a:prstGeom prst="leftBrace">
            <a:avLst>
              <a:gd name="adj1" fmla="val 8333"/>
              <a:gd name="adj2" fmla="val 73732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02743" y="3701410"/>
            <a:ext cx="5884818" cy="377980"/>
            <a:chOff x="1042729" y="3638786"/>
            <a:chExt cx="3576324" cy="319231"/>
          </a:xfrm>
        </p:grpSpPr>
        <p:sp>
          <p:nvSpPr>
            <p:cNvPr id="53" name="Rectangle 52"/>
            <p:cNvSpPr/>
            <p:nvPr/>
          </p:nvSpPr>
          <p:spPr>
            <a:xfrm>
              <a:off x="1042729" y="3638786"/>
              <a:ext cx="2244797" cy="319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87527" y="3638789"/>
              <a:ext cx="1331526" cy="3192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Exception_NUM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14533" y="3520431"/>
            <a:ext cx="4176333" cy="28623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Exception Numbers: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Reset</a:t>
            </a:r>
            <a:endParaRPr lang="en-US" dirty="0">
              <a:solidFill>
                <a:srgbClr val="00B0F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 = </a:t>
            </a:r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Non-Maskable Interrupt (NMI)</a:t>
            </a:r>
            <a:endParaRPr lang="en-US" dirty="0">
              <a:solidFill>
                <a:srgbClr val="00B0F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 </a:t>
            </a:r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Hard Fault</a:t>
            </a:r>
            <a:endParaRPr lang="en-US" dirty="0">
              <a:solidFill>
                <a:srgbClr val="00B0F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 </a:t>
            </a:r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Memory Management Fault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dirty="0">
              <a:solidFill>
                <a:srgbClr val="00B0F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16 = IRQ0</a:t>
            </a:r>
          </a:p>
          <a:p>
            <a:pPr lvl="1"/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17 = IRQ1</a:t>
            </a:r>
          </a:p>
          <a:p>
            <a:pPr lvl="1"/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  <a:p>
            <a:pPr lvl="1"/>
            <a:r>
              <a:rPr lang="en-US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N+15 = IRQ(n-1)</a:t>
            </a:r>
          </a:p>
        </p:txBody>
      </p:sp>
      <p:sp>
        <p:nvSpPr>
          <p:cNvPr id="56" name="Left Brace 55"/>
          <p:cNvSpPr/>
          <p:nvPr/>
        </p:nvSpPr>
        <p:spPr>
          <a:xfrm rot="5400000">
            <a:off x="3354700" y="68677"/>
            <a:ext cx="387615" cy="5878107"/>
          </a:xfrm>
          <a:prstGeom prst="leftBrace">
            <a:avLst>
              <a:gd name="adj1" fmla="val 8333"/>
              <a:gd name="adj2" fmla="val 41180"/>
            </a:avLst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02743" y="3708258"/>
            <a:ext cx="3693799" cy="377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44620" y="1375161"/>
            <a:ext cx="5516658" cy="12003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4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Interrupt Program Status Register (IPSR)</a:t>
            </a:r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contains the </a:t>
            </a:r>
            <a:r>
              <a:rPr 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exception type number </a:t>
            </a:r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of the current ISR.</a:t>
            </a:r>
          </a:p>
        </p:txBody>
      </p:sp>
    </p:spTree>
    <p:extLst>
      <p:ext uri="{BB962C8B-B14F-4D97-AF65-F5344CB8AC3E}">
        <p14:creationId xmlns:p14="http://schemas.microsoft.com/office/powerpoint/2010/main" val="18730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Mask Registers [S9a]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7050221" cy="5288627"/>
          </a:xfrm>
        </p:spPr>
        <p:txBody>
          <a:bodyPr/>
          <a:lstStyle/>
          <a:p>
            <a:r>
              <a:rPr lang="en-US" sz="2600" dirty="0" smtClean="0"/>
              <a:t>PRIMASK</a:t>
            </a:r>
          </a:p>
          <a:p>
            <a:pPr lvl="1"/>
            <a:r>
              <a:rPr lang="en-US" dirty="0" smtClean="0"/>
              <a:t>Prevents activation of all exceptions with configurable priority (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f set to 1</a:t>
            </a:r>
            <a:r>
              <a:rPr lang="en-US" dirty="0" smtClean="0"/>
              <a:t>)</a:t>
            </a:r>
          </a:p>
          <a:p>
            <a:endParaRPr lang="en-US" sz="1200" dirty="0" smtClean="0"/>
          </a:p>
          <a:p>
            <a:r>
              <a:rPr lang="en-US" sz="2600" dirty="0" smtClean="0"/>
              <a:t>FAULTMASK</a:t>
            </a:r>
          </a:p>
          <a:p>
            <a:pPr lvl="1"/>
            <a:r>
              <a:rPr lang="en-US" dirty="0"/>
              <a:t>Prevents activation of all exceptions with configurable priority </a:t>
            </a:r>
            <a:r>
              <a:rPr lang="en-US" dirty="0" smtClean="0"/>
              <a:t>EXCEPT the Non-Maskable Interrupt (NMI) (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set to 1</a:t>
            </a:r>
            <a:r>
              <a:rPr lang="en-US" dirty="0"/>
              <a:t>)</a:t>
            </a:r>
          </a:p>
          <a:p>
            <a:pPr lvl="1"/>
            <a:endParaRPr lang="en-US" sz="1200" dirty="0"/>
          </a:p>
          <a:p>
            <a:r>
              <a:rPr lang="en-US" sz="2600" dirty="0" smtClean="0"/>
              <a:t>BASEPRI</a:t>
            </a:r>
          </a:p>
          <a:p>
            <a:pPr lvl="1"/>
            <a:r>
              <a:rPr lang="en-US" dirty="0" smtClean="0"/>
              <a:t>Defines minimum priority for exception 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7655" y="1766717"/>
            <a:ext cx="3621058" cy="360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Reserved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78715" y="1766718"/>
            <a:ext cx="543298" cy="360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5244" y="1328484"/>
            <a:ext cx="4302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80735" y="1328483"/>
            <a:ext cx="13515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31:1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74580" y="2376393"/>
            <a:ext cx="13515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PRIMASK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11150362" y="2126781"/>
            <a:ext cx="2" cy="24961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57655" y="3565892"/>
            <a:ext cx="3621058" cy="360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Reserved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78715" y="3565893"/>
            <a:ext cx="543298" cy="360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35244" y="3127659"/>
            <a:ext cx="4302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0735" y="3127658"/>
            <a:ext cx="13515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31:1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77819" y="4159385"/>
            <a:ext cx="174508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FAULTMASK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6" idx="2"/>
          </p:cNvCxnSpPr>
          <p:nvPr/>
        </p:nvCxnSpPr>
        <p:spPr>
          <a:xfrm flipV="1">
            <a:off x="11150363" y="3925956"/>
            <a:ext cx="1" cy="23342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57655" y="5303071"/>
            <a:ext cx="2868480" cy="36006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Reserved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26135" y="5298006"/>
            <a:ext cx="1295878" cy="360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442" y="4836341"/>
            <a:ext cx="9952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7:0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80735" y="4856370"/>
            <a:ext cx="13515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31:8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901529" y="5979410"/>
            <a:ext cx="174508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BASEPRI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26" idx="2"/>
          </p:cNvCxnSpPr>
          <p:nvPr/>
        </p:nvCxnSpPr>
        <p:spPr>
          <a:xfrm flipV="1">
            <a:off x="10774073" y="5658068"/>
            <a:ext cx="1" cy="32134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4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 [S9b]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949074" cy="5293757"/>
          </a:xfrm>
        </p:spPr>
        <p:txBody>
          <a:bodyPr/>
          <a:lstStyle/>
          <a:p>
            <a:r>
              <a:rPr lang="en-US" dirty="0" smtClean="0"/>
              <a:t>FPCA – Floating Point State Active</a:t>
            </a:r>
          </a:p>
          <a:p>
            <a:pPr lvl="1"/>
            <a:r>
              <a:rPr lang="en-US" dirty="0" smtClean="0"/>
              <a:t>0 = No Floating Point Context Active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= Floating Point Context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SPSEL – Selects Current Stack Pointer</a:t>
            </a:r>
          </a:p>
          <a:p>
            <a:pPr lvl="1"/>
            <a:r>
              <a:rPr lang="en-US" dirty="0" smtClean="0"/>
              <a:t>0 = MSP – Main Stack Pointer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PSP </a:t>
            </a:r>
            <a:r>
              <a:rPr lang="en-US" dirty="0"/>
              <a:t>– </a:t>
            </a:r>
            <a:r>
              <a:rPr lang="en-US" dirty="0" smtClean="0"/>
              <a:t>Process </a:t>
            </a:r>
            <a:r>
              <a:rPr lang="en-US" dirty="0"/>
              <a:t>Stack Pointer</a:t>
            </a:r>
          </a:p>
          <a:p>
            <a:r>
              <a:rPr lang="en-US" dirty="0" smtClean="0"/>
              <a:t>nPRIV</a:t>
            </a:r>
            <a:r>
              <a:rPr lang="en-US" dirty="0"/>
              <a:t> </a:t>
            </a:r>
            <a:r>
              <a:rPr lang="en-US" dirty="0" smtClean="0"/>
              <a:t>– Defines Privilege Level</a:t>
            </a:r>
          </a:p>
          <a:p>
            <a:pPr lvl="1"/>
            <a:r>
              <a:rPr lang="en-US" dirty="0" smtClean="0"/>
              <a:t>0 = Privileged</a:t>
            </a:r>
          </a:p>
          <a:p>
            <a:pPr lvl="1"/>
            <a:r>
              <a:rPr lang="en-US" dirty="0" smtClean="0"/>
              <a:t>1 =  Unprivileged</a:t>
            </a:r>
          </a:p>
          <a:p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75400" y="3417633"/>
            <a:ext cx="3585084" cy="36006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Reserved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51513" y="3419258"/>
            <a:ext cx="543298" cy="360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62832" y="2977638"/>
            <a:ext cx="4302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7153" y="2954344"/>
            <a:ext cx="13515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31:3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3816" y="4217692"/>
            <a:ext cx="98923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nPRIV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19" idx="0"/>
            <a:endCxn id="8" idx="2"/>
          </p:cNvCxnSpPr>
          <p:nvPr/>
        </p:nvCxnSpPr>
        <p:spPr>
          <a:xfrm flipV="1">
            <a:off x="9918737" y="3779321"/>
            <a:ext cx="304425" cy="460677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94811" y="3417634"/>
            <a:ext cx="543298" cy="360063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60012" y="2977638"/>
            <a:ext cx="4302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424117" y="4239998"/>
            <a:ext cx="98923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FPCA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stCxn id="29" idx="0"/>
            <a:endCxn id="16" idx="2"/>
          </p:cNvCxnSpPr>
          <p:nvPr/>
        </p:nvCxnSpPr>
        <p:spPr>
          <a:xfrm flipV="1">
            <a:off x="10721244" y="3777697"/>
            <a:ext cx="45216" cy="84008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25981" y="2966804"/>
            <a:ext cx="99526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848700" y="4617786"/>
            <a:ext cx="174508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SPSEL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30" name="Straight Arrow Connector 29"/>
          <p:cNvCxnSpPr>
            <a:stCxn id="11" idx="0"/>
            <a:endCxn id="31" idx="2"/>
          </p:cNvCxnSpPr>
          <p:nvPr/>
        </p:nvCxnSpPr>
        <p:spPr>
          <a:xfrm flipH="1" flipV="1">
            <a:off x="11304633" y="3782512"/>
            <a:ext cx="183803" cy="43518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32984" y="3422449"/>
            <a:ext cx="543298" cy="360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6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Peripherals [S10]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2" y="5917406"/>
            <a:ext cx="21853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7915" y="2128428"/>
            <a:ext cx="3251624" cy="3934161"/>
            <a:chOff x="1380494" y="2792973"/>
            <a:chExt cx="3251624" cy="3283255"/>
          </a:xfrm>
        </p:grpSpPr>
        <p:sp>
          <p:nvSpPr>
            <p:cNvPr id="5" name="Rectangle 4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(unused)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System Specific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0xDFFFFFFF</a:t>
              </a:r>
              <a:endParaRPr lang="en-US" sz="20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8898041" y="1332818"/>
            <a:ext cx="2234967" cy="4729771"/>
            <a:chOff x="7232646" y="1708878"/>
            <a:chExt cx="1755778" cy="3711985"/>
          </a:xfrm>
        </p:grpSpPr>
        <p:sp>
          <p:nvSpPr>
            <p:cNvPr id="31" name="Rectangle 30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Reserved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32650" y="1708878"/>
              <a:ext cx="1755774" cy="1719054"/>
              <a:chOff x="7232650" y="1708878"/>
              <a:chExt cx="1755774" cy="17190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232650" y="1708878"/>
                <a:ext cx="1750725" cy="17190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64060" y="1837864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471266" y="2377975"/>
                <a:ext cx="150238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System Control Block (SCB)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SysTick Timer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Misc system control registers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01847" y="3871697"/>
              <a:ext cx="6960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93801" y="2655816"/>
            <a:ext cx="2338884" cy="2631172"/>
            <a:chOff x="4526120" y="2611414"/>
            <a:chExt cx="1788956" cy="1820077"/>
          </a:xfrm>
        </p:grpSpPr>
        <p:sp>
          <p:nvSpPr>
            <p:cNvPr id="43" name="Rectangle 42"/>
            <p:cNvSpPr/>
            <p:nvPr/>
          </p:nvSpPr>
          <p:spPr>
            <a:xfrm>
              <a:off x="4526121" y="2886465"/>
              <a:ext cx="1788954" cy="4462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Control Space (SCS)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26121" y="3332722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26121" y="3606653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FPB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26121" y="3881599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DWT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26121" y="4156545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ITM (ETM)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26120" y="2611414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3876019" y="2951097"/>
            <a:ext cx="1224262" cy="23056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44841" y="2195924"/>
            <a:ext cx="1248960" cy="4598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39110" y="5286988"/>
            <a:ext cx="1465361" cy="77560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95843" y="1329594"/>
            <a:ext cx="1495776" cy="132515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8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Peripherals [S11a]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2" y="5917406"/>
            <a:ext cx="21853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7915" y="2128428"/>
            <a:ext cx="3251624" cy="3934161"/>
            <a:chOff x="1380494" y="2792973"/>
            <a:chExt cx="3251624" cy="3283255"/>
          </a:xfrm>
        </p:grpSpPr>
        <p:sp>
          <p:nvSpPr>
            <p:cNvPr id="5" name="Rectangle 4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(unused)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System Specific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0xDFFFFFFF</a:t>
              </a:r>
              <a:endParaRPr lang="en-US" sz="20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>
            <a:off x="3844841" y="5158453"/>
            <a:ext cx="1359359" cy="102056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53308" y="4117246"/>
            <a:ext cx="1425422" cy="34884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204201" y="4121557"/>
            <a:ext cx="2019978" cy="2073792"/>
            <a:chOff x="5693155" y="4237079"/>
            <a:chExt cx="2019978" cy="2073792"/>
          </a:xfrm>
        </p:grpSpPr>
        <p:grpSp>
          <p:nvGrpSpPr>
            <p:cNvPr id="53" name="Group 52"/>
            <p:cNvGrpSpPr/>
            <p:nvPr/>
          </p:nvGrpSpPr>
          <p:grpSpPr>
            <a:xfrm>
              <a:off x="5693155" y="4733264"/>
              <a:ext cx="2011512" cy="1577607"/>
              <a:chOff x="4526120" y="2678647"/>
              <a:chExt cx="1788955" cy="106367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526121" y="3082965"/>
                <a:ext cx="1788954" cy="3402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(Reserved)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26120" y="3425256"/>
                <a:ext cx="1788955" cy="3170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SRAM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526120" y="2678647"/>
                <a:ext cx="1788955" cy="398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SRAM Bit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Alias Region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701622" y="4237079"/>
              <a:ext cx="2011511" cy="48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(Reserved)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7613" y="1762369"/>
            <a:ext cx="2025972" cy="2047879"/>
            <a:chOff x="8217056" y="1211990"/>
            <a:chExt cx="1738574" cy="3001163"/>
          </a:xfrm>
        </p:grpSpPr>
        <p:sp>
          <p:nvSpPr>
            <p:cNvPr id="59" name="Rectangle 58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02005" y="1212038"/>
            <a:ext cx="377684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Peripheral </a:t>
            </a:r>
            <a:r>
              <a:rPr lang="en-US" sz="2000" dirty="0" smtClean="0"/>
              <a:t>Zone Memory </a:t>
            </a:r>
            <a:r>
              <a:rPr lang="en-US" sz="2000" dirty="0"/>
              <a:t>Map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8481" y="6283388"/>
            <a:ext cx="377684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Sram </a:t>
            </a:r>
            <a:r>
              <a:rPr lang="en-US" sz="2000" dirty="0"/>
              <a:t>Zone </a:t>
            </a:r>
            <a:r>
              <a:rPr lang="en-US" sz="2000" dirty="0" smtClean="0"/>
              <a:t>Memory </a:t>
            </a:r>
            <a:r>
              <a:rPr lang="en-US" sz="2000" dirty="0"/>
              <a:t>Map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778778" y="1757168"/>
            <a:ext cx="1462902" cy="19979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44841" y="3832004"/>
            <a:ext cx="1372772" cy="61164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>
            <a:off x="7493000" y="1750888"/>
            <a:ext cx="485847" cy="2081115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85323" y="2544098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512 KB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5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Peripherals [S11b]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2" y="5917406"/>
            <a:ext cx="21853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7915" y="2128428"/>
            <a:ext cx="3251624" cy="3934161"/>
            <a:chOff x="1380494" y="2792973"/>
            <a:chExt cx="3251624" cy="3283255"/>
          </a:xfrm>
        </p:grpSpPr>
        <p:sp>
          <p:nvSpPr>
            <p:cNvPr id="5" name="Rectangle 4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(unused)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System Specific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0xDFFFFFFF</a:t>
              </a:r>
              <a:endParaRPr lang="en-US" sz="20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>
            <a:off x="3844841" y="5158453"/>
            <a:ext cx="1359359" cy="102056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53308" y="4117246"/>
            <a:ext cx="1425422" cy="34884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204201" y="4121557"/>
            <a:ext cx="2019978" cy="2073792"/>
            <a:chOff x="5693155" y="4237079"/>
            <a:chExt cx="2019978" cy="2073792"/>
          </a:xfrm>
        </p:grpSpPr>
        <p:grpSp>
          <p:nvGrpSpPr>
            <p:cNvPr id="53" name="Group 52"/>
            <p:cNvGrpSpPr/>
            <p:nvPr/>
          </p:nvGrpSpPr>
          <p:grpSpPr>
            <a:xfrm>
              <a:off x="5693155" y="4733264"/>
              <a:ext cx="2011512" cy="1577607"/>
              <a:chOff x="4526120" y="2678647"/>
              <a:chExt cx="1788955" cy="106367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526121" y="3082965"/>
                <a:ext cx="1788954" cy="3402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(Reserved)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26120" y="3425256"/>
                <a:ext cx="1788955" cy="3170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SRAM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526120" y="2678647"/>
                <a:ext cx="1788955" cy="398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SRAM Bit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Alias Region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701622" y="4237079"/>
              <a:ext cx="2011511" cy="48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(Reserved)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7613" y="1762369"/>
            <a:ext cx="2025972" cy="2047879"/>
            <a:chOff x="8217056" y="1211990"/>
            <a:chExt cx="1738574" cy="3001163"/>
          </a:xfrm>
        </p:grpSpPr>
        <p:sp>
          <p:nvSpPr>
            <p:cNvPr id="59" name="Rectangle 58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02005" y="1212038"/>
            <a:ext cx="377684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Peripheral </a:t>
            </a:r>
            <a:r>
              <a:rPr lang="en-US" sz="2000" dirty="0" smtClean="0"/>
              <a:t>Zone Memory </a:t>
            </a:r>
            <a:r>
              <a:rPr lang="en-US" sz="2000" dirty="0"/>
              <a:t>Map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8481" y="6283388"/>
            <a:ext cx="377684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SRAM </a:t>
            </a:r>
            <a:r>
              <a:rPr lang="en-US" sz="2000" dirty="0"/>
              <a:t>Zone </a:t>
            </a:r>
            <a:r>
              <a:rPr lang="en-US" sz="2000" dirty="0" smtClean="0"/>
              <a:t>Memory </a:t>
            </a:r>
            <a:r>
              <a:rPr lang="en-US" sz="2000" dirty="0"/>
              <a:t>Map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778778" y="1757168"/>
            <a:ext cx="1462902" cy="19979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44841" y="3832004"/>
            <a:ext cx="1372772" cy="61164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>
            <a:off x="10825534" y="3588789"/>
            <a:ext cx="335212" cy="334541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252690" y="3486800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4KB</a:t>
            </a:r>
            <a:endParaRPr lang="en-US" sz="2800" dirty="0">
              <a:solidFill>
                <a:srgbClr val="FFFF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025884" y="1428344"/>
            <a:ext cx="1707708" cy="4317596"/>
            <a:chOff x="5029845" y="2443735"/>
            <a:chExt cx="1788958" cy="3079939"/>
          </a:xfrm>
        </p:grpSpPr>
        <p:sp>
          <p:nvSpPr>
            <p:cNvPr id="43" name="Rectangle 42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Timer_A0-A3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eUSCI_A0-A3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eUSCI_B0-B3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REF_A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COMP_E0-E1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AES256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CRC32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RTC_C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WDT_A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Timer32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ADC14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Port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Reserved</a:t>
              </a:r>
            </a:p>
          </p:txBody>
        </p:sp>
      </p:grpSp>
      <p:cxnSp>
        <p:nvCxnSpPr>
          <p:cNvPr id="69" name="Straight Connector 68"/>
          <p:cNvCxnSpPr/>
          <p:nvPr/>
        </p:nvCxnSpPr>
        <p:spPr>
          <a:xfrm flipV="1">
            <a:off x="7243585" y="1437229"/>
            <a:ext cx="1780696" cy="18978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243585" y="3816947"/>
            <a:ext cx="1782298" cy="192899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83716" y="5785890"/>
            <a:ext cx="210942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Peripheral </a:t>
            </a:r>
            <a:r>
              <a:rPr lang="en-US" sz="2000" dirty="0" smtClean="0"/>
              <a:t>Devices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583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Peripheral [S12]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56386" y="1522684"/>
            <a:ext cx="1707708" cy="4317596"/>
            <a:chOff x="5029845" y="2443735"/>
            <a:chExt cx="1788958" cy="3079939"/>
          </a:xfrm>
        </p:grpSpPr>
        <p:sp>
          <p:nvSpPr>
            <p:cNvPr id="15" name="Rectangle 14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Timer_A0-A3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eUSCI_A0-A3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eUSCI_B0-B3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REF_A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COMP_E0-E1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AES256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CRC32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RTC_C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WDT_A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Timer32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ADC14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Port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Reserved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60289" y="1522684"/>
            <a:ext cx="3202966" cy="4057516"/>
            <a:chOff x="7335666" y="2659539"/>
            <a:chExt cx="2456603" cy="3119319"/>
          </a:xfrm>
        </p:grpSpPr>
        <p:sp>
          <p:nvSpPr>
            <p:cNvPr id="30" name="Rectangle 29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Control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Control 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Counter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Interrupt Vector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Expansion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Control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Control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Control 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Control 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Timer_A0 CAPCOM 4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63582" y="5679446"/>
            <a:ext cx="21963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000" dirty="0"/>
              <a:t>Timer_A0 Registers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49095" y="5234543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0x40000000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46347" y="4956544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0x40000002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40851" y="4673446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0x40000004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46307" y="4385199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0x40000006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546306" y="4084200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0x40000008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53627" y="3823941"/>
            <a:ext cx="148309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0x4000000A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553627" y="3508214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34391" y="3211735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0x40000012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534391" y="2929202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0x40000014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0534390" y="2644940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0x40000016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0548817" y="2346060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0x40000018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546413" y="2049723"/>
            <a:ext cx="148309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0x4000001A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51221" y="1753973"/>
            <a:ext cx="14590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0x4000002E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49063" y="1440822"/>
            <a:ext cx="146386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0x40000020</a:t>
            </a:r>
            <a:endParaRPr lang="en-US" sz="20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925257" y="1531568"/>
            <a:ext cx="1329526" cy="329924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925257" y="5303297"/>
            <a:ext cx="1331128" cy="536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25286" y="1499468"/>
            <a:ext cx="1435003" cy="40315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64091" y="5591431"/>
            <a:ext cx="1396198" cy="2226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14218" y="5880230"/>
            <a:ext cx="210942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Peripheral </a:t>
            </a:r>
            <a:r>
              <a:rPr lang="en-US" sz="2000" dirty="0" smtClean="0"/>
              <a:t>Devices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971563" y="5362929"/>
            <a:ext cx="188423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Peripheral Zone </a:t>
            </a:r>
          </a:p>
          <a:p>
            <a:pPr algn="ctr"/>
            <a:r>
              <a:rPr lang="en-US" sz="2000" dirty="0"/>
              <a:t>Memory Map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00695" y="3266425"/>
            <a:ext cx="2025972" cy="2047879"/>
            <a:chOff x="8217056" y="1211990"/>
            <a:chExt cx="1738574" cy="3001163"/>
          </a:xfrm>
        </p:grpSpPr>
        <p:sp>
          <p:nvSpPr>
            <p:cNvPr id="74" name="Rectangle 73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sp>
        <p:nvSpPr>
          <p:cNvPr id="82" name="Right Brace 81"/>
          <p:cNvSpPr/>
          <p:nvPr/>
        </p:nvSpPr>
        <p:spPr>
          <a:xfrm>
            <a:off x="5964091" y="-1116581"/>
            <a:ext cx="201589" cy="314763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48141" y="-1175047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4KB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Memories [S1]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4829527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Memories of an Embedded Systems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smtClean="0">
                <a:solidFill>
                  <a:schemeClr val="bg1"/>
                </a:solidFill>
              </a:rPr>
              <a:t>Memory (</a:t>
            </a:r>
            <a:r>
              <a:rPr lang="en-US" dirty="0" smtClean="0">
                <a:solidFill>
                  <a:srgbClr val="FFFF00"/>
                </a:solidFill>
              </a:rPr>
              <a:t>Flash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Memory (</a:t>
            </a:r>
            <a:r>
              <a:rPr lang="en-US" dirty="0" smtClean="0">
                <a:solidFill>
                  <a:srgbClr val="FFFF00"/>
                </a:solidFill>
              </a:rPr>
              <a:t>SRAM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Register Memory (internal to chip)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External Memory (if applicable)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Compilation tracks and maps memory </a:t>
            </a:r>
            <a:r>
              <a:rPr lang="en-US" sz="2600" dirty="0" smtClean="0">
                <a:solidFill>
                  <a:schemeClr val="bg1"/>
                </a:solidFill>
              </a:rPr>
              <a:t>from a </a:t>
            </a:r>
            <a:r>
              <a:rPr lang="en-US" sz="2600" dirty="0">
                <a:solidFill>
                  <a:schemeClr val="bg1"/>
                </a:solidFill>
              </a:rPr>
              <a:t>program </a:t>
            </a:r>
            <a:r>
              <a:rPr lang="en-US" sz="2600" dirty="0" smtClean="0">
                <a:solidFill>
                  <a:schemeClr val="bg1"/>
                </a:solidFill>
              </a:rPr>
              <a:t>into </a:t>
            </a:r>
            <a:r>
              <a:rPr lang="en-US" sz="2600" dirty="0">
                <a:solidFill>
                  <a:schemeClr val="bg1"/>
                </a:solidFill>
              </a:rPr>
              <a:t>segments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53" name="Rectangle 52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eft-Up Arrow 55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Up Arrow 62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0418357" y="1977286"/>
            <a:ext cx="1395902" cy="24129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1499619" y="5507379"/>
            <a:ext cx="1667814" cy="249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33313" y="5218214"/>
            <a:ext cx="2170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1"/>
                </a:solidFill>
              </a:rPr>
              <a:t>Specified in the Linker File</a:t>
            </a:r>
            <a:endParaRPr lang="en-US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Control Register [S13a]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1178" y="1303426"/>
            <a:ext cx="10660355" cy="1202708"/>
            <a:chOff x="761178" y="1910699"/>
            <a:chExt cx="8247081" cy="806931"/>
          </a:xfrm>
        </p:grpSpPr>
        <p:sp>
          <p:nvSpPr>
            <p:cNvPr id="5" name="TextBox 4"/>
            <p:cNvSpPr txBox="1"/>
            <p:nvPr/>
          </p:nvSpPr>
          <p:spPr>
            <a:xfrm>
              <a:off x="3752759" y="1910699"/>
              <a:ext cx="292682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Timer_A0 Control Register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944449" y="3228617"/>
            <a:ext cx="4293422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 fields are variables with </a:t>
            </a:r>
            <a:r>
              <a:rPr lang="en-US" sz="2400" i="1" dirty="0">
                <a:solidFill>
                  <a:srgbClr val="FFFF00"/>
                </a:solidFill>
              </a:rPr>
              <a:t>predefined widths</a:t>
            </a:r>
            <a:r>
              <a:rPr lang="en-US" sz="2400" dirty="0"/>
              <a:t> (i.e. non-standard sizes</a:t>
            </a:r>
            <a:r>
              <a:rPr lang="en-US" sz="2400" dirty="0" smtClean="0"/>
              <a:t>) within the register</a:t>
            </a:r>
            <a:endParaRPr lang="en-US" sz="2400" dirty="0"/>
          </a:p>
        </p:txBody>
      </p:sp>
      <p:sp>
        <p:nvSpPr>
          <p:cNvPr id="46" name="Right Brace 45"/>
          <p:cNvSpPr/>
          <p:nvPr/>
        </p:nvSpPr>
        <p:spPr>
          <a:xfrm rot="5400000">
            <a:off x="2916570" y="2010197"/>
            <a:ext cx="349180" cy="1714357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6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Control Register [S13b]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1178" y="1303426"/>
            <a:ext cx="10660355" cy="1202708"/>
            <a:chOff x="761178" y="1910699"/>
            <a:chExt cx="8247081" cy="806931"/>
          </a:xfrm>
        </p:grpSpPr>
        <p:sp>
          <p:nvSpPr>
            <p:cNvPr id="5" name="TextBox 4"/>
            <p:cNvSpPr txBox="1"/>
            <p:nvPr/>
          </p:nvSpPr>
          <p:spPr>
            <a:xfrm>
              <a:off x="3752759" y="1910699"/>
              <a:ext cx="292682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Timer_A0 Control Register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944449" y="3228617"/>
            <a:ext cx="4293422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 fields are variables with </a:t>
            </a:r>
            <a:r>
              <a:rPr lang="en-US" sz="2400" i="1" dirty="0">
                <a:solidFill>
                  <a:srgbClr val="FFFF00"/>
                </a:solidFill>
              </a:rPr>
              <a:t>predefined widths</a:t>
            </a:r>
            <a:r>
              <a:rPr lang="en-US" sz="2400" dirty="0"/>
              <a:t> (i.e. non-standard sizes</a:t>
            </a:r>
            <a:r>
              <a:rPr lang="en-US" sz="2400" dirty="0" smtClean="0"/>
              <a:t>) within the register</a:t>
            </a:r>
            <a:endParaRPr lang="en-US" sz="2400" dirty="0"/>
          </a:p>
        </p:txBody>
      </p:sp>
      <p:sp>
        <p:nvSpPr>
          <p:cNvPr id="46" name="Right Brace 45"/>
          <p:cNvSpPr/>
          <p:nvPr/>
        </p:nvSpPr>
        <p:spPr>
          <a:xfrm rot="5400000">
            <a:off x="2916570" y="2010197"/>
            <a:ext cx="349180" cy="1714357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207379" y="3178632"/>
            <a:ext cx="5489839" cy="2506410"/>
            <a:chOff x="7681986" y="3053177"/>
            <a:chExt cx="3317323" cy="2506410"/>
          </a:xfrm>
        </p:grpSpPr>
        <p:grpSp>
          <p:nvGrpSpPr>
            <p:cNvPr id="51" name="Group 50"/>
            <p:cNvGrpSpPr/>
            <p:nvPr/>
          </p:nvGrpSpPr>
          <p:grpSpPr>
            <a:xfrm>
              <a:off x="7684354" y="3501684"/>
              <a:ext cx="3314955" cy="1938993"/>
              <a:chOff x="761178" y="4786213"/>
              <a:chExt cx="3314955" cy="1938993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61178" y="4786214"/>
                <a:ext cx="1033573" cy="1938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TASSEL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ID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MC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TACLR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TAIE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TAIFG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365353" y="4786213"/>
                <a:ext cx="2710780" cy="1938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Select input clock source for Timer_A0</a:t>
                </a:r>
              </a:p>
              <a:p>
                <a:r>
                  <a:rPr lang="en-US" sz="2000" dirty="0"/>
                  <a:t>= Select input clock divider for Timer_A0</a:t>
                </a:r>
              </a:p>
              <a:p>
                <a:r>
                  <a:rPr lang="en-US" sz="2000" dirty="0"/>
                  <a:t>= Select count-mode for Timer_A0</a:t>
                </a:r>
              </a:p>
              <a:p>
                <a:r>
                  <a:rPr lang="en-US" sz="2000" dirty="0"/>
                  <a:t>= Resets Timer_A0</a:t>
                </a:r>
              </a:p>
              <a:p>
                <a:r>
                  <a:rPr lang="en-US" sz="2000" dirty="0"/>
                  <a:t>= Enable Timer_A0 interrupt</a:t>
                </a:r>
              </a:p>
              <a:p>
                <a:r>
                  <a:rPr lang="en-US" sz="2000" dirty="0"/>
                  <a:t>= Timer_A0 interrupt flag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19453" y="3053177"/>
              <a:ext cx="27293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Bit fields of Timer_A0 Control Register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81986" y="3501682"/>
              <a:ext cx="3317322" cy="20579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93862" y="4984928"/>
            <a:ext cx="5068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Bit Fields </a:t>
            </a:r>
            <a:r>
              <a:rPr lang="en-US" sz="2400" dirty="0">
                <a:solidFill>
                  <a:schemeClr val="bg1"/>
                </a:solidFill>
              </a:rPr>
              <a:t>help represent operations/status/configurations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780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Control Register [S13c]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1178" y="1303426"/>
            <a:ext cx="10660355" cy="1202708"/>
            <a:chOff x="761178" y="1910699"/>
            <a:chExt cx="8247081" cy="806931"/>
          </a:xfrm>
        </p:grpSpPr>
        <p:sp>
          <p:nvSpPr>
            <p:cNvPr id="5" name="TextBox 4"/>
            <p:cNvSpPr txBox="1"/>
            <p:nvPr/>
          </p:nvSpPr>
          <p:spPr>
            <a:xfrm>
              <a:off x="3752759" y="1910699"/>
              <a:ext cx="292682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Timer_A0 Control Register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279848" y="2709408"/>
            <a:ext cx="322024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Bits 15:10 and 3 are reserved</a:t>
            </a:r>
          </a:p>
        </p:txBody>
      </p:sp>
      <p:cxnSp>
        <p:nvCxnSpPr>
          <p:cNvPr id="57" name="Elbow Connector 56"/>
          <p:cNvCxnSpPr>
            <a:stCxn id="56" idx="3"/>
            <a:endCxn id="12" idx="2"/>
          </p:cNvCxnSpPr>
          <p:nvPr/>
        </p:nvCxnSpPr>
        <p:spPr>
          <a:xfrm flipV="1">
            <a:off x="5500089" y="2506133"/>
            <a:ext cx="1019712" cy="403330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1"/>
            <a:endCxn id="20" idx="2"/>
          </p:cNvCxnSpPr>
          <p:nvPr/>
        </p:nvCxnSpPr>
        <p:spPr>
          <a:xfrm rot="10800000">
            <a:off x="1497620" y="2494379"/>
            <a:ext cx="782229" cy="41508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0709" y="3811805"/>
            <a:ext cx="56716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Reserved bits can </a:t>
            </a:r>
            <a:r>
              <a:rPr lang="en-US" sz="2400" dirty="0" smtClean="0">
                <a:solidFill>
                  <a:schemeClr val="bg1"/>
                </a:solidFill>
              </a:rPr>
              <a:t>be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Reserved for advanced sub-family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internal use only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207379" y="3178632"/>
            <a:ext cx="5489839" cy="2506410"/>
            <a:chOff x="7681986" y="3053177"/>
            <a:chExt cx="3317323" cy="2506410"/>
          </a:xfrm>
        </p:grpSpPr>
        <p:grpSp>
          <p:nvGrpSpPr>
            <p:cNvPr id="61" name="Group 60"/>
            <p:cNvGrpSpPr/>
            <p:nvPr/>
          </p:nvGrpSpPr>
          <p:grpSpPr>
            <a:xfrm>
              <a:off x="7684354" y="3501684"/>
              <a:ext cx="3314955" cy="1938993"/>
              <a:chOff x="761178" y="4786213"/>
              <a:chExt cx="3314955" cy="193899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61178" y="4786214"/>
                <a:ext cx="1033573" cy="1938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TASSEL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ID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MC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TACLR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TAIE</a:t>
                </a: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TAIFG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65353" y="4786213"/>
                <a:ext cx="2710780" cy="1938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Select input clock source for Timer_A0</a:t>
                </a:r>
              </a:p>
              <a:p>
                <a:r>
                  <a:rPr lang="en-US" sz="2000" dirty="0"/>
                  <a:t>= Select input clock divider for Timer_A0</a:t>
                </a:r>
              </a:p>
              <a:p>
                <a:r>
                  <a:rPr lang="en-US" sz="2000" dirty="0"/>
                  <a:t>= Select count-mode for Timer_A0</a:t>
                </a:r>
              </a:p>
              <a:p>
                <a:r>
                  <a:rPr lang="en-US" sz="2000" dirty="0"/>
                  <a:t>= Resets Timer_A0</a:t>
                </a:r>
              </a:p>
              <a:p>
                <a:r>
                  <a:rPr lang="en-US" sz="2000" dirty="0"/>
                  <a:t>= Enable Timer_A0 interrupt</a:t>
                </a:r>
              </a:p>
              <a:p>
                <a:r>
                  <a:rPr lang="en-US" sz="2000" dirty="0"/>
                  <a:t>= Timer_A0 interrupt flag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19453" y="3053177"/>
              <a:ext cx="27293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Bit fields of Timer_A0 Control Register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81986" y="3501682"/>
              <a:ext cx="3317322" cy="20579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45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Control Pointer [S14]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3322535"/>
            <a:ext cx="8370467" cy="2416046"/>
          </a:xfrm>
        </p:spPr>
        <p:txBody>
          <a:bodyPr/>
          <a:lstStyle/>
          <a:p>
            <a:r>
              <a:rPr lang="en-US" sz="2400" dirty="0" smtClean="0"/>
              <a:t>16-Bit Register (Address </a:t>
            </a:r>
            <a:r>
              <a:rPr lang="en-US" sz="2400" dirty="0"/>
              <a:t>= </a:t>
            </a:r>
            <a:r>
              <a:rPr lang="en-US" sz="2400" dirty="0" smtClean="0"/>
              <a:t>0x40000000)</a:t>
            </a:r>
            <a:endParaRPr lang="en-US" sz="2400" dirty="0"/>
          </a:p>
          <a:p>
            <a:r>
              <a:rPr lang="en-US" sz="2400" dirty="0" smtClean="0"/>
              <a:t>Configure for:</a:t>
            </a:r>
          </a:p>
          <a:p>
            <a:pPr lvl="1"/>
            <a:r>
              <a:rPr lang="en-US" sz="2400" dirty="0" smtClean="0"/>
              <a:t>TASSEL = 2 = 0b10</a:t>
            </a:r>
          </a:p>
          <a:p>
            <a:pPr lvl="1"/>
            <a:r>
              <a:rPr lang="en-US" sz="2400" dirty="0" smtClean="0"/>
              <a:t>TAIE = 1 = 0b1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1178" y="1303426"/>
            <a:ext cx="10660355" cy="1202708"/>
            <a:chOff x="761178" y="1910699"/>
            <a:chExt cx="8247081" cy="806931"/>
          </a:xfrm>
        </p:grpSpPr>
        <p:sp>
          <p:nvSpPr>
            <p:cNvPr id="5" name="TextBox 4"/>
            <p:cNvSpPr txBox="1"/>
            <p:nvPr/>
          </p:nvSpPr>
          <p:spPr>
            <a:xfrm>
              <a:off x="3752759" y="1910699"/>
              <a:ext cx="292682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Timer_A0 Control Register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45" name="Right Brace 44"/>
          <p:cNvSpPr/>
          <p:nvPr/>
        </p:nvSpPr>
        <p:spPr>
          <a:xfrm rot="5400000">
            <a:off x="3006507" y="1920260"/>
            <a:ext cx="169306" cy="1714357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39205" y="5475724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uint16_t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ta0_ctrl = (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0x40000000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*ta0_ctrl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0x0202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1088" y="2912613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0b10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 rot="5400000">
            <a:off x="10099667" y="2397433"/>
            <a:ext cx="169306" cy="760014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57971" y="2915860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0b1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84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Memory Map [S1.3.5.a]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6999" y="1836543"/>
            <a:ext cx="1801909" cy="452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6998" y="5039386"/>
            <a:ext cx="1801910" cy="552448"/>
          </a:xfrm>
          <a:prstGeom prst="rect">
            <a:avLst/>
          </a:prstGeom>
          <a:solidFill>
            <a:srgbClr val="25D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97" y="5879532"/>
            <a:ext cx="1801911" cy="4862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999" y="3131095"/>
            <a:ext cx="1801910" cy="14425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461" y="148336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6998" y="1832987"/>
            <a:ext cx="1801910" cy="591800"/>
          </a:xfrm>
          <a:prstGeom prst="rect">
            <a:avLst/>
          </a:prstGeom>
          <a:solidFill>
            <a:srgbClr val="ED7A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General Purpose and Special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6998" y="4571250"/>
            <a:ext cx="1801910" cy="47231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7271" y="5591834"/>
            <a:ext cx="1801637" cy="2911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Reserved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66998" y="2426779"/>
            <a:ext cx="1801910" cy="704316"/>
          </a:xfrm>
          <a:prstGeom prst="rect">
            <a:avLst/>
          </a:prstGeom>
          <a:solidFill>
            <a:srgbClr val="EF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Interrupt Vector Table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81722" y="1781428"/>
            <a:ext cx="1107996" cy="4658515"/>
            <a:chOff x="1210347" y="1781428"/>
            <a:chExt cx="1107996" cy="4658515"/>
          </a:xfrm>
        </p:grpSpPr>
        <p:grpSp>
          <p:nvGrpSpPr>
            <p:cNvPr id="70" name="Group 69"/>
            <p:cNvGrpSpPr/>
            <p:nvPr/>
          </p:nvGrpSpPr>
          <p:grpSpPr>
            <a:xfrm>
              <a:off x="1210347" y="1781428"/>
              <a:ext cx="1107996" cy="4658515"/>
              <a:chOff x="629322" y="1752853"/>
              <a:chExt cx="1107996" cy="465851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528" y="6103591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0x00000000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68" y="175285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0xFFFFFFFF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7968" y="2147940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0xE0100000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528" y="2873074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0xD0000000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528" y="476188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0x30000000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322" y="5316726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0x20000000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2528" y="2376996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0xE00FFFFF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10347" y="4511259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0x3EFFFFFF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0347" y="5011969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0x20000000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57944" y="1767141"/>
            <a:ext cx="630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Process of dividing the Address Space into logical sections</a:t>
            </a:r>
          </a:p>
        </p:txBody>
      </p:sp>
    </p:spTree>
    <p:extLst>
      <p:ext uri="{BB962C8B-B14F-4D97-AF65-F5344CB8AC3E}">
        <p14:creationId xmlns:p14="http://schemas.microsoft.com/office/powerpoint/2010/main" val="800088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Memory Map [S1.3.5.b]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7733" y="2624363"/>
            <a:ext cx="469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e.g. 0x00000000-</a:t>
            </a:r>
            <a:r>
              <a:rPr lang="en-US" sz="1600" dirty="0">
                <a:solidFill>
                  <a:schemeClr val="bg1"/>
                </a:solidFill>
              </a:rPr>
              <a:t>0x09FFFFFF</a:t>
            </a:r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range mapped to flash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151029" y="2347941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252530" y="4861133"/>
            <a:ext cx="2662495" cy="1280459"/>
            <a:chOff x="4604830" y="4699208"/>
            <a:chExt cx="2392261" cy="1280459"/>
          </a:xfrm>
        </p:grpSpPr>
        <p:sp>
          <p:nvSpPr>
            <p:cNvPr id="40" name="Rectangle 39"/>
            <p:cNvSpPr/>
            <p:nvPr/>
          </p:nvSpPr>
          <p:spPr>
            <a:xfrm>
              <a:off x="4604832" y="4754239"/>
              <a:ext cx="1403908" cy="116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4830" y="5215036"/>
              <a:ext cx="1403910" cy="7042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Flash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4830" y="4748459"/>
              <a:ext cx="1403910" cy="4725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System Memory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010195" y="4699208"/>
              <a:ext cx="986896" cy="1280459"/>
              <a:chOff x="6630517" y="5002782"/>
              <a:chExt cx="986896" cy="12804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633723" y="5975464"/>
                <a:ext cx="975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0x00000000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33723" y="5482005"/>
                <a:ext cx="923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0x09FFFFFF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633723" y="5002782"/>
                <a:ext cx="929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0x1E0FFFFF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30517" y="5254044"/>
                <a:ext cx="986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0x0A000000</a:t>
                </a:r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 flipV="1">
            <a:off x="3668908" y="4910384"/>
            <a:ext cx="1583622" cy="9691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668908" y="6078882"/>
            <a:ext cx="1583622" cy="284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66999" y="1836543"/>
            <a:ext cx="1801909" cy="452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6998" y="5039386"/>
            <a:ext cx="1801910" cy="552448"/>
          </a:xfrm>
          <a:prstGeom prst="rect">
            <a:avLst/>
          </a:prstGeom>
          <a:solidFill>
            <a:srgbClr val="25D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97" y="5879532"/>
            <a:ext cx="1801911" cy="4862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999" y="3131095"/>
            <a:ext cx="1801910" cy="14425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461" y="148336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6998" y="1832987"/>
            <a:ext cx="1801910" cy="591800"/>
          </a:xfrm>
          <a:prstGeom prst="rect">
            <a:avLst/>
          </a:prstGeom>
          <a:solidFill>
            <a:srgbClr val="ED7A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General Purpose and Special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6998" y="4571250"/>
            <a:ext cx="1801910" cy="47231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7271" y="5591834"/>
            <a:ext cx="1801637" cy="2911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Reserved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66998" y="2426779"/>
            <a:ext cx="1801910" cy="704316"/>
          </a:xfrm>
          <a:prstGeom prst="rect">
            <a:avLst/>
          </a:prstGeom>
          <a:solidFill>
            <a:srgbClr val="EF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Interrupt Vector Table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81722" y="1781428"/>
            <a:ext cx="1107996" cy="4658515"/>
            <a:chOff x="1210347" y="1781428"/>
            <a:chExt cx="1107996" cy="4658515"/>
          </a:xfrm>
        </p:grpSpPr>
        <p:grpSp>
          <p:nvGrpSpPr>
            <p:cNvPr id="70" name="Group 69"/>
            <p:cNvGrpSpPr/>
            <p:nvPr/>
          </p:nvGrpSpPr>
          <p:grpSpPr>
            <a:xfrm>
              <a:off x="1210347" y="1781428"/>
              <a:ext cx="1107996" cy="4658515"/>
              <a:chOff x="629322" y="1752853"/>
              <a:chExt cx="1107996" cy="465851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528" y="6103591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0x00000000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68" y="175285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0xFFFFFFFF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7968" y="2147940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0xE0100000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528" y="2873074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0xD0000000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528" y="476188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0x30000000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322" y="5316726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0x20000000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2528" y="2376996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0xE00FFFFF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10347" y="4511259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0x3EFFFFFF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0347" y="5011969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0x20000000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217402" y="5355491"/>
            <a:ext cx="2616212" cy="75034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08413" y="2270840"/>
            <a:ext cx="55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 ranges are mapped to particular functions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7944" y="1767141"/>
            <a:ext cx="630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Process of dividing the Address Space into logical sections</a:t>
            </a:r>
          </a:p>
        </p:txBody>
      </p:sp>
    </p:spTree>
    <p:extLst>
      <p:ext uri="{BB962C8B-B14F-4D97-AF65-F5344CB8AC3E}">
        <p14:creationId xmlns:p14="http://schemas.microsoft.com/office/powerpoint/2010/main" val="203128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Memory Map [S1.3.5.c]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7733" y="2624363"/>
            <a:ext cx="469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e.g. 0x00000000-</a:t>
            </a:r>
            <a:r>
              <a:rPr lang="en-US" sz="1600" dirty="0">
                <a:solidFill>
                  <a:schemeClr val="bg1"/>
                </a:solidFill>
              </a:rPr>
              <a:t>0x09FFFFFF</a:t>
            </a:r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range mapped to flash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2451" y="3097129"/>
            <a:ext cx="540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Addresses act as a physical/virtual access of a memory location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151029" y="2347941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668908" y="4910384"/>
            <a:ext cx="1583622" cy="9691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668908" y="6078882"/>
            <a:ext cx="1583622" cy="284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66999" y="1836543"/>
            <a:ext cx="1801909" cy="452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6998" y="5039386"/>
            <a:ext cx="1801910" cy="552448"/>
          </a:xfrm>
          <a:prstGeom prst="rect">
            <a:avLst/>
          </a:prstGeom>
          <a:solidFill>
            <a:srgbClr val="25D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97" y="5879532"/>
            <a:ext cx="1801911" cy="4862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999" y="3131095"/>
            <a:ext cx="1801910" cy="14425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461" y="148336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6998" y="1832987"/>
            <a:ext cx="1801910" cy="591800"/>
          </a:xfrm>
          <a:prstGeom prst="rect">
            <a:avLst/>
          </a:prstGeom>
          <a:solidFill>
            <a:srgbClr val="ED7A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General Purpose and Special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6998" y="4571250"/>
            <a:ext cx="1801910" cy="47231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7271" y="5591834"/>
            <a:ext cx="1801637" cy="2911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Reserved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66998" y="2426779"/>
            <a:ext cx="1801910" cy="704316"/>
          </a:xfrm>
          <a:prstGeom prst="rect">
            <a:avLst/>
          </a:prstGeom>
          <a:solidFill>
            <a:srgbClr val="EF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Interrupt Vector Table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81722" y="1781428"/>
            <a:ext cx="1107996" cy="4658515"/>
            <a:chOff x="1210347" y="1781428"/>
            <a:chExt cx="1107996" cy="4658515"/>
          </a:xfrm>
        </p:grpSpPr>
        <p:grpSp>
          <p:nvGrpSpPr>
            <p:cNvPr id="70" name="Group 69"/>
            <p:cNvGrpSpPr/>
            <p:nvPr/>
          </p:nvGrpSpPr>
          <p:grpSpPr>
            <a:xfrm>
              <a:off x="1210347" y="1781428"/>
              <a:ext cx="1107996" cy="4658515"/>
              <a:chOff x="629322" y="1752853"/>
              <a:chExt cx="1107996" cy="465851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528" y="6103591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0x00000000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68" y="175285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0xFFFFFFFF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7968" y="2147940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0xE0100000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528" y="2873074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0xD0000000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528" y="476188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0x30000000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322" y="5316726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0x20000000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2528" y="2376996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0xE00FFFFF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10347" y="4511259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0x3EFFFFFF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0347" y="5011969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0x20000000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508413" y="2270840"/>
            <a:ext cx="55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 ranges are mapped to particular functions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7944" y="1767141"/>
            <a:ext cx="630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Process of dividing the Address Space into logical sections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151029" y="3192399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252530" y="4861133"/>
            <a:ext cx="2662495" cy="1280459"/>
            <a:chOff x="4604830" y="4699208"/>
            <a:chExt cx="2392261" cy="1280459"/>
          </a:xfrm>
        </p:grpSpPr>
        <p:sp>
          <p:nvSpPr>
            <p:cNvPr id="45" name="Rectangle 44"/>
            <p:cNvSpPr/>
            <p:nvPr/>
          </p:nvSpPr>
          <p:spPr>
            <a:xfrm>
              <a:off x="4604832" y="4754239"/>
              <a:ext cx="1403908" cy="116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04830" y="5215036"/>
              <a:ext cx="1403910" cy="7042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Flash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4830" y="4748459"/>
              <a:ext cx="1403910" cy="4725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System Memory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10195" y="4699208"/>
              <a:ext cx="986896" cy="1280459"/>
              <a:chOff x="6630517" y="5002782"/>
              <a:chExt cx="986896" cy="128045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633723" y="5975464"/>
                <a:ext cx="975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0x00000000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633723" y="5482005"/>
                <a:ext cx="923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0x09FFFFFF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633723" y="5002782"/>
                <a:ext cx="929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0x1E0FFFFF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30517" y="5254044"/>
                <a:ext cx="986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0x0A000000</a:t>
                </a: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5217402" y="5355491"/>
            <a:ext cx="2616212" cy="75034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7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Memory Map [S1.3.5.d]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7733" y="2624363"/>
            <a:ext cx="469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e.g. 0x00000000-</a:t>
            </a:r>
            <a:r>
              <a:rPr lang="en-US" sz="1600" dirty="0">
                <a:solidFill>
                  <a:schemeClr val="bg1"/>
                </a:solidFill>
              </a:rPr>
              <a:t>0x09FFFFFF</a:t>
            </a:r>
            <a:r>
              <a:rPr lang="en-US" sz="1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range mapped to flash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2451" y="3097129"/>
            <a:ext cx="540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Addresses act as a physical/virtual access of a memory location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151029" y="2347941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668908" y="4910384"/>
            <a:ext cx="1583622" cy="9691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668908" y="6078882"/>
            <a:ext cx="1583622" cy="284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66999" y="1836543"/>
            <a:ext cx="1801909" cy="452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6998" y="5039386"/>
            <a:ext cx="1801910" cy="552448"/>
          </a:xfrm>
          <a:prstGeom prst="rect">
            <a:avLst/>
          </a:prstGeom>
          <a:solidFill>
            <a:srgbClr val="25D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97" y="5879532"/>
            <a:ext cx="1801911" cy="4862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999" y="3131095"/>
            <a:ext cx="1801910" cy="14425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461" y="1483367"/>
            <a:ext cx="1089222" cy="39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6998" y="1832987"/>
            <a:ext cx="1801910" cy="591800"/>
          </a:xfrm>
          <a:prstGeom prst="rect">
            <a:avLst/>
          </a:prstGeom>
          <a:solidFill>
            <a:srgbClr val="ED7A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General Purpose and Special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6998" y="4571250"/>
            <a:ext cx="1801910" cy="47231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7271" y="5591834"/>
            <a:ext cx="1801637" cy="2911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Reserved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66998" y="2426779"/>
            <a:ext cx="1801910" cy="704316"/>
          </a:xfrm>
          <a:prstGeom prst="rect">
            <a:avLst/>
          </a:prstGeom>
          <a:solidFill>
            <a:srgbClr val="EF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Interrupt Vector Table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81722" y="1781428"/>
            <a:ext cx="1107996" cy="4658515"/>
            <a:chOff x="1210347" y="1781428"/>
            <a:chExt cx="1107996" cy="4658515"/>
          </a:xfrm>
        </p:grpSpPr>
        <p:grpSp>
          <p:nvGrpSpPr>
            <p:cNvPr id="70" name="Group 69"/>
            <p:cNvGrpSpPr/>
            <p:nvPr/>
          </p:nvGrpSpPr>
          <p:grpSpPr>
            <a:xfrm>
              <a:off x="1210347" y="1781428"/>
              <a:ext cx="1107996" cy="4658515"/>
              <a:chOff x="629322" y="1752853"/>
              <a:chExt cx="1107996" cy="465851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2528" y="6103591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0x00000000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68" y="175285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0xFFFFFFFF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7968" y="2147940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0xE0100000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528" y="2873074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0xD0000000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528" y="476188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0x30000000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322" y="5316726"/>
                <a:ext cx="1085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0x20000000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2528" y="2376996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0xE00FFFFF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10347" y="4511259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0x3EFFFFFF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0347" y="5011969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0x20000000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508413" y="2270840"/>
            <a:ext cx="55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 ranges are mapped to particular functions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7944" y="1767141"/>
            <a:ext cx="630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Process of dividing the Address Space into logical sections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151029" y="3192399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8413" y="3866421"/>
            <a:ext cx="540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Typically includes: Flash, SRAM, Peripherals, Debug,</a:t>
            </a:r>
          </a:p>
          <a:p>
            <a:r>
              <a:rPr lang="en-US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General Purpose and Special Registers 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5136991" y="3961691"/>
            <a:ext cx="371421" cy="21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252530" y="4861133"/>
            <a:ext cx="2662495" cy="1280459"/>
            <a:chOff x="4604830" y="4699208"/>
            <a:chExt cx="2392261" cy="1280459"/>
          </a:xfrm>
        </p:grpSpPr>
        <p:sp>
          <p:nvSpPr>
            <p:cNvPr id="48" name="Rectangle 47"/>
            <p:cNvSpPr/>
            <p:nvPr/>
          </p:nvSpPr>
          <p:spPr>
            <a:xfrm>
              <a:off x="4604832" y="4754239"/>
              <a:ext cx="1403908" cy="116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04830" y="5215036"/>
              <a:ext cx="1403910" cy="7042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Flash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4830" y="4748459"/>
              <a:ext cx="1403910" cy="4725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System Memory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10195" y="4699208"/>
              <a:ext cx="986896" cy="1280459"/>
              <a:chOff x="6630517" y="5002782"/>
              <a:chExt cx="986896" cy="128045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633723" y="5975464"/>
                <a:ext cx="975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0x00000000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33723" y="5482005"/>
                <a:ext cx="923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0x09FFFFFF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3723" y="5002782"/>
                <a:ext cx="929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0x1E0FFFFF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630517" y="5254044"/>
                <a:ext cx="986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0x0A000000</a:t>
                </a: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217402" y="5355491"/>
            <a:ext cx="2616212" cy="75034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06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Types of Registers [S1.3.6.b]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38200" y="1607608"/>
            <a:ext cx="4719712" cy="2097650"/>
            <a:chOff x="838200" y="1686087"/>
            <a:chExt cx="4719712" cy="2097650"/>
          </a:xfrm>
        </p:grpSpPr>
        <p:sp>
          <p:nvSpPr>
            <p:cNvPr id="7" name="Rectangle 6"/>
            <p:cNvSpPr/>
            <p:nvPr/>
          </p:nvSpPr>
          <p:spPr>
            <a:xfrm>
              <a:off x="838200" y="2046270"/>
              <a:ext cx="2028107" cy="979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5087" y="2180235"/>
              <a:ext cx="1734329" cy="720648"/>
              <a:chOff x="556026" y="3099614"/>
              <a:chExt cx="1734329" cy="72064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56026" y="3099614"/>
                <a:ext cx="1734329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R0-R12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6026" y="3501035"/>
                <a:ext cx="1734329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R13-R15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118045" y="1686087"/>
              <a:ext cx="1468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 Registers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901607" y="2158002"/>
              <a:ext cx="2656305" cy="1625735"/>
              <a:chOff x="2933906" y="2272353"/>
              <a:chExt cx="2656305" cy="1625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906" y="2272353"/>
                <a:ext cx="265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General-Purpose Registers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33906" y="2697759"/>
                <a:ext cx="251517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CPU-Special Registers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Stack Pointer (SP)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Link Register (LR)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Program Counter (PC)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838200" y="3938784"/>
            <a:ext cx="5492323" cy="2123695"/>
            <a:chOff x="6424692" y="1700681"/>
            <a:chExt cx="5492323" cy="2123695"/>
          </a:xfrm>
        </p:grpSpPr>
        <p:sp>
          <p:nvSpPr>
            <p:cNvPr id="28" name="Rectangle 27"/>
            <p:cNvSpPr/>
            <p:nvPr/>
          </p:nvSpPr>
          <p:spPr>
            <a:xfrm>
              <a:off x="6424692" y="2070013"/>
              <a:ext cx="2017363" cy="1754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557650" y="2186227"/>
              <a:ext cx="1734329" cy="1526986"/>
              <a:chOff x="6952470" y="2357552"/>
              <a:chExt cx="2028108" cy="152698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52470" y="2357552"/>
                <a:ext cx="2028108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SCB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52470" y="2758973"/>
                <a:ext cx="2028108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NVIC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52470" y="3165103"/>
                <a:ext cx="2028108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xPSR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52470" y="3565311"/>
                <a:ext cx="2028108" cy="319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571579" y="1700681"/>
              <a:ext cx="1789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Special Registers 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511724" y="2154677"/>
              <a:ext cx="3405291" cy="1590494"/>
              <a:chOff x="8360822" y="2153703"/>
              <a:chExt cx="3405291" cy="159049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360822" y="2153703"/>
                <a:ext cx="2151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System Control Block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360822" y="2568527"/>
                <a:ext cx="340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Nested Vector Interrupt Controller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60822" y="2974657"/>
                <a:ext cx="250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Program Status Registers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360822" y="3374865"/>
                <a:ext cx="19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Processor’s control</a:t>
                </a:r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6685648" y="1976939"/>
            <a:ext cx="4215434" cy="10441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826777" y="2111628"/>
            <a:ext cx="3951466" cy="768393"/>
            <a:chOff x="1045847" y="4657459"/>
            <a:chExt cx="3951466" cy="768393"/>
          </a:xfrm>
        </p:grpSpPr>
        <p:sp>
          <p:nvSpPr>
            <p:cNvPr id="41" name="Rectangle 40"/>
            <p:cNvSpPr/>
            <p:nvPr/>
          </p:nvSpPr>
          <p:spPr>
            <a:xfrm>
              <a:off x="1045847" y="4657459"/>
              <a:ext cx="1888059" cy="7683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Peripheral </a:t>
              </a:r>
              <a:r>
                <a:rPr lang="en-US" sz="1600" i="1" dirty="0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Register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09254" y="4657459"/>
              <a:ext cx="1888059" cy="7683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Peripheral </a:t>
              </a:r>
              <a:r>
                <a:rPr lang="en-US" sz="1600" i="1" dirty="0">
                  <a:solidFill>
                    <a:schemeClr val="bg1"/>
                  </a:solidFill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Control Register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0359" y="1607608"/>
            <a:ext cx="123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Peripherals</a:t>
            </a:r>
          </a:p>
        </p:txBody>
      </p:sp>
    </p:spTree>
    <p:extLst>
      <p:ext uri="{BB962C8B-B14F-4D97-AF65-F5344CB8AC3E}">
        <p14:creationId xmlns:p14="http://schemas.microsoft.com/office/powerpoint/2010/main" val="3382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latin typeface="Helvetica Neue"/>
              </a:rPr>
              <a:t>Registers [</a:t>
            </a:r>
            <a:r>
              <a:rPr lang="en-US" sz="4000" dirty="0" smtClean="0">
                <a:latin typeface="Helvetica Neue"/>
              </a:rPr>
              <a:t>S1a]</a:t>
            </a:r>
            <a:endParaRPr lang="en-US" sz="4000" dirty="0">
              <a:latin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84523" y="4543058"/>
            <a:ext cx="8731700" cy="591800"/>
            <a:chOff x="980286" y="4427184"/>
            <a:chExt cx="4522570" cy="591800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546529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2772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79015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45258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1501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7744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80286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43987" y="4427184"/>
              <a:ext cx="558869" cy="591800"/>
            </a:xfrm>
            <a:prstGeom prst="rect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528797" y="4019808"/>
            <a:ext cx="11047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49791" y="4019808"/>
            <a:ext cx="11456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8666" y="4019838"/>
            <a:ext cx="11329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88602" y="4012206"/>
            <a:ext cx="116496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90130" y="4013014"/>
            <a:ext cx="12049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96888" y="4012206"/>
            <a:ext cx="124951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5777" y="4019808"/>
            <a:ext cx="108695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Bit 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49502" y="4019808"/>
            <a:ext cx="122608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Bit 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6257" y="5202591"/>
            <a:ext cx="23339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8-bit Register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3332" y="5134858"/>
            <a:ext cx="1273115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(MSB)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37214" y="5134858"/>
            <a:ext cx="1273115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(LSB)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197800" y="1284890"/>
            <a:ext cx="11240667" cy="236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Registers </a:t>
            </a:r>
            <a:r>
              <a:rPr lang="en-US" dirty="0" smtClean="0">
                <a:solidFill>
                  <a:schemeClr val="bg1"/>
                </a:solidFill>
              </a:rPr>
              <a:t>store temporary data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Can Be </a:t>
            </a:r>
            <a:r>
              <a:rPr lang="en-US" sz="2800" dirty="0" smtClean="0">
                <a:solidFill>
                  <a:srgbClr val="FFFF00"/>
                </a:solidFill>
              </a:rPr>
              <a:t>Read/Write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dirty="0" smtClean="0">
                <a:solidFill>
                  <a:srgbClr val="FFFF00"/>
                </a:solidFill>
              </a:rPr>
              <a:t>Read-Only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divided into multiple bit fields</a:t>
            </a:r>
          </a:p>
        </p:txBody>
      </p:sp>
    </p:spTree>
    <p:extLst>
      <p:ext uri="{BB962C8B-B14F-4D97-AF65-F5344CB8AC3E}">
        <p14:creationId xmlns:p14="http://schemas.microsoft.com/office/powerpoint/2010/main" val="3651991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Address Space [S1.3.5.3]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7101" y="1809920"/>
            <a:ext cx="427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 address space is the range of valid  addresses in memory that a program/process can </a:t>
            </a:r>
            <a:r>
              <a:rPr lang="en-US" sz="2000" i="1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access.</a:t>
            </a:r>
            <a:endParaRPr lang="en-US" sz="20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551242" y="1689966"/>
            <a:ext cx="5933811" cy="3448496"/>
            <a:chOff x="5936250" y="1428157"/>
            <a:chExt cx="5933811" cy="34484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554095" y="3801395"/>
              <a:ext cx="1074766" cy="6876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24129" y="4538099"/>
              <a:ext cx="2088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Physical Address Space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36250" y="1787380"/>
              <a:ext cx="2617845" cy="2647122"/>
              <a:chOff x="5490716" y="3502089"/>
              <a:chExt cx="2617845" cy="264712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306652" y="3579258"/>
                <a:ext cx="1801909" cy="2493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06651" y="4979062"/>
                <a:ext cx="1801910" cy="538616"/>
              </a:xfrm>
              <a:prstGeom prst="rect">
                <a:avLst/>
              </a:prstGeom>
              <a:solidFill>
                <a:srgbClr val="25D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Process 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06650" y="5588800"/>
                <a:ext cx="1801911" cy="4862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306651" y="4291087"/>
                <a:ext cx="1801910" cy="537254"/>
              </a:xfrm>
              <a:prstGeom prst="rect">
                <a:avLst/>
              </a:prstGeom>
              <a:solidFill>
                <a:srgbClr val="A9D3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Process 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06651" y="3579258"/>
                <a:ext cx="1801910" cy="548504"/>
              </a:xfrm>
              <a:prstGeom prst="rect">
                <a:avLst/>
              </a:prstGeom>
              <a:solidFill>
                <a:srgbClr val="EF9B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Process 1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490716" y="3502089"/>
                <a:ext cx="811441" cy="2647122"/>
                <a:chOff x="898663" y="3764246"/>
                <a:chExt cx="811441" cy="264712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898663" y="6103591"/>
                  <a:ext cx="8114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0x00000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04103" y="3764246"/>
                  <a:ext cx="7633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0xFFFFF</a:t>
                  </a:r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>
              <a:off x="8554095" y="3262010"/>
              <a:ext cx="1074766" cy="4973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554095" y="2571280"/>
              <a:ext cx="1074766" cy="273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554095" y="3116981"/>
              <a:ext cx="1074766" cy="3515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554095" y="2413053"/>
              <a:ext cx="1074766" cy="15072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554095" y="1520526"/>
              <a:ext cx="1074766" cy="3440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395632" y="4531914"/>
              <a:ext cx="206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Virtual Address Spaces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9628861" y="1428157"/>
              <a:ext cx="2241200" cy="1214295"/>
              <a:chOff x="9729865" y="1428157"/>
              <a:chExt cx="2241200" cy="121429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729865" y="1513277"/>
                <a:ext cx="1462010" cy="1056333"/>
              </a:xfrm>
              <a:prstGeom prst="rect">
                <a:avLst/>
              </a:prstGeom>
              <a:solidFill>
                <a:srgbClr val="EF9B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Address space 1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159624" y="2334675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165064" y="1428157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0xFFFFF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9628861" y="2759077"/>
              <a:ext cx="2241200" cy="784192"/>
              <a:chOff x="9729865" y="2658066"/>
              <a:chExt cx="2241200" cy="78419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729865" y="2750075"/>
                <a:ext cx="1462010" cy="617936"/>
              </a:xfrm>
              <a:prstGeom prst="rect">
                <a:avLst/>
              </a:prstGeom>
              <a:solidFill>
                <a:srgbClr val="A9D3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Address space 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159624" y="3134481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165064" y="2658066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0xFFFFF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628862" y="3676571"/>
              <a:ext cx="2241199" cy="893376"/>
              <a:chOff x="9729866" y="3479877"/>
              <a:chExt cx="2241199" cy="89337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9729866" y="3566928"/>
                <a:ext cx="1462009" cy="729666"/>
              </a:xfrm>
              <a:prstGeom prst="rect">
                <a:avLst/>
              </a:prstGeom>
              <a:solidFill>
                <a:srgbClr val="25D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Address space 3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159624" y="4065476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0x00000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165064" y="3479877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0xFFFFF</a:t>
                </a: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901661" y="3020886"/>
            <a:ext cx="4558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Peripherals located (i.e. </a:t>
            </a:r>
            <a:r>
              <a:rPr lang="en-US" sz="2000" i="1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mapped</a:t>
            </a:r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 to address space of physical memory (memory space) are called </a:t>
            </a:r>
          </a:p>
          <a:p>
            <a:r>
              <a:rPr lang="en-US" sz="2000" i="1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Memory Mapped Peripherals</a:t>
            </a:r>
          </a:p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(or more commonly </a:t>
            </a:r>
            <a:r>
              <a:rPr lang="en-US" sz="2000" i="1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memory mapped I/O</a:t>
            </a:r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1661" y="5155181"/>
            <a:ext cx="4649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Easy for programmer to interface address space due to bus decision making. </a:t>
            </a:r>
          </a:p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different address spaces require different read/write mechanisms.</a:t>
            </a:r>
          </a:p>
        </p:txBody>
      </p:sp>
    </p:spTree>
    <p:extLst>
      <p:ext uri="{BB962C8B-B14F-4D97-AF65-F5344CB8AC3E}">
        <p14:creationId xmlns:p14="http://schemas.microsoft.com/office/powerpoint/2010/main" val="242202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I/O Blocks and Peripheral Limitations [S1.3.5.4]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101" y="1809920"/>
            <a:ext cx="427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Typical size of address spaces are 4kB, though can be larger.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101" y="2876720"/>
            <a:ext cx="427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of memory mapped I/O, peripherals are therefore limited by size of address space.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6110" y="5000094"/>
            <a:ext cx="212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 kB Address Space for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 Mapped I/O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87800" y="1899870"/>
            <a:ext cx="1777143" cy="2995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67810" y="4692317"/>
            <a:ext cx="1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0x00000000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7799" y="1899870"/>
            <a:ext cx="1777143" cy="471855"/>
          </a:xfrm>
          <a:prstGeom prst="rect">
            <a:avLst/>
          </a:prstGeom>
          <a:solidFill>
            <a:srgbClr val="25C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Peripheral 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 Register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87799" y="2457330"/>
            <a:ext cx="1777143" cy="471855"/>
          </a:xfrm>
          <a:prstGeom prst="rect">
            <a:avLst/>
          </a:prstGeom>
          <a:solidFill>
            <a:srgbClr val="25C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Peripheral 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Register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87799" y="3229554"/>
            <a:ext cx="1777143" cy="471855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Peripheral 2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 Register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87798" y="3770755"/>
            <a:ext cx="1777143" cy="471855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Peripheral 2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Register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67810" y="1844576"/>
            <a:ext cx="109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0x000000FF</a:t>
            </a:r>
          </a:p>
        </p:txBody>
      </p:sp>
    </p:spTree>
    <p:extLst>
      <p:ext uri="{BB962C8B-B14F-4D97-AF65-F5344CB8AC3E}">
        <p14:creationId xmlns:p14="http://schemas.microsoft.com/office/powerpoint/2010/main" val="263032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Memory [S1.3.3.1a]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416" y="4040622"/>
            <a:ext cx="225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Read/write speed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73771" y="1811340"/>
            <a:ext cx="2026366" cy="5964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63838" y="2637167"/>
            <a:ext cx="2026366" cy="7039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Volatile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83703" y="2625153"/>
            <a:ext cx="2026366" cy="7159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Non-volatile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83703" y="4111732"/>
            <a:ext cx="2026366" cy="5964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3838" y="4111733"/>
            <a:ext cx="2026366" cy="5964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89123" y="5185451"/>
            <a:ext cx="6613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Reading/writing to memory: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Expensive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Takes Time</a:t>
            </a:r>
            <a:r>
              <a:rPr lang="en-US" dirty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Architecture designed for memory cache hits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57730" y="4056826"/>
            <a:ext cx="2353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Read/write speed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3" idx="1"/>
            <a:endCxn id="16" idx="0"/>
          </p:cNvCxnSpPr>
          <p:nvPr/>
        </p:nvCxnSpPr>
        <p:spPr>
          <a:xfrm rot="10800000" flipV="1">
            <a:off x="3677021" y="2109563"/>
            <a:ext cx="1296750" cy="5276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17" idx="0"/>
          </p:cNvCxnSpPr>
          <p:nvPr/>
        </p:nvCxnSpPr>
        <p:spPr>
          <a:xfrm>
            <a:off x="7000137" y="2109563"/>
            <a:ext cx="1296749" cy="5155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457730" y="2659947"/>
            <a:ext cx="160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Keeps data without power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1116" y="4349265"/>
            <a:ext cx="2341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Holds data &amp; programs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57730" y="4354218"/>
            <a:ext cx="192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Stores bootloader</a:t>
            </a:r>
          </a:p>
        </p:txBody>
      </p:sp>
      <p:cxnSp>
        <p:nvCxnSpPr>
          <p:cNvPr id="53" name="Straight Arrow Connector 52"/>
          <p:cNvCxnSpPr>
            <a:stCxn id="16" idx="2"/>
            <a:endCxn id="19" idx="0"/>
          </p:cNvCxnSpPr>
          <p:nvPr/>
        </p:nvCxnSpPr>
        <p:spPr>
          <a:xfrm>
            <a:off x="3677021" y="3341076"/>
            <a:ext cx="0" cy="770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8" idx="0"/>
          </p:cNvCxnSpPr>
          <p:nvPr/>
        </p:nvCxnSpPr>
        <p:spPr>
          <a:xfrm>
            <a:off x="8296886" y="3341076"/>
            <a:ext cx="0" cy="770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17605" y="2659948"/>
            <a:ext cx="160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Loses data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without power</a:t>
            </a:r>
          </a:p>
        </p:txBody>
      </p:sp>
    </p:spTree>
    <p:extLst>
      <p:ext uri="{BB962C8B-B14F-4D97-AF65-F5344CB8AC3E}">
        <p14:creationId xmlns:p14="http://schemas.microsoft.com/office/powerpoint/2010/main" val="30002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[S4]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6636553" cy="2195473"/>
          </a:xfrm>
        </p:spPr>
        <p:txBody>
          <a:bodyPr/>
          <a:lstStyle/>
          <a:p>
            <a:r>
              <a:rPr lang="en-US" dirty="0" smtClean="0"/>
              <a:t>Show the different types of things that get put on stack  (general)</a:t>
            </a:r>
          </a:p>
          <a:p>
            <a:endParaRPr lang="en-US" dirty="0"/>
          </a:p>
          <a:p>
            <a:r>
              <a:rPr lang="en-US" dirty="0" smtClean="0"/>
              <a:t>Two types of routines</a:t>
            </a:r>
            <a:endParaRPr lang="en-US" dirty="0"/>
          </a:p>
        </p:txBody>
      </p:sp>
      <p:pic>
        <p:nvPicPr>
          <p:cNvPr id="4" name="Picture 2" descr="Image result for stack contents calling conven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" y="-1209592"/>
            <a:ext cx="6932158" cy="53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tack contents calling conven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89" y="4323672"/>
            <a:ext cx="7132054" cy="45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332" y="338958"/>
            <a:ext cx="6415416" cy="63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Registers  [S6]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68" y="1412832"/>
            <a:ext cx="6287487" cy="454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6" y="1632852"/>
            <a:ext cx="5242950" cy="43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Special Purpose Registers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APSR – Application Program Status Register</a:t>
            </a:r>
          </a:p>
          <a:p>
            <a:pPr lvl="1"/>
            <a:r>
              <a:rPr lang="en-US" dirty="0" smtClean="0"/>
              <a:t>NZCV = Flags that evaluate conditional execution</a:t>
            </a:r>
          </a:p>
          <a:p>
            <a:r>
              <a:rPr lang="en-US" dirty="0" smtClean="0"/>
              <a:t>IPSR – Interrupt Program Status Register</a:t>
            </a:r>
          </a:p>
          <a:p>
            <a:r>
              <a:rPr lang="en-US" dirty="0" smtClean="0"/>
              <a:t>EPSR – Execution Program Status Register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ESE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9931924" y="6471078"/>
            <a:ext cx="1309600" cy="16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C933F-E20D-4EA7-AE3F-45BCDA65D1A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35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736" y="4050279"/>
            <a:ext cx="8555575" cy="23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Stack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7014925" cy="2934137"/>
          </a:xfrm>
        </p:spPr>
        <p:txBody>
          <a:bodyPr/>
          <a:lstStyle/>
          <a:p>
            <a:r>
              <a:rPr lang="en-US" dirty="0" smtClean="0"/>
              <a:t>In ARM, the stack is a Full Descending Stack</a:t>
            </a:r>
          </a:p>
          <a:p>
            <a:pPr lvl="1"/>
            <a:r>
              <a:rPr lang="en-US" dirty="0" smtClean="0"/>
              <a:t>Starts at a High Address, and grows toward low addresses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LIFO – Last-in-First-Out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5987" y="1330344"/>
            <a:ext cx="1419454" cy="144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5987" y="2764892"/>
            <a:ext cx="1419454" cy="272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Unused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1791" y="920097"/>
            <a:ext cx="20995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High Address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8179840" y="2745290"/>
            <a:ext cx="57949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3941" y="2329791"/>
            <a:ext cx="12258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Stack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Pointer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60507" y="5489386"/>
            <a:ext cx="19808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Low Address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10265" y="1664378"/>
            <a:ext cx="1" cy="36112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24043" y="2745289"/>
            <a:ext cx="155482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Grows from high to low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Addresses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Independence [S2]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537" y="1172488"/>
            <a:ext cx="4114967" cy="5057202"/>
          </a:xfrm>
        </p:spPr>
        <p:txBody>
          <a:bodyPr/>
          <a:lstStyle/>
          <a:p>
            <a:endParaRPr lang="en-US" sz="4000" dirty="0"/>
          </a:p>
          <a:p>
            <a:r>
              <a:rPr lang="en-US" sz="4000" dirty="0" smtClean="0"/>
              <a:t>Put a picture in of application code on top of hardware features or hardware specific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9613" y="1282847"/>
            <a:ext cx="5394742" cy="36707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Freedom Freescale – KL25z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3210" y="3802553"/>
            <a:ext cx="2145441" cy="527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SPI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8214" y="4345542"/>
            <a:ext cx="4971406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GPIO HW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3210" y="2805774"/>
            <a:ext cx="2145441" cy="469557"/>
          </a:xfrm>
          <a:prstGeom prst="rect">
            <a:avLst/>
          </a:prstGeom>
          <a:solidFill>
            <a:srgbClr val="6D91D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SPI_Lib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6089" y="3277225"/>
            <a:ext cx="2145442" cy="51177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SPI FW KL25z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3209" y="2320770"/>
            <a:ext cx="2145441" cy="511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Nordic_Lib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8214" y="2316870"/>
            <a:ext cx="934995" cy="148568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LED_Lib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05427" y="2316758"/>
            <a:ext cx="1884193" cy="9587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UART_Lib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8309" y="3276278"/>
            <a:ext cx="1891312" cy="51177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UART FW KL25z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02772" y="3802554"/>
            <a:ext cx="1886849" cy="527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UART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8214" y="1815770"/>
            <a:ext cx="4971406" cy="51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Control_Lib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25006" y="3797843"/>
            <a:ext cx="920321" cy="527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I/O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855779" y="4345542"/>
            <a:ext cx="7023538" cy="0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08477" y="5181283"/>
            <a:ext cx="4597172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Hardware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6714" y="3555091"/>
            <a:ext cx="3647757" cy="7414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Operating System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8475" y="2733575"/>
            <a:ext cx="3655995" cy="7414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08474" y="1920479"/>
            <a:ext cx="3655995" cy="741479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25114" y="1920478"/>
            <a:ext cx="880536" cy="23942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Libs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16714" y="4370961"/>
            <a:ext cx="2743201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Drivers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26415" y="4376607"/>
            <a:ext cx="17907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Bootloader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274" t="16447" r="69774" b="64836"/>
          <a:stretch/>
        </p:blipFill>
        <p:spPr>
          <a:xfrm>
            <a:off x="573454" y="3117586"/>
            <a:ext cx="595936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latin typeface="Helvetica Neue"/>
              </a:rPr>
              <a:t>Registers [</a:t>
            </a:r>
            <a:r>
              <a:rPr lang="en-US" sz="4000" dirty="0" smtClean="0">
                <a:latin typeface="Helvetica Neue"/>
              </a:rPr>
              <a:t>S1b]</a:t>
            </a:r>
            <a:endParaRPr lang="en-US" sz="4000" dirty="0">
              <a:latin typeface="Helvetica Neu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17661" y="1186173"/>
            <a:ext cx="5579536" cy="1161265"/>
            <a:chOff x="1693330" y="3923118"/>
            <a:chExt cx="9016999" cy="2036527"/>
          </a:xfrm>
        </p:grpSpPr>
        <p:grpSp>
          <p:nvGrpSpPr>
            <p:cNvPr id="3" name="Group 2"/>
            <p:cNvGrpSpPr/>
            <p:nvPr/>
          </p:nvGrpSpPr>
          <p:grpSpPr>
            <a:xfrm>
              <a:off x="1784523" y="4543058"/>
              <a:ext cx="8731700" cy="591800"/>
              <a:chOff x="980286" y="4427184"/>
              <a:chExt cx="4522570" cy="5918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546529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12772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679015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45258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11501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77744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80286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43987" y="4427184"/>
                <a:ext cx="558869" cy="5918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528797" y="3930719"/>
              <a:ext cx="110475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49791" y="3930719"/>
              <a:ext cx="1145663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58666" y="3930747"/>
              <a:ext cx="11329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8602" y="3923118"/>
              <a:ext cx="116496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0130" y="3923925"/>
              <a:ext cx="120492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6888" y="3923118"/>
              <a:ext cx="124951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5777" y="3930720"/>
              <a:ext cx="108695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Bit 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49502" y="3930720"/>
              <a:ext cx="122608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Bit 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30925" y="5257965"/>
              <a:ext cx="2772625" cy="70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8-bit Register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93330" y="5134858"/>
              <a:ext cx="1423019" cy="70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(MSB)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37214" y="5134858"/>
              <a:ext cx="1273115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(LSB)</a:t>
              </a:r>
            </a:p>
          </p:txBody>
        </p:sp>
      </p:grpSp>
      <p:sp>
        <p:nvSpPr>
          <p:cNvPr id="26" name="Text Placeholder 3"/>
          <p:cNvSpPr txBox="1">
            <a:spLocks/>
          </p:cNvSpPr>
          <p:nvPr/>
        </p:nvSpPr>
        <p:spPr>
          <a:xfrm>
            <a:off x="197800" y="1284890"/>
            <a:ext cx="11240667" cy="236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Registers </a:t>
            </a:r>
            <a:r>
              <a:rPr lang="en-US" dirty="0" smtClean="0">
                <a:solidFill>
                  <a:schemeClr val="bg1"/>
                </a:solidFill>
              </a:rPr>
              <a:t>store temporary data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Can Be </a:t>
            </a:r>
            <a:r>
              <a:rPr lang="en-US" sz="2800" dirty="0" smtClean="0">
                <a:solidFill>
                  <a:srgbClr val="FFFF00"/>
                </a:solidFill>
              </a:rPr>
              <a:t>Read/Write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dirty="0" smtClean="0">
                <a:solidFill>
                  <a:srgbClr val="FFFF00"/>
                </a:solidFill>
              </a:rPr>
              <a:t>Read-Only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divided into multiple bit fields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l="36944" t="41626" r="51667" b="25125"/>
          <a:stretch/>
        </p:blipFill>
        <p:spPr>
          <a:xfrm>
            <a:off x="776692" y="3366421"/>
            <a:ext cx="1037681" cy="32659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3338" y="2852788"/>
            <a:ext cx="26936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Core CPU Registers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36944" t="74875" r="51667" b="14229"/>
          <a:stretch/>
        </p:blipFill>
        <p:spPr>
          <a:xfrm>
            <a:off x="1960166" y="3371140"/>
            <a:ext cx="1066514" cy="110010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9207408" y="3469075"/>
            <a:ext cx="1363121" cy="2692114"/>
            <a:chOff x="6398937" y="2107533"/>
            <a:chExt cx="2204196" cy="3953344"/>
          </a:xfrm>
        </p:grpSpPr>
        <p:sp>
          <p:nvSpPr>
            <p:cNvPr id="53" name="Rectangle 52"/>
            <p:cNvSpPr/>
            <p:nvPr/>
          </p:nvSpPr>
          <p:spPr>
            <a:xfrm>
              <a:off x="6398937" y="2107533"/>
              <a:ext cx="2204196" cy="8302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2060"/>
                  </a:solidFill>
                </a:rPr>
                <a:t>Code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98937" y="2937828"/>
              <a:ext cx="2204196" cy="7875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2060"/>
                  </a:solidFill>
                </a:rPr>
                <a:t>Data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98937" y="3725333"/>
              <a:ext cx="2204196" cy="778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2060"/>
                  </a:solidFill>
                </a:rPr>
                <a:t>Peripherals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98937" y="5223932"/>
              <a:ext cx="2204196" cy="83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2060"/>
                  </a:solidFill>
                </a:rPr>
                <a:t>System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98937" y="4483557"/>
              <a:ext cx="2204196" cy="7403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2060"/>
                  </a:solidFill>
                </a:rPr>
                <a:t>Device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6946" y="3433532"/>
            <a:ext cx="3398155" cy="2616343"/>
            <a:chOff x="6632013" y="1963762"/>
            <a:chExt cx="5315187" cy="4280033"/>
          </a:xfrm>
        </p:grpSpPr>
        <p:sp>
          <p:nvSpPr>
            <p:cNvPr id="59" name="Rectangle 58"/>
            <p:cNvSpPr/>
            <p:nvPr/>
          </p:nvSpPr>
          <p:spPr>
            <a:xfrm>
              <a:off x="6632013" y="1963762"/>
              <a:ext cx="5315187" cy="4280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 smtClean="0"/>
                <a:t>Microcontroller</a:t>
              </a:r>
              <a:endParaRPr lang="en-US" sz="22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7018" y="4850093"/>
              <a:ext cx="1309403" cy="622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GPIO</a:t>
              </a:r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82435" y="2302038"/>
              <a:ext cx="1331824" cy="1047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Flash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01138" y="2595941"/>
              <a:ext cx="1363160" cy="88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CPU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Left-Up Arrow 62"/>
            <p:cNvSpPr/>
            <p:nvPr/>
          </p:nvSpPr>
          <p:spPr>
            <a:xfrm>
              <a:off x="6773852" y="2355496"/>
              <a:ext cx="3125707" cy="1992241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Up Arrow 63"/>
            <p:cNvSpPr/>
            <p:nvPr/>
          </p:nvSpPr>
          <p:spPr>
            <a:xfrm>
              <a:off x="8112340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Up Arrow 64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Up Arrow 65"/>
            <p:cNvSpPr/>
            <p:nvPr/>
          </p:nvSpPr>
          <p:spPr>
            <a:xfrm rot="5400000">
              <a:off x="10020905" y="2589678"/>
              <a:ext cx="238672" cy="697317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Up Arrow 66"/>
            <p:cNvSpPr/>
            <p:nvPr/>
          </p:nvSpPr>
          <p:spPr>
            <a:xfrm rot="10800000">
              <a:off x="7613476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29787" y="4850094"/>
              <a:ext cx="1604500" cy="622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82435" y="3480718"/>
              <a:ext cx="1331824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Up Arrow 69"/>
            <p:cNvSpPr/>
            <p:nvPr/>
          </p:nvSpPr>
          <p:spPr>
            <a:xfrm rot="5400000">
              <a:off x="10007157" y="3706108"/>
              <a:ext cx="226063" cy="657215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037128" y="4360833"/>
            <a:ext cx="872980" cy="674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/>
          <p:cNvCxnSpPr>
            <a:stCxn id="71" idx="3"/>
            <a:endCxn id="54" idx="1"/>
          </p:cNvCxnSpPr>
          <p:nvPr/>
        </p:nvCxnSpPr>
        <p:spPr>
          <a:xfrm flipV="1">
            <a:off x="7910108" y="4302616"/>
            <a:ext cx="1297300" cy="3956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037128" y="3608424"/>
            <a:ext cx="872980" cy="674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>
            <a:stCxn id="73" idx="3"/>
            <a:endCxn id="53" idx="1"/>
          </p:cNvCxnSpPr>
          <p:nvPr/>
        </p:nvCxnSpPr>
        <p:spPr>
          <a:xfrm flipV="1">
            <a:off x="7910108" y="3751779"/>
            <a:ext cx="1297300" cy="19409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787934" y="5140976"/>
            <a:ext cx="2004730" cy="43724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/>
          <p:cNvCxnSpPr>
            <a:stCxn id="75" idx="3"/>
            <a:endCxn id="55" idx="1"/>
          </p:cNvCxnSpPr>
          <p:nvPr/>
        </p:nvCxnSpPr>
        <p:spPr>
          <a:xfrm flipV="1">
            <a:off x="6792664" y="4835966"/>
            <a:ext cx="2414744" cy="5236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855953" y="2968880"/>
            <a:ext cx="2066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</a:rPr>
              <a:t>Memory Map</a:t>
            </a:r>
            <a:endParaRPr lang="en-US" sz="2200" dirty="0">
              <a:solidFill>
                <a:srgbClr val="00B0F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1211" y="3421164"/>
            <a:ext cx="1337226" cy="2905861"/>
            <a:chOff x="3804245" y="2715870"/>
            <a:chExt cx="1337226" cy="3661984"/>
          </a:xfrm>
        </p:grpSpPr>
        <p:sp>
          <p:nvSpPr>
            <p:cNvPr id="77" name="TextBox 118"/>
            <p:cNvSpPr txBox="1"/>
            <p:nvPr/>
          </p:nvSpPr>
          <p:spPr>
            <a:xfrm>
              <a:off x="3804245" y="2715870"/>
              <a:ext cx="1337226" cy="46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00B0F0"/>
                  </a:solidFill>
                </a:rPr>
                <a:t>0x00000000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78" name="TextBox 119"/>
            <p:cNvSpPr txBox="1"/>
            <p:nvPr/>
          </p:nvSpPr>
          <p:spPr>
            <a:xfrm>
              <a:off x="3853414" y="5912419"/>
              <a:ext cx="1247457" cy="46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00B0F0"/>
                  </a:solidFill>
                </a:rPr>
                <a:t>0xFFFFFFFF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3755395" y="4423843"/>
              <a:ext cx="143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Addresses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468574" y="5177832"/>
              <a:ext cx="4284" cy="73458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7" idx="2"/>
            </p:cNvCxnSpPr>
            <p:nvPr/>
          </p:nvCxnSpPr>
          <p:spPr>
            <a:xfrm>
              <a:off x="4472858" y="3181305"/>
              <a:ext cx="4284" cy="6191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5224423" y="3743500"/>
            <a:ext cx="872980" cy="674891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>
            <a:stCxn id="83" idx="1"/>
            <a:endCxn id="51" idx="3"/>
          </p:cNvCxnSpPr>
          <p:nvPr/>
        </p:nvCxnSpPr>
        <p:spPr>
          <a:xfrm flipH="1" flipV="1">
            <a:off x="3026680" y="3921192"/>
            <a:ext cx="2197743" cy="15975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1"/>
            <a:endCxn id="47" idx="3"/>
          </p:cNvCxnSpPr>
          <p:nvPr/>
        </p:nvCxnSpPr>
        <p:spPr>
          <a:xfrm flipH="1">
            <a:off x="1814373" y="4080946"/>
            <a:ext cx="3410050" cy="91845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Memory Map [S2]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672467" cy="240065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Memory Map</a:t>
            </a:r>
            <a:r>
              <a:rPr lang="en-US" dirty="0" smtClean="0">
                <a:solidFill>
                  <a:schemeClr val="bg1"/>
                </a:solidFill>
              </a:rPr>
              <a:t>: Provides a memory address to physical device mapping </a:t>
            </a:r>
            <a:r>
              <a:rPr lang="en-US" dirty="0">
                <a:solidFill>
                  <a:schemeClr val="bg1"/>
                </a:solidFill>
              </a:rPr>
              <a:t>within an address space </a:t>
            </a:r>
            <a:r>
              <a:rPr lang="en-US" dirty="0" smtClean="0">
                <a:solidFill>
                  <a:schemeClr val="bg1"/>
                </a:solidFill>
              </a:rPr>
              <a:t>for use in programming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5" idx="1"/>
            <a:endCxn id="13" idx="3"/>
          </p:cNvCxnSpPr>
          <p:nvPr/>
        </p:nvCxnSpPr>
        <p:spPr>
          <a:xfrm flipH="1">
            <a:off x="8424390" y="4895720"/>
            <a:ext cx="99205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16449" y="4249389"/>
            <a:ext cx="21913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B0F0"/>
                </a:solidFill>
              </a:rPr>
              <a:t>Address Space (Ranges for each device)</a:t>
            </a:r>
            <a:endParaRPr lang="en-US" sz="2600" b="1" dirty="0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1" y="3478492"/>
            <a:ext cx="7816629" cy="283445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773390" y="3478491"/>
            <a:ext cx="1651000" cy="283445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07761" y="3478492"/>
            <a:ext cx="1610506" cy="2834456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13001" y="2673954"/>
            <a:ext cx="91016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B0F0"/>
                </a:solidFill>
              </a:rPr>
              <a:t>Mapped Components (Memory, Peripherals, System Config, etc.)</a:t>
            </a:r>
            <a:endParaRPr lang="en-US" sz="2600" b="1" dirty="0">
              <a:solidFill>
                <a:srgbClr val="00B0F0"/>
              </a:solidFill>
            </a:endParaRPr>
          </a:p>
        </p:txBody>
      </p:sp>
      <p:cxnSp>
        <p:nvCxnSpPr>
          <p:cNvPr id="44" name="Elbow Connector 43"/>
          <p:cNvCxnSpPr>
            <a:stCxn id="32" idx="1"/>
            <a:endCxn id="30" idx="0"/>
          </p:cNvCxnSpPr>
          <p:nvPr/>
        </p:nvCxnSpPr>
        <p:spPr>
          <a:xfrm rot="10800000" flipV="1">
            <a:off x="1413015" y="2920176"/>
            <a:ext cx="999987" cy="558316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Embedded Memory [S3]</a:t>
            </a:r>
            <a:endParaRPr lang="en-US" sz="4000" dirty="0"/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97800" y="1284890"/>
            <a:ext cx="6344273" cy="51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</a:rPr>
              <a:t>Compilation </a:t>
            </a:r>
            <a:r>
              <a:rPr lang="en-US" sz="2600" dirty="0">
                <a:solidFill>
                  <a:schemeClr val="bg1"/>
                </a:solidFill>
              </a:rPr>
              <a:t>tracks and maps memory from program code and program data into segments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Code Segment </a:t>
            </a:r>
            <a:r>
              <a:rPr lang="en-US" sz="2600" dirty="0">
                <a:solidFill>
                  <a:srgbClr val="FFFF00"/>
                </a:solidFill>
              </a:rPr>
              <a:t>(Flash)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Data Segment </a:t>
            </a:r>
            <a:r>
              <a:rPr lang="en-US" sz="2600" dirty="0">
                <a:solidFill>
                  <a:srgbClr val="00B0F0"/>
                </a:solidFill>
              </a:rPr>
              <a:t>(SRAM</a:t>
            </a:r>
            <a:r>
              <a:rPr lang="en-US" sz="2600" dirty="0" smtClean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pPr lvl="1"/>
            <a:endParaRPr lang="en-US" sz="2600" dirty="0" smtClean="0">
              <a:solidFill>
                <a:srgbClr val="00B0F0"/>
              </a:solidFill>
            </a:endParaRP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Memory allocation is application dependent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Exact address allocation changes </a:t>
            </a:r>
            <a:r>
              <a:rPr lang="en-US" sz="2600" dirty="0" smtClean="0">
                <a:solidFill>
                  <a:schemeClr val="bg1"/>
                </a:solidFill>
              </a:rPr>
              <a:t>at </a:t>
            </a:r>
            <a:r>
              <a:rPr lang="en-US" sz="2600" dirty="0" smtClean="0">
                <a:solidFill>
                  <a:schemeClr val="bg1"/>
                </a:solidFill>
              </a:rPr>
              <a:t>every compile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108884" y="3600892"/>
            <a:ext cx="1667814" cy="249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42578" y="3311727"/>
            <a:ext cx="2170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1"/>
                </a:solidFill>
              </a:rPr>
              <a:t>Specified in the Linker File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71321" y="1284890"/>
            <a:ext cx="3838546" cy="2919389"/>
            <a:chOff x="6632013" y="1963762"/>
            <a:chExt cx="5315187" cy="4280033"/>
          </a:xfrm>
        </p:grpSpPr>
        <p:sp>
          <p:nvSpPr>
            <p:cNvPr id="32" name="Rectangle 31"/>
            <p:cNvSpPr/>
            <p:nvPr/>
          </p:nvSpPr>
          <p:spPr>
            <a:xfrm>
              <a:off x="6632013" y="1963762"/>
              <a:ext cx="5315187" cy="4280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 smtClean="0"/>
                <a:t>Microcontroller</a:t>
              </a:r>
              <a:endParaRPr lang="en-US" sz="2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57018" y="4850093"/>
              <a:ext cx="1309403" cy="622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GPIO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482435" y="2302038"/>
              <a:ext cx="1331824" cy="1047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Flash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01138" y="2595941"/>
              <a:ext cx="1363160" cy="88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CPU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Left-Up Arrow 35"/>
            <p:cNvSpPr/>
            <p:nvPr/>
          </p:nvSpPr>
          <p:spPr>
            <a:xfrm>
              <a:off x="6773852" y="2355496"/>
              <a:ext cx="3125707" cy="1992241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Up Arrow 36"/>
            <p:cNvSpPr/>
            <p:nvPr/>
          </p:nvSpPr>
          <p:spPr>
            <a:xfrm>
              <a:off x="8112340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Up Arrow 37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10020905" y="2589678"/>
              <a:ext cx="238672" cy="697317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Up Arrow 39"/>
            <p:cNvSpPr/>
            <p:nvPr/>
          </p:nvSpPr>
          <p:spPr>
            <a:xfrm rot="10800000">
              <a:off x="7613476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29787" y="4850094"/>
              <a:ext cx="1604500" cy="622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482435" y="3480718"/>
              <a:ext cx="1331824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Up Arrow 42"/>
            <p:cNvSpPr/>
            <p:nvPr/>
          </p:nvSpPr>
          <p:spPr>
            <a:xfrm rot="5400000">
              <a:off x="10007157" y="3706108"/>
              <a:ext cx="226063" cy="657215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0141784" y="2274665"/>
            <a:ext cx="986116" cy="75306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141784" y="1522256"/>
            <a:ext cx="986116" cy="75306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6649825" y="4567647"/>
            <a:ext cx="5179811" cy="172999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FF00"/>
                </a:solidFill>
              </a:rPr>
              <a:t>    MAIN  (RX) : origin = 0x00000000, length = 0x00040000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B0F0"/>
                </a:solidFill>
              </a:rPr>
              <a:t>    DATA  (RW) : origin = 0x20000000, length = 0x00010000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2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Register Memory [S4a]</a:t>
            </a:r>
            <a:endParaRPr lang="en-US" sz="4400" dirty="0"/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97800" y="1284890"/>
            <a:ext cx="6344273" cy="51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Registers from Peripherals, System and Vendor specific regions have immutable addresses</a:t>
            </a: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Typical Register Memories</a:t>
            </a:r>
            <a:endParaRPr lang="en-US" dirty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Internal Core CPU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Internal Private Peripherals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External Private Peripherals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General Peripheral Memory</a:t>
            </a:r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sz="2600" dirty="0" smtClean="0">
              <a:solidFill>
                <a:srgbClr val="FFFF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65095" y="1594826"/>
            <a:ext cx="4961921" cy="3730129"/>
            <a:chOff x="6601326" y="1825625"/>
            <a:chExt cx="5315187" cy="4093912"/>
          </a:xfrm>
        </p:grpSpPr>
        <p:sp>
          <p:nvSpPr>
            <p:cNvPr id="7" name="Rectangle 6"/>
            <p:cNvSpPr/>
            <p:nvPr/>
          </p:nvSpPr>
          <p:spPr>
            <a:xfrm>
              <a:off x="6601326" y="1825625"/>
              <a:ext cx="5315187" cy="4093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200" b="1" dirty="0" smtClean="0"/>
                <a:t>Microcontroller</a:t>
              </a:r>
              <a:endParaRPr lang="en-US" sz="2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57017" y="4850093"/>
              <a:ext cx="1309404" cy="1005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GPIO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82435" y="2078981"/>
              <a:ext cx="1331824" cy="1047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01138" y="2360995"/>
              <a:ext cx="1363160" cy="11244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Left-Up Arrow 16"/>
            <p:cNvSpPr/>
            <p:nvPr/>
          </p:nvSpPr>
          <p:spPr>
            <a:xfrm>
              <a:off x="6773852" y="1977287"/>
              <a:ext cx="2985058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2340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9941388" y="227830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Up Arrow 22"/>
            <p:cNvSpPr/>
            <p:nvPr/>
          </p:nvSpPr>
          <p:spPr>
            <a:xfrm rot="10800000">
              <a:off x="7613476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66547" y="4850093"/>
              <a:ext cx="1467739" cy="10052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Peripherals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82435" y="3257660"/>
              <a:ext cx="1331824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Up Arrow 27"/>
            <p:cNvSpPr/>
            <p:nvPr/>
          </p:nvSpPr>
          <p:spPr>
            <a:xfrm rot="5400000">
              <a:off x="9901284" y="3377179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63620" y="5216745"/>
              <a:ext cx="1093073" cy="4999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6181" y="2811466"/>
              <a:ext cx="1093073" cy="4999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53879" y="5256648"/>
              <a:ext cx="1093073" cy="4999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0974" y="2705013"/>
              <a:ext cx="1262885" cy="641797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168972" y="5145820"/>
              <a:ext cx="1262885" cy="641797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778713" y="5145820"/>
              <a:ext cx="1262885" cy="641797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Content Placeholder 4"/>
          <p:cNvSpPr>
            <a:spLocks noGrp="1"/>
          </p:cNvSpPr>
          <p:nvPr>
            <p:ph idx="1"/>
          </p:nvPr>
        </p:nvSpPr>
        <p:spPr>
          <a:xfrm>
            <a:off x="2592943" y="5404949"/>
            <a:ext cx="7898260" cy="12721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Examples: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CPU Core Register Identifiers:</a:t>
            </a:r>
            <a:r>
              <a:rPr lang="en-US" sz="2000" b="1" dirty="0">
                <a:solidFill>
                  <a:schemeClr val="accent1"/>
                </a:solidFill>
              </a:rPr>
              <a:t> r0-r16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Timer A0 Control Register Address: 0x40000000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Core CPU Registers [S4b]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0" name="Content Placeholder 4"/>
          <p:cNvSpPr>
            <a:spLocks noGrp="1"/>
          </p:cNvSpPr>
          <p:nvPr>
            <p:ph idx="1"/>
          </p:nvPr>
        </p:nvSpPr>
        <p:spPr>
          <a:xfrm>
            <a:off x="354723" y="1282846"/>
            <a:ext cx="5822372" cy="54399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Cortex-M CPU Core registers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Helvetica Neue"/>
              </a:rPr>
              <a:t>r0-r15 General Purpose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 smtClean="0">
                <a:solidFill>
                  <a:srgbClr val="FFFF00"/>
                </a:solidFill>
                <a:latin typeface="Helvetica Neue"/>
              </a:rPr>
              <a:t>13-r15 Special Role (lr, sp, pc)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Program Status Registers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Exception Mask Registers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Control Register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General Purpose </a:t>
            </a:r>
            <a:r>
              <a:rPr lang="en-US" dirty="0" smtClean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sed </a:t>
            </a:r>
            <a:r>
              <a:rPr lang="en-US" dirty="0" smtClean="0">
                <a:solidFill>
                  <a:schemeClr val="bg1"/>
                </a:solidFill>
              </a:rPr>
              <a:t>on every clock cycle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Always updating</a:t>
            </a:r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6944" t="41626" r="51667" b="25125"/>
          <a:stretch/>
        </p:blipFill>
        <p:spPr>
          <a:xfrm>
            <a:off x="7804596" y="1356535"/>
            <a:ext cx="1606525" cy="505632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8125552" y="821181"/>
            <a:ext cx="301901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Core CPU Registers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36944" t="74875" r="51667" b="14229"/>
          <a:stretch/>
        </p:blipFill>
        <p:spPr>
          <a:xfrm>
            <a:off x="9830325" y="1356534"/>
            <a:ext cx="1606525" cy="16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Core CPU Registers [S5]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0" name="Content Placeholder 4"/>
          <p:cNvSpPr>
            <a:spLocks noGrp="1"/>
          </p:cNvSpPr>
          <p:nvPr>
            <p:ph idx="1"/>
          </p:nvPr>
        </p:nvSpPr>
        <p:spPr>
          <a:xfrm>
            <a:off x="354722" y="1282846"/>
            <a:ext cx="8916278" cy="54399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Cortex-M CPU Special Function Registers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Program Status Registers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APSR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IPSR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EPSR</a:t>
            </a:r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Exception Mask Registers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PRIMASK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Helvetica Neue"/>
              </a:rPr>
              <a:t>FAULTMASK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BASEPRI</a:t>
            </a:r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Control Register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36944" t="74875" r="51667" b="14229"/>
          <a:stretch/>
        </p:blipFill>
        <p:spPr>
          <a:xfrm>
            <a:off x="8854683" y="1608667"/>
            <a:ext cx="1719920" cy="17740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6203" y="5104849"/>
            <a:ext cx="370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MRS      r1, BASEPRI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MSR      FAULTMASK, r0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9469" y="4169705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Not </a:t>
            </a:r>
            <a:r>
              <a:rPr lang="en-US" sz="2400" dirty="0" smtClean="0">
                <a:solidFill>
                  <a:srgbClr val="00B0F0"/>
                </a:solidFill>
              </a:rPr>
              <a:t>part </a:t>
            </a:r>
            <a:r>
              <a:rPr lang="en-US" sz="2400" dirty="0" smtClean="0">
                <a:solidFill>
                  <a:srgbClr val="00B0F0"/>
                </a:solidFill>
              </a:rPr>
              <a:t>of the memory map. Needs special instructions to read/write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11762</TotalTime>
  <Words>2219</Words>
  <Application>Microsoft Office PowerPoint</Application>
  <PresentationFormat>Widescreen</PresentationFormat>
  <Paragraphs>794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 Unicode MS</vt:lpstr>
      <vt:lpstr>Arial</vt:lpstr>
      <vt:lpstr>Calibri</vt:lpstr>
      <vt:lpstr>Courier New</vt:lpstr>
      <vt:lpstr>Helvetica Neue</vt:lpstr>
      <vt:lpstr>Helvetica Neue UltraLight</vt:lpstr>
      <vt:lpstr>MOOC Dark</vt:lpstr>
      <vt:lpstr>Registers </vt:lpstr>
      <vt:lpstr>Embedded System Memories [S1]</vt:lpstr>
      <vt:lpstr>Registers [S1a]</vt:lpstr>
      <vt:lpstr>Registers [S1b]</vt:lpstr>
      <vt:lpstr>Memory Map [S2]</vt:lpstr>
      <vt:lpstr>Embedded Memory [S3]</vt:lpstr>
      <vt:lpstr>Register Memory [S4a]</vt:lpstr>
      <vt:lpstr>PowerPoint Presentation</vt:lpstr>
      <vt:lpstr>PowerPoint Presentation</vt:lpstr>
      <vt:lpstr>Cortex-M4 Program Status Registers [S6a]</vt:lpstr>
      <vt:lpstr>Cortex-M4 Program Status Registers [S6b]</vt:lpstr>
      <vt:lpstr>Cortex-M4 Program Status Registers [S7]</vt:lpstr>
      <vt:lpstr>Cortex-M4 Program Status Registers [S8]</vt:lpstr>
      <vt:lpstr>Exception Mask Registers [S9a]</vt:lpstr>
      <vt:lpstr>Control Register [S9b]</vt:lpstr>
      <vt:lpstr>Private Peripherals [S10]</vt:lpstr>
      <vt:lpstr>General Peripherals [S11a]</vt:lpstr>
      <vt:lpstr>General Peripherals [S11b]</vt:lpstr>
      <vt:lpstr>Timer A0 Peripheral [S12]</vt:lpstr>
      <vt:lpstr>Timer A0 Control Register [S13a]</vt:lpstr>
      <vt:lpstr>Timer A0 Control Register [S13b]</vt:lpstr>
      <vt:lpstr>Timer A0 Control Register [S13c]</vt:lpstr>
      <vt:lpstr>Timer A0 Control Pointer [S14]</vt:lpstr>
      <vt:lpstr>Unused Slides</vt:lpstr>
      <vt:lpstr>Memory Map [S1.3.5.a]</vt:lpstr>
      <vt:lpstr>Memory Map [S1.3.5.b]</vt:lpstr>
      <vt:lpstr>Memory Map [S1.3.5.c]</vt:lpstr>
      <vt:lpstr>Memory Map [S1.3.5.d]</vt:lpstr>
      <vt:lpstr>Types of Registers [S1.3.6.b]</vt:lpstr>
      <vt:lpstr>Address Space [S1.3.5.3]</vt:lpstr>
      <vt:lpstr>I/O Blocks and Peripheral Limitations [S1.3.5.4] </vt:lpstr>
      <vt:lpstr>Types of Memory [S1.3.3.1a]</vt:lpstr>
      <vt:lpstr>Stack Implementation [S4]</vt:lpstr>
      <vt:lpstr>CPU Registers  [S6]</vt:lpstr>
      <vt:lpstr>Special Purpose Registers</vt:lpstr>
      <vt:lpstr>ARM Stack Calling Conventions</vt:lpstr>
      <vt:lpstr>Architecture Independence [S2]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Marisa Edwinson</cp:lastModifiedBy>
  <cp:revision>712</cp:revision>
  <dcterms:created xsi:type="dcterms:W3CDTF">2016-09-13T20:37:08Z</dcterms:created>
  <dcterms:modified xsi:type="dcterms:W3CDTF">2017-03-23T20:48:12Z</dcterms:modified>
</cp:coreProperties>
</file>