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65" r:id="rId2"/>
    <p:sldId id="411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12" r:id="rId18"/>
    <p:sldId id="441" r:id="rId19"/>
    <p:sldId id="41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billar" initials="DA" lastIdx="1" clrIdx="0">
    <p:extLst>
      <p:ext uri="{19B8F6BF-5375-455C-9EA6-DF929625EA0E}">
        <p15:presenceInfo xmlns:p15="http://schemas.microsoft.com/office/powerpoint/2012/main" userId="cacf579c1a3a12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7C80"/>
    <a:srgbClr val="25C6FF"/>
    <a:srgbClr val="0FFA0F"/>
    <a:srgbClr val="00B050"/>
    <a:srgbClr val="0B34A9"/>
    <a:srgbClr val="FFCC00"/>
    <a:srgbClr val="5B9BD5"/>
    <a:srgbClr val="FFFFFF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014" autoAdjust="0"/>
  </p:normalViewPr>
  <p:slideViewPr>
    <p:cSldViewPr snapToGrid="0">
      <p:cViewPr varScale="1">
        <p:scale>
          <a:sx n="66" d="100"/>
          <a:sy n="66" d="100"/>
        </p:scale>
        <p:origin x="61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1737C-FAE8-4E22-80A8-DF626DF4A916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AD9F-8C4E-4038-BBED-9ACDD8EC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http://infocenter.arm.com/help/index.jsp?topic=/com.arm.doc.dui0553a/CHDBIBGJ.html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7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http://infocenter.arm.com/help/index.jsp?topic=/com.arm.doc.dui0553a/CHDBIBGJ.html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0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http://infocenter.arm.com/help/index.jsp?topic=/com.arm.doc.dui0553a/CHDBIBGJ.html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4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9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C385-027E-48D1-B3CE-E75A27BD3EB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Helvetica Neue"/>
              </a:rPr>
              <a:t>Memory Access and Manipulation</a:t>
            </a:r>
            <a:r>
              <a:rPr lang="en-US" dirty="0"/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/>
              </a:rPr>
              <a:t>Embedded Software Essentials</a:t>
            </a:r>
          </a:p>
        </p:txBody>
      </p:sp>
    </p:spTree>
    <p:extLst>
      <p:ext uri="{BB962C8B-B14F-4D97-AF65-F5344CB8AC3E}">
        <p14:creationId xmlns:p14="http://schemas.microsoft.com/office/powerpoint/2010/main" val="260157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Memories [S3c]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7083438" cy="3926716"/>
          </a:xfrm>
        </p:spPr>
        <p:txBody>
          <a:bodyPr/>
          <a:lstStyle/>
          <a:p>
            <a:r>
              <a:rPr lang="en-US" dirty="0"/>
              <a:t>CPU registers constantly change</a:t>
            </a:r>
          </a:p>
          <a:p>
            <a:pPr lvl="1"/>
            <a:r>
              <a:rPr lang="en-US" dirty="0"/>
              <a:t>Data is </a:t>
            </a:r>
            <a:r>
              <a:rPr lang="en-US" b="1" dirty="0">
                <a:solidFill>
                  <a:srgbClr val="FFFF00"/>
                </a:solidFill>
              </a:rPr>
              <a:t>loaded</a:t>
            </a:r>
            <a:r>
              <a:rPr lang="en-US" dirty="0"/>
              <a:t> in from memory</a:t>
            </a:r>
          </a:p>
          <a:p>
            <a:pPr lvl="1"/>
            <a:r>
              <a:rPr lang="en-US" dirty="0"/>
              <a:t>Data is </a:t>
            </a:r>
            <a:r>
              <a:rPr lang="en-US" b="1" dirty="0">
                <a:solidFill>
                  <a:srgbClr val="FFFF00"/>
                </a:solidFill>
              </a:rPr>
              <a:t>stored</a:t>
            </a:r>
            <a:r>
              <a:rPr lang="en-US" dirty="0"/>
              <a:t> back to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FFA0F"/>
                </a:solidFill>
              </a:rPr>
              <a:t>Bit Manipulation </a:t>
            </a:r>
            <a:r>
              <a:rPr lang="en-US" dirty="0"/>
              <a:t>used to configure microcontrollers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69470" y="1587543"/>
            <a:ext cx="1409258" cy="44603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CPU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22035" t="2171" r="58886" b="23912"/>
          <a:stretch/>
        </p:blipFill>
        <p:spPr>
          <a:xfrm>
            <a:off x="7487337" y="2035317"/>
            <a:ext cx="1203159" cy="3842085"/>
          </a:xfrm>
          <a:prstGeom prst="rect">
            <a:avLst/>
          </a:prstGeom>
        </p:spPr>
      </p:pic>
      <p:sp>
        <p:nvSpPr>
          <p:cNvPr id="26" name="Left-Right Arrow 25"/>
          <p:cNvSpPr/>
          <p:nvPr/>
        </p:nvSpPr>
        <p:spPr>
          <a:xfrm rot="10800000">
            <a:off x="8778728" y="3530455"/>
            <a:ext cx="2244946" cy="467760"/>
          </a:xfrm>
          <a:prstGeom prst="leftRightArrow">
            <a:avLst>
              <a:gd name="adj1" fmla="val 50000"/>
              <a:gd name="adj2" fmla="val 5016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832323" y="3835701"/>
            <a:ext cx="2191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Bus Interface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1023676" y="1430161"/>
            <a:ext cx="740822" cy="4540270"/>
            <a:chOff x="10742112" y="1282847"/>
            <a:chExt cx="740822" cy="4540270"/>
          </a:xfrm>
        </p:grpSpPr>
        <p:grpSp>
          <p:nvGrpSpPr>
            <p:cNvPr id="29" name="Group 28"/>
            <p:cNvGrpSpPr/>
            <p:nvPr/>
          </p:nvGrpSpPr>
          <p:grpSpPr>
            <a:xfrm>
              <a:off x="10742112" y="1282847"/>
              <a:ext cx="740822" cy="3629144"/>
              <a:chOff x="2712555" y="2308984"/>
              <a:chExt cx="1063720" cy="3370641"/>
            </a:xfrm>
            <a:solidFill>
              <a:schemeClr val="accent4">
                <a:lumMod val="60000"/>
                <a:lumOff val="40000"/>
              </a:schemeClr>
            </a:solidFill>
          </p:grpSpPr>
          <p:grpSp>
            <p:nvGrpSpPr>
              <p:cNvPr id="33" name="Group 32"/>
              <p:cNvGrpSpPr/>
              <p:nvPr/>
            </p:nvGrpSpPr>
            <p:grpSpPr>
              <a:xfrm>
                <a:off x="2712555" y="2308984"/>
                <a:ext cx="1063720" cy="1126432"/>
                <a:chOff x="1322987" y="1953305"/>
                <a:chExt cx="1063720" cy="1126432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1322988" y="195330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322987" y="223351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322987" y="251535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22987" y="279789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2712555" y="3431494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2712555" y="4553193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10742112" y="4911991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742112" y="5215452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42112" y="5519655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657272" y="922819"/>
            <a:ext cx="14736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00B0F0"/>
                </a:solidFill>
              </a:rPr>
              <a:t>SRAM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0935444" y="1981995"/>
            <a:ext cx="953944" cy="36991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494014" y="4388054"/>
            <a:ext cx="1196482" cy="28511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457702" y="2960977"/>
            <a:ext cx="1232794" cy="33668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10910983" y="5275419"/>
            <a:ext cx="953944" cy="36991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/>
          <p:cNvCxnSpPr>
            <a:stCxn id="49" idx="1"/>
            <a:endCxn id="51" idx="3"/>
          </p:cNvCxnSpPr>
          <p:nvPr/>
        </p:nvCxnSpPr>
        <p:spPr>
          <a:xfrm rot="10800000" flipV="1">
            <a:off x="8690496" y="2166954"/>
            <a:ext cx="2244948" cy="96236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0" idx="3"/>
            <a:endCxn id="67" idx="1"/>
          </p:cNvCxnSpPr>
          <p:nvPr/>
        </p:nvCxnSpPr>
        <p:spPr>
          <a:xfrm>
            <a:off x="8690496" y="4530609"/>
            <a:ext cx="2220487" cy="929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58662" y="5555403"/>
            <a:ext cx="23977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Store from</a:t>
            </a:r>
          </a:p>
          <a:p>
            <a:pPr algn="ctr"/>
            <a:r>
              <a:rPr lang="en-US" sz="2600" dirty="0">
                <a:solidFill>
                  <a:srgbClr val="FFFF00"/>
                </a:solidFill>
              </a:rPr>
              <a:t>R10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90496" y="1143314"/>
            <a:ext cx="23977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Load into</a:t>
            </a:r>
          </a:p>
          <a:p>
            <a:pPr algn="ctr"/>
            <a:r>
              <a:rPr lang="en-US" sz="2600" dirty="0">
                <a:solidFill>
                  <a:srgbClr val="FFFF00"/>
                </a:solidFill>
              </a:rPr>
              <a:t>R4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39001" y="2960977"/>
            <a:ext cx="30392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00B0F0"/>
                </a:solidFill>
              </a:rPr>
              <a:t>Data manipulation needed at bit level</a:t>
            </a:r>
          </a:p>
        </p:txBody>
      </p:sp>
      <p:cxnSp>
        <p:nvCxnSpPr>
          <p:cNvPr id="54" name="Elbow Connector 53"/>
          <p:cNvCxnSpPr>
            <a:endCxn id="53" idx="1"/>
          </p:cNvCxnSpPr>
          <p:nvPr/>
        </p:nvCxnSpPr>
        <p:spPr>
          <a:xfrm>
            <a:off x="1860884" y="2960977"/>
            <a:ext cx="1378117" cy="446276"/>
          </a:xfrm>
          <a:prstGeom prst="bentConnector3">
            <a:avLst>
              <a:gd name="adj1" fmla="val -296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3501" y="5420478"/>
            <a:ext cx="57343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Use of </a:t>
            </a:r>
            <a:r>
              <a:rPr lang="en-US" sz="2600" dirty="0">
                <a:solidFill>
                  <a:srgbClr val="0FFA0F"/>
                </a:solidFill>
              </a:rPr>
              <a:t>Bitwise </a:t>
            </a:r>
            <a:r>
              <a:rPr lang="en-US" sz="2600" dirty="0">
                <a:solidFill>
                  <a:schemeClr val="bg1"/>
                </a:solidFill>
              </a:rPr>
              <a:t>and</a:t>
            </a:r>
            <a:r>
              <a:rPr lang="en-US" sz="2600" dirty="0">
                <a:solidFill>
                  <a:srgbClr val="0FFA0F"/>
                </a:solidFill>
              </a:rPr>
              <a:t> Arithmetic </a:t>
            </a:r>
            <a:r>
              <a:rPr lang="en-US" sz="2600" dirty="0">
                <a:solidFill>
                  <a:schemeClr val="bg1"/>
                </a:solidFill>
              </a:rPr>
              <a:t>Operators!</a:t>
            </a:r>
          </a:p>
        </p:txBody>
      </p:sp>
    </p:spTree>
    <p:extLst>
      <p:ext uri="{BB962C8B-B14F-4D97-AF65-F5344CB8AC3E}">
        <p14:creationId xmlns:p14="http://schemas.microsoft.com/office/powerpoint/2010/main" val="231300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Peripherals [S4a]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5503099" cy="892552"/>
          </a:xfrm>
        </p:spPr>
        <p:txBody>
          <a:bodyPr/>
          <a:lstStyle/>
          <a:p>
            <a:r>
              <a:rPr lang="en-US" sz="2600" dirty="0">
                <a:solidFill>
                  <a:srgbClr val="25C6FF"/>
                </a:solidFill>
              </a:rPr>
              <a:t>Peripherals</a:t>
            </a:r>
            <a:r>
              <a:rPr lang="en-US" sz="2600" dirty="0">
                <a:solidFill>
                  <a:schemeClr val="bg1"/>
                </a:solidFill>
              </a:rPr>
              <a:t>: External to CPU specialized support hardware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5438275" y="1211179"/>
            <a:ext cx="6302938" cy="3417393"/>
            <a:chOff x="478391" y="1375561"/>
            <a:chExt cx="11399732" cy="5206549"/>
          </a:xfrm>
        </p:grpSpPr>
        <p:sp>
          <p:nvSpPr>
            <p:cNvPr id="147" name="Rectangle 146"/>
            <p:cNvSpPr/>
            <p:nvPr/>
          </p:nvSpPr>
          <p:spPr>
            <a:xfrm>
              <a:off x="478391" y="2063042"/>
              <a:ext cx="11399732" cy="45190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1600" b="1" dirty="0"/>
                <a:t>Microcontroller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493322" y="2670679"/>
              <a:ext cx="1900297" cy="929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Cortex-M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373150" y="2670679"/>
              <a:ext cx="1382976" cy="1047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SRAM Memory</a:t>
              </a:r>
            </a:p>
          </p:txBody>
        </p:sp>
        <p:sp>
          <p:nvSpPr>
            <p:cNvPr id="150" name="Up Arrow 149"/>
            <p:cNvSpPr/>
            <p:nvPr/>
          </p:nvSpPr>
          <p:spPr>
            <a:xfrm rot="5400000">
              <a:off x="6810263" y="2755607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151" name="Group 150"/>
            <p:cNvGrpSpPr/>
            <p:nvPr/>
          </p:nvGrpSpPr>
          <p:grpSpPr>
            <a:xfrm rot="5400000">
              <a:off x="3395854" y="4686832"/>
              <a:ext cx="1993541" cy="1528604"/>
              <a:chOff x="6332240" y="-2678940"/>
              <a:chExt cx="1993541" cy="1528604"/>
            </a:xfrm>
          </p:grpSpPr>
          <p:sp>
            <p:nvSpPr>
              <p:cNvPr id="181" name="Rectangle 180"/>
              <p:cNvSpPr/>
              <p:nvPr/>
            </p:nvSpPr>
            <p:spPr>
              <a:xfrm rot="16200000">
                <a:off x="7217004" y="-2259114"/>
                <a:ext cx="1528604" cy="68895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Flash Memory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16200000">
                <a:off x="5925877" y="-2259539"/>
                <a:ext cx="1466122" cy="6533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Flash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</p:grpSp>
        <p:sp>
          <p:nvSpPr>
            <p:cNvPr id="152" name="Left-Up Arrow 151"/>
            <p:cNvSpPr/>
            <p:nvPr/>
          </p:nvSpPr>
          <p:spPr>
            <a:xfrm flipV="1">
              <a:off x="5393620" y="3039870"/>
              <a:ext cx="1240472" cy="3038843"/>
            </a:xfrm>
            <a:prstGeom prst="leftUpArrow">
              <a:avLst>
                <a:gd name="adj1" fmla="val 5944"/>
                <a:gd name="adj2" fmla="val 11299"/>
                <a:gd name="adj3" fmla="val 172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256784" y="3702633"/>
              <a:ext cx="1664617" cy="66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AHB Flash I-code Bus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922371" y="3630831"/>
              <a:ext cx="1477803" cy="66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AHB Flash </a:t>
              </a:r>
            </a:p>
            <a:p>
              <a:pPr algn="ctr"/>
              <a:r>
                <a:rPr lang="en-US" sz="1000" dirty="0"/>
                <a:t>D-code Bus</a:t>
              </a: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7357774" y="4909132"/>
              <a:ext cx="2033902" cy="1202648"/>
              <a:chOff x="4149077" y="8389894"/>
              <a:chExt cx="2033902" cy="1202648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4149077" y="8389894"/>
                <a:ext cx="1640780" cy="10200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4271975" y="8504768"/>
                <a:ext cx="1749383" cy="9970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434677" y="8595041"/>
                <a:ext cx="1748302" cy="99750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High-Speed Peripheral</a:t>
                </a:r>
              </a:p>
            </p:txBody>
          </p:sp>
        </p:grpSp>
        <p:sp>
          <p:nvSpPr>
            <p:cNvPr id="156" name="TextBox 155"/>
            <p:cNvSpPr txBox="1"/>
            <p:nvPr/>
          </p:nvSpPr>
          <p:spPr>
            <a:xfrm>
              <a:off x="5602942" y="2483387"/>
              <a:ext cx="1560724" cy="66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AHB System</a:t>
              </a:r>
            </a:p>
            <a:p>
              <a:pPr algn="ctr"/>
              <a:r>
                <a:rPr lang="en-US" sz="1000" dirty="0"/>
                <a:t> Bus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372095" y="3918949"/>
              <a:ext cx="1382976" cy="7330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Bridge</a:t>
              </a:r>
            </a:p>
          </p:txBody>
        </p:sp>
        <p:sp>
          <p:nvSpPr>
            <p:cNvPr id="158" name="Up Arrow 157"/>
            <p:cNvSpPr/>
            <p:nvPr/>
          </p:nvSpPr>
          <p:spPr>
            <a:xfrm rot="5400000">
              <a:off x="6810262" y="3872811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9" name="Up Arrow 158"/>
            <p:cNvSpPr/>
            <p:nvPr/>
          </p:nvSpPr>
          <p:spPr>
            <a:xfrm rot="5400000">
              <a:off x="6810263" y="5065518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10130579" y="3548369"/>
              <a:ext cx="1689871" cy="1399173"/>
              <a:chOff x="7982156" y="7289532"/>
              <a:chExt cx="1689871" cy="1399173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7982156" y="7289532"/>
                <a:ext cx="1546261" cy="11072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Peripherals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8103024" y="7386812"/>
                <a:ext cx="1533996" cy="11053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Peripherals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8205635" y="7500689"/>
                <a:ext cx="1466392" cy="11880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Peripherals</a:t>
                </a:r>
              </a:p>
            </p:txBody>
          </p:sp>
        </p:grpSp>
        <p:sp>
          <p:nvSpPr>
            <p:cNvPr id="161" name="Up Arrow 160"/>
            <p:cNvSpPr/>
            <p:nvPr/>
          </p:nvSpPr>
          <p:spPr>
            <a:xfrm rot="5400000">
              <a:off x="9344342" y="3534088"/>
              <a:ext cx="246607" cy="1392288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536166" y="3211291"/>
              <a:ext cx="1787908" cy="917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APB </a:t>
              </a:r>
            </a:p>
            <a:p>
              <a:pPr algn="ctr"/>
              <a:r>
                <a:rPr lang="en-US" sz="1000" dirty="0"/>
                <a:t>Peripheral</a:t>
              </a:r>
            </a:p>
            <a:p>
              <a:pPr algn="ctr"/>
              <a:r>
                <a:rPr lang="en-US" sz="1000" dirty="0"/>
                <a:t> Bus</a:t>
              </a:r>
            </a:p>
          </p:txBody>
        </p:sp>
        <p:sp>
          <p:nvSpPr>
            <p:cNvPr id="163" name="Up-Down Arrow 162"/>
            <p:cNvSpPr/>
            <p:nvPr/>
          </p:nvSpPr>
          <p:spPr>
            <a:xfrm>
              <a:off x="4730050" y="3597235"/>
              <a:ext cx="227473" cy="85712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4" name="Up-Down Arrow 163"/>
            <p:cNvSpPr/>
            <p:nvPr/>
          </p:nvSpPr>
          <p:spPr>
            <a:xfrm>
              <a:off x="4272276" y="5107758"/>
              <a:ext cx="234990" cy="616923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5" name="Up-Down Arrow 164"/>
            <p:cNvSpPr/>
            <p:nvPr/>
          </p:nvSpPr>
          <p:spPr>
            <a:xfrm rot="16200000">
              <a:off x="2795241" y="2535895"/>
              <a:ext cx="217796" cy="111321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210442" y="2211926"/>
              <a:ext cx="1412768" cy="66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PPB (Internal)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545430" y="2467645"/>
              <a:ext cx="1753458" cy="1103607"/>
              <a:chOff x="3978627" y="8367221"/>
              <a:chExt cx="1753458" cy="1103607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3978627" y="8367221"/>
                <a:ext cx="1309405" cy="100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4109748" y="8442670"/>
                <a:ext cx="1309404" cy="100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226677" y="8511113"/>
                <a:ext cx="1505408" cy="95971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Internal Private Peripherals</a:t>
                </a:r>
              </a:p>
            </p:txBody>
          </p:sp>
        </p:grpSp>
        <p:sp>
          <p:nvSpPr>
            <p:cNvPr id="168" name="Up-Down Arrow 167"/>
            <p:cNvSpPr/>
            <p:nvPr/>
          </p:nvSpPr>
          <p:spPr>
            <a:xfrm>
              <a:off x="3929087" y="3608707"/>
              <a:ext cx="227473" cy="85712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272275" y="2106802"/>
              <a:ext cx="2869233" cy="407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PPB (External)</a:t>
              </a:r>
            </a:p>
          </p:txBody>
        </p:sp>
        <p:sp>
          <p:nvSpPr>
            <p:cNvPr id="170" name="Up-Down Arrow 169"/>
            <p:cNvSpPr/>
            <p:nvPr/>
          </p:nvSpPr>
          <p:spPr>
            <a:xfrm>
              <a:off x="4368486" y="1816973"/>
              <a:ext cx="266576" cy="871570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802404" y="1375561"/>
              <a:ext cx="1382976" cy="4790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Debugger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0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Peripherals [S4b]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5503099" cy="1420902"/>
          </a:xfrm>
        </p:spPr>
        <p:txBody>
          <a:bodyPr/>
          <a:lstStyle/>
          <a:p>
            <a:r>
              <a:rPr lang="en-US" sz="2600" dirty="0">
                <a:solidFill>
                  <a:srgbClr val="25C6FF"/>
                </a:solidFill>
              </a:rPr>
              <a:t>Peripherals</a:t>
            </a:r>
            <a:r>
              <a:rPr lang="en-US" sz="2600" dirty="0">
                <a:solidFill>
                  <a:schemeClr val="bg1"/>
                </a:solidFill>
              </a:rPr>
              <a:t>: External to CPU specialized support hardware</a:t>
            </a:r>
          </a:p>
          <a:p>
            <a:endParaRPr lang="en-US" sz="2600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438275" y="1211179"/>
            <a:ext cx="6302938" cy="3417393"/>
            <a:chOff x="478391" y="1375561"/>
            <a:chExt cx="11399732" cy="5206549"/>
          </a:xfrm>
        </p:grpSpPr>
        <p:sp>
          <p:nvSpPr>
            <p:cNvPr id="76" name="Rectangle 75"/>
            <p:cNvSpPr/>
            <p:nvPr/>
          </p:nvSpPr>
          <p:spPr>
            <a:xfrm>
              <a:off x="478391" y="2063042"/>
              <a:ext cx="11399732" cy="45190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1600" b="1" dirty="0"/>
                <a:t>Microcontroller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93322" y="2670679"/>
              <a:ext cx="1900297" cy="929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Cortex-M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373150" y="2670679"/>
              <a:ext cx="1382976" cy="1047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SRAM Memory</a:t>
              </a:r>
            </a:p>
          </p:txBody>
        </p:sp>
        <p:sp>
          <p:nvSpPr>
            <p:cNvPr id="79" name="Up Arrow 78"/>
            <p:cNvSpPr/>
            <p:nvPr/>
          </p:nvSpPr>
          <p:spPr>
            <a:xfrm rot="5400000">
              <a:off x="6810263" y="2755607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80" name="Group 79"/>
            <p:cNvGrpSpPr/>
            <p:nvPr/>
          </p:nvGrpSpPr>
          <p:grpSpPr>
            <a:xfrm rot="5400000">
              <a:off x="3395854" y="4686832"/>
              <a:ext cx="1993541" cy="1528604"/>
              <a:chOff x="6332240" y="-2678940"/>
              <a:chExt cx="1993541" cy="1528604"/>
            </a:xfrm>
          </p:grpSpPr>
          <p:sp>
            <p:nvSpPr>
              <p:cNvPr id="119" name="Rectangle 118"/>
              <p:cNvSpPr/>
              <p:nvPr/>
            </p:nvSpPr>
            <p:spPr>
              <a:xfrm rot="16200000">
                <a:off x="7217004" y="-2259114"/>
                <a:ext cx="1528604" cy="68895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Flash Memory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 rot="16200000">
                <a:off x="5925877" y="-2259539"/>
                <a:ext cx="1466122" cy="6533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Flash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</p:grpSp>
        <p:sp>
          <p:nvSpPr>
            <p:cNvPr id="81" name="Left-Up Arrow 80"/>
            <p:cNvSpPr/>
            <p:nvPr/>
          </p:nvSpPr>
          <p:spPr>
            <a:xfrm flipV="1">
              <a:off x="5393620" y="3039870"/>
              <a:ext cx="1240472" cy="3038843"/>
            </a:xfrm>
            <a:prstGeom prst="leftUpArrow">
              <a:avLst>
                <a:gd name="adj1" fmla="val 5944"/>
                <a:gd name="adj2" fmla="val 11299"/>
                <a:gd name="adj3" fmla="val 172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56784" y="3702633"/>
              <a:ext cx="1664617" cy="66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AHB Flash I-code Bus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22371" y="3630831"/>
              <a:ext cx="1477803" cy="66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AHB Flash </a:t>
              </a:r>
            </a:p>
            <a:p>
              <a:pPr algn="ctr"/>
              <a:r>
                <a:rPr lang="en-US" sz="1000" dirty="0"/>
                <a:t>D-code Bus</a:t>
              </a: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7357774" y="4909132"/>
              <a:ext cx="2033902" cy="1202648"/>
              <a:chOff x="4149077" y="8389894"/>
              <a:chExt cx="2033902" cy="1202648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4149077" y="8389894"/>
                <a:ext cx="1640780" cy="10200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4271975" y="8504768"/>
                <a:ext cx="1749383" cy="9970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4434677" y="8595041"/>
                <a:ext cx="1748302" cy="99750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High-Speed Peripheral</a:t>
                </a: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5602942" y="2483387"/>
              <a:ext cx="1560724" cy="66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AHB System</a:t>
              </a:r>
            </a:p>
            <a:p>
              <a:pPr algn="ctr"/>
              <a:r>
                <a:rPr lang="en-US" sz="1000" dirty="0"/>
                <a:t> Bus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372095" y="3918949"/>
              <a:ext cx="1382976" cy="7330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Bridge</a:t>
              </a:r>
            </a:p>
          </p:txBody>
        </p:sp>
        <p:sp>
          <p:nvSpPr>
            <p:cNvPr id="87" name="Up Arrow 86"/>
            <p:cNvSpPr/>
            <p:nvPr/>
          </p:nvSpPr>
          <p:spPr>
            <a:xfrm rot="5400000">
              <a:off x="6810262" y="3872811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8" name="Up Arrow 87"/>
            <p:cNvSpPr/>
            <p:nvPr/>
          </p:nvSpPr>
          <p:spPr>
            <a:xfrm rot="5400000">
              <a:off x="6810263" y="5065518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0130579" y="3548369"/>
              <a:ext cx="1689871" cy="1399173"/>
              <a:chOff x="7982156" y="7289532"/>
              <a:chExt cx="1689871" cy="1399173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7982156" y="7289532"/>
                <a:ext cx="1546261" cy="11072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Peripherals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8103024" y="7386812"/>
                <a:ext cx="1533996" cy="11053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Peripherals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8205635" y="7500689"/>
                <a:ext cx="1466392" cy="11880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Peripherals</a:t>
                </a:r>
              </a:p>
            </p:txBody>
          </p:sp>
        </p:grpSp>
        <p:sp>
          <p:nvSpPr>
            <p:cNvPr id="90" name="Up Arrow 89"/>
            <p:cNvSpPr/>
            <p:nvPr/>
          </p:nvSpPr>
          <p:spPr>
            <a:xfrm rot="5400000">
              <a:off x="9344342" y="3534088"/>
              <a:ext cx="246607" cy="1392288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36166" y="3211291"/>
              <a:ext cx="1787908" cy="917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APB </a:t>
              </a:r>
            </a:p>
            <a:p>
              <a:pPr algn="ctr"/>
              <a:r>
                <a:rPr lang="en-US" sz="1000" dirty="0"/>
                <a:t>Peripheral</a:t>
              </a:r>
            </a:p>
            <a:p>
              <a:pPr algn="ctr"/>
              <a:r>
                <a:rPr lang="en-US" sz="1000" dirty="0"/>
                <a:t> Bus</a:t>
              </a:r>
            </a:p>
          </p:txBody>
        </p:sp>
        <p:sp>
          <p:nvSpPr>
            <p:cNvPr id="92" name="Up-Down Arrow 91"/>
            <p:cNvSpPr/>
            <p:nvPr/>
          </p:nvSpPr>
          <p:spPr>
            <a:xfrm>
              <a:off x="4730050" y="3597235"/>
              <a:ext cx="227473" cy="85712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Up-Down Arrow 92"/>
            <p:cNvSpPr/>
            <p:nvPr/>
          </p:nvSpPr>
          <p:spPr>
            <a:xfrm>
              <a:off x="4272276" y="5107758"/>
              <a:ext cx="234990" cy="616923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4" name="Up-Down Arrow 93"/>
            <p:cNvSpPr/>
            <p:nvPr/>
          </p:nvSpPr>
          <p:spPr>
            <a:xfrm rot="16200000">
              <a:off x="2795241" y="2535895"/>
              <a:ext cx="217796" cy="111321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10442" y="2211926"/>
              <a:ext cx="1412768" cy="66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PPB (Internal)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45430" y="2467645"/>
              <a:ext cx="1753458" cy="1103607"/>
              <a:chOff x="3978627" y="8367221"/>
              <a:chExt cx="1753458" cy="1103607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978627" y="8367221"/>
                <a:ext cx="1309405" cy="100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109748" y="8442670"/>
                <a:ext cx="1309404" cy="100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226677" y="8511113"/>
                <a:ext cx="1505408" cy="95971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Internal Private Peripherals</a:t>
                </a:r>
              </a:p>
            </p:txBody>
          </p:sp>
        </p:grpSp>
        <p:sp>
          <p:nvSpPr>
            <p:cNvPr id="97" name="Up-Down Arrow 96"/>
            <p:cNvSpPr/>
            <p:nvPr/>
          </p:nvSpPr>
          <p:spPr>
            <a:xfrm>
              <a:off x="3929087" y="3608707"/>
              <a:ext cx="227473" cy="85712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72275" y="2106802"/>
              <a:ext cx="2869233" cy="407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PPB (External)</a:t>
              </a:r>
            </a:p>
          </p:txBody>
        </p:sp>
        <p:sp>
          <p:nvSpPr>
            <p:cNvPr id="108" name="Up-Down Arrow 107"/>
            <p:cNvSpPr/>
            <p:nvPr/>
          </p:nvSpPr>
          <p:spPr>
            <a:xfrm>
              <a:off x="4368486" y="1816973"/>
              <a:ext cx="266576" cy="871570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02404" y="1375561"/>
              <a:ext cx="1382976" cy="4790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Debugger</a:t>
              </a: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10657505" y="2553430"/>
            <a:ext cx="1265364" cy="110743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31747" y="3493271"/>
            <a:ext cx="1241111" cy="92632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5371066" y="1853869"/>
            <a:ext cx="1166390" cy="92206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129558" y="4810048"/>
            <a:ext cx="3776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Many Different Types: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5C6FF"/>
                </a:solidFill>
              </a:rPr>
              <a:t>High / Low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5C6FF"/>
                </a:solidFill>
              </a:rPr>
              <a:t>Internal / External to CPU </a:t>
            </a:r>
          </a:p>
        </p:txBody>
      </p:sp>
    </p:spTree>
    <p:extLst>
      <p:ext uri="{BB962C8B-B14F-4D97-AF65-F5344CB8AC3E}">
        <p14:creationId xmlns:p14="http://schemas.microsoft.com/office/powerpoint/2010/main" val="214092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Peripherals [S4c]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5503099" cy="4270400"/>
          </a:xfrm>
        </p:spPr>
        <p:txBody>
          <a:bodyPr/>
          <a:lstStyle/>
          <a:p>
            <a:r>
              <a:rPr lang="en-US" sz="2600" dirty="0">
                <a:solidFill>
                  <a:srgbClr val="25C6FF"/>
                </a:solidFill>
              </a:rPr>
              <a:t>Peripherals</a:t>
            </a:r>
            <a:r>
              <a:rPr lang="en-US" sz="2600" dirty="0">
                <a:solidFill>
                  <a:schemeClr val="bg1"/>
                </a:solidFill>
              </a:rPr>
              <a:t>: External to CPU specialized support hardware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Technical Reference Manual provides configuration guide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Functional Description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 Description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Addresses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Order of Operations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438275" y="1211179"/>
            <a:ext cx="6302938" cy="3417393"/>
            <a:chOff x="478391" y="1375561"/>
            <a:chExt cx="11399732" cy="5206549"/>
          </a:xfrm>
        </p:grpSpPr>
        <p:sp>
          <p:nvSpPr>
            <p:cNvPr id="47" name="Rectangle 46"/>
            <p:cNvSpPr/>
            <p:nvPr/>
          </p:nvSpPr>
          <p:spPr>
            <a:xfrm>
              <a:off x="478391" y="2063042"/>
              <a:ext cx="11399732" cy="45190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1600" b="1" dirty="0"/>
                <a:t>Microcontroller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3322" y="2670679"/>
              <a:ext cx="1900297" cy="929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Cortex-M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73150" y="2670679"/>
              <a:ext cx="1382976" cy="1047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SRAM Memory</a:t>
              </a:r>
            </a:p>
          </p:txBody>
        </p:sp>
        <p:sp>
          <p:nvSpPr>
            <p:cNvPr id="50" name="Up Arrow 49"/>
            <p:cNvSpPr/>
            <p:nvPr/>
          </p:nvSpPr>
          <p:spPr>
            <a:xfrm rot="5400000">
              <a:off x="6810263" y="2755607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1" name="Group 50"/>
            <p:cNvGrpSpPr/>
            <p:nvPr/>
          </p:nvGrpSpPr>
          <p:grpSpPr>
            <a:xfrm rot="5400000">
              <a:off x="3395854" y="4686832"/>
              <a:ext cx="1993541" cy="1528604"/>
              <a:chOff x="6332240" y="-2678940"/>
              <a:chExt cx="1993541" cy="1528604"/>
            </a:xfrm>
          </p:grpSpPr>
          <p:sp>
            <p:nvSpPr>
              <p:cNvPr id="104" name="Rectangle 103"/>
              <p:cNvSpPr/>
              <p:nvPr/>
            </p:nvSpPr>
            <p:spPr>
              <a:xfrm rot="16200000">
                <a:off x="7217004" y="-2259114"/>
                <a:ext cx="1528604" cy="68895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Flash Memory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16200000">
                <a:off x="5925877" y="-2259539"/>
                <a:ext cx="1466122" cy="6533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Flash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</p:grpSp>
        <p:sp>
          <p:nvSpPr>
            <p:cNvPr id="52" name="Left-Up Arrow 51"/>
            <p:cNvSpPr/>
            <p:nvPr/>
          </p:nvSpPr>
          <p:spPr>
            <a:xfrm flipV="1">
              <a:off x="5393620" y="3039870"/>
              <a:ext cx="1240472" cy="3038843"/>
            </a:xfrm>
            <a:prstGeom prst="leftUpArrow">
              <a:avLst>
                <a:gd name="adj1" fmla="val 5944"/>
                <a:gd name="adj2" fmla="val 11299"/>
                <a:gd name="adj3" fmla="val 172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56784" y="3702633"/>
              <a:ext cx="1664617" cy="66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AHB Flash I-code Bus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22371" y="3630831"/>
              <a:ext cx="1477803" cy="66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AHB Flash </a:t>
              </a:r>
            </a:p>
            <a:p>
              <a:pPr algn="ctr"/>
              <a:r>
                <a:rPr lang="en-US" sz="1000" dirty="0"/>
                <a:t>D-code Bus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357774" y="4909132"/>
              <a:ext cx="2033902" cy="1202648"/>
              <a:chOff x="4149077" y="8389894"/>
              <a:chExt cx="2033902" cy="1202648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149077" y="8389894"/>
                <a:ext cx="1640780" cy="10200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271975" y="8504768"/>
                <a:ext cx="1749383" cy="9970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434677" y="8595041"/>
                <a:ext cx="1748302" cy="99750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High-Speed Peripheral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602942" y="2483387"/>
              <a:ext cx="1560724" cy="66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AHB System</a:t>
              </a:r>
            </a:p>
            <a:p>
              <a:pPr algn="ctr"/>
              <a:r>
                <a:rPr lang="en-US" sz="1000" dirty="0"/>
                <a:t> Bus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72095" y="3918949"/>
              <a:ext cx="1382976" cy="7330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Bridge</a:t>
              </a:r>
            </a:p>
          </p:txBody>
        </p:sp>
        <p:sp>
          <p:nvSpPr>
            <p:cNvPr id="58" name="Up Arrow 57"/>
            <p:cNvSpPr/>
            <p:nvPr/>
          </p:nvSpPr>
          <p:spPr>
            <a:xfrm rot="5400000">
              <a:off x="6810262" y="3872811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" name="Up Arrow 58"/>
            <p:cNvSpPr/>
            <p:nvPr/>
          </p:nvSpPr>
          <p:spPr>
            <a:xfrm rot="5400000">
              <a:off x="6810263" y="5065518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0130579" y="3548369"/>
              <a:ext cx="1689871" cy="1399173"/>
              <a:chOff x="7982156" y="7289532"/>
              <a:chExt cx="1689871" cy="1399173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7982156" y="7289532"/>
                <a:ext cx="1546261" cy="11072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Peripherals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103024" y="7386812"/>
                <a:ext cx="1533996" cy="11053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Peripherals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8205635" y="7500689"/>
                <a:ext cx="1466392" cy="11880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Peripherals</a:t>
                </a:r>
              </a:p>
            </p:txBody>
          </p:sp>
        </p:grpSp>
        <p:sp>
          <p:nvSpPr>
            <p:cNvPr id="61" name="Up Arrow 60"/>
            <p:cNvSpPr/>
            <p:nvPr/>
          </p:nvSpPr>
          <p:spPr>
            <a:xfrm rot="5400000">
              <a:off x="9344342" y="3534088"/>
              <a:ext cx="246607" cy="1392288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536166" y="3211291"/>
              <a:ext cx="1787908" cy="917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APB </a:t>
              </a:r>
            </a:p>
            <a:p>
              <a:pPr algn="ctr"/>
              <a:r>
                <a:rPr lang="en-US" sz="1000" dirty="0"/>
                <a:t>Peripheral</a:t>
              </a:r>
            </a:p>
            <a:p>
              <a:pPr algn="ctr"/>
              <a:r>
                <a:rPr lang="en-US" sz="1000" dirty="0"/>
                <a:t> Bus</a:t>
              </a:r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4730050" y="3597235"/>
              <a:ext cx="227473" cy="85712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4" name="Up-Down Arrow 63"/>
            <p:cNvSpPr/>
            <p:nvPr/>
          </p:nvSpPr>
          <p:spPr>
            <a:xfrm>
              <a:off x="4272276" y="5107758"/>
              <a:ext cx="234990" cy="616923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5" name="Up-Down Arrow 64"/>
            <p:cNvSpPr/>
            <p:nvPr/>
          </p:nvSpPr>
          <p:spPr>
            <a:xfrm rot="16200000">
              <a:off x="2795241" y="2535895"/>
              <a:ext cx="217796" cy="111321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10442" y="2211926"/>
              <a:ext cx="1412768" cy="66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PPB (Internal)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45430" y="2467645"/>
              <a:ext cx="1753458" cy="1103607"/>
              <a:chOff x="3978627" y="8367221"/>
              <a:chExt cx="1753458" cy="1103607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978627" y="8367221"/>
                <a:ext cx="1309405" cy="100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109748" y="8442670"/>
                <a:ext cx="1309404" cy="100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226677" y="8511113"/>
                <a:ext cx="1505408" cy="95971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Internal Private Peripherals</a:t>
                </a:r>
              </a:p>
            </p:txBody>
          </p:sp>
        </p:grpSp>
        <p:sp>
          <p:nvSpPr>
            <p:cNvPr id="68" name="Up-Down Arrow 67"/>
            <p:cNvSpPr/>
            <p:nvPr/>
          </p:nvSpPr>
          <p:spPr>
            <a:xfrm>
              <a:off x="3929087" y="3608707"/>
              <a:ext cx="227473" cy="85712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72275" y="2106802"/>
              <a:ext cx="2869233" cy="407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PPB (External)</a:t>
              </a:r>
            </a:p>
          </p:txBody>
        </p:sp>
        <p:sp>
          <p:nvSpPr>
            <p:cNvPr id="70" name="Up-Down Arrow 69"/>
            <p:cNvSpPr/>
            <p:nvPr/>
          </p:nvSpPr>
          <p:spPr>
            <a:xfrm>
              <a:off x="4368486" y="1816973"/>
              <a:ext cx="266576" cy="871570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02404" y="1375561"/>
              <a:ext cx="1382976" cy="4790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Debugger</a:t>
              </a: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10657505" y="2553430"/>
            <a:ext cx="1265364" cy="110743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9231747" y="3493271"/>
            <a:ext cx="1241111" cy="92632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5371066" y="1853869"/>
            <a:ext cx="1166390" cy="92206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29558" y="4810048"/>
            <a:ext cx="3776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Many Different Types: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5C6FF"/>
                </a:solidFill>
              </a:rPr>
              <a:t>High / Low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5C6FF"/>
                </a:solidFill>
              </a:rPr>
              <a:t>Internal / External to CPU </a:t>
            </a:r>
          </a:p>
        </p:txBody>
      </p:sp>
    </p:spTree>
    <p:extLst>
      <p:ext uri="{BB962C8B-B14F-4D97-AF65-F5344CB8AC3E}">
        <p14:creationId xmlns:p14="http://schemas.microsoft.com/office/powerpoint/2010/main" val="292689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A0 Peripheral [S5a]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197801" y="1282847"/>
            <a:ext cx="5256516" cy="1946687"/>
          </a:xfrm>
        </p:spPr>
        <p:txBody>
          <a:bodyPr/>
          <a:lstStyle/>
          <a:p>
            <a:r>
              <a:rPr lang="en-US" dirty="0"/>
              <a:t>Peripherals have multiple registers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Control</a:t>
            </a:r>
          </a:p>
          <a:p>
            <a:pPr lvl="1"/>
            <a:r>
              <a:rPr lang="en-US" dirty="0"/>
              <a:t>Data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644996" y="2491925"/>
            <a:ext cx="1388259" cy="3549254"/>
            <a:chOff x="5029845" y="2443735"/>
            <a:chExt cx="1788958" cy="3079939"/>
          </a:xfrm>
        </p:grpSpPr>
        <p:sp>
          <p:nvSpPr>
            <p:cNvPr id="117" name="Rectangle 116"/>
            <p:cNvSpPr/>
            <p:nvPr/>
          </p:nvSpPr>
          <p:spPr>
            <a:xfrm>
              <a:off x="5029848" y="5303043"/>
              <a:ext cx="1788955" cy="220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Timer_A0-A3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029848" y="508241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eUSCI_A0-A3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29848" y="4861781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eUSCI_B0-B3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29847" y="4641150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REF_A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29846" y="442051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COMP_E0-E1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29846" y="4199888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AES256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029846" y="398842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CRC32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029846" y="376424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RTC_C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029845" y="354716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WDT_A 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029845" y="310901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Timer32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029845" y="2443735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ADC14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029845" y="3331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Port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029845" y="2659111"/>
              <a:ext cx="1788955" cy="4614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Reserved</a:t>
              </a:r>
            </a:p>
          </p:txBody>
        </p:sp>
      </p:grpSp>
      <p:cxnSp>
        <p:nvCxnSpPr>
          <p:cNvPr id="92" name="Straight Connector 91"/>
          <p:cNvCxnSpPr/>
          <p:nvPr/>
        </p:nvCxnSpPr>
        <p:spPr>
          <a:xfrm flipV="1">
            <a:off x="3562872" y="2499228"/>
            <a:ext cx="1080821" cy="271212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62872" y="5599756"/>
            <a:ext cx="1082123" cy="44142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526537" y="6074020"/>
            <a:ext cx="172059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Peripheral Devices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74641" y="5648776"/>
            <a:ext cx="1531765" cy="581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Peripheral Zone </a:t>
            </a:r>
          </a:p>
          <a:p>
            <a:pPr algn="ctr"/>
            <a:r>
              <a:rPr lang="en-US" sz="1600" dirty="0"/>
              <a:t>Memory Map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917030" y="3925357"/>
            <a:ext cx="1646988" cy="1683447"/>
            <a:chOff x="8217056" y="1211990"/>
            <a:chExt cx="1738574" cy="3001163"/>
          </a:xfrm>
        </p:grpSpPr>
        <p:sp>
          <p:nvSpPr>
            <p:cNvPr id="99" name="Rectangle 98"/>
            <p:cNvSpPr/>
            <p:nvPr/>
          </p:nvSpPr>
          <p:spPr>
            <a:xfrm>
              <a:off x="8217057" y="3516814"/>
              <a:ext cx="1738573" cy="696339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Peripheral Region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217056" y="2818613"/>
              <a:ext cx="1738574" cy="698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217056" y="1858849"/>
              <a:ext cx="1738574" cy="9606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Peripheral Bit-Band Alias Region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217056" y="1211990"/>
              <a:ext cx="1738574" cy="6503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Reserved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387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A0 Peripheral [S5b]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17030" y="2424631"/>
            <a:ext cx="9066377" cy="3987943"/>
            <a:chOff x="900695" y="1440822"/>
            <a:chExt cx="11152617" cy="4851252"/>
          </a:xfrm>
        </p:grpSpPr>
        <p:grpSp>
          <p:nvGrpSpPr>
            <p:cNvPr id="14" name="Group 13"/>
            <p:cNvGrpSpPr/>
            <p:nvPr/>
          </p:nvGrpSpPr>
          <p:grpSpPr>
            <a:xfrm>
              <a:off x="4256386" y="1522684"/>
              <a:ext cx="1707708" cy="4317596"/>
              <a:chOff x="5029845" y="2443735"/>
              <a:chExt cx="1788958" cy="307993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029848" y="5303043"/>
                <a:ext cx="1788955" cy="2206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Timer_A0-A3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29848" y="5082412"/>
                <a:ext cx="1788955" cy="22063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eUSCI_A0-A3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029848" y="4861781"/>
                <a:ext cx="1788955" cy="22063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eUSCI_B0-B3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029847" y="4641150"/>
                <a:ext cx="1788955" cy="22063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REF_A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029846" y="4420519"/>
                <a:ext cx="1788955" cy="22063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COMP_E0-E1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029846" y="4199888"/>
                <a:ext cx="1788955" cy="22063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AES256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029846" y="3988429"/>
                <a:ext cx="1788955" cy="22063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CRC32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29846" y="3764249"/>
                <a:ext cx="1788955" cy="22063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RTC_C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029845" y="3547167"/>
                <a:ext cx="1788955" cy="22063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WDT_A 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029845" y="3109017"/>
                <a:ext cx="1788955" cy="22063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Timer32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029845" y="2443735"/>
                <a:ext cx="1788955" cy="22063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ADC14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029845" y="3331122"/>
                <a:ext cx="1788955" cy="22063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Port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029845" y="2659111"/>
                <a:ext cx="1788955" cy="46149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Reserved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360289" y="1522684"/>
              <a:ext cx="3202966" cy="4057516"/>
              <a:chOff x="7335666" y="2659539"/>
              <a:chExt cx="2456603" cy="3119319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335674" y="5558227"/>
                <a:ext cx="2456595" cy="22063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Timer_A0 Control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335674" y="5340426"/>
                <a:ext cx="2456595" cy="22555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Timer_A0 CAPCOM Control 0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335670" y="4229448"/>
                <a:ext cx="2456596" cy="22063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Timer_A0 Counter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335666" y="2882718"/>
                <a:ext cx="2456596" cy="22343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Timer_A0 Interrupt Vector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335666" y="2659539"/>
                <a:ext cx="2456596" cy="22343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Timer_A0 Expansion 0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35674" y="5122787"/>
                <a:ext cx="2456595" cy="22555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Timer_A0 CAPCOM Control 1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335673" y="4901190"/>
                <a:ext cx="2456595" cy="22555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Timer_A0 CAPCOM Control 2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335672" y="4673655"/>
                <a:ext cx="2456595" cy="22555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Timer_A0 CAPCOM Control 3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335671" y="4452058"/>
                <a:ext cx="2456595" cy="22555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Timer_A0 CAPCOM Control 4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335669" y="4009347"/>
                <a:ext cx="2456595" cy="22555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Timer_A0 CAPCOM 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335669" y="3784781"/>
                <a:ext cx="2456595" cy="22555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Timer_A0 CAPCOM 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35669" y="3559225"/>
                <a:ext cx="2456595" cy="22555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Timer_A0 CAPCOM 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35668" y="3333669"/>
                <a:ext cx="2456595" cy="22555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Timer_A0 CAPCOM 3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35667" y="3108113"/>
                <a:ext cx="2456595" cy="22555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Timer_A0 CAPCOM 4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7857458" y="5679446"/>
              <a:ext cx="2202495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Timer_A0 Registers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549095" y="5234543"/>
              <a:ext cx="1489153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0x40000000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46347" y="4956544"/>
              <a:ext cx="1489153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0x40000002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540851" y="4673446"/>
              <a:ext cx="1489153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0x40000004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546307" y="4385199"/>
              <a:ext cx="1489153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0x40000006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46306" y="4084200"/>
              <a:ext cx="1489153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0x40000008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43760" y="3794669"/>
              <a:ext cx="1506900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0x4000000A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553627" y="3508214"/>
              <a:ext cx="1489153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0x40000010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34391" y="3211736"/>
              <a:ext cx="1489153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0x40000012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534391" y="2929202"/>
              <a:ext cx="1489153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0x40000014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534391" y="2644940"/>
              <a:ext cx="1489153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0x40000016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548817" y="2346061"/>
              <a:ext cx="1489153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0x40000018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546412" y="2049722"/>
              <a:ext cx="1506900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0x4000001A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51221" y="1753973"/>
              <a:ext cx="1485210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0x4000002E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49063" y="1440822"/>
              <a:ext cx="1489153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0x40000020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2925257" y="1531568"/>
              <a:ext cx="1329526" cy="329924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925257" y="5303297"/>
              <a:ext cx="1331128" cy="53698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925286" y="1499468"/>
              <a:ext cx="1435003" cy="403152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964091" y="5591432"/>
              <a:ext cx="1396198" cy="22265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110669" y="5880230"/>
              <a:ext cx="2116522" cy="411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Peripheral Devices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71563" y="5362929"/>
              <a:ext cx="1884235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Peripheral Zone </a:t>
              </a:r>
            </a:p>
            <a:p>
              <a:pPr algn="ctr"/>
              <a:r>
                <a:rPr lang="en-US" sz="1600" dirty="0"/>
                <a:t>Memory Map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900695" y="3266425"/>
              <a:ext cx="2025972" cy="2047879"/>
              <a:chOff x="8217056" y="1211990"/>
              <a:chExt cx="1738574" cy="3001163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8217057" y="3516814"/>
                <a:ext cx="1738573" cy="696339"/>
              </a:xfrm>
              <a:prstGeom prst="rect">
                <a:avLst/>
              </a:prstGeom>
              <a:solidFill>
                <a:srgbClr val="A9D3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Peripheral Region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217056" y="2818613"/>
                <a:ext cx="1738574" cy="6982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Reserved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217056" y="1858849"/>
                <a:ext cx="1738574" cy="96066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Peripheral Bit-Band Alias Region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217056" y="1211990"/>
                <a:ext cx="1738574" cy="6503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Reserved</a:t>
                </a:r>
              </a:p>
            </p:txBody>
          </p:sp>
        </p:grpSp>
      </p:grp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145861" cy="1946687"/>
          </a:xfrm>
        </p:spPr>
        <p:txBody>
          <a:bodyPr/>
          <a:lstStyle/>
          <a:p>
            <a:r>
              <a:rPr lang="en-US" dirty="0"/>
              <a:t>Peripherals have multiple registers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Control</a:t>
            </a:r>
          </a:p>
          <a:p>
            <a:pPr lvl="1"/>
            <a:r>
              <a:rPr lang="en-US" dirty="0"/>
              <a:t>Data</a:t>
            </a:r>
          </a:p>
        </p:txBody>
      </p:sp>
      <p:sp>
        <p:nvSpPr>
          <p:cNvPr id="4" name="Right Brace 3"/>
          <p:cNvSpPr/>
          <p:nvPr/>
        </p:nvSpPr>
        <p:spPr>
          <a:xfrm rot="16200000">
            <a:off x="10185689" y="1787596"/>
            <a:ext cx="326899" cy="990645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983577" y="1167586"/>
            <a:ext cx="2656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Addresses to use with pointers</a:t>
            </a:r>
          </a:p>
        </p:txBody>
      </p:sp>
    </p:spTree>
    <p:extLst>
      <p:ext uri="{BB962C8B-B14F-4D97-AF65-F5344CB8AC3E}">
        <p14:creationId xmlns:p14="http://schemas.microsoft.com/office/powerpoint/2010/main" val="29102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A0 Peripheral [S5c]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467940" y="2884760"/>
            <a:ext cx="2603810" cy="3335457"/>
            <a:chOff x="7335666" y="2659539"/>
            <a:chExt cx="2456603" cy="3119319"/>
          </a:xfrm>
        </p:grpSpPr>
        <p:sp>
          <p:nvSpPr>
            <p:cNvPr id="30" name="Rectangle 29"/>
            <p:cNvSpPr/>
            <p:nvPr/>
          </p:nvSpPr>
          <p:spPr>
            <a:xfrm>
              <a:off x="7335674" y="5558227"/>
              <a:ext cx="245659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Timer_A0 Control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35674" y="5340426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Timer_A0 CAPCOM Control 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35670" y="4229448"/>
              <a:ext cx="2456596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Timer_A0 Counter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35666" y="2882718"/>
              <a:ext cx="2456596" cy="22343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Timer_A0 Interrupt Vector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335666" y="2659539"/>
              <a:ext cx="2456596" cy="22343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Timer_A0 Expansion 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35674" y="5122787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Timer_A0 CAPCOM Control 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35673" y="4901190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Timer_A0 CAPCOM Control 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35672" y="4673655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Timer_A0 CAPCOM Control 3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35671" y="4452058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Timer_A0 CAPCOM Control 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35669" y="4009347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Timer_A0 CAPCOM 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35669" y="3784781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Timer_A0 CAPCOM 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35669" y="3559225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Timer_A0 CAPCOM 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35668" y="3333669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Timer_A0 CAPCOM 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35667" y="3108113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Timer_A0 CAPCOM 4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872107" y="6301802"/>
            <a:ext cx="179049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600" dirty="0"/>
              <a:t>Timer_A0 Registers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60239" y="5936072"/>
            <a:ext cx="12105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0x40000000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8005" y="5707544"/>
            <a:ext cx="12105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0x40000002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53537" y="5474825"/>
            <a:ext cx="12105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0x40000004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57973" y="5237874"/>
            <a:ext cx="12105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0x40000006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7972" y="4990439"/>
            <a:ext cx="12105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0x40000008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55902" y="4752432"/>
            <a:ext cx="12250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0x4000000A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63923" y="4516953"/>
            <a:ext cx="12105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0x40000010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48286" y="4273235"/>
            <a:ext cx="12105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0x40000012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48286" y="4040980"/>
            <a:ext cx="12105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0x40000014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48286" y="3807304"/>
            <a:ext cx="12105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0x40000016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60013" y="3561612"/>
            <a:ext cx="12105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0x40000018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58058" y="3318009"/>
            <a:ext cx="12250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0x4000001A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61967" y="3074890"/>
            <a:ext cx="120738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0x4000002E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60213" y="2817466"/>
            <a:ext cx="12105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0x40000020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197801" y="1282847"/>
            <a:ext cx="6219042" cy="2477139"/>
          </a:xfrm>
        </p:spPr>
        <p:txBody>
          <a:bodyPr/>
          <a:lstStyle/>
          <a:p>
            <a:r>
              <a:rPr lang="en-US" dirty="0"/>
              <a:t>Peripherals have multiple registers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Control</a:t>
            </a:r>
          </a:p>
          <a:p>
            <a:pPr lvl="1"/>
            <a:r>
              <a:rPr lang="en-US" dirty="0"/>
              <a:t>Data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560729" y="1436013"/>
            <a:ext cx="5422326" cy="50783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/* Timer Peripheral Device Structure Overlay */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struct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__IO </a:t>
            </a:r>
            <a:r>
              <a:rPr lang="en-US" dirty="0">
                <a:solidFill>
                  <a:srgbClr val="92D050"/>
                </a:solidFill>
              </a:rPr>
              <a:t>uint16_t</a:t>
            </a:r>
            <a:r>
              <a:rPr lang="en-US" dirty="0">
                <a:solidFill>
                  <a:schemeClr val="bg1"/>
                </a:solidFill>
              </a:rPr>
              <a:t> CTL; </a:t>
            </a:r>
          </a:p>
          <a:p>
            <a:r>
              <a:rPr lang="en-US" dirty="0">
                <a:solidFill>
                  <a:schemeClr val="bg1"/>
                </a:solidFill>
              </a:rPr>
              <a:t>  __IO </a:t>
            </a:r>
            <a:r>
              <a:rPr lang="en-US" dirty="0">
                <a:solidFill>
                  <a:srgbClr val="92D050"/>
                </a:solidFill>
              </a:rPr>
              <a:t>uint16_t</a:t>
            </a:r>
            <a:r>
              <a:rPr lang="en-US" dirty="0">
                <a:solidFill>
                  <a:schemeClr val="bg1"/>
                </a:solidFill>
              </a:rPr>
              <a:t> CCTL[7]; </a:t>
            </a:r>
          </a:p>
          <a:p>
            <a:r>
              <a:rPr lang="en-US" dirty="0">
                <a:solidFill>
                  <a:schemeClr val="bg1"/>
                </a:solidFill>
              </a:rPr>
              <a:t>  __IO </a:t>
            </a:r>
            <a:r>
              <a:rPr lang="en-US" dirty="0">
                <a:solidFill>
                  <a:srgbClr val="92D050"/>
                </a:solidFill>
              </a:rPr>
              <a:t>uint16_t</a:t>
            </a:r>
            <a:r>
              <a:rPr lang="en-US" dirty="0">
                <a:solidFill>
                  <a:schemeClr val="bg1"/>
                </a:solidFill>
              </a:rPr>
              <a:t> R;</a:t>
            </a:r>
          </a:p>
          <a:p>
            <a:r>
              <a:rPr lang="en-US" dirty="0">
                <a:solidFill>
                  <a:schemeClr val="bg1"/>
                </a:solidFill>
              </a:rPr>
              <a:t>  __IO </a:t>
            </a:r>
            <a:r>
              <a:rPr lang="en-US" dirty="0">
                <a:solidFill>
                  <a:srgbClr val="92D050"/>
                </a:solidFill>
              </a:rPr>
              <a:t>uint16_t</a:t>
            </a:r>
            <a:r>
              <a:rPr lang="en-US" dirty="0">
                <a:solidFill>
                  <a:schemeClr val="bg1"/>
                </a:solidFill>
              </a:rPr>
              <a:t> CCR[7];</a:t>
            </a:r>
          </a:p>
          <a:p>
            <a:r>
              <a:rPr lang="en-US" dirty="0">
                <a:solidFill>
                  <a:schemeClr val="bg1"/>
                </a:solidFill>
              </a:rPr>
              <a:t>  __IO </a:t>
            </a:r>
            <a:r>
              <a:rPr lang="en-US" dirty="0">
                <a:solidFill>
                  <a:srgbClr val="92D050"/>
                </a:solidFill>
              </a:rPr>
              <a:t>uint16_t</a:t>
            </a:r>
            <a:r>
              <a:rPr lang="en-US" dirty="0">
                <a:solidFill>
                  <a:schemeClr val="bg1"/>
                </a:solidFill>
              </a:rPr>
              <a:t> EX0;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uint16_t</a:t>
            </a:r>
            <a:r>
              <a:rPr lang="en-US" dirty="0">
                <a:solidFill>
                  <a:schemeClr val="bg1"/>
                </a:solidFill>
              </a:rPr>
              <a:t> RESERVED0[6];</a:t>
            </a:r>
          </a:p>
          <a:p>
            <a:r>
              <a:rPr lang="en-US" dirty="0">
                <a:solidFill>
                  <a:schemeClr val="bg1"/>
                </a:solidFill>
              </a:rPr>
              <a:t>  __I  </a:t>
            </a:r>
            <a:r>
              <a:rPr lang="en-US" dirty="0">
                <a:solidFill>
                  <a:srgbClr val="92D050"/>
                </a:solidFill>
              </a:rPr>
              <a:t>uint16_t</a:t>
            </a:r>
            <a:r>
              <a:rPr lang="en-US" dirty="0">
                <a:solidFill>
                  <a:schemeClr val="bg1"/>
                </a:solidFill>
              </a:rPr>
              <a:t> IV;</a:t>
            </a:r>
          </a:p>
          <a:p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 err="1">
                <a:solidFill>
                  <a:schemeClr val="bg1"/>
                </a:solidFill>
              </a:rPr>
              <a:t>Timer_A_Type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/* Define the Base Address of Peripheral Regions */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PERIPH_BASE        ((</a:t>
            </a:r>
            <a:r>
              <a:rPr lang="en-US" dirty="0">
                <a:solidFill>
                  <a:srgbClr val="92D050"/>
                </a:solidFill>
              </a:rPr>
              <a:t>uint32_t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rgbClr val="FFFF00"/>
                </a:solidFill>
              </a:rPr>
              <a:t>0x40000000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TIMER_A0_BASE  (PERIPH_BASE+</a:t>
            </a:r>
            <a:r>
              <a:rPr lang="en-US" dirty="0">
                <a:solidFill>
                  <a:srgbClr val="FFFF00"/>
                </a:solidFill>
              </a:rPr>
              <a:t>0x00000000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/ * Multiple Timer Modules, Different Addresses */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TIMER_A0  ((</a:t>
            </a:r>
            <a:r>
              <a:rPr lang="en-US" dirty="0" err="1">
                <a:solidFill>
                  <a:schemeClr val="bg1"/>
                </a:solidFill>
              </a:rPr>
              <a:t>Timer_A_Type</a:t>
            </a:r>
            <a:r>
              <a:rPr lang="en-US" dirty="0">
                <a:solidFill>
                  <a:schemeClr val="bg1"/>
                </a:solidFill>
              </a:rPr>
              <a:t> *) TIMER_A0_BASE)</a:t>
            </a: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66548" y="947941"/>
            <a:ext cx="4533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Register Definition File (</a:t>
            </a:r>
            <a:r>
              <a:rPr lang="en-US" sz="2400" dirty="0" err="1">
                <a:solidFill>
                  <a:schemeClr val="bg1"/>
                </a:solidFill>
              </a:rPr>
              <a:t>msp.h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420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Improvements [S6a]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7918318" cy="1946687"/>
          </a:xfrm>
        </p:spPr>
        <p:txBody>
          <a:bodyPr/>
          <a:lstStyle/>
          <a:p>
            <a:r>
              <a:rPr lang="en-US" dirty="0"/>
              <a:t>General improvements can include</a:t>
            </a:r>
          </a:p>
          <a:p>
            <a:pPr lvl="1"/>
            <a:r>
              <a:rPr lang="en-US" dirty="0"/>
              <a:t>Runtime Optimizations</a:t>
            </a:r>
          </a:p>
          <a:p>
            <a:pPr lvl="1"/>
            <a:r>
              <a:rPr lang="en-US" dirty="0"/>
              <a:t>Architectural Improvements</a:t>
            </a:r>
          </a:p>
          <a:p>
            <a:pPr lvl="1"/>
            <a:r>
              <a:rPr lang="en-US" dirty="0"/>
              <a:t>Dynamic Function Calling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3220" y="3594220"/>
            <a:ext cx="5676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a_STACK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 = foo(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a_STACK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47404" y="3594220"/>
            <a:ext cx="4020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D_STACK_IN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b_STACK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ptr_STACK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More Code Here */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b_STACK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76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Improvements [S6b]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7918318" cy="1946687"/>
          </a:xfrm>
        </p:spPr>
        <p:txBody>
          <a:bodyPr/>
          <a:lstStyle/>
          <a:p>
            <a:r>
              <a:rPr lang="en-US" dirty="0"/>
              <a:t>General improvements can include</a:t>
            </a:r>
          </a:p>
          <a:p>
            <a:pPr lvl="1"/>
            <a:r>
              <a:rPr lang="en-US" dirty="0"/>
              <a:t>Runtime Optimizations</a:t>
            </a:r>
          </a:p>
          <a:p>
            <a:pPr lvl="1"/>
            <a:r>
              <a:rPr lang="en-US" dirty="0"/>
              <a:t>Architectural Improvements</a:t>
            </a:r>
          </a:p>
          <a:p>
            <a:pPr lvl="1"/>
            <a:r>
              <a:rPr lang="en-US" dirty="0"/>
              <a:t>Dynamic Function Calling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3220" y="3594220"/>
            <a:ext cx="5676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a_STACK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 = foo(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a_STACK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47404" y="3594220"/>
            <a:ext cx="4020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D_STACK_IN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b_STACK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ptr_STACK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More Code Here */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b_STACK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94145" y="4794444"/>
            <a:ext cx="772511" cy="433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67581" y="4794443"/>
            <a:ext cx="2134847" cy="433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31" idx="3"/>
            <a:endCxn id="33" idx="1"/>
          </p:cNvCxnSpPr>
          <p:nvPr/>
        </p:nvCxnSpPr>
        <p:spPr>
          <a:xfrm flipV="1">
            <a:off x="4602428" y="3814937"/>
            <a:ext cx="2474697" cy="11962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077125" y="3594220"/>
            <a:ext cx="4138937" cy="44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stCxn id="35" idx="1"/>
            <a:endCxn id="30" idx="2"/>
          </p:cNvCxnSpPr>
          <p:nvPr/>
        </p:nvCxnSpPr>
        <p:spPr>
          <a:xfrm rot="10800000">
            <a:off x="1780401" y="5227996"/>
            <a:ext cx="5569236" cy="39413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349637" y="5405356"/>
            <a:ext cx="2463294" cy="433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14018" y="1722469"/>
            <a:ext cx="3802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B0F0"/>
                </a:solidFill>
              </a:rPr>
              <a:t>Example: </a:t>
            </a:r>
            <a:r>
              <a:rPr lang="en-US" sz="2200" dirty="0">
                <a:solidFill>
                  <a:srgbClr val="00B0F0"/>
                </a:solidFill>
              </a:rPr>
              <a:t>Reducing function call overhead due branch and register/state saving</a:t>
            </a:r>
          </a:p>
        </p:txBody>
      </p:sp>
    </p:spTree>
    <p:extLst>
      <p:ext uri="{BB962C8B-B14F-4D97-AF65-F5344CB8AC3E}">
        <p14:creationId xmlns:p14="http://schemas.microsoft.com/office/powerpoint/2010/main" val="258487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Abstraction [S7]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4337354" cy="4319131"/>
          </a:xfrm>
        </p:spPr>
        <p:txBody>
          <a:bodyPr/>
          <a:lstStyle/>
          <a:p>
            <a:r>
              <a:rPr lang="en-US" dirty="0"/>
              <a:t>Abstract hardware layers from higher level software</a:t>
            </a:r>
          </a:p>
          <a:p>
            <a:pPr lvl="1"/>
            <a:r>
              <a:rPr lang="en-US" dirty="0"/>
              <a:t>Example: Input Output Library</a:t>
            </a:r>
          </a:p>
          <a:p>
            <a:pPr lvl="1"/>
            <a:endParaRPr lang="en-US" dirty="0"/>
          </a:p>
          <a:p>
            <a:r>
              <a:rPr lang="en-US" dirty="0"/>
              <a:t>Higher level software should be </a:t>
            </a:r>
            <a:r>
              <a:rPr lang="en-US" dirty="0">
                <a:solidFill>
                  <a:srgbClr val="FFFF00"/>
                </a:solidFill>
              </a:rPr>
              <a:t>independent</a:t>
            </a:r>
            <a:r>
              <a:rPr lang="en-US" dirty="0"/>
              <a:t> of low level firmware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7451" y="4587508"/>
            <a:ext cx="6129619" cy="5004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GPIO Hardware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887451" y="3272369"/>
            <a:ext cx="6129619" cy="776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IO.c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55646" y="3432979"/>
            <a:ext cx="1839471" cy="511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IO_Read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42819" y="3432979"/>
            <a:ext cx="1845010" cy="511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IO_Write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17482" y="3428881"/>
            <a:ext cx="1669325" cy="511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IO_Configrue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851986" y="4318222"/>
            <a:ext cx="7043131" cy="486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91482" y="4429049"/>
            <a:ext cx="137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Peripheral &amp; Hardware Layer</a:t>
            </a:r>
          </a:p>
        </p:txBody>
      </p: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9065324" y="3944756"/>
            <a:ext cx="6713" cy="66734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00346" y="3112930"/>
            <a:ext cx="117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Bare-Metal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Firmware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887450" y="1777849"/>
            <a:ext cx="6129619" cy="96723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High Level Software – </a:t>
            </a:r>
            <a:r>
              <a:rPr lang="en-US" sz="2200" dirty="0" err="1">
                <a:solidFill>
                  <a:schemeClr val="tx1"/>
                </a:solidFill>
              </a:rPr>
              <a:t>blink_LEDs.c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9057572" y="2216867"/>
            <a:ext cx="4630" cy="40997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989405" y="2216867"/>
            <a:ext cx="4630" cy="40997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991001" y="3944756"/>
            <a:ext cx="6713" cy="66734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148787" y="3940658"/>
            <a:ext cx="6713" cy="66734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771775" y="2979711"/>
            <a:ext cx="7043131" cy="486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050859" y="2783354"/>
            <a:ext cx="6713" cy="66734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976536" y="2783354"/>
            <a:ext cx="6713" cy="66734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34322" y="2779256"/>
            <a:ext cx="6713" cy="66734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955687" y="5626099"/>
            <a:ext cx="762000" cy="537411"/>
          </a:xfrm>
          <a:prstGeom prst="rect">
            <a:avLst/>
          </a:prstGeom>
          <a:solidFill>
            <a:srgbClr val="25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870087" y="5626098"/>
            <a:ext cx="762000" cy="5374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041287" y="5626098"/>
            <a:ext cx="762000" cy="537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34322" y="5626097"/>
            <a:ext cx="762000" cy="53741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515322" y="5087957"/>
            <a:ext cx="6713" cy="53814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410279" y="5113944"/>
            <a:ext cx="6713" cy="53814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326617" y="5087957"/>
            <a:ext cx="6713" cy="53814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224344" y="5083309"/>
            <a:ext cx="6713" cy="53814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851986" y="5450150"/>
            <a:ext cx="7043131" cy="486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63693" y="5621449"/>
            <a:ext cx="137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External Hardware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01648" y="2180066"/>
            <a:ext cx="137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84651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695046" y="1692441"/>
            <a:ext cx="5103922" cy="4748464"/>
          </a:xfrm>
          <a:prstGeom prst="rect">
            <a:avLst/>
          </a:prstGeom>
          <a:solidFill>
            <a:srgbClr val="00B0F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Varieties [S1a]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193208" cy="2408352"/>
          </a:xfrm>
        </p:spPr>
        <p:txBody>
          <a:bodyPr/>
          <a:lstStyle/>
          <a:p>
            <a:r>
              <a:rPr lang="en-US" dirty="0"/>
              <a:t>Manufacturers have multiple chips in a family with varying features</a:t>
            </a:r>
          </a:p>
          <a:p>
            <a:pPr lvl="1"/>
            <a:r>
              <a:rPr lang="en-US" dirty="0"/>
              <a:t>Flash</a:t>
            </a:r>
          </a:p>
          <a:p>
            <a:pPr lvl="1"/>
            <a:r>
              <a:rPr lang="en-US" dirty="0"/>
              <a:t>SRAM</a:t>
            </a:r>
          </a:p>
          <a:p>
            <a:pPr lvl="1"/>
            <a:r>
              <a:rPr lang="en-US" dirty="0"/>
              <a:t>Peripherals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99911" y="1230775"/>
            <a:ext cx="4621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Microcontroller Architecture Family</a:t>
            </a:r>
          </a:p>
        </p:txBody>
      </p:sp>
    </p:spTree>
    <p:extLst>
      <p:ext uri="{BB962C8B-B14F-4D97-AF65-F5344CB8AC3E}">
        <p14:creationId xmlns:p14="http://schemas.microsoft.com/office/powerpoint/2010/main" val="343853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695046" y="1692441"/>
            <a:ext cx="5103922" cy="4748464"/>
          </a:xfrm>
          <a:prstGeom prst="rect">
            <a:avLst/>
          </a:prstGeom>
          <a:solidFill>
            <a:srgbClr val="00B0F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Varieties [S1b]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193208" cy="2872581"/>
          </a:xfrm>
        </p:spPr>
        <p:txBody>
          <a:bodyPr/>
          <a:lstStyle/>
          <a:p>
            <a:r>
              <a:rPr lang="en-US" dirty="0"/>
              <a:t>Manufacturers have multiple chips in a family with varying features</a:t>
            </a:r>
          </a:p>
          <a:p>
            <a:pPr lvl="1"/>
            <a:r>
              <a:rPr lang="en-US" dirty="0"/>
              <a:t>Flash</a:t>
            </a:r>
          </a:p>
          <a:p>
            <a:pPr lvl="1"/>
            <a:r>
              <a:rPr lang="en-US" dirty="0"/>
              <a:t>SRAM</a:t>
            </a:r>
          </a:p>
          <a:p>
            <a:pPr lvl="1"/>
            <a:r>
              <a:rPr lang="en-US" dirty="0"/>
              <a:t>Peripherals</a:t>
            </a:r>
          </a:p>
          <a:p>
            <a:pPr lvl="1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906126" y="2856418"/>
            <a:ext cx="2085474" cy="3448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200" b="1" dirty="0"/>
          </a:p>
        </p:txBody>
      </p:sp>
      <p:sp>
        <p:nvSpPr>
          <p:cNvPr id="54" name="Rectangle 53"/>
          <p:cNvSpPr/>
          <p:nvPr/>
        </p:nvSpPr>
        <p:spPr>
          <a:xfrm>
            <a:off x="7071674" y="3810565"/>
            <a:ext cx="883397" cy="70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128KB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71674" y="3019488"/>
            <a:ext cx="1765601" cy="751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ARM Cortex-M3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071674" y="4647396"/>
            <a:ext cx="1765601" cy="1534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 Timer/PWM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 Ch. ADC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 USCI (SPI/I2C/USART)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31173" y="3829123"/>
            <a:ext cx="806102" cy="688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16KB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440779" y="2078380"/>
            <a:ext cx="2085474" cy="42582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200" b="1" dirty="0"/>
          </a:p>
        </p:txBody>
      </p:sp>
      <p:sp>
        <p:nvSpPr>
          <p:cNvPr id="25" name="Rectangle 24"/>
          <p:cNvSpPr/>
          <p:nvPr/>
        </p:nvSpPr>
        <p:spPr>
          <a:xfrm>
            <a:off x="9606327" y="3032528"/>
            <a:ext cx="883397" cy="70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606327" y="2241451"/>
            <a:ext cx="1765601" cy="751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ARM Cortex-M4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606327" y="3869358"/>
            <a:ext cx="1765601" cy="2314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8x Timer/PWM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24 Ch. ADC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6x USCI (SPI/I2C/USART)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1x USB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1x DAC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 Ch. DMA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65826" y="3051086"/>
            <a:ext cx="806102" cy="688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32KB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0534" y="2489563"/>
            <a:ext cx="23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Microcontroller A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310354" y="1722589"/>
            <a:ext cx="23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Microcontroller B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899911" y="1230775"/>
            <a:ext cx="4621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Microcontroller Architecture Family</a:t>
            </a:r>
          </a:p>
        </p:txBody>
      </p:sp>
    </p:spTree>
    <p:extLst>
      <p:ext uri="{BB962C8B-B14F-4D97-AF65-F5344CB8AC3E}">
        <p14:creationId xmlns:p14="http://schemas.microsoft.com/office/powerpoint/2010/main" val="233241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695046" y="1692441"/>
            <a:ext cx="5103922" cy="4748464"/>
          </a:xfrm>
          <a:prstGeom prst="rect">
            <a:avLst/>
          </a:prstGeom>
          <a:solidFill>
            <a:srgbClr val="00B0F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Varieties [S1c]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193208" cy="5042406"/>
          </a:xfrm>
        </p:spPr>
        <p:txBody>
          <a:bodyPr/>
          <a:lstStyle/>
          <a:p>
            <a:r>
              <a:rPr lang="en-US" dirty="0"/>
              <a:t>Manufacturers have multiple chips in a family with varying features</a:t>
            </a:r>
          </a:p>
          <a:p>
            <a:pPr lvl="1"/>
            <a:r>
              <a:rPr lang="en-US" dirty="0"/>
              <a:t>Flash</a:t>
            </a:r>
          </a:p>
          <a:p>
            <a:pPr lvl="1"/>
            <a:r>
              <a:rPr lang="en-US" dirty="0"/>
              <a:t>SRAM</a:t>
            </a:r>
          </a:p>
          <a:p>
            <a:pPr lvl="1"/>
            <a:r>
              <a:rPr lang="en-US" dirty="0"/>
              <a:t>Peripherals</a:t>
            </a:r>
          </a:p>
          <a:p>
            <a:endParaRPr lang="en-US" dirty="0"/>
          </a:p>
          <a:p>
            <a:r>
              <a:rPr lang="en-US" dirty="0"/>
              <a:t>Important to track platform differences in your software</a:t>
            </a:r>
          </a:p>
          <a:p>
            <a:pPr lvl="1"/>
            <a:endParaRPr lang="en-US" dirty="0"/>
          </a:p>
          <a:p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906126" y="2856418"/>
            <a:ext cx="2085474" cy="3448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200" b="1" dirty="0"/>
          </a:p>
        </p:txBody>
      </p:sp>
      <p:sp>
        <p:nvSpPr>
          <p:cNvPr id="54" name="Rectangle 53"/>
          <p:cNvSpPr/>
          <p:nvPr/>
        </p:nvSpPr>
        <p:spPr>
          <a:xfrm>
            <a:off x="7071674" y="3810565"/>
            <a:ext cx="883397" cy="70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128KB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71674" y="3019488"/>
            <a:ext cx="1765601" cy="751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ARM Cortex-M3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071674" y="4647396"/>
            <a:ext cx="1765601" cy="1534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 Timer/PWM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 Ch. ADC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 USCI (SPI/I2C/USART)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31173" y="3829123"/>
            <a:ext cx="806102" cy="688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16KB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440779" y="2078380"/>
            <a:ext cx="2085474" cy="42582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200" b="1" dirty="0"/>
          </a:p>
        </p:txBody>
      </p:sp>
      <p:sp>
        <p:nvSpPr>
          <p:cNvPr id="25" name="Rectangle 24"/>
          <p:cNvSpPr/>
          <p:nvPr/>
        </p:nvSpPr>
        <p:spPr>
          <a:xfrm>
            <a:off x="9606327" y="3032528"/>
            <a:ext cx="883397" cy="70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606327" y="2241451"/>
            <a:ext cx="1765601" cy="751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ARM Cortex-M4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606327" y="3869358"/>
            <a:ext cx="1765601" cy="2314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8x Timer/PWM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24 Ch. ADC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6x USCI (SPI/I2C/USART)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1x USB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1x DAC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 Ch. DMA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65826" y="3051086"/>
            <a:ext cx="806102" cy="688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32KB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0534" y="2489563"/>
            <a:ext cx="23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Microcontroller A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310354" y="1722589"/>
            <a:ext cx="23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Microcontroller B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899911" y="1230775"/>
            <a:ext cx="4621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Microcontroller Architecture Family</a:t>
            </a:r>
          </a:p>
        </p:txBody>
      </p:sp>
    </p:spTree>
    <p:extLst>
      <p:ext uri="{BB962C8B-B14F-4D97-AF65-F5344CB8AC3E}">
        <p14:creationId xmlns:p14="http://schemas.microsoft.com/office/powerpoint/2010/main" val="101460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695046" y="1692441"/>
            <a:ext cx="5103922" cy="4748464"/>
          </a:xfrm>
          <a:prstGeom prst="rect">
            <a:avLst/>
          </a:prstGeom>
          <a:solidFill>
            <a:srgbClr val="00B0F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Varieties [S1d]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193208" cy="5042406"/>
          </a:xfrm>
        </p:spPr>
        <p:txBody>
          <a:bodyPr/>
          <a:lstStyle/>
          <a:p>
            <a:r>
              <a:rPr lang="en-US" dirty="0"/>
              <a:t>Manufacturers have multiple chips in a family with varying features</a:t>
            </a:r>
          </a:p>
          <a:p>
            <a:pPr lvl="1"/>
            <a:r>
              <a:rPr lang="en-US" dirty="0"/>
              <a:t>Flash</a:t>
            </a:r>
          </a:p>
          <a:p>
            <a:pPr lvl="1"/>
            <a:r>
              <a:rPr lang="en-US" dirty="0"/>
              <a:t>SRAM</a:t>
            </a:r>
          </a:p>
          <a:p>
            <a:pPr lvl="1"/>
            <a:r>
              <a:rPr lang="en-US" dirty="0"/>
              <a:t>Peripherals</a:t>
            </a:r>
          </a:p>
          <a:p>
            <a:endParaRPr lang="en-US" dirty="0"/>
          </a:p>
          <a:p>
            <a:r>
              <a:rPr lang="en-US" dirty="0"/>
              <a:t>Important to track platform differences in your software</a:t>
            </a:r>
          </a:p>
          <a:p>
            <a:pPr lvl="1"/>
            <a:endParaRPr lang="en-US" dirty="0"/>
          </a:p>
          <a:p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906126" y="2856418"/>
            <a:ext cx="2085474" cy="3448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200" b="1" dirty="0"/>
          </a:p>
        </p:txBody>
      </p:sp>
      <p:sp>
        <p:nvSpPr>
          <p:cNvPr id="54" name="Rectangle 53"/>
          <p:cNvSpPr/>
          <p:nvPr/>
        </p:nvSpPr>
        <p:spPr>
          <a:xfrm>
            <a:off x="7071674" y="3810565"/>
            <a:ext cx="883397" cy="70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128KB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71674" y="3019488"/>
            <a:ext cx="1765601" cy="751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ARM Cortex-M3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071674" y="4647396"/>
            <a:ext cx="1765601" cy="1534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 Timer/PWM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 Ch. ADC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 USCI (SPI/I2C/USART)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31173" y="3829123"/>
            <a:ext cx="806102" cy="688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16KB</a:t>
            </a:r>
          </a:p>
        </p:txBody>
      </p:sp>
      <p:sp>
        <p:nvSpPr>
          <p:cNvPr id="68" name="Right Arrow 67"/>
          <p:cNvSpPr/>
          <p:nvPr/>
        </p:nvSpPr>
        <p:spPr>
          <a:xfrm>
            <a:off x="1154230" y="5925748"/>
            <a:ext cx="1510962" cy="32005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623576" y="5351211"/>
            <a:ext cx="37544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FF00"/>
                </a:solidFill>
              </a:rPr>
              <a:t>Register Definition File</a:t>
            </a:r>
          </a:p>
          <a:p>
            <a:pPr algn="ctr"/>
            <a:r>
              <a:rPr lang="en-US" sz="2600" b="1" dirty="0">
                <a:solidFill>
                  <a:srgbClr val="FFFF00"/>
                </a:solidFill>
              </a:rPr>
              <a:t>Linker File</a:t>
            </a:r>
          </a:p>
          <a:p>
            <a:pPr algn="ctr"/>
            <a:r>
              <a:rPr lang="en-US" sz="2600" b="1" dirty="0">
                <a:solidFill>
                  <a:srgbClr val="FFFF00"/>
                </a:solidFill>
              </a:rPr>
              <a:t>Compiler Toolchain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440779" y="2078380"/>
            <a:ext cx="2085474" cy="42582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200" b="1" dirty="0"/>
          </a:p>
        </p:txBody>
      </p:sp>
      <p:sp>
        <p:nvSpPr>
          <p:cNvPr id="25" name="Rectangle 24"/>
          <p:cNvSpPr/>
          <p:nvPr/>
        </p:nvSpPr>
        <p:spPr>
          <a:xfrm>
            <a:off x="9606327" y="3032528"/>
            <a:ext cx="883397" cy="70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606327" y="2241451"/>
            <a:ext cx="1765601" cy="751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ARM Cortex-M4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606327" y="3869358"/>
            <a:ext cx="1765601" cy="2314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8x Timer/PWM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24 Ch. ADC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6x USCI (SPI/I2C/USART)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1x USB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1x DAC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 Ch. DMA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65826" y="3051086"/>
            <a:ext cx="806102" cy="688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32KB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0534" y="2489563"/>
            <a:ext cx="23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Microcontroller A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310354" y="1722589"/>
            <a:ext cx="23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Microcontroller B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899911" y="1230775"/>
            <a:ext cx="4621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Microcontroller Architecture Family</a:t>
            </a:r>
          </a:p>
        </p:txBody>
      </p:sp>
    </p:spTree>
    <p:extLst>
      <p:ext uri="{BB962C8B-B14F-4D97-AF65-F5344CB8AC3E}">
        <p14:creationId xmlns:p14="http://schemas.microsoft.com/office/powerpoint/2010/main" val="140073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Memories [S2a]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193208" cy="2257028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Memories of an Embedded System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Code Memory (</a:t>
            </a:r>
            <a:r>
              <a:rPr lang="en-US" dirty="0">
                <a:solidFill>
                  <a:srgbClr val="FFFF00"/>
                </a:solidFill>
              </a:rPr>
              <a:t>Flash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Memory (</a:t>
            </a:r>
            <a:r>
              <a:rPr lang="en-US" dirty="0">
                <a:solidFill>
                  <a:srgbClr val="FFFF00"/>
                </a:solidFill>
              </a:rPr>
              <a:t>SRAM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 Memory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84759" y="1825625"/>
            <a:ext cx="5315187" cy="4093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200" b="1" dirty="0"/>
              <a:t>Microcontroller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540450" y="4850093"/>
            <a:ext cx="1309404" cy="1005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GPIO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265868" y="2078981"/>
            <a:ext cx="1331824" cy="1047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384571" y="2360995"/>
            <a:ext cx="1363160" cy="112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6" name="Left-Up Arrow 55"/>
          <p:cNvSpPr/>
          <p:nvPr/>
        </p:nvSpPr>
        <p:spPr>
          <a:xfrm>
            <a:off x="6557285" y="1977287"/>
            <a:ext cx="2985058" cy="2370450"/>
          </a:xfrm>
          <a:prstGeom prst="leftUpArrow">
            <a:avLst>
              <a:gd name="adj1" fmla="val 3214"/>
              <a:gd name="adj2" fmla="val 5840"/>
              <a:gd name="adj3" fmla="val 97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/>
          <p:cNvSpPr/>
          <p:nvPr/>
        </p:nvSpPr>
        <p:spPr>
          <a:xfrm>
            <a:off x="7895773" y="3485484"/>
            <a:ext cx="301396" cy="766359"/>
          </a:xfrm>
          <a:prstGeom prst="upArrow">
            <a:avLst>
              <a:gd name="adj1" fmla="val 22221"/>
              <a:gd name="adj2" fmla="val 708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 rot="10800000">
            <a:off x="9073040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 Arrow 58"/>
          <p:cNvSpPr/>
          <p:nvPr/>
        </p:nvSpPr>
        <p:spPr>
          <a:xfrm rot="5400000">
            <a:off x="9724821" y="2278301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 rot="10800000">
            <a:off x="7396909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849980" y="4850093"/>
            <a:ext cx="1467739" cy="1005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265868" y="3257660"/>
            <a:ext cx="1331824" cy="1047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</a:t>
            </a:r>
          </a:p>
        </p:txBody>
      </p:sp>
      <p:sp>
        <p:nvSpPr>
          <p:cNvPr id="63" name="Up Arrow 62"/>
          <p:cNvSpPr/>
          <p:nvPr/>
        </p:nvSpPr>
        <p:spPr>
          <a:xfrm rot="5400000">
            <a:off x="9684717" y="3377179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647053" y="5216745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519614" y="2811466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037312" y="5256648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319680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Memories [S2b]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5963057" cy="5109091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Memories of an Embedded System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Code Memory (</a:t>
            </a:r>
            <a:r>
              <a:rPr lang="en-US" dirty="0">
                <a:solidFill>
                  <a:srgbClr val="FFFF00"/>
                </a:solidFill>
              </a:rPr>
              <a:t>Flash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Memory (</a:t>
            </a:r>
            <a:r>
              <a:rPr lang="en-US" dirty="0">
                <a:solidFill>
                  <a:srgbClr val="FFFF00"/>
                </a:solidFill>
              </a:rPr>
              <a:t>SRAM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processing occurs in CPU</a:t>
            </a:r>
          </a:p>
          <a:p>
            <a:pPr lvl="1"/>
            <a:r>
              <a:rPr lang="en-US" dirty="0"/>
              <a:t>Data is </a:t>
            </a:r>
            <a:r>
              <a:rPr lang="en-US" dirty="0">
                <a:solidFill>
                  <a:srgbClr val="FFFF00"/>
                </a:solidFill>
              </a:rPr>
              <a:t>loaded</a:t>
            </a:r>
            <a:r>
              <a:rPr lang="en-US" dirty="0"/>
              <a:t> into register and then </a:t>
            </a:r>
            <a:r>
              <a:rPr lang="en-US" dirty="0">
                <a:solidFill>
                  <a:srgbClr val="FFFF00"/>
                </a:solidFill>
              </a:rPr>
              <a:t>stored</a:t>
            </a:r>
            <a:r>
              <a:rPr lang="en-US" dirty="0"/>
              <a:t> back to memory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384759" y="1825625"/>
            <a:ext cx="5315187" cy="4093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200" b="1" dirty="0"/>
              <a:t>Microcontroller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540450" y="4850093"/>
            <a:ext cx="1309404" cy="1005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GPIO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265868" y="2078981"/>
            <a:ext cx="1331824" cy="1047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384571" y="2360995"/>
            <a:ext cx="1363160" cy="112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80" name="Left-Up Arrow 79"/>
          <p:cNvSpPr/>
          <p:nvPr/>
        </p:nvSpPr>
        <p:spPr>
          <a:xfrm>
            <a:off x="6557285" y="1977287"/>
            <a:ext cx="2985058" cy="2370450"/>
          </a:xfrm>
          <a:prstGeom prst="leftUpArrow">
            <a:avLst>
              <a:gd name="adj1" fmla="val 3214"/>
              <a:gd name="adj2" fmla="val 5840"/>
              <a:gd name="adj3" fmla="val 97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Up Arrow 80"/>
          <p:cNvSpPr/>
          <p:nvPr/>
        </p:nvSpPr>
        <p:spPr>
          <a:xfrm>
            <a:off x="7895773" y="3485484"/>
            <a:ext cx="301396" cy="766359"/>
          </a:xfrm>
          <a:prstGeom prst="upArrow">
            <a:avLst>
              <a:gd name="adj1" fmla="val 22221"/>
              <a:gd name="adj2" fmla="val 708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Up Arrow 81"/>
          <p:cNvSpPr/>
          <p:nvPr/>
        </p:nvSpPr>
        <p:spPr>
          <a:xfrm rot="10800000">
            <a:off x="9073040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Up Arrow 82"/>
          <p:cNvSpPr/>
          <p:nvPr/>
        </p:nvSpPr>
        <p:spPr>
          <a:xfrm rot="5400000">
            <a:off x="9724821" y="2278301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 Arrow 83"/>
          <p:cNvSpPr/>
          <p:nvPr/>
        </p:nvSpPr>
        <p:spPr>
          <a:xfrm rot="10800000">
            <a:off x="7396909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49980" y="4850093"/>
            <a:ext cx="1467739" cy="1005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265868" y="3257660"/>
            <a:ext cx="1331824" cy="1047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</a:t>
            </a:r>
          </a:p>
        </p:txBody>
      </p:sp>
      <p:sp>
        <p:nvSpPr>
          <p:cNvPr id="87" name="Up Arrow 86"/>
          <p:cNvSpPr/>
          <p:nvPr/>
        </p:nvSpPr>
        <p:spPr>
          <a:xfrm rot="5400000">
            <a:off x="9684717" y="3377179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647053" y="5216745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519614" y="2811466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037312" y="5256648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037312" y="5216745"/>
            <a:ext cx="1159857" cy="53985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612687" y="5227623"/>
            <a:ext cx="1159857" cy="53985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0201790" y="3257660"/>
            <a:ext cx="1395902" cy="109007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1" idx="0"/>
          </p:cNvCxnSpPr>
          <p:nvPr/>
        </p:nvCxnSpPr>
        <p:spPr>
          <a:xfrm flipV="1">
            <a:off x="7617241" y="3311415"/>
            <a:ext cx="411833" cy="190533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2" idx="0"/>
          </p:cNvCxnSpPr>
          <p:nvPr/>
        </p:nvCxnSpPr>
        <p:spPr>
          <a:xfrm flipH="1" flipV="1">
            <a:off x="8025578" y="3322294"/>
            <a:ext cx="1167038" cy="190532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8" idx="1"/>
            <a:endCxn id="89" idx="3"/>
          </p:cNvCxnSpPr>
          <p:nvPr/>
        </p:nvCxnSpPr>
        <p:spPr>
          <a:xfrm flipH="1">
            <a:off x="8612687" y="2602925"/>
            <a:ext cx="1653181" cy="45851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6" idx="1"/>
            <a:endCxn id="89" idx="3"/>
          </p:cNvCxnSpPr>
          <p:nvPr/>
        </p:nvCxnSpPr>
        <p:spPr>
          <a:xfrm flipH="1" flipV="1">
            <a:off x="8612687" y="3061441"/>
            <a:ext cx="1653181" cy="72016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227364" y="2049769"/>
            <a:ext cx="1395902" cy="109007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258188" y="3366104"/>
            <a:ext cx="369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Pointers used to interact with memory</a:t>
            </a:r>
          </a:p>
        </p:txBody>
      </p:sp>
    </p:spTree>
    <p:extLst>
      <p:ext uri="{BB962C8B-B14F-4D97-AF65-F5344CB8AC3E}">
        <p14:creationId xmlns:p14="http://schemas.microsoft.com/office/powerpoint/2010/main" val="44342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Memories [S3a]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7083438" cy="3339376"/>
          </a:xfrm>
        </p:spPr>
        <p:txBody>
          <a:bodyPr/>
          <a:lstStyle/>
          <a:p>
            <a:r>
              <a:rPr lang="en-US" dirty="0"/>
              <a:t>CPU registers constantly change</a:t>
            </a:r>
          </a:p>
          <a:p>
            <a:pPr lvl="1"/>
            <a:r>
              <a:rPr lang="en-US" dirty="0"/>
              <a:t>Data is </a:t>
            </a:r>
            <a:r>
              <a:rPr lang="en-US" b="1" dirty="0">
                <a:solidFill>
                  <a:srgbClr val="FFFF00"/>
                </a:solidFill>
              </a:rPr>
              <a:t>loaded</a:t>
            </a:r>
            <a:r>
              <a:rPr lang="en-US" dirty="0"/>
              <a:t> in from memory</a:t>
            </a:r>
          </a:p>
          <a:p>
            <a:pPr lvl="1"/>
            <a:r>
              <a:rPr lang="en-US" dirty="0"/>
              <a:t>Data is </a:t>
            </a:r>
            <a:r>
              <a:rPr lang="en-US" b="1" dirty="0">
                <a:solidFill>
                  <a:srgbClr val="FFFF00"/>
                </a:solidFill>
              </a:rPr>
              <a:t>stored</a:t>
            </a:r>
            <a:r>
              <a:rPr lang="en-US" dirty="0"/>
              <a:t> back to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69470" y="1587543"/>
            <a:ext cx="1409258" cy="44603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CPU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22035" t="2171" r="58886" b="23912"/>
          <a:stretch/>
        </p:blipFill>
        <p:spPr>
          <a:xfrm>
            <a:off x="7487337" y="2035317"/>
            <a:ext cx="1203159" cy="3842085"/>
          </a:xfrm>
          <a:prstGeom prst="rect">
            <a:avLst/>
          </a:prstGeom>
        </p:spPr>
      </p:pic>
      <p:sp>
        <p:nvSpPr>
          <p:cNvPr id="26" name="Left-Right Arrow 25"/>
          <p:cNvSpPr/>
          <p:nvPr/>
        </p:nvSpPr>
        <p:spPr>
          <a:xfrm rot="10800000">
            <a:off x="8778728" y="3530455"/>
            <a:ext cx="2244946" cy="467760"/>
          </a:xfrm>
          <a:prstGeom prst="leftRightArrow">
            <a:avLst>
              <a:gd name="adj1" fmla="val 50000"/>
              <a:gd name="adj2" fmla="val 5016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832323" y="3835701"/>
            <a:ext cx="2191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Bus Interface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1023676" y="1430161"/>
            <a:ext cx="740822" cy="4540270"/>
            <a:chOff x="10742112" y="1282847"/>
            <a:chExt cx="740822" cy="4540270"/>
          </a:xfrm>
        </p:grpSpPr>
        <p:grpSp>
          <p:nvGrpSpPr>
            <p:cNvPr id="29" name="Group 28"/>
            <p:cNvGrpSpPr/>
            <p:nvPr/>
          </p:nvGrpSpPr>
          <p:grpSpPr>
            <a:xfrm>
              <a:off x="10742112" y="1282847"/>
              <a:ext cx="740822" cy="3629144"/>
              <a:chOff x="2712555" y="2308984"/>
              <a:chExt cx="1063720" cy="3370641"/>
            </a:xfrm>
            <a:solidFill>
              <a:schemeClr val="accent4">
                <a:lumMod val="60000"/>
                <a:lumOff val="40000"/>
              </a:schemeClr>
            </a:solidFill>
          </p:grpSpPr>
          <p:grpSp>
            <p:nvGrpSpPr>
              <p:cNvPr id="33" name="Group 32"/>
              <p:cNvGrpSpPr/>
              <p:nvPr/>
            </p:nvGrpSpPr>
            <p:grpSpPr>
              <a:xfrm>
                <a:off x="2712555" y="2308984"/>
                <a:ext cx="1063720" cy="1126432"/>
                <a:chOff x="1322987" y="1953305"/>
                <a:chExt cx="1063720" cy="1126432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1322988" y="195330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322987" y="223351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322987" y="251535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22987" y="279789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2712555" y="3431494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2712555" y="4553193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10742112" y="4911991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742112" y="5215452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42112" y="5519655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657272" y="922819"/>
            <a:ext cx="14736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00B0F0"/>
                </a:solidFill>
              </a:rPr>
              <a:t>SRAM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0935444" y="1981995"/>
            <a:ext cx="953944" cy="36991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494014" y="4388054"/>
            <a:ext cx="1196482" cy="28511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457702" y="2960977"/>
            <a:ext cx="1232794" cy="33668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10910983" y="5275419"/>
            <a:ext cx="953944" cy="36991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/>
          <p:cNvCxnSpPr>
            <a:stCxn id="49" idx="1"/>
            <a:endCxn id="51" idx="3"/>
          </p:cNvCxnSpPr>
          <p:nvPr/>
        </p:nvCxnSpPr>
        <p:spPr>
          <a:xfrm rot="10800000" flipV="1">
            <a:off x="8690496" y="2166954"/>
            <a:ext cx="2244948" cy="96236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0" idx="3"/>
            <a:endCxn id="67" idx="1"/>
          </p:cNvCxnSpPr>
          <p:nvPr/>
        </p:nvCxnSpPr>
        <p:spPr>
          <a:xfrm>
            <a:off x="8690496" y="4530609"/>
            <a:ext cx="2220487" cy="929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58662" y="5555403"/>
            <a:ext cx="23977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Store from</a:t>
            </a:r>
          </a:p>
          <a:p>
            <a:pPr algn="ctr"/>
            <a:r>
              <a:rPr lang="en-US" sz="2600" dirty="0">
                <a:solidFill>
                  <a:srgbClr val="FFFF00"/>
                </a:solidFill>
              </a:rPr>
              <a:t>R10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90496" y="1143314"/>
            <a:ext cx="23977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Load into</a:t>
            </a:r>
          </a:p>
          <a:p>
            <a:pPr algn="ctr"/>
            <a:r>
              <a:rPr lang="en-US" sz="2600" dirty="0">
                <a:solidFill>
                  <a:srgbClr val="FFFF00"/>
                </a:solidFill>
              </a:rPr>
              <a:t>R4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39001" y="2960977"/>
            <a:ext cx="30392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00B0F0"/>
                </a:solidFill>
              </a:rPr>
              <a:t>Data manipulation needed at bit level</a:t>
            </a:r>
          </a:p>
        </p:txBody>
      </p:sp>
      <p:cxnSp>
        <p:nvCxnSpPr>
          <p:cNvPr id="5" name="Elbow Connector 4"/>
          <p:cNvCxnSpPr>
            <a:endCxn id="52" idx="1"/>
          </p:cNvCxnSpPr>
          <p:nvPr/>
        </p:nvCxnSpPr>
        <p:spPr>
          <a:xfrm>
            <a:off x="1860884" y="2960977"/>
            <a:ext cx="1378117" cy="446276"/>
          </a:xfrm>
          <a:prstGeom prst="bentConnector3">
            <a:avLst>
              <a:gd name="adj1" fmla="val -296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96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Memories [S3b]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7083438" cy="3926716"/>
          </a:xfrm>
        </p:spPr>
        <p:txBody>
          <a:bodyPr/>
          <a:lstStyle/>
          <a:p>
            <a:r>
              <a:rPr lang="en-US" dirty="0"/>
              <a:t>CPU registers constantly change</a:t>
            </a:r>
          </a:p>
          <a:p>
            <a:pPr lvl="1"/>
            <a:r>
              <a:rPr lang="en-US" dirty="0"/>
              <a:t>Data is </a:t>
            </a:r>
            <a:r>
              <a:rPr lang="en-US" b="1" dirty="0">
                <a:solidFill>
                  <a:srgbClr val="FFFF00"/>
                </a:solidFill>
              </a:rPr>
              <a:t>loaded</a:t>
            </a:r>
            <a:r>
              <a:rPr lang="en-US" dirty="0"/>
              <a:t> in from memory</a:t>
            </a:r>
          </a:p>
          <a:p>
            <a:pPr lvl="1"/>
            <a:r>
              <a:rPr lang="en-US" dirty="0"/>
              <a:t>Data is </a:t>
            </a:r>
            <a:r>
              <a:rPr lang="en-US" b="1" dirty="0">
                <a:solidFill>
                  <a:srgbClr val="FFFF00"/>
                </a:solidFill>
              </a:rPr>
              <a:t>stored</a:t>
            </a:r>
            <a:r>
              <a:rPr lang="en-US" dirty="0"/>
              <a:t> back to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FFA0F"/>
                </a:solidFill>
              </a:rPr>
              <a:t>Bit Manipulation </a:t>
            </a:r>
            <a:r>
              <a:rPr lang="en-US" dirty="0"/>
              <a:t>used to configure microcontrollers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69470" y="1587543"/>
            <a:ext cx="1409258" cy="44603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CPU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22035" t="2171" r="58886" b="23912"/>
          <a:stretch/>
        </p:blipFill>
        <p:spPr>
          <a:xfrm>
            <a:off x="7487337" y="2035317"/>
            <a:ext cx="1203159" cy="3842085"/>
          </a:xfrm>
          <a:prstGeom prst="rect">
            <a:avLst/>
          </a:prstGeom>
        </p:spPr>
      </p:pic>
      <p:sp>
        <p:nvSpPr>
          <p:cNvPr id="26" name="Left-Right Arrow 25"/>
          <p:cNvSpPr/>
          <p:nvPr/>
        </p:nvSpPr>
        <p:spPr>
          <a:xfrm rot="10800000">
            <a:off x="8778728" y="3530455"/>
            <a:ext cx="2244946" cy="467760"/>
          </a:xfrm>
          <a:prstGeom prst="leftRightArrow">
            <a:avLst>
              <a:gd name="adj1" fmla="val 50000"/>
              <a:gd name="adj2" fmla="val 5016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832323" y="3835701"/>
            <a:ext cx="2191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Bus Interface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1023676" y="1430161"/>
            <a:ext cx="740822" cy="4540270"/>
            <a:chOff x="10742112" y="1282847"/>
            <a:chExt cx="740822" cy="4540270"/>
          </a:xfrm>
        </p:grpSpPr>
        <p:grpSp>
          <p:nvGrpSpPr>
            <p:cNvPr id="29" name="Group 28"/>
            <p:cNvGrpSpPr/>
            <p:nvPr/>
          </p:nvGrpSpPr>
          <p:grpSpPr>
            <a:xfrm>
              <a:off x="10742112" y="1282847"/>
              <a:ext cx="740822" cy="3629144"/>
              <a:chOff x="2712555" y="2308984"/>
              <a:chExt cx="1063720" cy="3370641"/>
            </a:xfrm>
            <a:solidFill>
              <a:schemeClr val="accent4">
                <a:lumMod val="60000"/>
                <a:lumOff val="40000"/>
              </a:schemeClr>
            </a:solidFill>
          </p:grpSpPr>
          <p:grpSp>
            <p:nvGrpSpPr>
              <p:cNvPr id="33" name="Group 32"/>
              <p:cNvGrpSpPr/>
              <p:nvPr/>
            </p:nvGrpSpPr>
            <p:grpSpPr>
              <a:xfrm>
                <a:off x="2712555" y="2308984"/>
                <a:ext cx="1063720" cy="1126432"/>
                <a:chOff x="1322987" y="1953305"/>
                <a:chExt cx="1063720" cy="1126432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1322988" y="195330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322987" y="223351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322987" y="251535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22987" y="279789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2712555" y="3431494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2712555" y="4553193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10742112" y="4911991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742112" y="5215452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42112" y="5519655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657272" y="922819"/>
            <a:ext cx="14736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00B0F0"/>
                </a:solidFill>
              </a:rPr>
              <a:t>SRAM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0935444" y="1981995"/>
            <a:ext cx="953944" cy="36991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494014" y="4388054"/>
            <a:ext cx="1196482" cy="28511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457702" y="2960977"/>
            <a:ext cx="1232794" cy="33668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10910983" y="5275419"/>
            <a:ext cx="953944" cy="36991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/>
          <p:cNvCxnSpPr>
            <a:stCxn id="49" idx="1"/>
            <a:endCxn id="51" idx="3"/>
          </p:cNvCxnSpPr>
          <p:nvPr/>
        </p:nvCxnSpPr>
        <p:spPr>
          <a:xfrm rot="10800000" flipV="1">
            <a:off x="8690496" y="2166954"/>
            <a:ext cx="2244948" cy="96236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0" idx="3"/>
            <a:endCxn id="67" idx="1"/>
          </p:cNvCxnSpPr>
          <p:nvPr/>
        </p:nvCxnSpPr>
        <p:spPr>
          <a:xfrm>
            <a:off x="8690496" y="4530609"/>
            <a:ext cx="2220487" cy="929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58662" y="5555403"/>
            <a:ext cx="23977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Store from</a:t>
            </a:r>
          </a:p>
          <a:p>
            <a:pPr algn="ctr"/>
            <a:r>
              <a:rPr lang="en-US" sz="2600" dirty="0">
                <a:solidFill>
                  <a:srgbClr val="FFFF00"/>
                </a:solidFill>
              </a:rPr>
              <a:t>R10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90496" y="1143314"/>
            <a:ext cx="23977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Load into</a:t>
            </a:r>
          </a:p>
          <a:p>
            <a:pPr algn="ctr"/>
            <a:r>
              <a:rPr lang="en-US" sz="2600" dirty="0">
                <a:solidFill>
                  <a:srgbClr val="FFFF00"/>
                </a:solidFill>
              </a:rPr>
              <a:t>R4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39001" y="2960977"/>
            <a:ext cx="30392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00B0F0"/>
                </a:solidFill>
              </a:rPr>
              <a:t>Data manipulation needed at bit level</a:t>
            </a:r>
          </a:p>
        </p:txBody>
      </p:sp>
      <p:cxnSp>
        <p:nvCxnSpPr>
          <p:cNvPr id="54" name="Elbow Connector 53"/>
          <p:cNvCxnSpPr>
            <a:endCxn id="53" idx="1"/>
          </p:cNvCxnSpPr>
          <p:nvPr/>
        </p:nvCxnSpPr>
        <p:spPr>
          <a:xfrm>
            <a:off x="1860884" y="2960977"/>
            <a:ext cx="1378117" cy="446276"/>
          </a:xfrm>
          <a:prstGeom prst="bentConnector3">
            <a:avLst>
              <a:gd name="adj1" fmla="val -296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27733"/>
      </p:ext>
    </p:extLst>
  </p:cSld>
  <p:clrMapOvr>
    <a:masterClrMapping/>
  </p:clrMapOvr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11443</TotalTime>
  <Words>1214</Words>
  <Application>Microsoft Office PowerPoint</Application>
  <PresentationFormat>Widescreen</PresentationFormat>
  <Paragraphs>479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Helvetica Neue</vt:lpstr>
      <vt:lpstr>Helvetica Neue UltraLight</vt:lpstr>
      <vt:lpstr>MOOC Dark</vt:lpstr>
      <vt:lpstr>Memory Access and Manipulation </vt:lpstr>
      <vt:lpstr>Microcontroller Varieties [S1a]</vt:lpstr>
      <vt:lpstr>Microcontroller Varieties [S1b]</vt:lpstr>
      <vt:lpstr>Microcontroller Varieties [S1c]</vt:lpstr>
      <vt:lpstr>Microcontroller Varieties [S1d]</vt:lpstr>
      <vt:lpstr>Embedded System Memories [S2a]</vt:lpstr>
      <vt:lpstr>Embedded System Memories [S2b]</vt:lpstr>
      <vt:lpstr>Embedded System Memories [S3a]</vt:lpstr>
      <vt:lpstr>Embedded System Memories [S3b]</vt:lpstr>
      <vt:lpstr>Embedded System Memories [S3c]</vt:lpstr>
      <vt:lpstr>Peripherals [S4a]</vt:lpstr>
      <vt:lpstr>Peripherals [S4b]</vt:lpstr>
      <vt:lpstr>Peripherals [S4c]</vt:lpstr>
      <vt:lpstr>Timer A0 Peripheral [S5a]</vt:lpstr>
      <vt:lpstr>Timer A0 Peripheral [S5b]</vt:lpstr>
      <vt:lpstr>Timer A0 Peripheral [S5c]</vt:lpstr>
      <vt:lpstr>Code Improvements [S6a]</vt:lpstr>
      <vt:lpstr>Code Improvements [S6b]</vt:lpstr>
      <vt:lpstr>Hardware Abstraction [S7]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Abillar</dc:creator>
  <cp:lastModifiedBy>alex</cp:lastModifiedBy>
  <cp:revision>741</cp:revision>
  <dcterms:created xsi:type="dcterms:W3CDTF">2016-09-13T20:37:08Z</dcterms:created>
  <dcterms:modified xsi:type="dcterms:W3CDTF">2017-06-10T22:52:26Z</dcterms:modified>
</cp:coreProperties>
</file>