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65" r:id="rId2"/>
    <p:sldId id="427" r:id="rId3"/>
    <p:sldId id="428" r:id="rId4"/>
    <p:sldId id="429" r:id="rId5"/>
    <p:sldId id="430" r:id="rId6"/>
    <p:sldId id="426" r:id="rId7"/>
    <p:sldId id="437" r:id="rId8"/>
    <p:sldId id="438" r:id="rId9"/>
    <p:sldId id="433" r:id="rId10"/>
    <p:sldId id="435" r:id="rId11"/>
    <p:sldId id="436" r:id="rId12"/>
    <p:sldId id="439" r:id="rId13"/>
    <p:sldId id="442" r:id="rId14"/>
    <p:sldId id="440" r:id="rId15"/>
    <p:sldId id="443" r:id="rId16"/>
    <p:sldId id="444" r:id="rId17"/>
    <p:sldId id="445" r:id="rId18"/>
    <p:sldId id="446" r:id="rId19"/>
    <p:sldId id="447" r:id="rId20"/>
    <p:sldId id="448" r:id="rId21"/>
    <p:sldId id="450" r:id="rId22"/>
    <p:sldId id="449" r:id="rId23"/>
    <p:sldId id="451" r:id="rId24"/>
    <p:sldId id="411" r:id="rId25"/>
    <p:sldId id="452" r:id="rId26"/>
    <p:sldId id="453" r:id="rId27"/>
    <p:sldId id="454" r:id="rId28"/>
    <p:sldId id="455" r:id="rId29"/>
    <p:sldId id="456" r:id="rId30"/>
    <p:sldId id="457" r:id="rId31"/>
    <p:sldId id="459" r:id="rId32"/>
    <p:sldId id="458" r:id="rId33"/>
    <p:sldId id="413" r:id="rId34"/>
    <p:sldId id="460" r:id="rId35"/>
    <p:sldId id="412" r:id="rId36"/>
    <p:sldId id="461" r:id="rId37"/>
    <p:sldId id="462" r:id="rId38"/>
    <p:sldId id="463" r:id="rId39"/>
    <p:sldId id="46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billar" initials="DA" lastIdx="1" clrIdx="0">
    <p:extLst>
      <p:ext uri="{19B8F6BF-5375-455C-9EA6-DF929625EA0E}">
        <p15:presenceInfo xmlns:p15="http://schemas.microsoft.com/office/powerpoint/2012/main" userId="cacf579c1a3a12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25C6FF"/>
    <a:srgbClr val="00B0F0"/>
    <a:srgbClr val="00B050"/>
    <a:srgbClr val="0B34A9"/>
    <a:srgbClr val="0FFA0F"/>
    <a:srgbClr val="5B9BD5"/>
    <a:srgbClr val="FFFFFF"/>
    <a:srgbClr val="009644"/>
    <a:srgbClr val="56F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90" autoAdjust="0"/>
    <p:restoredTop sz="94014" autoAdjust="0"/>
  </p:normalViewPr>
  <p:slideViewPr>
    <p:cSldViewPr snapToGrid="0">
      <p:cViewPr varScale="1">
        <p:scale>
          <a:sx n="62" d="100"/>
          <a:sy n="62" d="100"/>
        </p:scale>
        <p:origin x="59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1737C-FAE8-4E22-80A8-DF626DF4A91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AD9F-8C4E-4038-BBED-9ACDD8EC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3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3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3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9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99" y="1282847"/>
            <a:ext cx="11785255" cy="2072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C385-027E-48D1-B3CE-E75A27BD3E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4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bg2"/>
          </a:solidFill>
          <a:latin typeface="Helvetica Neue Ultra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bg2"/>
          </a:solidFill>
          <a:latin typeface="Helvetica Neu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bg2"/>
          </a:solidFill>
          <a:latin typeface="Helvetica Neu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Helvetica Neu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Helvetica Neue"/>
              </a:rPr>
              <a:t>Bit Manipulation</a:t>
            </a:r>
            <a:r>
              <a:rPr lang="en-US" dirty="0"/>
              <a:t>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/>
              </a:rPr>
              <a:t>Embedded Software Essentials</a:t>
            </a:r>
          </a:p>
        </p:txBody>
      </p:sp>
    </p:spTree>
    <p:extLst>
      <p:ext uri="{BB962C8B-B14F-4D97-AF65-F5344CB8AC3E}">
        <p14:creationId xmlns:p14="http://schemas.microsoft.com/office/powerpoint/2010/main" val="260157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 [S3b]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6543510" cy="2069797"/>
          </a:xfrm>
        </p:spPr>
        <p:txBody>
          <a:bodyPr/>
          <a:lstStyle/>
          <a:p>
            <a:r>
              <a:rPr lang="en-US" dirty="0"/>
              <a:t>C-programming provides </a:t>
            </a:r>
            <a:r>
              <a:rPr lang="en-US" dirty="0">
                <a:solidFill>
                  <a:srgbClr val="FFFF00"/>
                </a:solidFill>
              </a:rPr>
              <a:t>bitwise operators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&lt;&lt;   &gt;&gt;   &amp;  |   ^  ~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84617" y="384282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|= 0x10;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6840" y="3806530"/>
            <a:ext cx="14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Set </a:t>
            </a:r>
            <a:r>
              <a:rPr lang="en-US" sz="2400" dirty="0">
                <a:solidFill>
                  <a:srgbClr val="00B0F0"/>
                </a:solidFill>
              </a:rPr>
              <a:t>4</a:t>
            </a:r>
            <a:r>
              <a:rPr lang="en-US" sz="2400" baseline="30000" dirty="0">
                <a:solidFill>
                  <a:srgbClr val="00B0F0"/>
                </a:solidFill>
              </a:rPr>
              <a:t>th</a:t>
            </a:r>
            <a:r>
              <a:rPr lang="en-US" sz="2400" dirty="0">
                <a:solidFill>
                  <a:srgbClr val="00B0F0"/>
                </a:solidFill>
              </a:rPr>
              <a:t> bit: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84617" y="471352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^= 0x10;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7562" y="4713524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Toggle </a:t>
            </a:r>
            <a:r>
              <a:rPr lang="en-US" sz="2400" dirty="0">
                <a:solidFill>
                  <a:srgbClr val="00B0F0"/>
                </a:solidFill>
              </a:rPr>
              <a:t>4</a:t>
            </a:r>
            <a:r>
              <a:rPr lang="en-US" sz="2400" baseline="30000" dirty="0">
                <a:solidFill>
                  <a:srgbClr val="00B0F0"/>
                </a:solidFill>
              </a:rPr>
              <a:t>th</a:t>
            </a:r>
            <a:r>
              <a:rPr lang="en-US" sz="2400" dirty="0">
                <a:solidFill>
                  <a:srgbClr val="00B0F0"/>
                </a:solidFill>
              </a:rPr>
              <a:t> bit: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23852" y="3343318"/>
            <a:ext cx="6636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*)0x1000;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84617" y="4264589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&amp;= ~(0x10);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7862" y="4266783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Clear </a:t>
            </a:r>
            <a:r>
              <a:rPr lang="en-US" sz="2400" dirty="0">
                <a:solidFill>
                  <a:srgbClr val="00B0F0"/>
                </a:solidFill>
              </a:rPr>
              <a:t>4</a:t>
            </a:r>
            <a:r>
              <a:rPr lang="en-US" sz="2400" baseline="30000" dirty="0">
                <a:solidFill>
                  <a:srgbClr val="00B0F0"/>
                </a:solidFill>
              </a:rPr>
              <a:t>th</a:t>
            </a:r>
            <a:r>
              <a:rPr lang="en-US" sz="2400" dirty="0">
                <a:solidFill>
                  <a:srgbClr val="00B0F0"/>
                </a:solidFill>
              </a:rPr>
              <a:t> bit: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104852" y="3989813"/>
            <a:ext cx="542457" cy="1055430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631591" y="4102029"/>
            <a:ext cx="541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All bits preserved </a:t>
            </a:r>
            <a:r>
              <a:rPr lang="en-US" sz="2400" b="1" dirty="0">
                <a:solidFill>
                  <a:srgbClr val="FFFF00"/>
                </a:solidFill>
              </a:rPr>
              <a:t>except</a:t>
            </a:r>
            <a:r>
              <a:rPr lang="en-US" sz="2400" dirty="0">
                <a:solidFill>
                  <a:srgbClr val="FFFF00"/>
                </a:solidFill>
              </a:rPr>
              <a:t> bit 4 using logical assignment combination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4675" y="3804984"/>
            <a:ext cx="557720" cy="137020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8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 [S3c]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6543510" cy="2069797"/>
          </a:xfrm>
        </p:spPr>
        <p:txBody>
          <a:bodyPr/>
          <a:lstStyle/>
          <a:p>
            <a:r>
              <a:rPr lang="en-US" dirty="0"/>
              <a:t>C-programming provides </a:t>
            </a:r>
            <a:r>
              <a:rPr lang="en-US" dirty="0">
                <a:solidFill>
                  <a:srgbClr val="FFFF00"/>
                </a:solidFill>
              </a:rPr>
              <a:t>bitwise operators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&lt;&lt;   &gt;&gt;   &amp;  |   ^  ~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84617" y="384282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|= 0x10;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6840" y="3806530"/>
            <a:ext cx="14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Set </a:t>
            </a:r>
            <a:r>
              <a:rPr lang="en-US" sz="2400" dirty="0">
                <a:solidFill>
                  <a:srgbClr val="00B0F0"/>
                </a:solidFill>
              </a:rPr>
              <a:t>4</a:t>
            </a:r>
            <a:r>
              <a:rPr lang="en-US" sz="2400" baseline="30000" dirty="0">
                <a:solidFill>
                  <a:srgbClr val="00B0F0"/>
                </a:solidFill>
              </a:rPr>
              <a:t>th</a:t>
            </a:r>
            <a:r>
              <a:rPr lang="en-US" sz="2400" dirty="0">
                <a:solidFill>
                  <a:srgbClr val="00B0F0"/>
                </a:solidFill>
              </a:rPr>
              <a:t> bit: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84617" y="471352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^= 0x10;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7562" y="4713524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Toggle </a:t>
            </a:r>
            <a:r>
              <a:rPr lang="en-US" sz="2400" dirty="0">
                <a:solidFill>
                  <a:srgbClr val="00B0F0"/>
                </a:solidFill>
              </a:rPr>
              <a:t>4</a:t>
            </a:r>
            <a:r>
              <a:rPr lang="en-US" sz="2400" baseline="30000" dirty="0">
                <a:solidFill>
                  <a:srgbClr val="00B0F0"/>
                </a:solidFill>
              </a:rPr>
              <a:t>th</a:t>
            </a:r>
            <a:r>
              <a:rPr lang="en-US" sz="2400" dirty="0">
                <a:solidFill>
                  <a:srgbClr val="00B0F0"/>
                </a:solidFill>
              </a:rPr>
              <a:t> bit: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23852" y="3343318"/>
            <a:ext cx="6636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*)0x1000;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84617" y="4264589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&amp;= ~(0x10);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7862" y="4266783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Clear </a:t>
            </a:r>
            <a:r>
              <a:rPr lang="en-US" sz="2400" dirty="0">
                <a:solidFill>
                  <a:srgbClr val="00B0F0"/>
                </a:solidFill>
              </a:rPr>
              <a:t>4</a:t>
            </a:r>
            <a:r>
              <a:rPr lang="en-US" sz="2400" baseline="30000" dirty="0">
                <a:solidFill>
                  <a:srgbClr val="00B0F0"/>
                </a:solidFill>
              </a:rPr>
              <a:t>th</a:t>
            </a:r>
            <a:r>
              <a:rPr lang="en-US" sz="2400" dirty="0">
                <a:solidFill>
                  <a:srgbClr val="00B0F0"/>
                </a:solidFill>
              </a:rPr>
              <a:t> bit: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104852" y="3989813"/>
            <a:ext cx="542457" cy="1055430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631591" y="4102029"/>
            <a:ext cx="541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All bits preserved </a:t>
            </a:r>
            <a:r>
              <a:rPr lang="en-US" sz="2400" b="1" dirty="0">
                <a:solidFill>
                  <a:srgbClr val="FFFF00"/>
                </a:solidFill>
              </a:rPr>
              <a:t>except</a:t>
            </a:r>
            <a:r>
              <a:rPr lang="en-US" sz="2400" dirty="0">
                <a:solidFill>
                  <a:srgbClr val="FFFF00"/>
                </a:solidFill>
              </a:rPr>
              <a:t> bit 4 using logical assignment combination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4675" y="3804984"/>
            <a:ext cx="557720" cy="137020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58662" y="5449956"/>
            <a:ext cx="5049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Combine logic with assignment, performs a read, modify, write</a:t>
            </a:r>
          </a:p>
        </p:txBody>
      </p:sp>
    </p:spTree>
    <p:extLst>
      <p:ext uri="{BB962C8B-B14F-4D97-AF65-F5344CB8AC3E}">
        <p14:creationId xmlns:p14="http://schemas.microsoft.com/office/powerpoint/2010/main" val="90263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Example: OR [S4a]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1399" y="2042159"/>
            <a:ext cx="426591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 = 0x84;</a:t>
            </a: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foo | 0x30;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189225" y="1153081"/>
            <a:ext cx="4341182" cy="3358056"/>
            <a:chOff x="7141779" y="2106884"/>
            <a:chExt cx="4774734" cy="3832982"/>
          </a:xfrm>
        </p:grpSpPr>
        <p:sp>
          <p:nvSpPr>
            <p:cNvPr id="29" name="Rectangle 28"/>
            <p:cNvSpPr/>
            <p:nvPr/>
          </p:nvSpPr>
          <p:spPr>
            <a:xfrm>
              <a:off x="7141779" y="2106884"/>
              <a:ext cx="4774734" cy="3832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2200" b="1" dirty="0"/>
                <a:t>Microcontroller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482435" y="2383477"/>
              <a:ext cx="1331824" cy="8783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Memory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27369" y="2509445"/>
              <a:ext cx="1507556" cy="127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35" name="Left-Up Arrow 34"/>
            <p:cNvSpPr/>
            <p:nvPr/>
          </p:nvSpPr>
          <p:spPr>
            <a:xfrm>
              <a:off x="7488620" y="2283291"/>
              <a:ext cx="2236821" cy="2064448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 rot="5400000">
              <a:off x="9941388" y="2413266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18698" y="4482356"/>
              <a:ext cx="1507556" cy="12752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82435" y="3428616"/>
              <a:ext cx="1331824" cy="104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Memory</a:t>
              </a:r>
            </a:p>
          </p:txBody>
        </p:sp>
        <p:sp>
          <p:nvSpPr>
            <p:cNvPr id="39" name="Up Arrow 38"/>
            <p:cNvSpPr/>
            <p:nvPr/>
          </p:nvSpPr>
          <p:spPr>
            <a:xfrm rot="5400000">
              <a:off x="9901284" y="3512144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066687" y="3086745"/>
              <a:ext cx="1198323" cy="485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25710" y="4689520"/>
              <a:ext cx="1216451" cy="5309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48343" y="1395403"/>
            <a:ext cx="2218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Set Bits </a:t>
            </a:r>
            <a:r>
              <a:rPr lang="en-US" sz="2800" dirty="0" smtClean="0">
                <a:solidFill>
                  <a:srgbClr val="00B0F0"/>
                </a:solidFill>
              </a:rPr>
              <a:t>4 </a:t>
            </a:r>
            <a:r>
              <a:rPr lang="en-US" sz="2800" dirty="0">
                <a:solidFill>
                  <a:srgbClr val="00B0F0"/>
                </a:solidFill>
              </a:rPr>
              <a:t>&amp; </a:t>
            </a:r>
            <a:r>
              <a:rPr lang="en-US" sz="2800" dirty="0" smtClean="0">
                <a:solidFill>
                  <a:srgbClr val="00B0F0"/>
                </a:solidFill>
              </a:rPr>
              <a:t>5: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67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Example: OR [S4b]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1399" y="2050868"/>
            <a:ext cx="426591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0x84;</a:t>
            </a: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foo | 0x30;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0859" y="4415578"/>
            <a:ext cx="2558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This performs a READ to load foo into CPU registers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632695" y="3435863"/>
            <a:ext cx="539851" cy="8890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189225" y="1161790"/>
            <a:ext cx="4341182" cy="3358056"/>
            <a:chOff x="7141779" y="2106884"/>
            <a:chExt cx="4774734" cy="3832982"/>
          </a:xfrm>
        </p:grpSpPr>
        <p:sp>
          <p:nvSpPr>
            <p:cNvPr id="29" name="Rectangle 28"/>
            <p:cNvSpPr/>
            <p:nvPr/>
          </p:nvSpPr>
          <p:spPr>
            <a:xfrm>
              <a:off x="7141779" y="2106884"/>
              <a:ext cx="4774734" cy="383298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2200" b="1" dirty="0"/>
                <a:t>Microcontroller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482435" y="2383477"/>
              <a:ext cx="1331824" cy="87835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Memory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27369" y="2509445"/>
              <a:ext cx="1507556" cy="127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35" name="Left-Up Arrow 34"/>
            <p:cNvSpPr/>
            <p:nvPr/>
          </p:nvSpPr>
          <p:spPr>
            <a:xfrm>
              <a:off x="7488620" y="2283291"/>
              <a:ext cx="2236821" cy="2064448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 rot="5400000">
              <a:off x="9941388" y="2413266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18698" y="4482356"/>
              <a:ext cx="1507556" cy="1275222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82435" y="3428616"/>
              <a:ext cx="1331824" cy="104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Memory</a:t>
              </a:r>
            </a:p>
          </p:txBody>
        </p:sp>
        <p:sp>
          <p:nvSpPr>
            <p:cNvPr id="39" name="Up Arrow 38"/>
            <p:cNvSpPr/>
            <p:nvPr/>
          </p:nvSpPr>
          <p:spPr>
            <a:xfrm rot="5400000">
              <a:off x="9901284" y="3512144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066687" y="3086745"/>
              <a:ext cx="1198323" cy="485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25710" y="4689520"/>
              <a:ext cx="1216451" cy="53095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0482435" y="3459445"/>
              <a:ext cx="1331847" cy="1017058"/>
            </a:xfrm>
            <a:prstGeom prst="round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8005468" y="2959400"/>
              <a:ext cx="1331847" cy="711184"/>
            </a:xfrm>
            <a:prstGeom prst="round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/>
          <p:cNvCxnSpPr>
            <a:endCxn id="45" idx="1"/>
          </p:cNvCxnSpPr>
          <p:nvPr/>
        </p:nvCxnSpPr>
        <p:spPr>
          <a:xfrm>
            <a:off x="9274150" y="2445674"/>
            <a:ext cx="952395" cy="346608"/>
          </a:xfrm>
          <a:prstGeom prst="straightConnector1">
            <a:avLst/>
          </a:prstGeom>
          <a:ln w="762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8343" y="1404112"/>
            <a:ext cx="2218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Set Bits </a:t>
            </a:r>
            <a:r>
              <a:rPr lang="en-US" sz="2800" dirty="0" smtClean="0">
                <a:solidFill>
                  <a:srgbClr val="00B0F0"/>
                </a:solidFill>
              </a:rPr>
              <a:t>4 </a:t>
            </a:r>
            <a:r>
              <a:rPr lang="en-US" sz="2800" dirty="0">
                <a:solidFill>
                  <a:srgbClr val="00B0F0"/>
                </a:solidFill>
              </a:rPr>
              <a:t>&amp; </a:t>
            </a:r>
            <a:r>
              <a:rPr lang="en-US" sz="2800" dirty="0" smtClean="0">
                <a:solidFill>
                  <a:srgbClr val="00B0F0"/>
                </a:solidFill>
              </a:rPr>
              <a:t>5: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2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Example: OR [S4c]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1399" y="2050868"/>
            <a:ext cx="426591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0x84;</a:t>
            </a: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foo | 0x30;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0859" y="4415578"/>
            <a:ext cx="2558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This performs a READ to load foo into CPU registers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632695" y="3435863"/>
            <a:ext cx="539851" cy="8890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618168" y="3437347"/>
            <a:ext cx="239677" cy="8875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0" y="4501235"/>
            <a:ext cx="2905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Performs a 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WRITE  to 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update memory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189225" y="1161790"/>
            <a:ext cx="4341182" cy="3358056"/>
            <a:chOff x="7141779" y="2106884"/>
            <a:chExt cx="4774734" cy="3832982"/>
          </a:xfrm>
        </p:grpSpPr>
        <p:sp>
          <p:nvSpPr>
            <p:cNvPr id="29" name="Rectangle 28"/>
            <p:cNvSpPr/>
            <p:nvPr/>
          </p:nvSpPr>
          <p:spPr>
            <a:xfrm>
              <a:off x="7141779" y="2106884"/>
              <a:ext cx="4774734" cy="383298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2200" b="1" dirty="0"/>
                <a:t>Microcontroller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482435" y="2383477"/>
              <a:ext cx="1331824" cy="87835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Memory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27369" y="2509445"/>
              <a:ext cx="1507556" cy="127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35" name="Left-Up Arrow 34"/>
            <p:cNvSpPr/>
            <p:nvPr/>
          </p:nvSpPr>
          <p:spPr>
            <a:xfrm>
              <a:off x="7488620" y="2283291"/>
              <a:ext cx="2236821" cy="2064448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 rot="5400000">
              <a:off x="9941388" y="2413266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18698" y="4482356"/>
              <a:ext cx="1507556" cy="1275222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82435" y="3428616"/>
              <a:ext cx="1331824" cy="104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Memory</a:t>
              </a:r>
            </a:p>
          </p:txBody>
        </p:sp>
        <p:sp>
          <p:nvSpPr>
            <p:cNvPr id="39" name="Up Arrow 38"/>
            <p:cNvSpPr/>
            <p:nvPr/>
          </p:nvSpPr>
          <p:spPr>
            <a:xfrm rot="5400000">
              <a:off x="9901284" y="3512144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066687" y="3086745"/>
              <a:ext cx="1198323" cy="485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25710" y="4689520"/>
              <a:ext cx="1216451" cy="53095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0482435" y="3459445"/>
              <a:ext cx="1331847" cy="1017058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8005468" y="2959400"/>
              <a:ext cx="1331847" cy="711184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/>
          <p:cNvCxnSpPr>
            <a:stCxn id="45" idx="1"/>
            <a:endCxn id="46" idx="3"/>
          </p:cNvCxnSpPr>
          <p:nvPr/>
        </p:nvCxnSpPr>
        <p:spPr>
          <a:xfrm flipH="1" flipV="1">
            <a:off x="9185404" y="2220208"/>
            <a:ext cx="1041141" cy="572074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8343" y="1404112"/>
            <a:ext cx="2218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Set Bits </a:t>
            </a:r>
            <a:r>
              <a:rPr lang="en-US" sz="2800" dirty="0" smtClean="0">
                <a:solidFill>
                  <a:srgbClr val="00B0F0"/>
                </a:solidFill>
              </a:rPr>
              <a:t>4 </a:t>
            </a:r>
            <a:r>
              <a:rPr lang="en-US" sz="2800" dirty="0">
                <a:solidFill>
                  <a:srgbClr val="00B0F0"/>
                </a:solidFill>
              </a:rPr>
              <a:t>&amp; </a:t>
            </a:r>
            <a:r>
              <a:rPr lang="en-US" sz="2800" dirty="0" smtClean="0">
                <a:solidFill>
                  <a:srgbClr val="00B0F0"/>
                </a:solidFill>
              </a:rPr>
              <a:t>5: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932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Example: OR [S4d]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1399" y="2042159"/>
            <a:ext cx="426591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0x84;</a:t>
            </a: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|= 0x30;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247619" y="7896927"/>
            <a:ext cx="542457" cy="1055430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2551" y="4432756"/>
            <a:ext cx="68866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Still performs a Read, Modify, Write</a:t>
            </a:r>
          </a:p>
          <a:p>
            <a:pPr algn="ctr"/>
            <a:endParaRPr lang="en-US" sz="2800" dirty="0">
              <a:solidFill>
                <a:srgbClr val="00B0F0"/>
              </a:solidFill>
            </a:endParaRPr>
          </a:p>
          <a:p>
            <a:pPr algn="ctr"/>
            <a:r>
              <a:rPr lang="en-US" sz="2800" dirty="0">
                <a:solidFill>
                  <a:srgbClr val="00B0F0"/>
                </a:solidFill>
              </a:rPr>
              <a:t>Provides a cleaner shorthand for same expression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985558" y="3475647"/>
            <a:ext cx="17413" cy="87578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189225" y="1153081"/>
            <a:ext cx="4341182" cy="3358056"/>
            <a:chOff x="7141779" y="2106884"/>
            <a:chExt cx="4774734" cy="3832982"/>
          </a:xfrm>
        </p:grpSpPr>
        <p:sp>
          <p:nvSpPr>
            <p:cNvPr id="32" name="Rectangle 31"/>
            <p:cNvSpPr/>
            <p:nvPr/>
          </p:nvSpPr>
          <p:spPr>
            <a:xfrm>
              <a:off x="7141779" y="2106884"/>
              <a:ext cx="4774734" cy="3832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2200" b="1" dirty="0"/>
                <a:t>Microcontroller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482435" y="2383477"/>
              <a:ext cx="1331824" cy="8783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Memory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927369" y="2509445"/>
              <a:ext cx="1507556" cy="127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48" name="Left-Up Arrow 47"/>
            <p:cNvSpPr/>
            <p:nvPr/>
          </p:nvSpPr>
          <p:spPr>
            <a:xfrm>
              <a:off x="7488620" y="2283291"/>
              <a:ext cx="2236821" cy="2064448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Up Arrow 48"/>
            <p:cNvSpPr/>
            <p:nvPr/>
          </p:nvSpPr>
          <p:spPr>
            <a:xfrm rot="5400000">
              <a:off x="9941388" y="2413266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918698" y="4482356"/>
              <a:ext cx="1507556" cy="12752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82435" y="3428616"/>
              <a:ext cx="1331824" cy="104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Memory</a:t>
              </a:r>
            </a:p>
          </p:txBody>
        </p:sp>
        <p:sp>
          <p:nvSpPr>
            <p:cNvPr id="53" name="Up Arrow 52"/>
            <p:cNvSpPr/>
            <p:nvPr/>
          </p:nvSpPr>
          <p:spPr>
            <a:xfrm rot="5400000">
              <a:off x="9901284" y="3512144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066687" y="3086745"/>
              <a:ext cx="1198323" cy="485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25710" y="4689520"/>
              <a:ext cx="1216451" cy="5309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565749" y="5506905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|= (0x03 &lt;&lt; 4);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90445" y="5008338"/>
            <a:ext cx="1855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Alternatively: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48343" y="1395403"/>
            <a:ext cx="2218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Set Bits </a:t>
            </a:r>
            <a:r>
              <a:rPr lang="en-US" sz="2800" dirty="0" smtClean="0">
                <a:solidFill>
                  <a:srgbClr val="00B0F0"/>
                </a:solidFill>
              </a:rPr>
              <a:t>4 </a:t>
            </a:r>
            <a:r>
              <a:rPr lang="en-US" sz="2800" dirty="0">
                <a:solidFill>
                  <a:srgbClr val="00B0F0"/>
                </a:solidFill>
              </a:rPr>
              <a:t>&amp; </a:t>
            </a:r>
            <a:r>
              <a:rPr lang="en-US" sz="2800" dirty="0" smtClean="0">
                <a:solidFill>
                  <a:srgbClr val="00B0F0"/>
                </a:solidFill>
              </a:rPr>
              <a:t>5: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99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Example: &amp; [S5a]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1399" y="2050868"/>
            <a:ext cx="426591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0xFF;</a:t>
            </a: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189225" y="1161790"/>
            <a:ext cx="4341182" cy="3358056"/>
            <a:chOff x="7141779" y="2106884"/>
            <a:chExt cx="4774734" cy="3832982"/>
          </a:xfrm>
        </p:grpSpPr>
        <p:sp>
          <p:nvSpPr>
            <p:cNvPr id="29" name="Rectangle 28"/>
            <p:cNvSpPr/>
            <p:nvPr/>
          </p:nvSpPr>
          <p:spPr>
            <a:xfrm>
              <a:off x="7141779" y="2106884"/>
              <a:ext cx="4774734" cy="3832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2200" b="1" dirty="0"/>
                <a:t>Microcontroller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482435" y="2383477"/>
              <a:ext cx="1331824" cy="8783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Memory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27369" y="2509445"/>
              <a:ext cx="1507556" cy="127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35" name="Left-Up Arrow 34"/>
            <p:cNvSpPr/>
            <p:nvPr/>
          </p:nvSpPr>
          <p:spPr>
            <a:xfrm>
              <a:off x="7488620" y="2283291"/>
              <a:ext cx="2236821" cy="2064448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 rot="5400000">
              <a:off x="9941388" y="2413266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18698" y="4482356"/>
              <a:ext cx="1507556" cy="12752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82435" y="3428616"/>
              <a:ext cx="1331824" cy="104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Memory</a:t>
              </a:r>
            </a:p>
          </p:txBody>
        </p:sp>
        <p:sp>
          <p:nvSpPr>
            <p:cNvPr id="39" name="Up Arrow 38"/>
            <p:cNvSpPr/>
            <p:nvPr/>
          </p:nvSpPr>
          <p:spPr>
            <a:xfrm rot="5400000">
              <a:off x="9901284" y="3512144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066687" y="3086745"/>
              <a:ext cx="1198323" cy="485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25710" y="4689520"/>
              <a:ext cx="1216451" cy="5309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8343" y="1404112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Clear Bits 6 &amp; 7:</a:t>
            </a:r>
          </a:p>
        </p:txBody>
      </p:sp>
    </p:spTree>
    <p:extLst>
      <p:ext uri="{BB962C8B-B14F-4D97-AF65-F5344CB8AC3E}">
        <p14:creationId xmlns:p14="http://schemas.microsoft.com/office/powerpoint/2010/main" val="383833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Example: &amp; [S5b]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1399" y="2050868"/>
            <a:ext cx="426591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0xFF;</a:t>
            </a: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foo &amp; 0x3F;</a:t>
            </a: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189225" y="1161790"/>
            <a:ext cx="4341182" cy="3358056"/>
            <a:chOff x="7141779" y="2106884"/>
            <a:chExt cx="4774734" cy="3832982"/>
          </a:xfrm>
        </p:grpSpPr>
        <p:sp>
          <p:nvSpPr>
            <p:cNvPr id="29" name="Rectangle 28"/>
            <p:cNvSpPr/>
            <p:nvPr/>
          </p:nvSpPr>
          <p:spPr>
            <a:xfrm>
              <a:off x="7141779" y="2106884"/>
              <a:ext cx="4774734" cy="3832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2200" b="1" dirty="0"/>
                <a:t>Microcontroller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482435" y="2383477"/>
              <a:ext cx="1331824" cy="8783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Memory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27369" y="2509445"/>
              <a:ext cx="1507556" cy="127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35" name="Left-Up Arrow 34"/>
            <p:cNvSpPr/>
            <p:nvPr/>
          </p:nvSpPr>
          <p:spPr>
            <a:xfrm>
              <a:off x="7488620" y="2283291"/>
              <a:ext cx="2236821" cy="2064448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 rot="5400000">
              <a:off x="9941388" y="2413266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18698" y="4482356"/>
              <a:ext cx="1507556" cy="12752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82435" y="3428616"/>
              <a:ext cx="1331824" cy="104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Memory</a:t>
              </a:r>
            </a:p>
          </p:txBody>
        </p:sp>
        <p:sp>
          <p:nvSpPr>
            <p:cNvPr id="39" name="Up Arrow 38"/>
            <p:cNvSpPr/>
            <p:nvPr/>
          </p:nvSpPr>
          <p:spPr>
            <a:xfrm rot="5400000">
              <a:off x="9901284" y="3512144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066687" y="3086745"/>
              <a:ext cx="1198323" cy="485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25710" y="4689520"/>
              <a:ext cx="1216451" cy="5309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8343" y="1404112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Clear Bits 6 &amp; 7: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68298" y="4421173"/>
            <a:ext cx="2989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Results in clearing bits 6 &amp; 7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129082" y="3540132"/>
            <a:ext cx="1" cy="82001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97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Example: &amp; [S5c]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1399" y="2050868"/>
            <a:ext cx="426591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0xFF;</a:t>
            </a: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&amp;= 0x3F;</a:t>
            </a: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189225" y="1161790"/>
            <a:ext cx="4341182" cy="3358056"/>
            <a:chOff x="7141779" y="2106884"/>
            <a:chExt cx="4774734" cy="3832982"/>
          </a:xfrm>
        </p:grpSpPr>
        <p:sp>
          <p:nvSpPr>
            <p:cNvPr id="29" name="Rectangle 28"/>
            <p:cNvSpPr/>
            <p:nvPr/>
          </p:nvSpPr>
          <p:spPr>
            <a:xfrm>
              <a:off x="7141779" y="2106884"/>
              <a:ext cx="4774734" cy="3832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2200" b="1" dirty="0"/>
                <a:t>Microcontroller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482435" y="2383477"/>
              <a:ext cx="1331824" cy="8783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Memory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27369" y="2509445"/>
              <a:ext cx="1507556" cy="127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35" name="Left-Up Arrow 34"/>
            <p:cNvSpPr/>
            <p:nvPr/>
          </p:nvSpPr>
          <p:spPr>
            <a:xfrm>
              <a:off x="7488620" y="2283291"/>
              <a:ext cx="2236821" cy="2064448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 rot="5400000">
              <a:off x="9941388" y="2413266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18698" y="4482356"/>
              <a:ext cx="1507556" cy="12752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82435" y="3428616"/>
              <a:ext cx="1331824" cy="104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Memory</a:t>
              </a:r>
            </a:p>
          </p:txBody>
        </p:sp>
        <p:sp>
          <p:nvSpPr>
            <p:cNvPr id="39" name="Up Arrow 38"/>
            <p:cNvSpPr/>
            <p:nvPr/>
          </p:nvSpPr>
          <p:spPr>
            <a:xfrm rot="5400000">
              <a:off x="9901284" y="3512144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066687" y="3086745"/>
              <a:ext cx="1198323" cy="485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25710" y="4689520"/>
              <a:ext cx="1216451" cy="5309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8343" y="1404112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Clear Bits 6 &amp; 7: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24297" y="2816410"/>
            <a:ext cx="570555" cy="73669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76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Example: &amp; [S5d]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1399" y="2050868"/>
            <a:ext cx="426591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0xFF;</a:t>
            </a: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&amp;= ~(0xC0);</a:t>
            </a: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189225" y="1161790"/>
            <a:ext cx="4341182" cy="3358056"/>
            <a:chOff x="7141779" y="2106884"/>
            <a:chExt cx="4774734" cy="3832982"/>
          </a:xfrm>
        </p:grpSpPr>
        <p:sp>
          <p:nvSpPr>
            <p:cNvPr id="29" name="Rectangle 28"/>
            <p:cNvSpPr/>
            <p:nvPr/>
          </p:nvSpPr>
          <p:spPr>
            <a:xfrm>
              <a:off x="7141779" y="2106884"/>
              <a:ext cx="4774734" cy="3832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2200" b="1" dirty="0"/>
                <a:t>Microcontroller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482435" y="2383477"/>
              <a:ext cx="1331824" cy="8783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Memory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27369" y="2509445"/>
              <a:ext cx="1507556" cy="127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35" name="Left-Up Arrow 34"/>
            <p:cNvSpPr/>
            <p:nvPr/>
          </p:nvSpPr>
          <p:spPr>
            <a:xfrm>
              <a:off x="7488620" y="2283291"/>
              <a:ext cx="2236821" cy="2064448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 rot="5400000">
              <a:off x="9941388" y="2413266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18698" y="4482356"/>
              <a:ext cx="1507556" cy="12752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82435" y="3428616"/>
              <a:ext cx="1331824" cy="104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Memory</a:t>
              </a:r>
            </a:p>
          </p:txBody>
        </p:sp>
        <p:sp>
          <p:nvSpPr>
            <p:cNvPr id="39" name="Up Arrow 38"/>
            <p:cNvSpPr/>
            <p:nvPr/>
          </p:nvSpPr>
          <p:spPr>
            <a:xfrm rot="5400000">
              <a:off x="9901284" y="3512144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066687" y="3086745"/>
              <a:ext cx="1198323" cy="485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25710" y="4689520"/>
              <a:ext cx="1216451" cy="5309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8343" y="1404112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Clear Bits 6 &amp; 7: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449" y="5186715"/>
            <a:ext cx="3328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~(0xC0) 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0x3F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3128" y="4125081"/>
            <a:ext cx="4458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Specifying bits you wish to clear is more readable</a:t>
            </a:r>
          </a:p>
        </p:txBody>
      </p:sp>
    </p:spTree>
    <p:extLst>
      <p:ext uri="{BB962C8B-B14F-4D97-AF65-F5344CB8AC3E}">
        <p14:creationId xmlns:p14="http://schemas.microsoft.com/office/powerpoint/2010/main" val="187180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 [S1a]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6746699" cy="10156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Bit Manipulation </a:t>
            </a:r>
            <a:r>
              <a:rPr lang="en-US" dirty="0"/>
              <a:t>used to configure microcontrollers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140255" y="699746"/>
            <a:ext cx="4708200" cy="3878608"/>
            <a:chOff x="1076727" y="2806929"/>
            <a:chExt cx="4708200" cy="3878608"/>
          </a:xfrm>
        </p:grpSpPr>
        <p:grpSp>
          <p:nvGrpSpPr>
            <p:cNvPr id="55" name="Group 54"/>
            <p:cNvGrpSpPr/>
            <p:nvPr/>
          </p:nvGrpSpPr>
          <p:grpSpPr>
            <a:xfrm>
              <a:off x="1076727" y="2806929"/>
              <a:ext cx="4708200" cy="3878608"/>
              <a:chOff x="5505409" y="2567228"/>
              <a:chExt cx="4836926" cy="348596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505409" y="2567228"/>
                <a:ext cx="4836926" cy="34859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2000" b="1" dirty="0">
                    <a:solidFill>
                      <a:schemeClr val="tx1"/>
                    </a:solidFill>
                  </a:rPr>
                  <a:t>Generalized ARM CPU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180962" y="5556688"/>
                <a:ext cx="1424247" cy="3508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Result</a:t>
                </a:r>
              </a:p>
            </p:txBody>
          </p:sp>
          <p:sp>
            <p:nvSpPr>
              <p:cNvPr id="62" name="Trapezoid 61"/>
              <p:cNvSpPr/>
              <p:nvPr/>
            </p:nvSpPr>
            <p:spPr>
              <a:xfrm rot="10800000">
                <a:off x="5678871" y="4050256"/>
                <a:ext cx="2403366" cy="1092154"/>
              </a:xfrm>
              <a:prstGeom prst="trapezoid">
                <a:avLst>
                  <a:gd name="adj" fmla="val 4609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 rot="10800000">
                <a:off x="6754623" y="4041133"/>
                <a:ext cx="251864" cy="29281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826704" y="4390725"/>
                <a:ext cx="2188542" cy="525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Arithmetic Logic </a:t>
                </a:r>
              </a:p>
              <a:p>
                <a:pPr algn="ctr"/>
                <a:r>
                  <a:rPr lang="en-US" sz="16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Unit (ALU)</a:t>
                </a: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6064293" y="2730987"/>
                <a:ext cx="4088441" cy="880347"/>
                <a:chOff x="8502869" y="1779762"/>
                <a:chExt cx="4088441" cy="880347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8502869" y="1779762"/>
                  <a:ext cx="4088441" cy="880347"/>
                  <a:chOff x="4780328" y="1563995"/>
                  <a:chExt cx="3669387" cy="894393"/>
                </a:xfrm>
              </p:grpSpPr>
              <p:sp>
                <p:nvSpPr>
                  <p:cNvPr id="77" name="Rectangle 76"/>
                  <p:cNvSpPr/>
                  <p:nvPr/>
                </p:nvSpPr>
                <p:spPr>
                  <a:xfrm>
                    <a:off x="4780328" y="1563995"/>
                    <a:ext cx="1590321" cy="894393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General Purpose Registers</a:t>
                    </a:r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6808451" y="1590669"/>
                    <a:ext cx="1641264" cy="334384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Stack pointer</a:t>
                    </a:r>
                  </a:p>
                </p:txBody>
              </p:sp>
            </p:grpSp>
            <p:sp>
              <p:nvSpPr>
                <p:cNvPr id="76" name="Rectangle 75"/>
                <p:cNvSpPr/>
                <p:nvPr/>
              </p:nvSpPr>
              <p:spPr>
                <a:xfrm>
                  <a:off x="10762613" y="2135150"/>
                  <a:ext cx="1828594" cy="35615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Program Counter</a:t>
                  </a:r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>
                <a:off x="6307133" y="3632650"/>
                <a:ext cx="0" cy="408482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7550734" y="3641773"/>
                <a:ext cx="0" cy="408482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6893085" y="5142410"/>
                <a:ext cx="0" cy="408482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8491590" y="3583167"/>
                <a:ext cx="1545618" cy="3718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Instruction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937417" y="5353103"/>
              <a:ext cx="1629657" cy="280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PSR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7418" y="5628674"/>
              <a:ext cx="1622564" cy="334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Mask Registers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3870" y="5969324"/>
              <a:ext cx="1629657" cy="280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02937" y="4706787"/>
              <a:ext cx="1723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Special Function</a:t>
              </a:r>
            </a:p>
            <a:p>
              <a:pPr algn="ctr"/>
              <a:r>
                <a:rPr lang="en-US" dirty="0"/>
                <a:t>Registers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72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Example: TOGGLE [S6a]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1399" y="2042159"/>
            <a:ext cx="426591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0x0C;</a:t>
            </a: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189225" y="1153081"/>
            <a:ext cx="4341182" cy="3358056"/>
            <a:chOff x="7141779" y="2106884"/>
            <a:chExt cx="4774734" cy="3832982"/>
          </a:xfrm>
        </p:grpSpPr>
        <p:sp>
          <p:nvSpPr>
            <p:cNvPr id="29" name="Rectangle 28"/>
            <p:cNvSpPr/>
            <p:nvPr/>
          </p:nvSpPr>
          <p:spPr>
            <a:xfrm>
              <a:off x="7141779" y="2106884"/>
              <a:ext cx="4774734" cy="3832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2200" b="1" dirty="0"/>
                <a:t>Microcontroller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482435" y="2383477"/>
              <a:ext cx="1331824" cy="8783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Memory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27369" y="2509445"/>
              <a:ext cx="1507556" cy="127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35" name="Left-Up Arrow 34"/>
            <p:cNvSpPr/>
            <p:nvPr/>
          </p:nvSpPr>
          <p:spPr>
            <a:xfrm>
              <a:off x="7488620" y="2283291"/>
              <a:ext cx="2236821" cy="2064448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 rot="5400000">
              <a:off x="9941388" y="2413266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18698" y="4482356"/>
              <a:ext cx="1507556" cy="12752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82435" y="3428616"/>
              <a:ext cx="1331824" cy="104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Memory</a:t>
              </a:r>
            </a:p>
          </p:txBody>
        </p:sp>
        <p:sp>
          <p:nvSpPr>
            <p:cNvPr id="39" name="Up Arrow 38"/>
            <p:cNvSpPr/>
            <p:nvPr/>
          </p:nvSpPr>
          <p:spPr>
            <a:xfrm rot="5400000">
              <a:off x="9901284" y="3512144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066687" y="3086745"/>
              <a:ext cx="1198323" cy="485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25710" y="4689520"/>
              <a:ext cx="1216451" cy="5309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48343" y="1395403"/>
            <a:ext cx="3132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Toggle Bits 1, 2, &amp; 3:</a:t>
            </a:r>
          </a:p>
        </p:txBody>
      </p:sp>
    </p:spTree>
    <p:extLst>
      <p:ext uri="{BB962C8B-B14F-4D97-AF65-F5344CB8AC3E}">
        <p14:creationId xmlns:p14="http://schemas.microsoft.com/office/powerpoint/2010/main" val="1746181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Example: TOGGLE [S6b]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1399" y="2042159"/>
            <a:ext cx="426591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0x0C;</a:t>
            </a: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foo ^ 0x0E;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189225" y="1153081"/>
            <a:ext cx="4341182" cy="3358056"/>
            <a:chOff x="7141779" y="2106884"/>
            <a:chExt cx="4774734" cy="3832982"/>
          </a:xfrm>
        </p:grpSpPr>
        <p:sp>
          <p:nvSpPr>
            <p:cNvPr id="29" name="Rectangle 28"/>
            <p:cNvSpPr/>
            <p:nvPr/>
          </p:nvSpPr>
          <p:spPr>
            <a:xfrm>
              <a:off x="7141779" y="2106884"/>
              <a:ext cx="4774734" cy="3832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2200" b="1" dirty="0"/>
                <a:t>Microcontroller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482435" y="2383477"/>
              <a:ext cx="1331824" cy="8783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Memory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27369" y="2509445"/>
              <a:ext cx="1507556" cy="127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35" name="Left-Up Arrow 34"/>
            <p:cNvSpPr/>
            <p:nvPr/>
          </p:nvSpPr>
          <p:spPr>
            <a:xfrm>
              <a:off x="7488620" y="2283291"/>
              <a:ext cx="2236821" cy="2064448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 rot="5400000">
              <a:off x="9941388" y="2413266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18698" y="4482356"/>
              <a:ext cx="1507556" cy="12752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82435" y="3428616"/>
              <a:ext cx="1331824" cy="104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Memory</a:t>
              </a:r>
            </a:p>
          </p:txBody>
        </p:sp>
        <p:sp>
          <p:nvSpPr>
            <p:cNvPr id="39" name="Up Arrow 38"/>
            <p:cNvSpPr/>
            <p:nvPr/>
          </p:nvSpPr>
          <p:spPr>
            <a:xfrm rot="5400000">
              <a:off x="9901284" y="3512144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066687" y="3086745"/>
              <a:ext cx="1198323" cy="485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25710" y="4689520"/>
              <a:ext cx="1216451" cy="5309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48343" y="1395403"/>
            <a:ext cx="3132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Toggle Bits 1, 2, &amp; 3: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1154" y="4249527"/>
            <a:ext cx="255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Results in 0x02</a:t>
            </a:r>
          </a:p>
        </p:txBody>
      </p:sp>
      <p:sp>
        <p:nvSpPr>
          <p:cNvPr id="18" name="Right Brace 17"/>
          <p:cNvSpPr/>
          <p:nvPr/>
        </p:nvSpPr>
        <p:spPr>
          <a:xfrm rot="5400000">
            <a:off x="2956266" y="2703726"/>
            <a:ext cx="527894" cy="2163641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8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Example: TOGGLE [S6c]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1399" y="2042159"/>
            <a:ext cx="426591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0x0C;</a:t>
            </a: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foo ^ 0x0E;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189225" y="1153081"/>
            <a:ext cx="4341182" cy="3358056"/>
            <a:chOff x="7141779" y="2106884"/>
            <a:chExt cx="4774734" cy="3832982"/>
          </a:xfrm>
        </p:grpSpPr>
        <p:sp>
          <p:nvSpPr>
            <p:cNvPr id="29" name="Rectangle 28"/>
            <p:cNvSpPr/>
            <p:nvPr/>
          </p:nvSpPr>
          <p:spPr>
            <a:xfrm>
              <a:off x="7141779" y="2106884"/>
              <a:ext cx="4774734" cy="3832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2200" b="1" dirty="0"/>
                <a:t>Microcontroller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482435" y="2383477"/>
              <a:ext cx="1331824" cy="8783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Memory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27369" y="2509445"/>
              <a:ext cx="1507556" cy="127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35" name="Left-Up Arrow 34"/>
            <p:cNvSpPr/>
            <p:nvPr/>
          </p:nvSpPr>
          <p:spPr>
            <a:xfrm>
              <a:off x="7488620" y="2283291"/>
              <a:ext cx="2236821" cy="2064448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 rot="5400000">
              <a:off x="9941388" y="2413266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18698" y="4482356"/>
              <a:ext cx="1507556" cy="12752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82435" y="3428616"/>
              <a:ext cx="1331824" cy="104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Memory</a:t>
              </a:r>
            </a:p>
          </p:txBody>
        </p:sp>
        <p:sp>
          <p:nvSpPr>
            <p:cNvPr id="39" name="Up Arrow 38"/>
            <p:cNvSpPr/>
            <p:nvPr/>
          </p:nvSpPr>
          <p:spPr>
            <a:xfrm rot="5400000">
              <a:off x="9901284" y="3512144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066687" y="3086745"/>
              <a:ext cx="1198323" cy="485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25710" y="4689520"/>
              <a:ext cx="1216451" cy="5309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48343" y="1395403"/>
            <a:ext cx="3132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Toggle Bits 1, 2, &amp; 3: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1154" y="4249527"/>
            <a:ext cx="255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Results in 0x02</a:t>
            </a:r>
          </a:p>
        </p:txBody>
      </p:sp>
      <p:sp>
        <p:nvSpPr>
          <p:cNvPr id="18" name="Right Brace 17"/>
          <p:cNvSpPr/>
          <p:nvPr/>
        </p:nvSpPr>
        <p:spPr>
          <a:xfrm rot="5400000">
            <a:off x="2956266" y="2703726"/>
            <a:ext cx="527894" cy="2163641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758742"/>
              </p:ext>
            </p:extLst>
          </p:nvPr>
        </p:nvGraphicFramePr>
        <p:xfrm>
          <a:off x="1849079" y="5215158"/>
          <a:ext cx="35656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0597" y="5160218"/>
            <a:ext cx="1041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0596" y="5912555"/>
            <a:ext cx="1041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26374" y="5567118"/>
            <a:ext cx="8643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0x0E</a:t>
            </a:r>
          </a:p>
        </p:txBody>
      </p:sp>
    </p:spTree>
    <p:extLst>
      <p:ext uri="{BB962C8B-B14F-4D97-AF65-F5344CB8AC3E}">
        <p14:creationId xmlns:p14="http://schemas.microsoft.com/office/powerpoint/2010/main" val="649449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Example: TOGGLE [S6d]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1399" y="2042159"/>
            <a:ext cx="426591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0x0C;</a:t>
            </a: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^= 0x0E;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189225" y="1153081"/>
            <a:ext cx="4341182" cy="3358056"/>
            <a:chOff x="7141779" y="2106884"/>
            <a:chExt cx="4774734" cy="3832982"/>
          </a:xfrm>
        </p:grpSpPr>
        <p:sp>
          <p:nvSpPr>
            <p:cNvPr id="29" name="Rectangle 28"/>
            <p:cNvSpPr/>
            <p:nvPr/>
          </p:nvSpPr>
          <p:spPr>
            <a:xfrm>
              <a:off x="7141779" y="2106884"/>
              <a:ext cx="4774734" cy="3832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2200" b="1" dirty="0"/>
                <a:t>Microcontroller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482435" y="2383477"/>
              <a:ext cx="1331824" cy="8783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Memory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27369" y="2509445"/>
              <a:ext cx="1507556" cy="127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35" name="Left-Up Arrow 34"/>
            <p:cNvSpPr/>
            <p:nvPr/>
          </p:nvSpPr>
          <p:spPr>
            <a:xfrm>
              <a:off x="7488620" y="2283291"/>
              <a:ext cx="2236821" cy="2064448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 rot="5400000">
              <a:off x="9941388" y="2413266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18698" y="4482356"/>
              <a:ext cx="1507556" cy="12752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82435" y="3428616"/>
              <a:ext cx="1331824" cy="104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Memory</a:t>
              </a:r>
            </a:p>
          </p:txBody>
        </p:sp>
        <p:sp>
          <p:nvSpPr>
            <p:cNvPr id="39" name="Up Arrow 38"/>
            <p:cNvSpPr/>
            <p:nvPr/>
          </p:nvSpPr>
          <p:spPr>
            <a:xfrm rot="5400000">
              <a:off x="9901284" y="3512144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066687" y="3086745"/>
              <a:ext cx="1198323" cy="485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25710" y="4689520"/>
              <a:ext cx="1216451" cy="5309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48343" y="1395403"/>
            <a:ext cx="3132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Toggle Bits 1, 2, &amp; 3: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849079" y="5215158"/>
          <a:ext cx="35656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0597" y="5160218"/>
            <a:ext cx="1041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0596" y="5912555"/>
            <a:ext cx="1041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26374" y="5567118"/>
            <a:ext cx="8643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0x0E</a:t>
            </a:r>
          </a:p>
        </p:txBody>
      </p:sp>
    </p:spTree>
    <p:extLst>
      <p:ext uri="{BB962C8B-B14F-4D97-AF65-F5344CB8AC3E}">
        <p14:creationId xmlns:p14="http://schemas.microsoft.com/office/powerpoint/2010/main" val="1421527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Masks [S7a]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6246543" cy="1384995"/>
          </a:xfrm>
        </p:spPr>
        <p:txBody>
          <a:bodyPr/>
          <a:lstStyle/>
          <a:p>
            <a:r>
              <a:rPr lang="en-US" sz="2800" dirty="0">
                <a:solidFill>
                  <a:srgbClr val="00B0F0"/>
                </a:solidFill>
              </a:rPr>
              <a:t>Bit Masks </a:t>
            </a:r>
            <a:r>
              <a:rPr lang="en-US" sz="2800" dirty="0">
                <a:solidFill>
                  <a:schemeClr val="bg1"/>
                </a:solidFill>
              </a:rPr>
              <a:t>are constant expressions used to set, clear, or toggle a specific set of bits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903502" y="3163364"/>
            <a:ext cx="383630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|=    0x30 ;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&amp;= ~( 0xC0 );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^=    0x0E ;</a:t>
            </a:r>
          </a:p>
        </p:txBody>
      </p:sp>
    </p:spTree>
    <p:extLst>
      <p:ext uri="{BB962C8B-B14F-4D97-AF65-F5344CB8AC3E}">
        <p14:creationId xmlns:p14="http://schemas.microsoft.com/office/powerpoint/2010/main" val="3438534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Masks [S7b]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6246543" cy="1384995"/>
          </a:xfrm>
        </p:spPr>
        <p:txBody>
          <a:bodyPr/>
          <a:lstStyle/>
          <a:p>
            <a:r>
              <a:rPr lang="en-US" sz="2800" dirty="0">
                <a:solidFill>
                  <a:srgbClr val="00B0F0"/>
                </a:solidFill>
              </a:rPr>
              <a:t>Bit Masks </a:t>
            </a:r>
            <a:r>
              <a:rPr lang="en-US" sz="2800" dirty="0">
                <a:solidFill>
                  <a:schemeClr val="bg1"/>
                </a:solidFill>
              </a:rPr>
              <a:t>are constant expressions used to set, clear, or toggle a specific set of bits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903502" y="3163364"/>
            <a:ext cx="383630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|=    0x30 ;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&amp;= ~( 0xC0 );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^=    0x0E 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09126" y="3109609"/>
            <a:ext cx="1057777" cy="14387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24428" y="4965430"/>
            <a:ext cx="3979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Use Preprocessors to make code more readable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97834" y="2333940"/>
            <a:ext cx="448071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MASK1 (0x30)</a:t>
            </a:r>
          </a:p>
          <a:p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MASK2 (0xC0)</a:t>
            </a:r>
          </a:p>
          <a:p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MASK3 (0x0E)</a:t>
            </a: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81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Masks [S7c]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6246543" cy="1384995"/>
          </a:xfrm>
        </p:spPr>
        <p:txBody>
          <a:bodyPr/>
          <a:lstStyle/>
          <a:p>
            <a:r>
              <a:rPr lang="en-US" sz="2800" dirty="0">
                <a:solidFill>
                  <a:srgbClr val="00B0F0"/>
                </a:solidFill>
              </a:rPr>
              <a:t>Bit Masks </a:t>
            </a:r>
            <a:r>
              <a:rPr lang="en-US" sz="2800" dirty="0">
                <a:solidFill>
                  <a:schemeClr val="bg1"/>
                </a:solidFill>
              </a:rPr>
              <a:t>are constant expressions used to set, clear, or toggle a specific set of bits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903502" y="3163364"/>
            <a:ext cx="383630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|=    0x30 ;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&amp;= ~( 0xC0 );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^=    0x0E 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09126" y="3109609"/>
            <a:ext cx="1057777" cy="14387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24428" y="4965430"/>
            <a:ext cx="3979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Use Preprocessors to make code more readable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97834" y="2333940"/>
            <a:ext cx="4480714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MASK1 (0x30)</a:t>
            </a:r>
          </a:p>
          <a:p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MASK2 (0xC0)</a:t>
            </a:r>
          </a:p>
          <a:p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MASK3 (0x0E)</a:t>
            </a: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|=  MASK1 ;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&amp;=  MASK2 ;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^=  MASK3 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48907" y="4003733"/>
            <a:ext cx="1351847" cy="14387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21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Masks [S8a]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6246543" cy="1384995"/>
          </a:xfrm>
        </p:spPr>
        <p:txBody>
          <a:bodyPr/>
          <a:lstStyle/>
          <a:p>
            <a:r>
              <a:rPr lang="en-US" sz="2800" dirty="0">
                <a:solidFill>
                  <a:srgbClr val="00B0F0"/>
                </a:solidFill>
              </a:rPr>
              <a:t>Bit Masks </a:t>
            </a:r>
            <a:r>
              <a:rPr lang="en-US" sz="2800" dirty="0">
                <a:solidFill>
                  <a:schemeClr val="bg1"/>
                </a:solidFill>
              </a:rPr>
              <a:t>are constant expressions used to set, clear, or toggle a specific set of bits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903502" y="3163364"/>
            <a:ext cx="383630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|=    0x30 ;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&amp;= ~( 0xC0 );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^=    0x0E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9040" y="1048584"/>
            <a:ext cx="4116961" cy="5509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BIT0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)(0x0001)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 </a:t>
            </a:r>
            <a:r>
              <a:rPr lang="en-US" sz="2200" dirty="0">
                <a:solidFill>
                  <a:schemeClr val="bg1"/>
                </a:solidFill>
              </a:rPr>
              <a:t>BIT1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)(0x0002)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BIT2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)(0x0004)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BIT3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)(0x0008)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BIT4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)(0x0010)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BIT5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)(0x0020)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BIT6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)(0x0040)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BIT7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)(0x0080)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BIT8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)(0x0100)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BIT9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)(0x0200)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BITA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)(0x0400)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BITB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)(0x0800)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BITC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)(0x1000)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BITD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)(0x2000)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BITE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)(0x4000)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BITF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)(0x8000)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8151" y="5155338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Example Bit Defines from Texas Instruments </a:t>
            </a:r>
            <a:r>
              <a:rPr lang="en-US" sz="2400" dirty="0" err="1">
                <a:solidFill>
                  <a:srgbClr val="FFFF00"/>
                </a:solidFill>
              </a:rPr>
              <a:t>msp.h</a:t>
            </a:r>
            <a:r>
              <a:rPr lang="en-US" sz="2400" dirty="0">
                <a:solidFill>
                  <a:srgbClr val="FFFF00"/>
                </a:solidFill>
              </a:rPr>
              <a:t> Header Files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3707" y="544143"/>
            <a:ext cx="492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msp.h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46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Masks [S7d]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6246543" cy="1384995"/>
          </a:xfrm>
        </p:spPr>
        <p:txBody>
          <a:bodyPr/>
          <a:lstStyle/>
          <a:p>
            <a:r>
              <a:rPr lang="en-US" sz="2800" dirty="0">
                <a:solidFill>
                  <a:srgbClr val="00B0F0"/>
                </a:solidFill>
              </a:rPr>
              <a:t>Bit Masks </a:t>
            </a:r>
            <a:r>
              <a:rPr lang="en-US" sz="2800" dirty="0">
                <a:solidFill>
                  <a:schemeClr val="bg1"/>
                </a:solidFill>
              </a:rPr>
              <a:t>are constant expressions used to set, clear, or toggle a specific set of bits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903502" y="3163364"/>
            <a:ext cx="619913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|= (BIT4 | BIT5);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&amp;= ~( BIT7 | BIT6 );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^= (BIT3 | BIT2 | BIT1);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9040" y="1048584"/>
            <a:ext cx="4116961" cy="5509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BIT0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)(0x0001)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 </a:t>
            </a:r>
            <a:r>
              <a:rPr lang="en-US" sz="2200" dirty="0">
                <a:solidFill>
                  <a:schemeClr val="bg1"/>
                </a:solidFill>
              </a:rPr>
              <a:t>BIT1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)(0x0002)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BIT2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)(0x0004)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BIT3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)(0x0008)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BIT4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)(0x0010)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BIT5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)(0x0020)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BIT6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)(0x0040)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BIT7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)(0x0080)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BIT8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)(0x0100)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BIT9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)(0x0200)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BITA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)(0x0400)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BITB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)(0x0800)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BITC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)(0x1000)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BITD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)(0x2000)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BITE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)(0x4000)</a:t>
            </a:r>
          </a:p>
          <a:p>
            <a:r>
              <a:rPr lang="en-US" sz="2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BITF     (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)(0x8000)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8151" y="5155338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Example Bit Defines from Texas Instruments </a:t>
            </a:r>
            <a:r>
              <a:rPr lang="en-US" sz="2400" dirty="0" err="1">
                <a:solidFill>
                  <a:srgbClr val="FFFF00"/>
                </a:solidFill>
              </a:rPr>
              <a:t>msp.h</a:t>
            </a:r>
            <a:r>
              <a:rPr lang="en-US" sz="2400" dirty="0">
                <a:solidFill>
                  <a:srgbClr val="FFFF00"/>
                </a:solidFill>
              </a:rPr>
              <a:t> Header Files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3707" y="544143"/>
            <a:ext cx="492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msp.h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922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 Configuration [S9a]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8" y="1282847"/>
            <a:ext cx="11663275" cy="1451679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Often need to combine set and clear to create desired effect without destroying other bit values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3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 [S1b]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6746699" cy="3121367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Bit Manipulation </a:t>
            </a:r>
            <a:r>
              <a:rPr lang="en-US" dirty="0"/>
              <a:t>used to configure microcontrollers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All arithmetic operations can be done with bitwise operations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140255" y="699746"/>
            <a:ext cx="4708200" cy="3878608"/>
            <a:chOff x="1076727" y="2806929"/>
            <a:chExt cx="4708200" cy="3878608"/>
          </a:xfrm>
        </p:grpSpPr>
        <p:grpSp>
          <p:nvGrpSpPr>
            <p:cNvPr id="55" name="Group 54"/>
            <p:cNvGrpSpPr/>
            <p:nvPr/>
          </p:nvGrpSpPr>
          <p:grpSpPr>
            <a:xfrm>
              <a:off x="1076727" y="2806929"/>
              <a:ext cx="4708200" cy="3878608"/>
              <a:chOff x="5505409" y="2567228"/>
              <a:chExt cx="4836926" cy="348596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505409" y="2567228"/>
                <a:ext cx="4836926" cy="34859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2000" b="1" dirty="0">
                    <a:solidFill>
                      <a:schemeClr val="tx1"/>
                    </a:solidFill>
                  </a:rPr>
                  <a:t>Generalized ARM CPU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180962" y="5556688"/>
                <a:ext cx="1424247" cy="3508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Result</a:t>
                </a:r>
              </a:p>
            </p:txBody>
          </p:sp>
          <p:sp>
            <p:nvSpPr>
              <p:cNvPr id="62" name="Trapezoid 61"/>
              <p:cNvSpPr/>
              <p:nvPr/>
            </p:nvSpPr>
            <p:spPr>
              <a:xfrm rot="10800000">
                <a:off x="5678871" y="4050256"/>
                <a:ext cx="2403366" cy="1092154"/>
              </a:xfrm>
              <a:prstGeom prst="trapezoid">
                <a:avLst>
                  <a:gd name="adj" fmla="val 4609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 rot="10800000">
                <a:off x="6754623" y="4041133"/>
                <a:ext cx="251864" cy="29281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826704" y="4390725"/>
                <a:ext cx="2188542" cy="525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Arithmetic Logic </a:t>
                </a:r>
              </a:p>
              <a:p>
                <a:pPr algn="ctr"/>
                <a:r>
                  <a:rPr lang="en-US" sz="16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Unit (ALU)</a:t>
                </a: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6064293" y="2730987"/>
                <a:ext cx="4088441" cy="880347"/>
                <a:chOff x="8502869" y="1779762"/>
                <a:chExt cx="4088441" cy="880347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8502869" y="1779762"/>
                  <a:ext cx="4088441" cy="880347"/>
                  <a:chOff x="4780328" y="1563995"/>
                  <a:chExt cx="3669387" cy="894393"/>
                </a:xfrm>
              </p:grpSpPr>
              <p:sp>
                <p:nvSpPr>
                  <p:cNvPr id="77" name="Rectangle 76"/>
                  <p:cNvSpPr/>
                  <p:nvPr/>
                </p:nvSpPr>
                <p:spPr>
                  <a:xfrm>
                    <a:off x="4780328" y="1563995"/>
                    <a:ext cx="1590321" cy="894393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General Purpose Registers</a:t>
                    </a:r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6808451" y="1590669"/>
                    <a:ext cx="1641264" cy="334384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Stack pointer</a:t>
                    </a:r>
                  </a:p>
                </p:txBody>
              </p:sp>
            </p:grpSp>
            <p:sp>
              <p:nvSpPr>
                <p:cNvPr id="76" name="Rectangle 75"/>
                <p:cNvSpPr/>
                <p:nvPr/>
              </p:nvSpPr>
              <p:spPr>
                <a:xfrm>
                  <a:off x="10762613" y="2135150"/>
                  <a:ext cx="1828594" cy="35615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Program Counter</a:t>
                  </a:r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>
                <a:off x="6307133" y="3632650"/>
                <a:ext cx="0" cy="408482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7550734" y="3641773"/>
                <a:ext cx="0" cy="408482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6893085" y="5142410"/>
                <a:ext cx="0" cy="408482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8491590" y="3583167"/>
                <a:ext cx="1545618" cy="3718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Instruction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937417" y="5353103"/>
              <a:ext cx="1629657" cy="280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PSR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7418" y="5628674"/>
              <a:ext cx="1622564" cy="334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Mask Registers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3870" y="5969324"/>
              <a:ext cx="1629657" cy="280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02937" y="4706787"/>
              <a:ext cx="1723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Special Function</a:t>
              </a:r>
            </a:p>
            <a:p>
              <a:pPr algn="ctr"/>
              <a:r>
                <a:rPr lang="en-US" dirty="0"/>
                <a:t>Registers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417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 Configuration [S9b]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8" y="1282847"/>
            <a:ext cx="11663275" cy="3557384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Often need to combine set and clear to create desired effect without destroying other bit values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rgbClr val="00B0F0"/>
                </a:solidFill>
              </a:rPr>
              <a:t>Example</a:t>
            </a:r>
          </a:p>
          <a:p>
            <a:pPr lvl="1"/>
            <a:r>
              <a:rPr lang="en-US" sz="2800" dirty="0">
                <a:solidFill>
                  <a:srgbClr val="00B0F0"/>
                </a:solidFill>
              </a:rPr>
              <a:t>Set Bits: 4 &amp; 5</a:t>
            </a:r>
          </a:p>
          <a:p>
            <a:pPr lvl="1"/>
            <a:r>
              <a:rPr lang="en-US" sz="2800" dirty="0">
                <a:solidFill>
                  <a:srgbClr val="00B0F0"/>
                </a:solidFill>
              </a:rPr>
              <a:t>Clear Bits: 6 &amp; 7</a:t>
            </a:r>
          </a:p>
          <a:p>
            <a:pPr lvl="1"/>
            <a:r>
              <a:rPr lang="en-US" sz="2800" dirty="0">
                <a:solidFill>
                  <a:srgbClr val="00B0F0"/>
                </a:solidFill>
              </a:rPr>
              <a:t>Preserve Other Bit Values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79014" y="3239378"/>
            <a:ext cx="266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Set with | (OR)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79012" y="3784116"/>
            <a:ext cx="5629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Clear with &amp; / ~ (AND/Complement) </a:t>
            </a:r>
          </a:p>
        </p:txBody>
      </p:sp>
      <p:cxnSp>
        <p:nvCxnSpPr>
          <p:cNvPr id="14" name="Straight Arrow Connector 13"/>
          <p:cNvCxnSpPr>
            <a:endCxn id="11" idx="1"/>
          </p:cNvCxnSpPr>
          <p:nvPr/>
        </p:nvCxnSpPr>
        <p:spPr>
          <a:xfrm flipV="1">
            <a:off x="4528457" y="3500988"/>
            <a:ext cx="1450557" cy="684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1"/>
          </p:cNvCxnSpPr>
          <p:nvPr/>
        </p:nvCxnSpPr>
        <p:spPr>
          <a:xfrm flipV="1">
            <a:off x="4528457" y="4045726"/>
            <a:ext cx="1450555" cy="20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65149" y="4596780"/>
            <a:ext cx="1450555" cy="20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1958" y="4317011"/>
            <a:ext cx="479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Combine logic and assignment</a:t>
            </a:r>
          </a:p>
        </p:txBody>
      </p:sp>
    </p:spTree>
    <p:extLst>
      <p:ext uri="{BB962C8B-B14F-4D97-AF65-F5344CB8AC3E}">
        <p14:creationId xmlns:p14="http://schemas.microsoft.com/office/powerpoint/2010/main" val="742350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 Configuration [S10a]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8" y="1282847"/>
            <a:ext cx="11663275" cy="3557384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Often need to combine set and clear to create desired effect without destroying other bit values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rgbClr val="00B0F0"/>
                </a:solidFill>
              </a:rPr>
              <a:t>Example</a:t>
            </a:r>
          </a:p>
          <a:p>
            <a:pPr lvl="1"/>
            <a:r>
              <a:rPr lang="en-US" sz="2800" dirty="0">
                <a:solidFill>
                  <a:srgbClr val="00B0F0"/>
                </a:solidFill>
              </a:rPr>
              <a:t>Set Bits: 4 &amp; 5</a:t>
            </a:r>
          </a:p>
          <a:p>
            <a:pPr lvl="1"/>
            <a:r>
              <a:rPr lang="en-US" sz="2800" dirty="0">
                <a:solidFill>
                  <a:srgbClr val="00B0F0"/>
                </a:solidFill>
              </a:rPr>
              <a:t>Clear Bits: 6 &amp; 7</a:t>
            </a:r>
          </a:p>
          <a:p>
            <a:pPr lvl="1"/>
            <a:r>
              <a:rPr lang="en-US" sz="2800" dirty="0">
                <a:solidFill>
                  <a:srgbClr val="00B0F0"/>
                </a:solidFill>
              </a:rPr>
              <a:t>Preserve Other Bit Values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884119" y="3212186"/>
          <a:ext cx="35656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725637" y="3157246"/>
            <a:ext cx="1041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90606" y="3909583"/>
            <a:ext cx="23767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(after)</a:t>
            </a:r>
          </a:p>
        </p:txBody>
      </p:sp>
    </p:spTree>
    <p:extLst>
      <p:ext uri="{BB962C8B-B14F-4D97-AF65-F5344CB8AC3E}">
        <p14:creationId xmlns:p14="http://schemas.microsoft.com/office/powerpoint/2010/main" val="873158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 Configuration [S10b]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8" y="1282847"/>
            <a:ext cx="11663275" cy="3557384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Often need to combine set and clear to create desired effect without destroying other bit values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rgbClr val="00B0F0"/>
                </a:solidFill>
              </a:rPr>
              <a:t>Example</a:t>
            </a:r>
          </a:p>
          <a:p>
            <a:pPr lvl="1"/>
            <a:r>
              <a:rPr lang="en-US" sz="2800" dirty="0">
                <a:solidFill>
                  <a:srgbClr val="00B0F0"/>
                </a:solidFill>
              </a:rPr>
              <a:t>Set Bits: 4 &amp; 5</a:t>
            </a:r>
          </a:p>
          <a:p>
            <a:pPr lvl="1"/>
            <a:r>
              <a:rPr lang="en-US" sz="2800" dirty="0">
                <a:solidFill>
                  <a:srgbClr val="00B0F0"/>
                </a:solidFill>
              </a:rPr>
              <a:t>Clear Bits: 6 &amp; 7</a:t>
            </a:r>
          </a:p>
          <a:p>
            <a:pPr lvl="1"/>
            <a:r>
              <a:rPr lang="en-US" sz="2800" dirty="0">
                <a:solidFill>
                  <a:srgbClr val="00B0F0"/>
                </a:solidFill>
              </a:rPr>
              <a:t>Preserve Other Bit Values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07592" y="5123359"/>
            <a:ext cx="834715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*)0x40004C02;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&amp;= ~(BIT6 | BIT7) ;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|= (BIT4 | BIT5);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884119" y="3212186"/>
          <a:ext cx="35656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25637" y="3157246"/>
            <a:ext cx="1041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0606" y="3909583"/>
            <a:ext cx="23767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(after)</a:t>
            </a:r>
          </a:p>
        </p:txBody>
      </p:sp>
    </p:spTree>
    <p:extLst>
      <p:ext uri="{BB962C8B-B14F-4D97-AF65-F5344CB8AC3E}">
        <p14:creationId xmlns:p14="http://schemas.microsoft.com/office/powerpoint/2010/main" val="2636463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Banded Memory [S11a]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5412" y="1780447"/>
            <a:ext cx="189814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 Map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21350" y="2325401"/>
            <a:ext cx="2535488" cy="3934161"/>
            <a:chOff x="1380494" y="2792973"/>
            <a:chExt cx="3251624" cy="3283255"/>
          </a:xfrm>
        </p:grpSpPr>
        <p:sp>
          <p:nvSpPr>
            <p:cNvPr id="6" name="Rectangle 5"/>
            <p:cNvSpPr/>
            <p:nvPr/>
          </p:nvSpPr>
          <p:spPr>
            <a:xfrm>
              <a:off x="2816793" y="5321681"/>
              <a:ext cx="1801911" cy="6297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23727" y="4707216"/>
              <a:ext cx="1801911" cy="632260"/>
            </a:xfrm>
            <a:prstGeom prst="rect">
              <a:avLst/>
            </a:prstGeom>
            <a:solidFill>
              <a:srgbClr val="25D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SRAM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30207" y="4109985"/>
              <a:ext cx="1801911" cy="633881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3727" y="3482977"/>
              <a:ext cx="1801911" cy="6465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(unused)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23725" y="2844327"/>
              <a:ext cx="1801911" cy="644007"/>
            </a:xfrm>
            <a:prstGeom prst="rect">
              <a:avLst/>
            </a:prstGeom>
            <a:solidFill>
              <a:srgbClr val="ED7A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System Specific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0494" y="5676118"/>
              <a:ext cx="1463862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0x00000000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94631" y="2792973"/>
              <a:ext cx="1374094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0xFFFFFFFF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0816" y="3117879"/>
              <a:ext cx="1459054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0xE0000000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53805" y="3468063"/>
              <a:ext cx="1412566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0xDFFFFFFF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391990" y="3786555"/>
              <a:ext cx="1463862" cy="702529"/>
              <a:chOff x="433999" y="2645623"/>
              <a:chExt cx="1463862" cy="70252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33999" y="2645623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0x60000000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00075" y="2948042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0x5FFFFFFF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08056" y="5031986"/>
              <a:ext cx="1463862" cy="709221"/>
              <a:chOff x="475713" y="1773362"/>
              <a:chExt cx="1463862" cy="70922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75713" y="1773362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0x20000000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25723" y="2082473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0x1FFFFFFF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436378" y="4403065"/>
              <a:ext cx="1463862" cy="691282"/>
              <a:chOff x="504035" y="1646915"/>
              <a:chExt cx="1463862" cy="69128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04035" y="1646915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0x40000000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3308" y="1938087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0x3FFFFFFF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5451362" y="1848239"/>
            <a:ext cx="1887866" cy="1646730"/>
            <a:chOff x="8217056" y="1211990"/>
            <a:chExt cx="1738574" cy="3001163"/>
          </a:xfrm>
        </p:grpSpPr>
        <p:sp>
          <p:nvSpPr>
            <p:cNvPr id="33" name="Rectangle 32"/>
            <p:cNvSpPr/>
            <p:nvPr/>
          </p:nvSpPr>
          <p:spPr>
            <a:xfrm>
              <a:off x="8217057" y="3516814"/>
              <a:ext cx="1738573" cy="696339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 Region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217056" y="2818613"/>
              <a:ext cx="1738574" cy="698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Reserved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217056" y="1858849"/>
              <a:ext cx="1738574" cy="9606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 Bit-Band Alias Region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17056" y="1211990"/>
              <a:ext cx="1738574" cy="6503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Reserved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>
          <a:xfrm flipV="1">
            <a:off x="3240155" y="1847979"/>
            <a:ext cx="2248408" cy="209420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456838" y="3497819"/>
            <a:ext cx="1999577" cy="115482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9502902" y="1591906"/>
            <a:ext cx="1707708" cy="3448001"/>
            <a:chOff x="5029845" y="2443735"/>
            <a:chExt cx="1788958" cy="3079939"/>
          </a:xfrm>
        </p:grpSpPr>
        <p:sp>
          <p:nvSpPr>
            <p:cNvPr id="44" name="Rectangle 43"/>
            <p:cNvSpPr/>
            <p:nvPr/>
          </p:nvSpPr>
          <p:spPr>
            <a:xfrm>
              <a:off x="5029848" y="5303043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Timer_A0-A3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29848" y="508241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eUSCI_A0-A3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848" y="4861781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eUSCI_B0-B3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847" y="4641150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REF_A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29846" y="442051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COMP_E0-E1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29846" y="4199888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AES256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9846" y="398842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CRC32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29846" y="376424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RTC_C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29845" y="354716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WDT_A 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29845" y="310901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Timer32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29845" y="2443735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ADC14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845" y="333112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029845" y="2659111"/>
              <a:ext cx="1788955" cy="46149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Reserved</a:t>
              </a:r>
            </a:p>
          </p:txBody>
        </p:sp>
      </p:grpSp>
      <p:cxnSp>
        <p:nvCxnSpPr>
          <p:cNvPr id="57" name="Straight Connector 56"/>
          <p:cNvCxnSpPr>
            <a:endCxn id="54" idx="1"/>
          </p:cNvCxnSpPr>
          <p:nvPr/>
        </p:nvCxnSpPr>
        <p:spPr>
          <a:xfrm flipV="1">
            <a:off x="7339228" y="1715405"/>
            <a:ext cx="2163674" cy="13833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44" idx="1"/>
          </p:cNvCxnSpPr>
          <p:nvPr/>
        </p:nvCxnSpPr>
        <p:spPr>
          <a:xfrm>
            <a:off x="7339228" y="3467820"/>
            <a:ext cx="2163677" cy="144858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42896" y="1074700"/>
            <a:ext cx="2427716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General Peripherals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451362" y="4361342"/>
            <a:ext cx="1887866" cy="1646730"/>
            <a:chOff x="8217056" y="1211990"/>
            <a:chExt cx="1738574" cy="3001163"/>
          </a:xfrm>
        </p:grpSpPr>
        <p:sp>
          <p:nvSpPr>
            <p:cNvPr id="75" name="Rectangle 74"/>
            <p:cNvSpPr/>
            <p:nvPr/>
          </p:nvSpPr>
          <p:spPr>
            <a:xfrm>
              <a:off x="8217057" y="3516814"/>
              <a:ext cx="1738573" cy="696339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 Region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217056" y="2818613"/>
              <a:ext cx="1738574" cy="698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Reserved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217056" y="1858849"/>
              <a:ext cx="1738574" cy="9606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 Bit-Band Alias Region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217056" y="1211990"/>
              <a:ext cx="1738574" cy="6503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Reserved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>
            <a:off x="3428826" y="5338525"/>
            <a:ext cx="2017129" cy="66954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461891" y="4364388"/>
            <a:ext cx="1984064" cy="29867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235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Banded Memory [S11b]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5412" y="1780447"/>
            <a:ext cx="189814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 Map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21350" y="2325401"/>
            <a:ext cx="2535488" cy="3934161"/>
            <a:chOff x="1380494" y="2792973"/>
            <a:chExt cx="3251624" cy="3283255"/>
          </a:xfrm>
        </p:grpSpPr>
        <p:sp>
          <p:nvSpPr>
            <p:cNvPr id="6" name="Rectangle 5"/>
            <p:cNvSpPr/>
            <p:nvPr/>
          </p:nvSpPr>
          <p:spPr>
            <a:xfrm>
              <a:off x="2816793" y="5321681"/>
              <a:ext cx="1801911" cy="6297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23727" y="4707216"/>
              <a:ext cx="1801911" cy="632260"/>
            </a:xfrm>
            <a:prstGeom prst="rect">
              <a:avLst/>
            </a:prstGeom>
            <a:solidFill>
              <a:srgbClr val="25D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SRAM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30207" y="4109985"/>
              <a:ext cx="1801911" cy="633881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3727" y="3482977"/>
              <a:ext cx="1801911" cy="6465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(unused)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23725" y="2844327"/>
              <a:ext cx="1801911" cy="644007"/>
            </a:xfrm>
            <a:prstGeom prst="rect">
              <a:avLst/>
            </a:prstGeom>
            <a:solidFill>
              <a:srgbClr val="ED7A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System Specific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0494" y="5676118"/>
              <a:ext cx="1463862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0x00000000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94631" y="2792973"/>
              <a:ext cx="1374094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0xFFFFFFFF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0816" y="3117879"/>
              <a:ext cx="1459054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0xE0000000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53805" y="3468063"/>
              <a:ext cx="1412566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0xDFFFFFFF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391990" y="3786555"/>
              <a:ext cx="1463862" cy="702529"/>
              <a:chOff x="433999" y="2645623"/>
              <a:chExt cx="1463862" cy="70252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33999" y="2645623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0x60000000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00075" y="2948042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0x5FFFFFFF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08056" y="5031986"/>
              <a:ext cx="1463862" cy="709221"/>
              <a:chOff x="475713" y="1773362"/>
              <a:chExt cx="1463862" cy="70922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75713" y="1773362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0x20000000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25723" y="2082473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0x1FFFFFFF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436378" y="4403065"/>
              <a:ext cx="1463862" cy="691282"/>
              <a:chOff x="504035" y="1646915"/>
              <a:chExt cx="1463862" cy="69128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04035" y="1646915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0x40000000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3308" y="1938087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0x3FFFFFFF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5451362" y="1848239"/>
            <a:ext cx="1887866" cy="1646730"/>
            <a:chOff x="8217056" y="1211990"/>
            <a:chExt cx="1738574" cy="3001163"/>
          </a:xfrm>
        </p:grpSpPr>
        <p:sp>
          <p:nvSpPr>
            <p:cNvPr id="33" name="Rectangle 32"/>
            <p:cNvSpPr/>
            <p:nvPr/>
          </p:nvSpPr>
          <p:spPr>
            <a:xfrm>
              <a:off x="8217057" y="3516814"/>
              <a:ext cx="1738573" cy="696339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 Region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217056" y="2818613"/>
              <a:ext cx="1738574" cy="698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Reserved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217056" y="1858849"/>
              <a:ext cx="1738574" cy="9606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 Bit-Band Alias Region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17056" y="1211990"/>
              <a:ext cx="1738574" cy="6503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Reserved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>
          <a:xfrm flipV="1">
            <a:off x="3428826" y="1847979"/>
            <a:ext cx="2059737" cy="205553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456838" y="3497819"/>
            <a:ext cx="1999577" cy="115482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9502902" y="1591906"/>
            <a:ext cx="1707708" cy="3448001"/>
            <a:chOff x="5029845" y="2443735"/>
            <a:chExt cx="1788958" cy="3079939"/>
          </a:xfrm>
        </p:grpSpPr>
        <p:sp>
          <p:nvSpPr>
            <p:cNvPr id="44" name="Rectangle 43"/>
            <p:cNvSpPr/>
            <p:nvPr/>
          </p:nvSpPr>
          <p:spPr>
            <a:xfrm>
              <a:off x="5029848" y="5303043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Timer_A0-A3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29848" y="508241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eUSCI_A0-A3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848" y="4861781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eUSCI_B0-B3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847" y="4641150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REF_A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29846" y="442051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COMP_E0-E1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29846" y="4199888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AES256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9846" y="398842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CRC32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29846" y="376424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RTC_C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29845" y="354716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WDT_A 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29845" y="310901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Timer32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29845" y="2443735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ADC14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845" y="333112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029845" y="2659111"/>
              <a:ext cx="1788955" cy="46149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Reserved</a:t>
              </a:r>
            </a:p>
          </p:txBody>
        </p:sp>
      </p:grpSp>
      <p:cxnSp>
        <p:nvCxnSpPr>
          <p:cNvPr id="57" name="Straight Connector 56"/>
          <p:cNvCxnSpPr>
            <a:endCxn id="54" idx="1"/>
          </p:cNvCxnSpPr>
          <p:nvPr/>
        </p:nvCxnSpPr>
        <p:spPr>
          <a:xfrm flipV="1">
            <a:off x="7339228" y="1715405"/>
            <a:ext cx="2163674" cy="13833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44" idx="1"/>
          </p:cNvCxnSpPr>
          <p:nvPr/>
        </p:nvCxnSpPr>
        <p:spPr>
          <a:xfrm>
            <a:off x="7339228" y="3467820"/>
            <a:ext cx="2163677" cy="144858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42896" y="1074700"/>
            <a:ext cx="2427716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General Peripherals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451362" y="4361342"/>
            <a:ext cx="1887866" cy="1646730"/>
            <a:chOff x="8217056" y="1211990"/>
            <a:chExt cx="1738574" cy="3001163"/>
          </a:xfrm>
        </p:grpSpPr>
        <p:sp>
          <p:nvSpPr>
            <p:cNvPr id="75" name="Rectangle 74"/>
            <p:cNvSpPr/>
            <p:nvPr/>
          </p:nvSpPr>
          <p:spPr>
            <a:xfrm>
              <a:off x="8217057" y="3516814"/>
              <a:ext cx="1738573" cy="696339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SRAM Region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217056" y="2818613"/>
              <a:ext cx="1738574" cy="698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Reserved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217056" y="1858849"/>
              <a:ext cx="1738574" cy="9606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SRAM Bit-Band Alias Region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217056" y="1211990"/>
              <a:ext cx="1738574" cy="6503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Reserved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>
            <a:off x="3428826" y="5338525"/>
            <a:ext cx="2017129" cy="66954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461891" y="4364388"/>
            <a:ext cx="1984064" cy="29867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5339651" y="2139540"/>
            <a:ext cx="2132304" cy="604841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5347744" y="4669411"/>
            <a:ext cx="2132304" cy="604841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17708" y="5411847"/>
            <a:ext cx="44505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FFFF00"/>
                </a:solidFill>
              </a:rPr>
              <a:t>First 1MB of </a:t>
            </a:r>
            <a:r>
              <a:rPr lang="en-US" sz="2600" dirty="0" smtClean="0">
                <a:solidFill>
                  <a:srgbClr val="FFFF00"/>
                </a:solidFill>
              </a:rPr>
              <a:t>SRAM </a:t>
            </a:r>
            <a:r>
              <a:rPr lang="en-US" sz="2600" dirty="0">
                <a:solidFill>
                  <a:srgbClr val="FFFF00"/>
                </a:solidFill>
              </a:rPr>
              <a:t>and </a:t>
            </a:r>
            <a:r>
              <a:rPr lang="en-US" sz="2600" dirty="0" smtClean="0">
                <a:solidFill>
                  <a:srgbClr val="FFFF00"/>
                </a:solidFill>
              </a:rPr>
              <a:t>Peripheral have </a:t>
            </a:r>
            <a:r>
              <a:rPr lang="en-US" sz="2600" dirty="0">
                <a:solidFill>
                  <a:srgbClr val="FFFF00"/>
                </a:solidFill>
              </a:rPr>
              <a:t>a bit-band alias</a:t>
            </a:r>
          </a:p>
        </p:txBody>
      </p:sp>
    </p:spTree>
    <p:extLst>
      <p:ext uri="{BB962C8B-B14F-4D97-AF65-F5344CB8AC3E}">
        <p14:creationId xmlns:p14="http://schemas.microsoft.com/office/powerpoint/2010/main" val="1766792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Band Alias [S12a]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279036" cy="1944122"/>
          </a:xfrm>
        </p:spPr>
        <p:txBody>
          <a:bodyPr/>
          <a:lstStyle/>
          <a:p>
            <a:r>
              <a:rPr lang="en-US" dirty="0"/>
              <a:t>Each bit in the Peripheral &amp; SRAM region is </a:t>
            </a:r>
            <a:r>
              <a:rPr lang="en-US" dirty="0">
                <a:solidFill>
                  <a:srgbClr val="FFFF00"/>
                </a:solidFill>
              </a:rPr>
              <a:t>bit addressable</a:t>
            </a:r>
          </a:p>
          <a:p>
            <a:pPr lvl="1"/>
            <a:r>
              <a:rPr lang="en-US" dirty="0"/>
              <a:t>Bits are word aligned</a:t>
            </a:r>
          </a:p>
          <a:p>
            <a:pPr lvl="1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62918" y="2577498"/>
            <a:ext cx="1881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0x20000001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81789" y="3112706"/>
            <a:ext cx="1881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0x20000002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54897" y="2115719"/>
            <a:ext cx="1881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0x20000000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275147" y="4114840"/>
            <a:ext cx="8021" cy="8424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19"/>
          <p:cNvSpPr txBox="1"/>
          <p:nvPr/>
        </p:nvSpPr>
        <p:spPr>
          <a:xfrm>
            <a:off x="6720314" y="1514435"/>
            <a:ext cx="11720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00B0F0"/>
                </a:solidFill>
              </a:rPr>
              <a:t>Address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70938" y="3614167"/>
            <a:ext cx="1881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0x20000003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4352"/>
              </p:ext>
            </p:extLst>
          </p:nvPr>
        </p:nvGraphicFramePr>
        <p:xfrm>
          <a:off x="8040414" y="1591434"/>
          <a:ext cx="3615904" cy="3314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734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5C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3" name="TextBox 119"/>
          <p:cNvSpPr txBox="1"/>
          <p:nvPr/>
        </p:nvSpPr>
        <p:spPr>
          <a:xfrm>
            <a:off x="9361298" y="988492"/>
            <a:ext cx="97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rgbClr val="00B0F0"/>
                </a:solidFill>
              </a:rPr>
              <a:t>Bits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0314" y="5396570"/>
            <a:ext cx="188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Alias: </a:t>
            </a:r>
            <a:r>
              <a:rPr lang="en-US" sz="2400" dirty="0">
                <a:solidFill>
                  <a:srgbClr val="25C6FF"/>
                </a:solidFill>
              </a:rPr>
              <a:t>0x2200003C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20716" y="5390352"/>
            <a:ext cx="188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Alias: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0x22000010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180208" y="5368661"/>
            <a:ext cx="188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Alias: </a:t>
            </a:r>
            <a:r>
              <a:rPr lang="en-US" sz="2400" dirty="0">
                <a:solidFill>
                  <a:srgbClr val="FFFF00"/>
                </a:solidFill>
              </a:rPr>
              <a:t>0x22000000</a:t>
            </a:r>
          </a:p>
        </p:txBody>
      </p:sp>
      <p:cxnSp>
        <p:nvCxnSpPr>
          <p:cNvPr id="70" name="Straight Arrow Connector 69"/>
          <p:cNvCxnSpPr>
            <a:endCxn id="67" idx="0"/>
          </p:cNvCxnSpPr>
          <p:nvPr/>
        </p:nvCxnSpPr>
        <p:spPr>
          <a:xfrm flipH="1">
            <a:off x="7660896" y="3023766"/>
            <a:ext cx="623234" cy="2372804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8" idx="0"/>
          </p:cNvCxnSpPr>
          <p:nvPr/>
        </p:nvCxnSpPr>
        <p:spPr>
          <a:xfrm flipH="1">
            <a:off x="9361298" y="2532773"/>
            <a:ext cx="274044" cy="285757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9" idx="0"/>
          </p:cNvCxnSpPr>
          <p:nvPr/>
        </p:nvCxnSpPr>
        <p:spPr>
          <a:xfrm flipH="1">
            <a:off x="11120790" y="2561987"/>
            <a:ext cx="292050" cy="280667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60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Band Alias [S12b]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279036" cy="5568191"/>
          </a:xfrm>
        </p:spPr>
        <p:txBody>
          <a:bodyPr/>
          <a:lstStyle/>
          <a:p>
            <a:r>
              <a:rPr lang="en-US" dirty="0"/>
              <a:t>Each bit in the Peripheral &amp; SRAM region is </a:t>
            </a:r>
            <a:r>
              <a:rPr lang="en-US" dirty="0">
                <a:solidFill>
                  <a:srgbClr val="FFFF00"/>
                </a:solidFill>
              </a:rPr>
              <a:t>bit addressable</a:t>
            </a:r>
          </a:p>
          <a:p>
            <a:pPr lvl="1"/>
            <a:r>
              <a:rPr lang="en-US" dirty="0"/>
              <a:t>Bits are word aligned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Alias region is offset 0x02000000</a:t>
            </a:r>
          </a:p>
          <a:p>
            <a:pPr lvl="1"/>
            <a:r>
              <a:rPr lang="en-US" dirty="0"/>
              <a:t>Peripheral Bit Band: </a:t>
            </a:r>
            <a:r>
              <a:rPr lang="en-US" dirty="0">
                <a:solidFill>
                  <a:srgbClr val="25C6FF"/>
                </a:solidFill>
              </a:rPr>
              <a:t>0x42000000</a:t>
            </a:r>
          </a:p>
          <a:p>
            <a:pPr lvl="1"/>
            <a:r>
              <a:rPr lang="en-US" dirty="0"/>
              <a:t>SRAM Bit Band: </a:t>
            </a:r>
            <a:r>
              <a:rPr lang="en-US" dirty="0" smtClean="0">
                <a:solidFill>
                  <a:srgbClr val="25C6FF"/>
                </a:solidFill>
              </a:rPr>
              <a:t>0x22000000</a:t>
            </a:r>
          </a:p>
          <a:p>
            <a:pPr lvl="1"/>
            <a:endParaRPr lang="en-US" dirty="0">
              <a:solidFill>
                <a:srgbClr val="25C6FF"/>
              </a:solidFill>
            </a:endParaRPr>
          </a:p>
          <a:p>
            <a:r>
              <a:rPr lang="en-US" dirty="0"/>
              <a:t>Allows single bit to be read or written to</a:t>
            </a:r>
          </a:p>
          <a:p>
            <a:pPr marL="0" indent="0">
              <a:buNone/>
            </a:pPr>
            <a:endParaRPr lang="en-US" dirty="0">
              <a:solidFill>
                <a:srgbClr val="25C6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62918" y="2577498"/>
            <a:ext cx="1881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0x20000001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81789" y="3112706"/>
            <a:ext cx="1881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0x20000002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54897" y="2115719"/>
            <a:ext cx="1881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0x20000000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275147" y="4114840"/>
            <a:ext cx="8021" cy="8424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19"/>
          <p:cNvSpPr txBox="1"/>
          <p:nvPr/>
        </p:nvSpPr>
        <p:spPr>
          <a:xfrm>
            <a:off x="6720314" y="1514435"/>
            <a:ext cx="11720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00B0F0"/>
                </a:solidFill>
              </a:rPr>
              <a:t>Address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70938" y="3614167"/>
            <a:ext cx="1881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0x20000003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40414" y="1591434"/>
          <a:ext cx="3615904" cy="3314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734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5C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3" name="TextBox 119"/>
          <p:cNvSpPr txBox="1"/>
          <p:nvPr/>
        </p:nvSpPr>
        <p:spPr>
          <a:xfrm>
            <a:off x="9361298" y="988492"/>
            <a:ext cx="97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rgbClr val="00B0F0"/>
                </a:solidFill>
              </a:rPr>
              <a:t>Bits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0314" y="5396570"/>
            <a:ext cx="188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Alias: </a:t>
            </a:r>
            <a:r>
              <a:rPr lang="en-US" sz="2400" dirty="0">
                <a:solidFill>
                  <a:srgbClr val="25C6FF"/>
                </a:solidFill>
              </a:rPr>
              <a:t>0x2200003C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20716" y="5390352"/>
            <a:ext cx="188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Alias: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0x22000010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180208" y="5368661"/>
            <a:ext cx="188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Alias: </a:t>
            </a:r>
            <a:r>
              <a:rPr lang="en-US" sz="2400" dirty="0">
                <a:solidFill>
                  <a:srgbClr val="FFFF00"/>
                </a:solidFill>
              </a:rPr>
              <a:t>0x22000000</a:t>
            </a:r>
          </a:p>
        </p:txBody>
      </p:sp>
      <p:cxnSp>
        <p:nvCxnSpPr>
          <p:cNvPr id="70" name="Straight Arrow Connector 69"/>
          <p:cNvCxnSpPr>
            <a:endCxn id="67" idx="0"/>
          </p:cNvCxnSpPr>
          <p:nvPr/>
        </p:nvCxnSpPr>
        <p:spPr>
          <a:xfrm flipH="1">
            <a:off x="7660896" y="3023766"/>
            <a:ext cx="623234" cy="2372804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8" idx="0"/>
          </p:cNvCxnSpPr>
          <p:nvPr/>
        </p:nvCxnSpPr>
        <p:spPr>
          <a:xfrm flipH="1">
            <a:off x="9361298" y="2532773"/>
            <a:ext cx="274044" cy="285757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9" idx="0"/>
          </p:cNvCxnSpPr>
          <p:nvPr/>
        </p:nvCxnSpPr>
        <p:spPr>
          <a:xfrm flipH="1">
            <a:off x="11120790" y="2561987"/>
            <a:ext cx="292050" cy="280667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009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Band Effects [S13a]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279036" cy="1510670"/>
          </a:xfrm>
        </p:spPr>
        <p:txBody>
          <a:bodyPr/>
          <a:lstStyle/>
          <a:p>
            <a:r>
              <a:rPr lang="en-US" sz="3200" dirty="0"/>
              <a:t>Negatives</a:t>
            </a:r>
          </a:p>
          <a:p>
            <a:pPr lvl="1"/>
            <a:r>
              <a:rPr lang="en-US" sz="2800" dirty="0"/>
              <a:t>Reduces the overall available memory for other hardware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62918" y="2577498"/>
            <a:ext cx="1881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0x20000001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81789" y="3112706"/>
            <a:ext cx="1881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0x20000002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54897" y="2115719"/>
            <a:ext cx="1881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0x20000000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275147" y="4114840"/>
            <a:ext cx="8021" cy="8424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19"/>
          <p:cNvSpPr txBox="1"/>
          <p:nvPr/>
        </p:nvSpPr>
        <p:spPr>
          <a:xfrm>
            <a:off x="6720314" y="1514435"/>
            <a:ext cx="11720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00B0F0"/>
                </a:solidFill>
              </a:rPr>
              <a:t>Address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70938" y="3614167"/>
            <a:ext cx="1881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0x20000003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40414" y="1591434"/>
          <a:ext cx="3615904" cy="3314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734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5C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3" name="TextBox 119"/>
          <p:cNvSpPr txBox="1"/>
          <p:nvPr/>
        </p:nvSpPr>
        <p:spPr>
          <a:xfrm>
            <a:off x="9361298" y="988492"/>
            <a:ext cx="97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rgbClr val="00B0F0"/>
                </a:solidFill>
              </a:rPr>
              <a:t>Bits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0314" y="5396570"/>
            <a:ext cx="188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Alias: </a:t>
            </a:r>
            <a:r>
              <a:rPr lang="en-US" sz="2400" dirty="0">
                <a:solidFill>
                  <a:srgbClr val="25C6FF"/>
                </a:solidFill>
              </a:rPr>
              <a:t>0x2200003C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20716" y="5390352"/>
            <a:ext cx="188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Alias: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0x22000010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180208" y="5368661"/>
            <a:ext cx="188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Alias: </a:t>
            </a:r>
            <a:r>
              <a:rPr lang="en-US" sz="2400" dirty="0">
                <a:solidFill>
                  <a:srgbClr val="FFFF00"/>
                </a:solidFill>
              </a:rPr>
              <a:t>0x22000000</a:t>
            </a:r>
          </a:p>
        </p:txBody>
      </p:sp>
      <p:cxnSp>
        <p:nvCxnSpPr>
          <p:cNvPr id="70" name="Straight Arrow Connector 69"/>
          <p:cNvCxnSpPr>
            <a:endCxn id="67" idx="0"/>
          </p:cNvCxnSpPr>
          <p:nvPr/>
        </p:nvCxnSpPr>
        <p:spPr>
          <a:xfrm flipH="1">
            <a:off x="7660896" y="3023766"/>
            <a:ext cx="623234" cy="2372804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8" idx="0"/>
          </p:cNvCxnSpPr>
          <p:nvPr/>
        </p:nvCxnSpPr>
        <p:spPr>
          <a:xfrm flipH="1">
            <a:off x="9361298" y="2532773"/>
            <a:ext cx="274044" cy="285757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9" idx="0"/>
          </p:cNvCxnSpPr>
          <p:nvPr/>
        </p:nvCxnSpPr>
        <p:spPr>
          <a:xfrm flipH="1">
            <a:off x="11120790" y="2561987"/>
            <a:ext cx="292050" cy="280667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274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Band Effects [S13b]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279036" cy="3552254"/>
          </a:xfrm>
        </p:spPr>
        <p:txBody>
          <a:bodyPr/>
          <a:lstStyle/>
          <a:p>
            <a:r>
              <a:rPr lang="en-US" sz="3200" dirty="0"/>
              <a:t>Negatives</a:t>
            </a:r>
          </a:p>
          <a:p>
            <a:pPr lvl="1"/>
            <a:r>
              <a:rPr lang="en-US" sz="2800" dirty="0"/>
              <a:t>Reduces the overall available memory for other hardware</a:t>
            </a:r>
          </a:p>
          <a:p>
            <a:pPr lvl="1"/>
            <a:endParaRPr lang="en-US" sz="2800" dirty="0"/>
          </a:p>
          <a:p>
            <a:r>
              <a:rPr lang="en-US" sz="3200" dirty="0"/>
              <a:t>Positives</a:t>
            </a:r>
          </a:p>
          <a:p>
            <a:pPr lvl="1"/>
            <a:r>
              <a:rPr lang="en-US" sz="2800" dirty="0"/>
              <a:t>Reduces number of instructions needed for </a:t>
            </a:r>
            <a:r>
              <a:rPr lang="en-US" sz="2800" dirty="0">
                <a:solidFill>
                  <a:srgbClr val="25C6FF"/>
                </a:solidFill>
              </a:rPr>
              <a:t>read, modify, write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62918" y="2577498"/>
            <a:ext cx="1881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0x20000001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81789" y="3112706"/>
            <a:ext cx="1881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0x20000002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54897" y="2115719"/>
            <a:ext cx="1881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0x20000000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275147" y="4114840"/>
            <a:ext cx="8021" cy="8424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19"/>
          <p:cNvSpPr txBox="1"/>
          <p:nvPr/>
        </p:nvSpPr>
        <p:spPr>
          <a:xfrm>
            <a:off x="6720314" y="1514435"/>
            <a:ext cx="11720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00B0F0"/>
                </a:solidFill>
              </a:rPr>
              <a:t>Address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70938" y="3614167"/>
            <a:ext cx="1881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0x20000003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40414" y="1591434"/>
          <a:ext cx="3615904" cy="3314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734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5C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3" name="TextBox 119"/>
          <p:cNvSpPr txBox="1"/>
          <p:nvPr/>
        </p:nvSpPr>
        <p:spPr>
          <a:xfrm>
            <a:off x="9361298" y="988492"/>
            <a:ext cx="97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rgbClr val="00B0F0"/>
                </a:solidFill>
              </a:rPr>
              <a:t>Bits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0314" y="5396570"/>
            <a:ext cx="188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Alias: </a:t>
            </a:r>
            <a:r>
              <a:rPr lang="en-US" sz="2400" dirty="0">
                <a:solidFill>
                  <a:srgbClr val="25C6FF"/>
                </a:solidFill>
              </a:rPr>
              <a:t>0x2200003C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20716" y="5390352"/>
            <a:ext cx="188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Alias: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0x22000010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180208" y="5368661"/>
            <a:ext cx="188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Alias: </a:t>
            </a:r>
            <a:r>
              <a:rPr lang="en-US" sz="2400" dirty="0">
                <a:solidFill>
                  <a:srgbClr val="FFFF00"/>
                </a:solidFill>
              </a:rPr>
              <a:t>0x22000000</a:t>
            </a:r>
          </a:p>
        </p:txBody>
      </p:sp>
      <p:cxnSp>
        <p:nvCxnSpPr>
          <p:cNvPr id="70" name="Straight Arrow Connector 69"/>
          <p:cNvCxnSpPr>
            <a:endCxn id="67" idx="0"/>
          </p:cNvCxnSpPr>
          <p:nvPr/>
        </p:nvCxnSpPr>
        <p:spPr>
          <a:xfrm flipH="1">
            <a:off x="7660896" y="3023766"/>
            <a:ext cx="623234" cy="2372804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8" idx="0"/>
          </p:cNvCxnSpPr>
          <p:nvPr/>
        </p:nvCxnSpPr>
        <p:spPr>
          <a:xfrm flipH="1">
            <a:off x="9361298" y="2532773"/>
            <a:ext cx="274044" cy="285757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9" idx="0"/>
          </p:cNvCxnSpPr>
          <p:nvPr/>
        </p:nvCxnSpPr>
        <p:spPr>
          <a:xfrm flipH="1">
            <a:off x="11120790" y="2561987"/>
            <a:ext cx="292050" cy="280667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351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Band Effects [S13c]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279036" cy="3985706"/>
          </a:xfrm>
        </p:spPr>
        <p:txBody>
          <a:bodyPr/>
          <a:lstStyle/>
          <a:p>
            <a:r>
              <a:rPr lang="en-US" sz="3200" dirty="0"/>
              <a:t>Negatives</a:t>
            </a:r>
          </a:p>
          <a:p>
            <a:pPr lvl="1"/>
            <a:r>
              <a:rPr lang="en-US" sz="2800" dirty="0"/>
              <a:t>Reduces the overall available memory for other hardware</a:t>
            </a:r>
          </a:p>
          <a:p>
            <a:pPr lvl="1"/>
            <a:endParaRPr lang="en-US" sz="2800" dirty="0"/>
          </a:p>
          <a:p>
            <a:r>
              <a:rPr lang="en-US" sz="3200" dirty="0"/>
              <a:t>Positives</a:t>
            </a:r>
          </a:p>
          <a:p>
            <a:pPr lvl="1"/>
            <a:r>
              <a:rPr lang="en-US" sz="2800" dirty="0"/>
              <a:t>Reduces number of instructions needed for </a:t>
            </a:r>
            <a:r>
              <a:rPr lang="en-US" sz="2800" dirty="0">
                <a:solidFill>
                  <a:srgbClr val="25C6FF"/>
                </a:solidFill>
              </a:rPr>
              <a:t>read, modify, write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Operation is </a:t>
            </a:r>
            <a:r>
              <a:rPr lang="en-US" sz="2400" dirty="0">
                <a:solidFill>
                  <a:srgbClr val="FFFF00"/>
                </a:solidFill>
              </a:rPr>
              <a:t>atomic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62918" y="2577498"/>
            <a:ext cx="1881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0x20000001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81789" y="3112706"/>
            <a:ext cx="1881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0x20000002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54897" y="2115719"/>
            <a:ext cx="1881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0x20000000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275147" y="4114840"/>
            <a:ext cx="8021" cy="8424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19"/>
          <p:cNvSpPr txBox="1"/>
          <p:nvPr/>
        </p:nvSpPr>
        <p:spPr>
          <a:xfrm>
            <a:off x="6720314" y="1514435"/>
            <a:ext cx="11720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00B0F0"/>
                </a:solidFill>
              </a:rPr>
              <a:t>Address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70938" y="3614167"/>
            <a:ext cx="1881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0x20000003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40414" y="1591434"/>
          <a:ext cx="3615904" cy="3314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519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734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5C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34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3" name="TextBox 119"/>
          <p:cNvSpPr txBox="1"/>
          <p:nvPr/>
        </p:nvSpPr>
        <p:spPr>
          <a:xfrm>
            <a:off x="9361298" y="988492"/>
            <a:ext cx="97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rgbClr val="00B0F0"/>
                </a:solidFill>
              </a:rPr>
              <a:t>Bits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0314" y="5396570"/>
            <a:ext cx="188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Alias: </a:t>
            </a:r>
            <a:r>
              <a:rPr lang="en-US" sz="2400" dirty="0">
                <a:solidFill>
                  <a:srgbClr val="25C6FF"/>
                </a:solidFill>
              </a:rPr>
              <a:t>0x2200003C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20716" y="5390352"/>
            <a:ext cx="188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Alias: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0x22000010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180208" y="5368661"/>
            <a:ext cx="188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Alias: </a:t>
            </a:r>
            <a:r>
              <a:rPr lang="en-US" sz="2400" dirty="0">
                <a:solidFill>
                  <a:srgbClr val="FFFF00"/>
                </a:solidFill>
              </a:rPr>
              <a:t>0x22000000</a:t>
            </a:r>
          </a:p>
        </p:txBody>
      </p:sp>
      <p:cxnSp>
        <p:nvCxnSpPr>
          <p:cNvPr id="70" name="Straight Arrow Connector 69"/>
          <p:cNvCxnSpPr>
            <a:endCxn id="67" idx="0"/>
          </p:cNvCxnSpPr>
          <p:nvPr/>
        </p:nvCxnSpPr>
        <p:spPr>
          <a:xfrm flipH="1">
            <a:off x="7660896" y="3023766"/>
            <a:ext cx="623234" cy="2372804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8" idx="0"/>
          </p:cNvCxnSpPr>
          <p:nvPr/>
        </p:nvCxnSpPr>
        <p:spPr>
          <a:xfrm flipH="1">
            <a:off x="9361298" y="2532773"/>
            <a:ext cx="274044" cy="285757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9" idx="0"/>
          </p:cNvCxnSpPr>
          <p:nvPr/>
        </p:nvCxnSpPr>
        <p:spPr>
          <a:xfrm flipH="1">
            <a:off x="11120790" y="2561987"/>
            <a:ext cx="292050" cy="280667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43907" y="5440457"/>
            <a:ext cx="4415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Only one instruction is needed and it cannot be interrupted</a:t>
            </a:r>
          </a:p>
        </p:txBody>
      </p:sp>
    </p:spTree>
    <p:extLst>
      <p:ext uri="{BB962C8B-B14F-4D97-AF65-F5344CB8AC3E}">
        <p14:creationId xmlns:p14="http://schemas.microsoft.com/office/powerpoint/2010/main" val="121550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 [S1c]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6746699" cy="3121367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Bit Manipulation </a:t>
            </a:r>
            <a:r>
              <a:rPr lang="en-US" dirty="0"/>
              <a:t>used to configure microcontrollers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All arithmetic operations can be done with bitwise operations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140255" y="699746"/>
            <a:ext cx="4708200" cy="3878608"/>
            <a:chOff x="1076727" y="2806929"/>
            <a:chExt cx="4708200" cy="3878608"/>
          </a:xfrm>
        </p:grpSpPr>
        <p:grpSp>
          <p:nvGrpSpPr>
            <p:cNvPr id="55" name="Group 54"/>
            <p:cNvGrpSpPr/>
            <p:nvPr/>
          </p:nvGrpSpPr>
          <p:grpSpPr>
            <a:xfrm>
              <a:off x="1076727" y="2806929"/>
              <a:ext cx="4708200" cy="3878608"/>
              <a:chOff x="5505409" y="2567228"/>
              <a:chExt cx="4836926" cy="348596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505409" y="2567228"/>
                <a:ext cx="4836926" cy="34859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2000" b="1" dirty="0">
                    <a:solidFill>
                      <a:schemeClr val="tx1"/>
                    </a:solidFill>
                  </a:rPr>
                  <a:t>Generalized ARM CPU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180962" y="5556688"/>
                <a:ext cx="1424247" cy="3508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Result</a:t>
                </a:r>
              </a:p>
            </p:txBody>
          </p:sp>
          <p:sp>
            <p:nvSpPr>
              <p:cNvPr id="62" name="Trapezoid 61"/>
              <p:cNvSpPr/>
              <p:nvPr/>
            </p:nvSpPr>
            <p:spPr>
              <a:xfrm rot="10800000">
                <a:off x="5678871" y="4050256"/>
                <a:ext cx="2403366" cy="1092154"/>
              </a:xfrm>
              <a:prstGeom prst="trapezoid">
                <a:avLst>
                  <a:gd name="adj" fmla="val 4609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 rot="10800000">
                <a:off x="6754623" y="4041133"/>
                <a:ext cx="251864" cy="29281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826704" y="4390725"/>
                <a:ext cx="2188542" cy="525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Arithmetic Logic </a:t>
                </a:r>
              </a:p>
              <a:p>
                <a:pPr algn="ctr"/>
                <a:r>
                  <a:rPr lang="en-US" sz="16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Unit (ALU)</a:t>
                </a: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6064293" y="2730987"/>
                <a:ext cx="4088441" cy="880347"/>
                <a:chOff x="8502869" y="1779762"/>
                <a:chExt cx="4088441" cy="880347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8502869" y="1779762"/>
                  <a:ext cx="4088441" cy="880347"/>
                  <a:chOff x="4780328" y="1563995"/>
                  <a:chExt cx="3669387" cy="894393"/>
                </a:xfrm>
              </p:grpSpPr>
              <p:sp>
                <p:nvSpPr>
                  <p:cNvPr id="77" name="Rectangle 76"/>
                  <p:cNvSpPr/>
                  <p:nvPr/>
                </p:nvSpPr>
                <p:spPr>
                  <a:xfrm>
                    <a:off x="4780328" y="1563995"/>
                    <a:ext cx="1590321" cy="894393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General Purpose Registers</a:t>
                    </a:r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6808451" y="1590669"/>
                    <a:ext cx="1641264" cy="334384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Stack pointer</a:t>
                    </a:r>
                  </a:p>
                </p:txBody>
              </p:sp>
            </p:grpSp>
            <p:sp>
              <p:nvSpPr>
                <p:cNvPr id="76" name="Rectangle 75"/>
                <p:cNvSpPr/>
                <p:nvPr/>
              </p:nvSpPr>
              <p:spPr>
                <a:xfrm>
                  <a:off x="10762613" y="2135150"/>
                  <a:ext cx="1828594" cy="35615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Program Counter</a:t>
                  </a:r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>
                <a:off x="6307133" y="3632650"/>
                <a:ext cx="0" cy="408482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7550734" y="3641773"/>
                <a:ext cx="0" cy="408482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6893085" y="5142410"/>
                <a:ext cx="0" cy="408482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8491590" y="3583167"/>
                <a:ext cx="1545618" cy="3718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Instruction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937417" y="5353103"/>
              <a:ext cx="1629657" cy="280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PSR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7418" y="5628674"/>
              <a:ext cx="1622564" cy="334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Mask Registers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3870" y="5969324"/>
              <a:ext cx="1629657" cy="280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02937" y="4706787"/>
              <a:ext cx="1723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Special Function</a:t>
              </a:r>
            </a:p>
            <a:p>
              <a:pPr algn="ctr"/>
              <a:r>
                <a:rPr lang="en-US" dirty="0"/>
                <a:t>Registers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8402" b="53519"/>
          <a:stretch/>
        </p:blipFill>
        <p:spPr>
          <a:xfrm>
            <a:off x="7147194" y="5056899"/>
            <a:ext cx="1009623" cy="65429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2"/>
          <a:srcRect l="35431" t="56774" r="34891" b="-1203"/>
          <a:stretch/>
        </p:blipFill>
        <p:spPr>
          <a:xfrm>
            <a:off x="7522666" y="5776787"/>
            <a:ext cx="948267" cy="62542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/>
          <a:srcRect l="35559" r="36177" b="53519"/>
          <a:stretch/>
        </p:blipFill>
        <p:spPr>
          <a:xfrm>
            <a:off x="8595258" y="5711195"/>
            <a:ext cx="903111" cy="654296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2"/>
          <a:srcRect l="71130" b="53519"/>
          <a:stretch/>
        </p:blipFill>
        <p:spPr>
          <a:xfrm>
            <a:off x="9645380" y="5729677"/>
            <a:ext cx="922455" cy="6542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2"/>
          <a:srcRect l="70584" t="55571"/>
          <a:stretch/>
        </p:blipFill>
        <p:spPr>
          <a:xfrm>
            <a:off x="10672816" y="5776787"/>
            <a:ext cx="939892" cy="6254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2"/>
          <a:srcRect t="55571" r="68279"/>
          <a:stretch/>
        </p:blipFill>
        <p:spPr>
          <a:xfrm>
            <a:off x="10812226" y="5092578"/>
            <a:ext cx="1013555" cy="6254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0302" y="5136147"/>
            <a:ext cx="3088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Made of Logic Gates</a:t>
            </a:r>
          </a:p>
        </p:txBody>
      </p:sp>
      <p:sp>
        <p:nvSpPr>
          <p:cNvPr id="13" name="Right Brace 12"/>
          <p:cNvSpPr/>
          <p:nvPr/>
        </p:nvSpPr>
        <p:spPr>
          <a:xfrm rot="5400000">
            <a:off x="9381122" y="2489839"/>
            <a:ext cx="226466" cy="47082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7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 [S1d]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6746699" cy="4172937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Bit Manipulation </a:t>
            </a:r>
            <a:r>
              <a:rPr lang="en-US" dirty="0"/>
              <a:t>used to configure microcontrollers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All arithmetic operations can be done with bitwise operations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Bitwise operators are needed to configure peripherals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140255" y="699746"/>
            <a:ext cx="4708200" cy="3878608"/>
            <a:chOff x="1076727" y="2806929"/>
            <a:chExt cx="4708200" cy="3878608"/>
          </a:xfrm>
        </p:grpSpPr>
        <p:grpSp>
          <p:nvGrpSpPr>
            <p:cNvPr id="55" name="Group 54"/>
            <p:cNvGrpSpPr/>
            <p:nvPr/>
          </p:nvGrpSpPr>
          <p:grpSpPr>
            <a:xfrm>
              <a:off x="1076727" y="2806929"/>
              <a:ext cx="4708200" cy="3878608"/>
              <a:chOff x="5505409" y="2567228"/>
              <a:chExt cx="4836926" cy="348596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505409" y="2567228"/>
                <a:ext cx="4836926" cy="34859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2000" b="1" dirty="0">
                    <a:solidFill>
                      <a:schemeClr val="tx1"/>
                    </a:solidFill>
                  </a:rPr>
                  <a:t>Generalized ARM CPU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180962" y="5556688"/>
                <a:ext cx="1424247" cy="3508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Result</a:t>
                </a:r>
              </a:p>
            </p:txBody>
          </p:sp>
          <p:sp>
            <p:nvSpPr>
              <p:cNvPr id="62" name="Trapezoid 61"/>
              <p:cNvSpPr/>
              <p:nvPr/>
            </p:nvSpPr>
            <p:spPr>
              <a:xfrm rot="10800000">
                <a:off x="5678871" y="4050256"/>
                <a:ext cx="2403366" cy="1092154"/>
              </a:xfrm>
              <a:prstGeom prst="trapezoid">
                <a:avLst>
                  <a:gd name="adj" fmla="val 4609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 rot="10800000">
                <a:off x="6754623" y="4041133"/>
                <a:ext cx="251864" cy="29281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826704" y="4390725"/>
                <a:ext cx="2188542" cy="525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Arithmetic Logic </a:t>
                </a:r>
              </a:p>
              <a:p>
                <a:pPr algn="ctr"/>
                <a:r>
                  <a:rPr lang="en-US" sz="16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Unit (ALU)</a:t>
                </a: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6064293" y="2730987"/>
                <a:ext cx="4088441" cy="880347"/>
                <a:chOff x="8502869" y="1779762"/>
                <a:chExt cx="4088441" cy="880347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8502869" y="1779762"/>
                  <a:ext cx="4088441" cy="880347"/>
                  <a:chOff x="4780328" y="1563995"/>
                  <a:chExt cx="3669387" cy="894393"/>
                </a:xfrm>
              </p:grpSpPr>
              <p:sp>
                <p:nvSpPr>
                  <p:cNvPr id="77" name="Rectangle 76"/>
                  <p:cNvSpPr/>
                  <p:nvPr/>
                </p:nvSpPr>
                <p:spPr>
                  <a:xfrm>
                    <a:off x="4780328" y="1563995"/>
                    <a:ext cx="1590321" cy="894393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General Purpose Registers</a:t>
                    </a:r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6808451" y="1590669"/>
                    <a:ext cx="1641264" cy="334384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Stack pointer</a:t>
                    </a:r>
                  </a:p>
                </p:txBody>
              </p:sp>
            </p:grpSp>
            <p:sp>
              <p:nvSpPr>
                <p:cNvPr id="76" name="Rectangle 75"/>
                <p:cNvSpPr/>
                <p:nvPr/>
              </p:nvSpPr>
              <p:spPr>
                <a:xfrm>
                  <a:off x="10762613" y="2135150"/>
                  <a:ext cx="1828594" cy="35615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Program Counter</a:t>
                  </a:r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>
                <a:off x="6307133" y="3632650"/>
                <a:ext cx="0" cy="408482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7550734" y="3641773"/>
                <a:ext cx="0" cy="408482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6893085" y="5142410"/>
                <a:ext cx="0" cy="408482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8491590" y="3583167"/>
                <a:ext cx="1545618" cy="3718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Instruction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937417" y="5353103"/>
              <a:ext cx="1629657" cy="280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PSR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7418" y="5628674"/>
              <a:ext cx="1622564" cy="334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Mask Registers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3870" y="5969324"/>
              <a:ext cx="1629657" cy="280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02937" y="4706787"/>
              <a:ext cx="1723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Special Function</a:t>
              </a:r>
            </a:p>
            <a:p>
              <a:pPr algn="ctr"/>
              <a:r>
                <a:rPr lang="en-US" dirty="0"/>
                <a:t>Registers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8402" b="53519"/>
          <a:stretch/>
        </p:blipFill>
        <p:spPr>
          <a:xfrm>
            <a:off x="7147194" y="5056899"/>
            <a:ext cx="1009623" cy="65429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2"/>
          <a:srcRect l="35431" t="56774" r="34891" b="-1203"/>
          <a:stretch/>
        </p:blipFill>
        <p:spPr>
          <a:xfrm>
            <a:off x="7522666" y="5776787"/>
            <a:ext cx="948267" cy="62542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/>
          <a:srcRect l="35559" r="36177" b="53519"/>
          <a:stretch/>
        </p:blipFill>
        <p:spPr>
          <a:xfrm>
            <a:off x="8595258" y="5711195"/>
            <a:ext cx="903111" cy="654296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2"/>
          <a:srcRect l="71130" b="53519"/>
          <a:stretch/>
        </p:blipFill>
        <p:spPr>
          <a:xfrm>
            <a:off x="9645380" y="5729677"/>
            <a:ext cx="922455" cy="6542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2"/>
          <a:srcRect l="70584" t="55571"/>
          <a:stretch/>
        </p:blipFill>
        <p:spPr>
          <a:xfrm>
            <a:off x="10672816" y="5776787"/>
            <a:ext cx="939892" cy="6254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2"/>
          <a:srcRect t="55571" r="68279"/>
          <a:stretch/>
        </p:blipFill>
        <p:spPr>
          <a:xfrm>
            <a:off x="10812226" y="5092578"/>
            <a:ext cx="1013555" cy="6254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0302" y="5136147"/>
            <a:ext cx="3088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Made of Logic Gates</a:t>
            </a:r>
          </a:p>
        </p:txBody>
      </p:sp>
      <p:sp>
        <p:nvSpPr>
          <p:cNvPr id="13" name="Right Brace 12"/>
          <p:cNvSpPr/>
          <p:nvPr/>
        </p:nvSpPr>
        <p:spPr>
          <a:xfrm rot="5400000">
            <a:off x="9381122" y="2489839"/>
            <a:ext cx="226466" cy="47082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4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 [S2a]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6543510" cy="4298613"/>
          </a:xfrm>
        </p:spPr>
        <p:txBody>
          <a:bodyPr/>
          <a:lstStyle/>
          <a:p>
            <a:r>
              <a:rPr lang="en-US" dirty="0"/>
              <a:t>Peripheral registers require some contents (bit-fields) to be </a:t>
            </a:r>
            <a:r>
              <a:rPr lang="en-US" b="1" dirty="0">
                <a:solidFill>
                  <a:srgbClr val="FFFF00"/>
                </a:solidFill>
              </a:rPr>
              <a:t>preserved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b="1" dirty="0">
                <a:solidFill>
                  <a:srgbClr val="FFFF00"/>
                </a:solidFill>
              </a:rPr>
              <a:t>bit manipulation </a:t>
            </a:r>
            <a:r>
              <a:rPr lang="en-US" dirty="0">
                <a:solidFill>
                  <a:schemeClr val="bg1"/>
                </a:solidFill>
              </a:rPr>
              <a:t>to change certain bits of a register (not all contents)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7401496" y="831860"/>
            <a:ext cx="4341182" cy="3358056"/>
            <a:chOff x="7141779" y="2106884"/>
            <a:chExt cx="4774734" cy="3832982"/>
          </a:xfrm>
        </p:grpSpPr>
        <p:sp>
          <p:nvSpPr>
            <p:cNvPr id="57" name="Rectangle 56"/>
            <p:cNvSpPr/>
            <p:nvPr/>
          </p:nvSpPr>
          <p:spPr>
            <a:xfrm>
              <a:off x="7141779" y="2106884"/>
              <a:ext cx="4774734" cy="3832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2200" b="1" dirty="0"/>
                <a:t>Microcontroller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482435" y="2383477"/>
              <a:ext cx="1331824" cy="8783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Memory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27369" y="2509445"/>
              <a:ext cx="1507556" cy="127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60" name="Left-Up Arrow 59"/>
            <p:cNvSpPr/>
            <p:nvPr/>
          </p:nvSpPr>
          <p:spPr>
            <a:xfrm>
              <a:off x="7488620" y="2283291"/>
              <a:ext cx="2236821" cy="2064448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Up Arrow 60"/>
            <p:cNvSpPr/>
            <p:nvPr/>
          </p:nvSpPr>
          <p:spPr>
            <a:xfrm rot="5400000">
              <a:off x="9941388" y="2413266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18698" y="4482356"/>
              <a:ext cx="1507556" cy="12752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482435" y="3428616"/>
              <a:ext cx="1331824" cy="104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Memory</a:t>
              </a:r>
            </a:p>
          </p:txBody>
        </p:sp>
        <p:sp>
          <p:nvSpPr>
            <p:cNvPr id="64" name="Up Arrow 63"/>
            <p:cNvSpPr/>
            <p:nvPr/>
          </p:nvSpPr>
          <p:spPr>
            <a:xfrm rot="5400000">
              <a:off x="9901284" y="3512144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066687" y="3086745"/>
              <a:ext cx="1198323" cy="485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025710" y="4689520"/>
              <a:ext cx="1216451" cy="5309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7996798" y="4577056"/>
              <a:ext cx="1331847" cy="711184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8005468" y="2959400"/>
              <a:ext cx="1331847" cy="711184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Arrow Connector 68"/>
          <p:cNvCxnSpPr>
            <a:stCxn id="68" idx="2"/>
            <a:endCxn id="67" idx="0"/>
          </p:cNvCxnSpPr>
          <p:nvPr/>
        </p:nvCxnSpPr>
        <p:spPr>
          <a:xfrm flipH="1">
            <a:off x="8784335" y="2201809"/>
            <a:ext cx="7883" cy="794155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3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 [S2b]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6543510" cy="5814412"/>
          </a:xfrm>
        </p:spPr>
        <p:txBody>
          <a:bodyPr/>
          <a:lstStyle/>
          <a:p>
            <a:r>
              <a:rPr lang="en-US" dirty="0"/>
              <a:t>Peripheral registers require some contents (bit-fields) to be </a:t>
            </a:r>
            <a:r>
              <a:rPr lang="en-US" b="1" dirty="0">
                <a:solidFill>
                  <a:srgbClr val="FFFF00"/>
                </a:solidFill>
              </a:rPr>
              <a:t>preserved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b="1" dirty="0">
                <a:solidFill>
                  <a:srgbClr val="FFFF00"/>
                </a:solidFill>
              </a:rPr>
              <a:t>bit manipulation </a:t>
            </a:r>
            <a:r>
              <a:rPr lang="en-US" dirty="0">
                <a:solidFill>
                  <a:schemeClr val="bg1"/>
                </a:solidFill>
              </a:rPr>
              <a:t>to change certain bits of a register (not all contents)</a:t>
            </a:r>
            <a:endParaRPr lang="en-US" dirty="0"/>
          </a:p>
          <a:p>
            <a:endParaRPr lang="en-US" dirty="0"/>
          </a:p>
          <a:p>
            <a:r>
              <a:rPr lang="en-US" dirty="0"/>
              <a:t>C-programming provides </a:t>
            </a:r>
            <a:r>
              <a:rPr lang="en-US" dirty="0">
                <a:solidFill>
                  <a:srgbClr val="FFFF00"/>
                </a:solidFill>
              </a:rPr>
              <a:t>bitwise operators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&lt;&lt;   &gt;&gt;   &amp;  |   ^  ~</a:t>
            </a:r>
          </a:p>
          <a:p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7401496" y="831860"/>
            <a:ext cx="4341182" cy="3358056"/>
            <a:chOff x="7141779" y="2106884"/>
            <a:chExt cx="4774734" cy="3832982"/>
          </a:xfrm>
        </p:grpSpPr>
        <p:sp>
          <p:nvSpPr>
            <p:cNvPr id="57" name="Rectangle 56"/>
            <p:cNvSpPr/>
            <p:nvPr/>
          </p:nvSpPr>
          <p:spPr>
            <a:xfrm>
              <a:off x="7141779" y="2106884"/>
              <a:ext cx="4774734" cy="3832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2200" b="1" dirty="0"/>
                <a:t>Microcontroller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482435" y="2383477"/>
              <a:ext cx="1331824" cy="8783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Memory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27369" y="2509445"/>
              <a:ext cx="1507556" cy="127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60" name="Left-Up Arrow 59"/>
            <p:cNvSpPr/>
            <p:nvPr/>
          </p:nvSpPr>
          <p:spPr>
            <a:xfrm>
              <a:off x="7488620" y="2283291"/>
              <a:ext cx="2236821" cy="2064448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Up Arrow 60"/>
            <p:cNvSpPr/>
            <p:nvPr/>
          </p:nvSpPr>
          <p:spPr>
            <a:xfrm rot="5400000">
              <a:off x="9941388" y="2413266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18698" y="4482356"/>
              <a:ext cx="1507556" cy="12752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482435" y="3428616"/>
              <a:ext cx="1331824" cy="104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Memory</a:t>
              </a:r>
            </a:p>
          </p:txBody>
        </p:sp>
        <p:sp>
          <p:nvSpPr>
            <p:cNvPr id="64" name="Up Arrow 63"/>
            <p:cNvSpPr/>
            <p:nvPr/>
          </p:nvSpPr>
          <p:spPr>
            <a:xfrm rot="5400000">
              <a:off x="9901284" y="3512144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066687" y="3086745"/>
              <a:ext cx="1198323" cy="485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025710" y="4689520"/>
              <a:ext cx="1216451" cy="5309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7996798" y="4577056"/>
              <a:ext cx="1331847" cy="711184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8005468" y="2959400"/>
              <a:ext cx="1331847" cy="711184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Arrow Connector 68"/>
          <p:cNvCxnSpPr>
            <a:stCxn id="68" idx="2"/>
            <a:endCxn id="67" idx="0"/>
          </p:cNvCxnSpPr>
          <p:nvPr/>
        </p:nvCxnSpPr>
        <p:spPr>
          <a:xfrm flipH="1">
            <a:off x="8784335" y="2201809"/>
            <a:ext cx="7883" cy="794155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2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 [S2c]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6543510" cy="5814412"/>
          </a:xfrm>
        </p:spPr>
        <p:txBody>
          <a:bodyPr/>
          <a:lstStyle/>
          <a:p>
            <a:r>
              <a:rPr lang="en-US" dirty="0"/>
              <a:t>Peripheral registers require some contents (bit-fields) to be </a:t>
            </a:r>
            <a:r>
              <a:rPr lang="en-US" b="1" dirty="0">
                <a:solidFill>
                  <a:srgbClr val="FFFF00"/>
                </a:solidFill>
              </a:rPr>
              <a:t>preserved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b="1" dirty="0">
                <a:solidFill>
                  <a:srgbClr val="FFFF00"/>
                </a:solidFill>
              </a:rPr>
              <a:t>bit manipulation </a:t>
            </a:r>
            <a:r>
              <a:rPr lang="en-US" dirty="0">
                <a:solidFill>
                  <a:schemeClr val="bg1"/>
                </a:solidFill>
              </a:rPr>
              <a:t>to change certain bits of a register (not all contents)</a:t>
            </a:r>
            <a:endParaRPr lang="en-US" dirty="0"/>
          </a:p>
          <a:p>
            <a:endParaRPr lang="en-US" dirty="0"/>
          </a:p>
          <a:p>
            <a:r>
              <a:rPr lang="en-US" dirty="0"/>
              <a:t>C-programming provides </a:t>
            </a:r>
            <a:r>
              <a:rPr lang="en-US" dirty="0">
                <a:solidFill>
                  <a:srgbClr val="FFFF00"/>
                </a:solidFill>
              </a:rPr>
              <a:t>bitwise operators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&lt;&lt;   &gt;&gt;   &amp;  |   ^  ~</a:t>
            </a:r>
          </a:p>
          <a:p>
            <a:endParaRPr lang="en-US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7716843" y="5173716"/>
          <a:ext cx="35656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570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558361" y="5118776"/>
            <a:ext cx="1041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558360" y="5871113"/>
            <a:ext cx="1041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78069" y="4577872"/>
            <a:ext cx="30732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foo </a:t>
            </a:r>
            <a:r>
              <a:rPr lang="en-US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0x10;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94138" y="5525676"/>
            <a:ext cx="8643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7401496" y="831860"/>
            <a:ext cx="4341182" cy="3358056"/>
            <a:chOff x="7141779" y="2106884"/>
            <a:chExt cx="4774734" cy="3832982"/>
          </a:xfrm>
        </p:grpSpPr>
        <p:sp>
          <p:nvSpPr>
            <p:cNvPr id="57" name="Rectangle 56"/>
            <p:cNvSpPr/>
            <p:nvPr/>
          </p:nvSpPr>
          <p:spPr>
            <a:xfrm>
              <a:off x="7141779" y="2106884"/>
              <a:ext cx="4774734" cy="3832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2200" b="1" dirty="0"/>
                <a:t>Microcontroller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482435" y="2383477"/>
              <a:ext cx="1331824" cy="8783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Memory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27369" y="2509445"/>
              <a:ext cx="1507556" cy="127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60" name="Left-Up Arrow 59"/>
            <p:cNvSpPr/>
            <p:nvPr/>
          </p:nvSpPr>
          <p:spPr>
            <a:xfrm>
              <a:off x="7488620" y="2283291"/>
              <a:ext cx="2236821" cy="2064448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Up Arrow 60"/>
            <p:cNvSpPr/>
            <p:nvPr/>
          </p:nvSpPr>
          <p:spPr>
            <a:xfrm rot="5400000">
              <a:off x="9941388" y="2413266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18698" y="4482356"/>
              <a:ext cx="1507556" cy="12752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482435" y="3428616"/>
              <a:ext cx="1331824" cy="104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Memory</a:t>
              </a:r>
            </a:p>
          </p:txBody>
        </p:sp>
        <p:sp>
          <p:nvSpPr>
            <p:cNvPr id="64" name="Up Arrow 63"/>
            <p:cNvSpPr/>
            <p:nvPr/>
          </p:nvSpPr>
          <p:spPr>
            <a:xfrm rot="5400000">
              <a:off x="9901284" y="3512144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066687" y="3086745"/>
              <a:ext cx="1198323" cy="485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025710" y="4689520"/>
              <a:ext cx="1216451" cy="5309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7996798" y="4577056"/>
              <a:ext cx="1331847" cy="711184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8005468" y="2959400"/>
              <a:ext cx="1331847" cy="711184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Arrow Connector 68"/>
          <p:cNvCxnSpPr>
            <a:stCxn id="68" idx="2"/>
            <a:endCxn id="67" idx="0"/>
          </p:cNvCxnSpPr>
          <p:nvPr/>
        </p:nvCxnSpPr>
        <p:spPr>
          <a:xfrm flipH="1">
            <a:off x="8784335" y="2201809"/>
            <a:ext cx="7883" cy="794155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3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 [S3a]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6543510" cy="2069797"/>
          </a:xfrm>
        </p:spPr>
        <p:txBody>
          <a:bodyPr/>
          <a:lstStyle/>
          <a:p>
            <a:r>
              <a:rPr lang="en-US" dirty="0"/>
              <a:t>C-programming provides </a:t>
            </a:r>
            <a:r>
              <a:rPr lang="en-US" dirty="0">
                <a:solidFill>
                  <a:srgbClr val="FFFF00"/>
                </a:solidFill>
              </a:rPr>
              <a:t>bitwise operators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&lt;&lt;   &gt;&gt;   &amp;  |   ^  ~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84617" y="384282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|= 0x10;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6840" y="3806530"/>
            <a:ext cx="14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Set </a:t>
            </a:r>
            <a:r>
              <a:rPr lang="en-US" sz="2400" dirty="0">
                <a:solidFill>
                  <a:srgbClr val="00B0F0"/>
                </a:solidFill>
              </a:rPr>
              <a:t>4</a:t>
            </a:r>
            <a:r>
              <a:rPr lang="en-US" sz="2400" baseline="30000" dirty="0">
                <a:solidFill>
                  <a:srgbClr val="00B0F0"/>
                </a:solidFill>
              </a:rPr>
              <a:t>th</a:t>
            </a:r>
            <a:r>
              <a:rPr lang="en-US" sz="2400" dirty="0">
                <a:solidFill>
                  <a:srgbClr val="00B0F0"/>
                </a:solidFill>
              </a:rPr>
              <a:t> bit: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84617" y="471352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^= 0x10;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7562" y="4713524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Toggle </a:t>
            </a:r>
            <a:r>
              <a:rPr lang="en-US" sz="2400" dirty="0">
                <a:solidFill>
                  <a:srgbClr val="00B0F0"/>
                </a:solidFill>
              </a:rPr>
              <a:t>4</a:t>
            </a:r>
            <a:r>
              <a:rPr lang="en-US" sz="2400" baseline="30000" dirty="0">
                <a:solidFill>
                  <a:srgbClr val="00B0F0"/>
                </a:solidFill>
              </a:rPr>
              <a:t>th</a:t>
            </a:r>
            <a:r>
              <a:rPr lang="en-US" sz="2400" dirty="0">
                <a:solidFill>
                  <a:srgbClr val="00B0F0"/>
                </a:solidFill>
              </a:rPr>
              <a:t> bit: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23852" y="3343318"/>
            <a:ext cx="6636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*)0x1000;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84617" y="4264589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&amp;= ~(0x10);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7862" y="4266783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Clear </a:t>
            </a:r>
            <a:r>
              <a:rPr lang="en-US" sz="2400" dirty="0">
                <a:solidFill>
                  <a:srgbClr val="00B0F0"/>
                </a:solidFill>
              </a:rPr>
              <a:t>4</a:t>
            </a:r>
            <a:r>
              <a:rPr lang="en-US" sz="2400" baseline="30000" dirty="0">
                <a:solidFill>
                  <a:srgbClr val="00B0F0"/>
                </a:solidFill>
              </a:rPr>
              <a:t>th</a:t>
            </a:r>
            <a:r>
              <a:rPr lang="en-US" sz="2400" dirty="0">
                <a:solidFill>
                  <a:srgbClr val="00B0F0"/>
                </a:solidFill>
              </a:rPr>
              <a:t> bit:</a:t>
            </a:r>
          </a:p>
        </p:txBody>
      </p:sp>
    </p:spTree>
    <p:extLst>
      <p:ext uri="{BB962C8B-B14F-4D97-AF65-F5344CB8AC3E}">
        <p14:creationId xmlns:p14="http://schemas.microsoft.com/office/powerpoint/2010/main" val="2949855344"/>
      </p:ext>
    </p:extLst>
  </p:cSld>
  <p:clrMapOvr>
    <a:masterClrMapping/>
  </p:clrMapOvr>
</p:sld>
</file>

<file path=ppt/theme/theme1.xml><?xml version="1.0" encoding="utf-8"?>
<a:theme xmlns:a="http://schemas.openxmlformats.org/drawingml/2006/main" name="MOOC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 Dark</Template>
  <TotalTime>12072</TotalTime>
  <Words>2220</Words>
  <Application>Microsoft Office PowerPoint</Application>
  <PresentationFormat>Widescreen</PresentationFormat>
  <Paragraphs>720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 Unicode MS</vt:lpstr>
      <vt:lpstr>Arial</vt:lpstr>
      <vt:lpstr>Calibri</vt:lpstr>
      <vt:lpstr>Courier New</vt:lpstr>
      <vt:lpstr>Helvetica Neue</vt:lpstr>
      <vt:lpstr>Helvetica Neue UltraLight</vt:lpstr>
      <vt:lpstr>Wingdings</vt:lpstr>
      <vt:lpstr>MOOC Dark</vt:lpstr>
      <vt:lpstr>Bit Manipulation </vt:lpstr>
      <vt:lpstr>Bit Manipulation [S1a]</vt:lpstr>
      <vt:lpstr>Bit Manipulation [S1b]</vt:lpstr>
      <vt:lpstr>Bit Manipulation [S1c]</vt:lpstr>
      <vt:lpstr>Bit Manipulation [S1d]</vt:lpstr>
      <vt:lpstr>Bitwise Operators [S2a]</vt:lpstr>
      <vt:lpstr>Bitwise Operators [S2b]</vt:lpstr>
      <vt:lpstr>Bitwise Operators [S2c]</vt:lpstr>
      <vt:lpstr>Bitwise Operators [S3a]</vt:lpstr>
      <vt:lpstr>Bitwise Operators [S3b]</vt:lpstr>
      <vt:lpstr>Bitwise Operators [S3c]</vt:lpstr>
      <vt:lpstr>Bitwise Example: OR [S4a]</vt:lpstr>
      <vt:lpstr>Bitwise Example: OR [S4b]</vt:lpstr>
      <vt:lpstr>Bitwise Example: OR [S4c]</vt:lpstr>
      <vt:lpstr>Bitwise Example: OR [S4d]</vt:lpstr>
      <vt:lpstr>Bitwise Example: &amp; [S5a]</vt:lpstr>
      <vt:lpstr>Bitwise Example: &amp; [S5b]</vt:lpstr>
      <vt:lpstr>Bitwise Example: &amp; [S5c]</vt:lpstr>
      <vt:lpstr>Bitwise Example: &amp; [S5d]</vt:lpstr>
      <vt:lpstr>Bitwise Example: TOGGLE [S6a]</vt:lpstr>
      <vt:lpstr>Bitwise Example: TOGGLE [S6b]</vt:lpstr>
      <vt:lpstr>Bitwise Example: TOGGLE [S6c]</vt:lpstr>
      <vt:lpstr>Bitwise Example: TOGGLE [S6d]</vt:lpstr>
      <vt:lpstr>Bit Masks [S7a]</vt:lpstr>
      <vt:lpstr>Bit Masks [S7b]</vt:lpstr>
      <vt:lpstr>Bit Masks [S7c]</vt:lpstr>
      <vt:lpstr>Bit Masks [S8a]</vt:lpstr>
      <vt:lpstr>Bit Masks [S7d]</vt:lpstr>
      <vt:lpstr>Peripheral Configuration [S9a]</vt:lpstr>
      <vt:lpstr>Peripheral Configuration [S9b]</vt:lpstr>
      <vt:lpstr>Peripheral Configuration [S10a]</vt:lpstr>
      <vt:lpstr>Peripheral Configuration [S10b]</vt:lpstr>
      <vt:lpstr>Bit Banded Memory [S11a]</vt:lpstr>
      <vt:lpstr>Bit Banded Memory [S11b]</vt:lpstr>
      <vt:lpstr>Bit Band Alias [S12a]</vt:lpstr>
      <vt:lpstr>Bit Band Alias [S12b]</vt:lpstr>
      <vt:lpstr>Bit Band Effects [S13a]</vt:lpstr>
      <vt:lpstr>Bit Band Effects [S13b]</vt:lpstr>
      <vt:lpstr>Bit Band Effects [S13c]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Abillar</dc:creator>
  <cp:lastModifiedBy>alex</cp:lastModifiedBy>
  <cp:revision>751</cp:revision>
  <dcterms:created xsi:type="dcterms:W3CDTF">2016-09-13T20:37:08Z</dcterms:created>
  <dcterms:modified xsi:type="dcterms:W3CDTF">2017-06-26T01:53:09Z</dcterms:modified>
</cp:coreProperties>
</file>