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365" r:id="rId2"/>
    <p:sldId id="411" r:id="rId3"/>
    <p:sldId id="437" r:id="rId4"/>
    <p:sldId id="438" r:id="rId5"/>
    <p:sldId id="439" r:id="rId6"/>
    <p:sldId id="440" r:id="rId7"/>
    <p:sldId id="425" r:id="rId8"/>
    <p:sldId id="441" r:id="rId9"/>
    <p:sldId id="442" r:id="rId10"/>
    <p:sldId id="426" r:id="rId11"/>
    <p:sldId id="443" r:id="rId12"/>
    <p:sldId id="445" r:id="rId13"/>
    <p:sldId id="444" r:id="rId14"/>
    <p:sldId id="433" r:id="rId15"/>
    <p:sldId id="447" r:id="rId16"/>
    <p:sldId id="448" r:id="rId17"/>
    <p:sldId id="456" r:id="rId18"/>
    <p:sldId id="453" r:id="rId19"/>
    <p:sldId id="450" r:id="rId20"/>
    <p:sldId id="451" r:id="rId21"/>
    <p:sldId id="432" r:id="rId22"/>
    <p:sldId id="455" r:id="rId23"/>
    <p:sldId id="460" r:id="rId24"/>
    <p:sldId id="461" r:id="rId25"/>
    <p:sldId id="459" r:id="rId26"/>
    <p:sldId id="464" r:id="rId27"/>
    <p:sldId id="463" r:id="rId28"/>
    <p:sldId id="465" r:id="rId29"/>
    <p:sldId id="431" r:id="rId30"/>
    <p:sldId id="457" r:id="rId31"/>
    <p:sldId id="458" r:id="rId32"/>
    <p:sldId id="434" r:id="rId33"/>
    <p:sldId id="468" r:id="rId34"/>
    <p:sldId id="467" r:id="rId35"/>
    <p:sldId id="469" r:id="rId36"/>
    <p:sldId id="430" r:id="rId37"/>
    <p:sldId id="470" r:id="rId38"/>
    <p:sldId id="471" r:id="rId39"/>
    <p:sldId id="473" r:id="rId40"/>
    <p:sldId id="472" r:id="rId41"/>
    <p:sldId id="475" r:id="rId42"/>
    <p:sldId id="476" r:id="rId43"/>
    <p:sldId id="477" r:id="rId44"/>
    <p:sldId id="416" r:id="rId45"/>
    <p:sldId id="478" r:id="rId46"/>
    <p:sldId id="479" r:id="rId47"/>
    <p:sldId id="480" r:id="rId48"/>
    <p:sldId id="481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billar" initials="DA" lastIdx="1" clrIdx="0">
    <p:extLst>
      <p:ext uri="{19B8F6BF-5375-455C-9EA6-DF929625EA0E}">
        <p15:presenceInfo xmlns:p15="http://schemas.microsoft.com/office/powerpoint/2012/main" userId="cacf579c1a3a12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C6FF"/>
    <a:srgbClr val="E7FC6A"/>
    <a:srgbClr val="F3F3F3"/>
    <a:srgbClr val="000000"/>
    <a:srgbClr val="7F7F7F"/>
    <a:srgbClr val="C7E5E4"/>
    <a:srgbClr val="00B050"/>
    <a:srgbClr val="0B34A9"/>
    <a:srgbClr val="FFCC00"/>
    <a:srgbClr val="0FFA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3" autoAdjust="0"/>
    <p:restoredTop sz="94014" autoAdjust="0"/>
  </p:normalViewPr>
  <p:slideViewPr>
    <p:cSldViewPr snapToGrid="0">
      <p:cViewPr varScale="1">
        <p:scale>
          <a:sx n="66" d="100"/>
          <a:sy n="66" d="100"/>
        </p:scale>
        <p:origin x="61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1737C-FAE8-4E22-80A8-DF626DF4A916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BAD9F-8C4E-4038-BBED-9ACDD8ECD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26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BAD9F-8C4E-4038-BBED-9ACDD8ECD4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38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BAD9F-8C4E-4038-BBED-9ACDD8ECD4D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75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BAD9F-8C4E-4038-BBED-9ACDD8ECD4D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57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BAD9F-8C4E-4038-BBED-9ACDD8ECD4D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39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BAD9F-8C4E-4038-BBED-9ACDD8ECD4D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936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BAD9F-8C4E-4038-BBED-9ACDD8ECD4D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http://www.ti.com/lit/ds/symlink/msp432p401m.pdf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BAD9F-8C4E-4038-BBED-9ACDD8ECD4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45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136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BAD9F-8C4E-4038-BBED-9ACDD8ECD4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60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BAD9F-8C4E-4038-BBED-9ACDD8ECD4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68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BAD9F-8C4E-4038-BBED-9ACDD8ECD4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19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https://www.arm.com/products/processors/cortex-m/cortex-microcontroller-software-interface-standard.php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BAD9F-8C4E-4038-BBED-9ACDD8ECD4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08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https://www.arm.com/products/processors/cortex-m/cortex-microcontroller-software-interface-standard.php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BAD9F-8C4E-4038-BBED-9ACDD8ECD4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59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https://www.arm.com/products/processors/cortex-m/cortex-microcontroller-software-interface-standard.php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BAD9F-8C4E-4038-BBED-9ACDD8ECD4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34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3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07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3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7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7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38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5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8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5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9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8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800" y="191438"/>
            <a:ext cx="11785255" cy="883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799" y="1282847"/>
            <a:ext cx="11785255" cy="207236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9C385-027E-48D1-B3CE-E75A27BD3EB1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4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bg2"/>
          </a:solidFill>
          <a:latin typeface="Helvetica Neue UltraLigh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3000" kern="1200">
          <a:solidFill>
            <a:schemeClr val="bg2"/>
          </a:solidFill>
          <a:latin typeface="Helvetica Neue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bg2"/>
          </a:solidFill>
          <a:latin typeface="Helvetica Neue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Helvetica Neue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Helvetica Neue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Helvetica Neue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latin typeface="Helvetica Neue"/>
              </a:rPr>
              <a:t>Creating Software Interfaces for Hardware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Helvetica Neue"/>
              </a:rPr>
              <a:t>Embedded Software Essentials</a:t>
            </a:r>
          </a:p>
        </p:txBody>
      </p:sp>
    </p:spTree>
    <p:extLst>
      <p:ext uri="{BB962C8B-B14F-4D97-AF65-F5344CB8AC3E}">
        <p14:creationId xmlns:p14="http://schemas.microsoft.com/office/powerpoint/2010/main" val="2601577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Definition Files [S5a]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00" y="1282847"/>
            <a:ext cx="6989750" cy="3462486"/>
          </a:xfrm>
        </p:spPr>
        <p:txBody>
          <a:bodyPr/>
          <a:lstStyle/>
          <a:p>
            <a:r>
              <a:rPr lang="en-US" dirty="0"/>
              <a:t>Platform File that provides interface to peripheral memory by specifying</a:t>
            </a:r>
          </a:p>
          <a:p>
            <a:pPr lvl="1"/>
            <a:r>
              <a:rPr lang="en-US" dirty="0">
                <a:solidFill>
                  <a:srgbClr val="E7FC6A"/>
                </a:solidFill>
              </a:rPr>
              <a:t>Address List </a:t>
            </a:r>
            <a:r>
              <a:rPr lang="en-US" dirty="0"/>
              <a:t>for Peripherals</a:t>
            </a:r>
          </a:p>
          <a:p>
            <a:pPr lvl="1"/>
            <a:r>
              <a:rPr lang="en-US" dirty="0">
                <a:solidFill>
                  <a:srgbClr val="E7FC6A"/>
                </a:solidFill>
              </a:rPr>
              <a:t>Access Methods</a:t>
            </a:r>
          </a:p>
          <a:p>
            <a:pPr lvl="1"/>
            <a:r>
              <a:rPr lang="en-US" dirty="0"/>
              <a:t>Defines for </a:t>
            </a:r>
            <a:r>
              <a:rPr lang="en-US" dirty="0">
                <a:solidFill>
                  <a:srgbClr val="E7FC6A"/>
                </a:solidFill>
              </a:rPr>
              <a:t>Bit Fields </a:t>
            </a:r>
            <a:r>
              <a:rPr lang="en-US" dirty="0"/>
              <a:t>and </a:t>
            </a:r>
            <a:r>
              <a:rPr lang="en-US" dirty="0">
                <a:solidFill>
                  <a:srgbClr val="E7FC6A"/>
                </a:solidFill>
              </a:rPr>
              <a:t>Bit Masks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913761" y="2062230"/>
            <a:ext cx="1707708" cy="3448001"/>
            <a:chOff x="5029845" y="2443735"/>
            <a:chExt cx="1788958" cy="3079939"/>
          </a:xfrm>
        </p:grpSpPr>
        <p:sp>
          <p:nvSpPr>
            <p:cNvPr id="5" name="Rectangle 4"/>
            <p:cNvSpPr/>
            <p:nvPr/>
          </p:nvSpPr>
          <p:spPr>
            <a:xfrm>
              <a:off x="5029848" y="5303043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Timer_A0-A3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029848" y="5082412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eUSCI_A0-A3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29848" y="4861781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eUSCI_B0-B3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029847" y="4641150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REF_A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029846" y="4420519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COMP_E0-E1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029846" y="4199888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AES256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29846" y="3988429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CRC32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029846" y="3764249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RTC_C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29845" y="3547167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WDT_A 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845" y="3109017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Timer32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29845" y="2443735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ADC14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029845" y="3331122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029845" y="2659111"/>
              <a:ext cx="1788955" cy="46149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Reserved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630439" y="2063785"/>
            <a:ext cx="1707705" cy="3478039"/>
            <a:chOff x="7232646" y="2006719"/>
            <a:chExt cx="1755778" cy="3414144"/>
          </a:xfrm>
        </p:grpSpPr>
        <p:sp>
          <p:nvSpPr>
            <p:cNvPr id="19" name="Rectangle 18"/>
            <p:cNvSpPr/>
            <p:nvPr/>
          </p:nvSpPr>
          <p:spPr>
            <a:xfrm>
              <a:off x="7232648" y="4179474"/>
              <a:ext cx="1750725" cy="356069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Reserved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232648" y="3427933"/>
              <a:ext cx="1750725" cy="75154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364060" y="3555236"/>
              <a:ext cx="1619314" cy="27494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MPU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7232649" y="2006719"/>
              <a:ext cx="1755775" cy="1421212"/>
              <a:chOff x="7232649" y="2006719"/>
              <a:chExt cx="1755775" cy="1421212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7232649" y="2006719"/>
                <a:ext cx="1750725" cy="1421212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364060" y="2055926"/>
                <a:ext cx="1619314" cy="49661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Processor Debug Control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369110" y="2979026"/>
                <a:ext cx="1619314" cy="27494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FPU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826662" y="2547123"/>
                <a:ext cx="694108" cy="3720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SCB</a:t>
                </a:r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7232647" y="4535543"/>
              <a:ext cx="1750725" cy="356069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SysTick Timer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232646" y="4887440"/>
              <a:ext cx="1750725" cy="53342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Misc system control registers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764108" y="3863396"/>
              <a:ext cx="507754" cy="2898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NVIC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0034976" y="1222505"/>
            <a:ext cx="1465273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General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</a:rPr>
              <a:t>Peripherals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49197" y="1290203"/>
            <a:ext cx="1465273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Private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</a:rPr>
              <a:t>Peripherals</a:t>
            </a:r>
          </a:p>
        </p:txBody>
      </p:sp>
      <p:sp>
        <p:nvSpPr>
          <p:cNvPr id="32" name="Right Brace 31"/>
          <p:cNvSpPr/>
          <p:nvPr/>
        </p:nvSpPr>
        <p:spPr>
          <a:xfrm rot="5400000">
            <a:off x="9545190" y="3812247"/>
            <a:ext cx="186284" cy="3966266"/>
          </a:xfrm>
          <a:prstGeom prst="rightBrac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547810" y="6048936"/>
            <a:ext cx="40932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FF00"/>
                </a:solidFill>
              </a:rPr>
              <a:t>Could Contain 1000’s of Registers!</a:t>
            </a:r>
          </a:p>
        </p:txBody>
      </p:sp>
    </p:spTree>
    <p:extLst>
      <p:ext uri="{BB962C8B-B14F-4D97-AF65-F5344CB8AC3E}">
        <p14:creationId xmlns:p14="http://schemas.microsoft.com/office/powerpoint/2010/main" val="303115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Definition Files [S5b]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00" y="1282847"/>
            <a:ext cx="6989063" cy="5906745"/>
          </a:xfrm>
        </p:spPr>
        <p:txBody>
          <a:bodyPr/>
          <a:lstStyle/>
          <a:p>
            <a:r>
              <a:rPr lang="en-US" dirty="0"/>
              <a:t>Platform File that provides interface to peripheral memory by specifying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Address List </a:t>
            </a:r>
            <a:r>
              <a:rPr lang="en-US" dirty="0"/>
              <a:t>for Peripherals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Access Methods</a:t>
            </a:r>
          </a:p>
          <a:p>
            <a:pPr lvl="1"/>
            <a:r>
              <a:rPr lang="en-US" dirty="0"/>
              <a:t>Defines for </a:t>
            </a:r>
            <a:r>
              <a:rPr lang="en-US" dirty="0">
                <a:solidFill>
                  <a:srgbClr val="FFFF00"/>
                </a:solidFill>
              </a:rPr>
              <a:t>Bit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Fields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FFFF00"/>
                </a:solidFill>
              </a:rPr>
              <a:t>Bit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Masks</a:t>
            </a:r>
          </a:p>
          <a:p>
            <a:pPr lvl="1"/>
            <a:endParaRPr lang="en-US" dirty="0"/>
          </a:p>
          <a:p>
            <a:r>
              <a:rPr lang="en-US" dirty="0"/>
              <a:t>Peripheral </a:t>
            </a:r>
            <a:r>
              <a:rPr lang="en-US" dirty="0">
                <a:solidFill>
                  <a:srgbClr val="25C6FF"/>
                </a:solidFill>
              </a:rPr>
              <a:t>Access Methods </a:t>
            </a:r>
            <a:r>
              <a:rPr lang="en-US" dirty="0"/>
              <a:t>used to read/write data</a:t>
            </a:r>
          </a:p>
          <a:p>
            <a:pPr lvl="1"/>
            <a:r>
              <a:rPr lang="en-US" dirty="0"/>
              <a:t>Preprocessor Macros</a:t>
            </a:r>
          </a:p>
          <a:p>
            <a:pPr lvl="1"/>
            <a:r>
              <a:rPr lang="en-US" dirty="0"/>
              <a:t>Direct Dereferencing of Memory</a:t>
            </a:r>
          </a:p>
          <a:p>
            <a:pPr lvl="1"/>
            <a:r>
              <a:rPr lang="en-US" dirty="0"/>
              <a:t>Structure Overlays</a:t>
            </a:r>
          </a:p>
          <a:p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186863" y="1989221"/>
            <a:ext cx="4659478" cy="31589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600" dirty="0"/>
              <a:t>MSP432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569808" y="3552587"/>
            <a:ext cx="2161019" cy="5272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</a:rPr>
              <a:t>SPI Peripheral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646903" y="4079810"/>
            <a:ext cx="3083927" cy="5004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/>
              <a:t>GPIO Hardware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7293943" y="3394543"/>
            <a:ext cx="4471183" cy="5242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9135599" y="3242178"/>
            <a:ext cx="0" cy="853417"/>
          </a:xfrm>
          <a:prstGeom prst="straightConnector1">
            <a:avLst/>
          </a:prstGeom>
          <a:ln w="19050">
            <a:solidFill>
              <a:srgbClr val="E7F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10306078" y="3150305"/>
            <a:ext cx="690" cy="406112"/>
          </a:xfrm>
          <a:prstGeom prst="straightConnector1">
            <a:avLst/>
          </a:prstGeom>
          <a:ln w="19050">
            <a:solidFill>
              <a:srgbClr val="E7F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293942" y="2102721"/>
            <a:ext cx="4436881" cy="5945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646901" y="2695195"/>
            <a:ext cx="3083924" cy="5437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</a:rPr>
              <a:t>msp432p401r.h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293943" y="3543839"/>
            <a:ext cx="1352957" cy="10357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/>
              <a:t>ARM Core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293943" y="2691935"/>
            <a:ext cx="1352957" cy="5456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/>
              <a:t>CMSIS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964086" y="3191487"/>
            <a:ext cx="345" cy="406112"/>
          </a:xfrm>
          <a:prstGeom prst="straightConnector1">
            <a:avLst/>
          </a:prstGeom>
          <a:ln w="19050">
            <a:solidFill>
              <a:srgbClr val="E7F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489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Definition Files [S5c]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00" y="1282847"/>
            <a:ext cx="6989063" cy="5906745"/>
          </a:xfrm>
        </p:spPr>
        <p:txBody>
          <a:bodyPr/>
          <a:lstStyle/>
          <a:p>
            <a:r>
              <a:rPr lang="en-US" dirty="0"/>
              <a:t>Platform File that provides interface to peripheral memory by specifying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Address List </a:t>
            </a:r>
            <a:r>
              <a:rPr lang="en-US" dirty="0"/>
              <a:t>for Peripherals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Access Methods</a:t>
            </a:r>
          </a:p>
          <a:p>
            <a:pPr lvl="1"/>
            <a:r>
              <a:rPr lang="en-US" dirty="0"/>
              <a:t>Defines for </a:t>
            </a:r>
            <a:r>
              <a:rPr lang="en-US" dirty="0">
                <a:solidFill>
                  <a:srgbClr val="FFFF00"/>
                </a:solidFill>
              </a:rPr>
              <a:t>Bit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Fields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FFFF00"/>
                </a:solidFill>
              </a:rPr>
              <a:t>Bit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Masks</a:t>
            </a:r>
          </a:p>
          <a:p>
            <a:pPr lvl="1"/>
            <a:endParaRPr lang="en-US" dirty="0"/>
          </a:p>
          <a:p>
            <a:r>
              <a:rPr lang="en-US" dirty="0"/>
              <a:t>Peripheral </a:t>
            </a:r>
            <a:r>
              <a:rPr lang="en-US" dirty="0">
                <a:solidFill>
                  <a:srgbClr val="25C6FF"/>
                </a:solidFill>
              </a:rPr>
              <a:t>Access Methods </a:t>
            </a:r>
            <a:r>
              <a:rPr lang="en-US" dirty="0"/>
              <a:t>used to read/write data</a:t>
            </a:r>
          </a:p>
          <a:p>
            <a:pPr lvl="1"/>
            <a:r>
              <a:rPr lang="en-US" dirty="0"/>
              <a:t>Preprocessor Macros</a:t>
            </a:r>
          </a:p>
          <a:p>
            <a:pPr lvl="1"/>
            <a:r>
              <a:rPr lang="en-US" dirty="0"/>
              <a:t>Direct Dereferencing of Memory</a:t>
            </a:r>
          </a:p>
          <a:p>
            <a:pPr lvl="1"/>
            <a:r>
              <a:rPr lang="en-US" dirty="0"/>
              <a:t>Structure Overlays</a:t>
            </a:r>
          </a:p>
          <a:p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186863" y="1989221"/>
            <a:ext cx="4659478" cy="31589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600" dirty="0"/>
              <a:t>MSP432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569808" y="3552587"/>
            <a:ext cx="2161019" cy="5272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</a:rPr>
              <a:t>SPI Peripheral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646903" y="4079810"/>
            <a:ext cx="3083927" cy="5004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/>
              <a:t>GPIO Hardware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7293943" y="3394543"/>
            <a:ext cx="4471183" cy="5242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9135599" y="3242178"/>
            <a:ext cx="0" cy="853417"/>
          </a:xfrm>
          <a:prstGeom prst="straightConnector1">
            <a:avLst/>
          </a:prstGeom>
          <a:ln w="19050">
            <a:solidFill>
              <a:srgbClr val="E7F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10306078" y="3150305"/>
            <a:ext cx="690" cy="406112"/>
          </a:xfrm>
          <a:prstGeom prst="straightConnector1">
            <a:avLst/>
          </a:prstGeom>
          <a:ln w="19050">
            <a:solidFill>
              <a:srgbClr val="E7F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293942" y="2102721"/>
            <a:ext cx="4436881" cy="5945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646901" y="2695195"/>
            <a:ext cx="3083924" cy="5437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</a:rPr>
              <a:t>msp432p401r.h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293943" y="3543839"/>
            <a:ext cx="1352957" cy="10357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/>
              <a:t>ARM Core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293943" y="2691935"/>
            <a:ext cx="1352957" cy="5456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/>
              <a:t>CMSIS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964086" y="3191487"/>
            <a:ext cx="345" cy="406112"/>
          </a:xfrm>
          <a:prstGeom prst="straightConnector1">
            <a:avLst/>
          </a:prstGeom>
          <a:ln w="19050">
            <a:solidFill>
              <a:srgbClr val="E7F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7074568" y="2614863"/>
            <a:ext cx="4908487" cy="2021305"/>
          </a:xfrm>
          <a:prstGeom prst="roundRect">
            <a:avLst>
              <a:gd name="adj" fmla="val 5039"/>
            </a:avLst>
          </a:prstGeom>
          <a:noFill/>
          <a:ln w="57150">
            <a:solidFill>
              <a:srgbClr val="25C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7489299" y="5527278"/>
            <a:ext cx="4082716" cy="89255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dirty="0">
                <a:solidFill>
                  <a:srgbClr val="25C6FF"/>
                </a:solidFill>
              </a:rPr>
              <a:t>Platform and architecture software interface</a:t>
            </a:r>
            <a:endParaRPr lang="en-US" dirty="0">
              <a:solidFill>
                <a:srgbClr val="25C6FF"/>
              </a:solidFill>
            </a:endParaRPr>
          </a:p>
        </p:txBody>
      </p:sp>
      <p:cxnSp>
        <p:nvCxnSpPr>
          <p:cNvPr id="51" name="Elbow Connector 50"/>
          <p:cNvCxnSpPr>
            <a:stCxn id="49" idx="1"/>
            <a:endCxn id="50" idx="1"/>
          </p:cNvCxnSpPr>
          <p:nvPr/>
        </p:nvCxnSpPr>
        <p:spPr>
          <a:xfrm rot="10800000" flipH="1" flipV="1">
            <a:off x="7074567" y="3625516"/>
            <a:ext cx="414731" cy="2348038"/>
          </a:xfrm>
          <a:prstGeom prst="bentConnector3">
            <a:avLst>
              <a:gd name="adj1" fmla="val -76394"/>
            </a:avLst>
          </a:prstGeom>
          <a:ln w="28575">
            <a:solidFill>
              <a:srgbClr val="25C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306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Definition Files [S5d]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00" y="1282847"/>
            <a:ext cx="6989063" cy="5906745"/>
          </a:xfrm>
        </p:spPr>
        <p:txBody>
          <a:bodyPr/>
          <a:lstStyle/>
          <a:p>
            <a:r>
              <a:rPr lang="en-US" dirty="0"/>
              <a:t>Platform File that provides interface to peripheral memory by specifying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Address List </a:t>
            </a:r>
            <a:r>
              <a:rPr lang="en-US" dirty="0"/>
              <a:t>for Peripherals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Access Methods</a:t>
            </a:r>
          </a:p>
          <a:p>
            <a:pPr lvl="1"/>
            <a:r>
              <a:rPr lang="en-US" dirty="0"/>
              <a:t>Defines for </a:t>
            </a:r>
            <a:r>
              <a:rPr lang="en-US" dirty="0">
                <a:solidFill>
                  <a:srgbClr val="FFFF00"/>
                </a:solidFill>
              </a:rPr>
              <a:t>Bit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Fields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FFFF00"/>
                </a:solidFill>
              </a:rPr>
              <a:t>Bit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Masks</a:t>
            </a:r>
          </a:p>
          <a:p>
            <a:pPr lvl="1"/>
            <a:endParaRPr lang="en-US" dirty="0"/>
          </a:p>
          <a:p>
            <a:r>
              <a:rPr lang="en-US" dirty="0"/>
              <a:t>Peripheral </a:t>
            </a:r>
            <a:r>
              <a:rPr lang="en-US" dirty="0">
                <a:solidFill>
                  <a:srgbClr val="25C6FF"/>
                </a:solidFill>
              </a:rPr>
              <a:t>Access Methods </a:t>
            </a:r>
            <a:r>
              <a:rPr lang="en-US" dirty="0"/>
              <a:t>used to read/write data</a:t>
            </a:r>
          </a:p>
          <a:p>
            <a:pPr lvl="1"/>
            <a:r>
              <a:rPr lang="en-US" dirty="0"/>
              <a:t>Preprocessor Macros</a:t>
            </a:r>
          </a:p>
          <a:p>
            <a:pPr lvl="1"/>
            <a:r>
              <a:rPr lang="en-US" dirty="0"/>
              <a:t>Direct Dereferencing of Memory</a:t>
            </a:r>
          </a:p>
          <a:p>
            <a:pPr lvl="1"/>
            <a:r>
              <a:rPr lang="en-US" dirty="0"/>
              <a:t>Structure Overlays</a:t>
            </a:r>
          </a:p>
          <a:p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7491663" y="5321390"/>
            <a:ext cx="4082716" cy="129266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dirty="0">
                <a:solidFill>
                  <a:srgbClr val="25C6FF"/>
                </a:solidFill>
              </a:rPr>
              <a:t>Direct Application dependency on platform and core architecture</a:t>
            </a:r>
            <a:endParaRPr lang="en-US" dirty="0">
              <a:solidFill>
                <a:srgbClr val="25C6FF"/>
              </a:solidFill>
            </a:endParaRPr>
          </a:p>
        </p:txBody>
      </p:sp>
      <p:cxnSp>
        <p:nvCxnSpPr>
          <p:cNvPr id="5" name="Elbow Connector 4"/>
          <p:cNvCxnSpPr>
            <a:stCxn id="50" idx="1"/>
            <a:endCxn id="16" idx="1"/>
          </p:cNvCxnSpPr>
          <p:nvPr/>
        </p:nvCxnSpPr>
        <p:spPr>
          <a:xfrm rot="10800000" flipH="1" flipV="1">
            <a:off x="7058527" y="2699527"/>
            <a:ext cx="433136" cy="3268193"/>
          </a:xfrm>
          <a:prstGeom prst="bentConnector3">
            <a:avLst>
              <a:gd name="adj1" fmla="val -52778"/>
            </a:avLst>
          </a:prstGeom>
          <a:ln w="28575">
            <a:solidFill>
              <a:srgbClr val="25C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186863" y="1989221"/>
            <a:ext cx="4659478" cy="31589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600" dirty="0"/>
              <a:t>MSP432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569808" y="3552587"/>
            <a:ext cx="2161019" cy="5272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</a:rPr>
              <a:t>SPI Peripheral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646903" y="4079810"/>
            <a:ext cx="3083927" cy="5004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/>
              <a:t>GPIO Hardware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7293943" y="3394543"/>
            <a:ext cx="4471183" cy="5242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135599" y="3242178"/>
            <a:ext cx="0" cy="853417"/>
          </a:xfrm>
          <a:prstGeom prst="straightConnector1">
            <a:avLst/>
          </a:prstGeom>
          <a:ln w="19050">
            <a:solidFill>
              <a:srgbClr val="E7F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0306078" y="3150305"/>
            <a:ext cx="690" cy="406112"/>
          </a:xfrm>
          <a:prstGeom prst="straightConnector1">
            <a:avLst/>
          </a:prstGeom>
          <a:ln w="19050">
            <a:solidFill>
              <a:srgbClr val="E7F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293942" y="2102721"/>
            <a:ext cx="4436881" cy="5945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646901" y="2695195"/>
            <a:ext cx="3083924" cy="5437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</a:rPr>
              <a:t>msp432p401r.h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293943" y="3543839"/>
            <a:ext cx="1352957" cy="10357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/>
              <a:t>ARM Core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293943" y="2691935"/>
            <a:ext cx="1352957" cy="5456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/>
              <a:t>CMSIS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964086" y="3191487"/>
            <a:ext cx="345" cy="406112"/>
          </a:xfrm>
          <a:prstGeom prst="straightConnector1">
            <a:avLst/>
          </a:prstGeom>
          <a:ln w="19050">
            <a:solidFill>
              <a:srgbClr val="E7F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7058527" y="2102721"/>
            <a:ext cx="4924528" cy="1193613"/>
          </a:xfrm>
          <a:prstGeom prst="roundRect">
            <a:avLst>
              <a:gd name="adj" fmla="val 5039"/>
            </a:avLst>
          </a:prstGeom>
          <a:noFill/>
          <a:ln w="57150">
            <a:solidFill>
              <a:srgbClr val="25C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38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Hardware Interface [S6a]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00" y="1282846"/>
            <a:ext cx="7710958" cy="1885131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Interface methods for hardware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Register Definition Files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Macro Functions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Specialized C-Functions</a:t>
            </a:r>
          </a:p>
        </p:txBody>
      </p:sp>
    </p:spTree>
    <p:extLst>
      <p:ext uri="{BB962C8B-B14F-4D97-AF65-F5344CB8AC3E}">
        <p14:creationId xmlns:p14="http://schemas.microsoft.com/office/powerpoint/2010/main" val="3638602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Hardware Interface [S6b]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00" y="1282846"/>
            <a:ext cx="7710958" cy="2349361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Interface methods for hardware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Register Definition Files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Macro Functions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Specialized C-Functions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06190" y="2275564"/>
            <a:ext cx="29357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25C6FF"/>
                </a:solidFill>
              </a:rPr>
              <a:t>Regularly used in firmware abstraction</a:t>
            </a:r>
          </a:p>
        </p:txBody>
      </p:sp>
      <p:sp>
        <p:nvSpPr>
          <p:cNvPr id="6" name="Left Brace 5"/>
          <p:cNvSpPr/>
          <p:nvPr/>
        </p:nvSpPr>
        <p:spPr>
          <a:xfrm rot="10800000">
            <a:off x="4884821" y="2349493"/>
            <a:ext cx="351613" cy="683139"/>
          </a:xfrm>
          <a:prstGeom prst="leftBrace">
            <a:avLst/>
          </a:prstGeom>
          <a:ln w="28575">
            <a:solidFill>
              <a:srgbClr val="25C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96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Hardware Interface [S6c]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00" y="1282846"/>
            <a:ext cx="7710958" cy="2226250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Interface methods for hardware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Register Definition Files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Macro Functions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Specialized C-Functions</a:t>
            </a:r>
          </a:p>
          <a:p>
            <a:pPr lvl="4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06190" y="2275564"/>
            <a:ext cx="29357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25C6FF"/>
                </a:solidFill>
              </a:rPr>
              <a:t>Regularly used in firmware abstraction</a:t>
            </a:r>
          </a:p>
        </p:txBody>
      </p:sp>
      <p:sp>
        <p:nvSpPr>
          <p:cNvPr id="6" name="Left Brace 5"/>
          <p:cNvSpPr/>
          <p:nvPr/>
        </p:nvSpPr>
        <p:spPr>
          <a:xfrm rot="10800000">
            <a:off x="4884821" y="2349493"/>
            <a:ext cx="351613" cy="683139"/>
          </a:xfrm>
          <a:prstGeom prst="leftBrace">
            <a:avLst/>
          </a:prstGeom>
          <a:ln w="28575">
            <a:solidFill>
              <a:srgbClr val="25C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09072" y="3444491"/>
            <a:ext cx="68259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/* Macro Function to Read Memory */</a:t>
            </a:r>
            <a:endParaRPr lang="en-US" sz="2600" dirty="0">
              <a:solidFill>
                <a:srgbClr val="00B050"/>
              </a:solidFill>
            </a:endParaRPr>
          </a:p>
          <a:p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600" dirty="0">
                <a:solidFill>
                  <a:schemeClr val="bg1"/>
                </a:solidFill>
              </a:rPr>
              <a:t> HWREG16(x)  (*((</a:t>
            </a:r>
            <a:r>
              <a:rPr lang="en-US" sz="2600" dirty="0">
                <a:solidFill>
                  <a:srgbClr val="00B0F0"/>
                </a:solidFill>
              </a:rPr>
              <a:t>volatile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>
                <a:solidFill>
                  <a:srgbClr val="92D050"/>
                </a:solidFill>
              </a:rPr>
              <a:t>uint16_t</a:t>
            </a:r>
            <a:r>
              <a:rPr lang="en-US" sz="2600" dirty="0">
                <a:solidFill>
                  <a:schemeClr val="bg1"/>
                </a:solidFill>
              </a:rPr>
              <a:t> *)(x)))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855241" y="3774623"/>
            <a:ext cx="29357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Platform Dependency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848601" y="4005455"/>
            <a:ext cx="98658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804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Hardware Interface [S6d]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00" y="1282846"/>
            <a:ext cx="7710958" cy="2226250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Interface methods for hardware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Register Definition Files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Macro Functions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Specialized C-Functions</a:t>
            </a:r>
          </a:p>
          <a:p>
            <a:pPr lvl="4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06190" y="2275564"/>
            <a:ext cx="29357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25C6FF"/>
                </a:solidFill>
              </a:rPr>
              <a:t>Regularly used in firmware abstraction</a:t>
            </a:r>
          </a:p>
        </p:txBody>
      </p:sp>
      <p:sp>
        <p:nvSpPr>
          <p:cNvPr id="6" name="Left Brace 5"/>
          <p:cNvSpPr/>
          <p:nvPr/>
        </p:nvSpPr>
        <p:spPr>
          <a:xfrm rot="10800000">
            <a:off x="4884821" y="2349493"/>
            <a:ext cx="351613" cy="683139"/>
          </a:xfrm>
          <a:prstGeom prst="leftBrace">
            <a:avLst/>
          </a:prstGeom>
          <a:ln w="28575">
            <a:solidFill>
              <a:srgbClr val="25C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9072" y="3444491"/>
            <a:ext cx="68259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/* Macro Function to Read Memory */</a:t>
            </a:r>
            <a:endParaRPr lang="en-US" sz="2600" dirty="0">
              <a:solidFill>
                <a:srgbClr val="00B050"/>
              </a:solidFill>
            </a:endParaRPr>
          </a:p>
          <a:p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600" dirty="0">
                <a:solidFill>
                  <a:schemeClr val="bg1"/>
                </a:solidFill>
              </a:rPr>
              <a:t> HWREG16(x)  (*((</a:t>
            </a:r>
            <a:r>
              <a:rPr lang="en-US" sz="2600" dirty="0">
                <a:solidFill>
                  <a:srgbClr val="00B0F0"/>
                </a:solidFill>
              </a:rPr>
              <a:t>volatile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>
                <a:solidFill>
                  <a:srgbClr val="92D050"/>
                </a:solidFill>
              </a:rPr>
              <a:t>uint16_t</a:t>
            </a:r>
            <a:r>
              <a:rPr lang="en-US" sz="2600" dirty="0">
                <a:solidFill>
                  <a:schemeClr val="bg1"/>
                </a:solidFill>
              </a:rPr>
              <a:t> *)(x)))</a:t>
            </a:r>
          </a:p>
        </p:txBody>
      </p:sp>
      <p:sp>
        <p:nvSpPr>
          <p:cNvPr id="8" name="Rectangle 7"/>
          <p:cNvSpPr/>
          <p:nvPr/>
        </p:nvSpPr>
        <p:spPr>
          <a:xfrm>
            <a:off x="433134" y="4501814"/>
            <a:ext cx="1009850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/* Specialized CMSIS Function to Enable Interrupts */</a:t>
            </a:r>
            <a:endParaRPr lang="en-US" sz="2600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sz="26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__attribute__( ( </a:t>
            </a:r>
            <a:r>
              <a:rPr lang="en-US" sz="26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always_inline</a:t>
            </a:r>
            <a:r>
              <a:rPr lang="en-US" sz="26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) ) __STATIC_INLINE </a:t>
            </a:r>
            <a:r>
              <a:rPr lang="en-US" sz="2600" dirty="0">
                <a:solidFill>
                  <a:srgbClr val="25C6FF"/>
                </a:solidFill>
                <a:latin typeface="+mj-lt"/>
                <a:cs typeface="Courier New" panose="02070309020205020404" pitchFamily="49" charset="0"/>
              </a:rPr>
              <a:t>void</a:t>
            </a:r>
            <a:r>
              <a:rPr lang="en-US" sz="26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__</a:t>
            </a:r>
            <a:r>
              <a:rPr lang="en-US" sz="26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enable_irq</a:t>
            </a:r>
            <a:r>
              <a:rPr lang="en-US" sz="26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lang="en-US" sz="2600" dirty="0">
                <a:solidFill>
                  <a:srgbClr val="25C6FF"/>
                </a:solidFill>
                <a:latin typeface="+mj-lt"/>
                <a:cs typeface="Courier New" panose="02070309020205020404" pitchFamily="49" charset="0"/>
              </a:rPr>
              <a:t>void</a:t>
            </a:r>
            <a:r>
              <a:rPr lang="en-US" sz="26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)</a:t>
            </a:r>
          </a:p>
          <a:p>
            <a:r>
              <a:rPr lang="en-US" sz="26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{</a:t>
            </a:r>
          </a:p>
          <a:p>
            <a:r>
              <a:rPr lang="en-US" sz="26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 __ASM </a:t>
            </a:r>
            <a:r>
              <a:rPr lang="en-US" sz="2600" dirty="0">
                <a:solidFill>
                  <a:srgbClr val="25C6FF"/>
                </a:solidFill>
                <a:latin typeface="+mj-lt"/>
                <a:cs typeface="Courier New" panose="02070309020205020404" pitchFamily="49" charset="0"/>
              </a:rPr>
              <a:t>volatile</a:t>
            </a:r>
            <a:r>
              <a:rPr lang="en-US" sz="26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(</a:t>
            </a:r>
            <a:r>
              <a:rPr lang="en-US" sz="2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Courier New" panose="02070309020205020404" pitchFamily="49" charset="0"/>
              </a:rPr>
              <a:t>"</a:t>
            </a:r>
            <a:r>
              <a:rPr lang="en-US" sz="2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Courier New" panose="02070309020205020404" pitchFamily="49" charset="0"/>
              </a:rPr>
              <a:t>cpsie</a:t>
            </a:r>
            <a:r>
              <a:rPr lang="en-US" sz="2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Courier New" panose="02070309020205020404" pitchFamily="49" charset="0"/>
              </a:rPr>
              <a:t>i</a:t>
            </a:r>
            <a:r>
              <a:rPr lang="en-US" sz="2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Courier New" panose="02070309020205020404" pitchFamily="49" charset="0"/>
              </a:rPr>
              <a:t>" : : : "memory"</a:t>
            </a:r>
            <a:r>
              <a:rPr lang="en-US" sz="26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);</a:t>
            </a:r>
          </a:p>
          <a:p>
            <a:r>
              <a:rPr lang="en-US" sz="26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8855241" y="3774623"/>
            <a:ext cx="29357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Platform Dependency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08758" y="5691929"/>
            <a:ext cx="38821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Architecture Dependency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741697" y="5942027"/>
            <a:ext cx="98658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848601" y="4005455"/>
            <a:ext cx="98658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001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 Functions [S7a]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00" y="1319584"/>
            <a:ext cx="5970389" cy="1949252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Direct Substitution in code</a:t>
            </a:r>
          </a:p>
          <a:p>
            <a:pPr lvl="1"/>
            <a:endParaRPr lang="en-US" sz="24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77467" y="1931431"/>
            <a:ext cx="68259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600" dirty="0">
                <a:solidFill>
                  <a:schemeClr val="bg1"/>
                </a:solidFill>
              </a:rPr>
              <a:t> TA0CTL_ADDR (</a:t>
            </a:r>
            <a:r>
              <a:rPr lang="en-US" sz="2600" dirty="0">
                <a:solidFill>
                  <a:srgbClr val="FFFF00"/>
                </a:solidFill>
              </a:rPr>
              <a:t>0x40000000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</a:p>
          <a:p>
            <a:r>
              <a:rPr lang="en-US" sz="2600" dirty="0">
                <a:solidFill>
                  <a:srgbClr val="00B050"/>
                </a:solidFill>
              </a:rPr>
              <a:t>/ * </a:t>
            </a:r>
            <a:r>
              <a:rPr lang="en-US" sz="2600" dirty="0" smtClean="0">
                <a:solidFill>
                  <a:srgbClr val="00B050"/>
                </a:solidFill>
              </a:rPr>
              <a:t>16 </a:t>
            </a:r>
            <a:r>
              <a:rPr lang="en-US" sz="2600" dirty="0">
                <a:solidFill>
                  <a:srgbClr val="00B050"/>
                </a:solidFill>
              </a:rPr>
              <a:t>Bit Register Access Macros */</a:t>
            </a:r>
            <a:endParaRPr lang="en-US" sz="2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600" dirty="0">
                <a:solidFill>
                  <a:schemeClr val="bg1"/>
                </a:solidFill>
              </a:rPr>
              <a:t> HWREG16(x)  (*((</a:t>
            </a:r>
            <a:r>
              <a:rPr lang="en-US" sz="2600" dirty="0">
                <a:solidFill>
                  <a:srgbClr val="00B0F0"/>
                </a:solidFill>
              </a:rPr>
              <a:t>volatile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>
                <a:solidFill>
                  <a:srgbClr val="92D050"/>
                </a:solidFill>
              </a:rPr>
              <a:t>uint16_t</a:t>
            </a:r>
            <a:r>
              <a:rPr lang="en-US" sz="2600" dirty="0">
                <a:solidFill>
                  <a:schemeClr val="bg1"/>
                </a:solidFill>
              </a:rPr>
              <a:t> *)(x)))</a:t>
            </a:r>
          </a:p>
        </p:txBody>
      </p:sp>
    </p:spTree>
    <p:extLst>
      <p:ext uri="{BB962C8B-B14F-4D97-AF65-F5344CB8AC3E}">
        <p14:creationId xmlns:p14="http://schemas.microsoft.com/office/powerpoint/2010/main" val="2384659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 Functions [S7b]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00" y="1319584"/>
            <a:ext cx="5970389" cy="1949252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Direct Substitution in code</a:t>
            </a:r>
          </a:p>
          <a:p>
            <a:pPr lvl="1"/>
            <a:endParaRPr lang="en-US" sz="24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77467" y="1931431"/>
            <a:ext cx="682592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600" dirty="0">
                <a:solidFill>
                  <a:schemeClr val="bg1"/>
                </a:solidFill>
              </a:rPr>
              <a:t> TA0CTL_ADDR (</a:t>
            </a:r>
            <a:r>
              <a:rPr lang="en-US" sz="2600" dirty="0">
                <a:solidFill>
                  <a:srgbClr val="FFFF00"/>
                </a:solidFill>
              </a:rPr>
              <a:t>0x40000000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</a:p>
          <a:p>
            <a:endParaRPr lang="en-US" sz="2600" dirty="0">
              <a:solidFill>
                <a:schemeClr val="bg1"/>
              </a:solidFill>
            </a:endParaRPr>
          </a:p>
          <a:p>
            <a:r>
              <a:rPr lang="en-US" sz="2600" dirty="0">
                <a:solidFill>
                  <a:srgbClr val="00B050"/>
                </a:solidFill>
              </a:rPr>
              <a:t>/ </a:t>
            </a:r>
            <a:r>
              <a:rPr lang="en-US" sz="2600">
                <a:solidFill>
                  <a:srgbClr val="00B050"/>
                </a:solidFill>
              </a:rPr>
              <a:t>* </a:t>
            </a:r>
            <a:r>
              <a:rPr lang="en-US" sz="2600" smtClean="0">
                <a:solidFill>
                  <a:srgbClr val="00B050"/>
                </a:solidFill>
              </a:rPr>
              <a:t>16 </a:t>
            </a:r>
            <a:r>
              <a:rPr lang="en-US" sz="2600" dirty="0">
                <a:solidFill>
                  <a:srgbClr val="00B050"/>
                </a:solidFill>
              </a:rPr>
              <a:t>Bit Register Access Macros */</a:t>
            </a:r>
            <a:endParaRPr lang="en-US" sz="2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600" dirty="0">
                <a:solidFill>
                  <a:schemeClr val="bg1"/>
                </a:solidFill>
              </a:rPr>
              <a:t> HWREG16(x)  (*((</a:t>
            </a:r>
            <a:r>
              <a:rPr lang="en-US" sz="2600" dirty="0">
                <a:solidFill>
                  <a:srgbClr val="00B0F0"/>
                </a:solidFill>
              </a:rPr>
              <a:t>volatile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>
                <a:solidFill>
                  <a:srgbClr val="92D050"/>
                </a:solidFill>
              </a:rPr>
              <a:t>uint16_t</a:t>
            </a:r>
            <a:r>
              <a:rPr lang="en-US" sz="2600" dirty="0">
                <a:solidFill>
                  <a:schemeClr val="bg1"/>
                </a:solidFill>
              </a:rPr>
              <a:t> *)(x)))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19218" y="4096379"/>
            <a:ext cx="81509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25C6FF"/>
                </a:solidFill>
              </a:rPr>
              <a:t>Not an actual function call, no calling convention overhead!</a:t>
            </a:r>
          </a:p>
        </p:txBody>
      </p:sp>
    </p:spTree>
    <p:extLst>
      <p:ext uri="{BB962C8B-B14F-4D97-AF65-F5344CB8AC3E}">
        <p14:creationId xmlns:p14="http://schemas.microsoft.com/office/powerpoint/2010/main" val="3835154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Independence [S1a]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00" y="1282846"/>
            <a:ext cx="5550243" cy="5665654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Microcontrollers have a variety of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Peripherals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Registers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Memories</a:t>
            </a:r>
          </a:p>
          <a:p>
            <a:pPr lvl="1"/>
            <a:endParaRPr lang="en-US" sz="2200" dirty="0">
              <a:solidFill>
                <a:schemeClr val="bg1"/>
              </a:solidFill>
            </a:endParaRPr>
          </a:p>
          <a:p>
            <a:r>
              <a:rPr lang="en-US" sz="2600" dirty="0">
                <a:solidFill>
                  <a:srgbClr val="25C6FF"/>
                </a:solidFill>
              </a:rPr>
              <a:t>Software Architecture</a:t>
            </a:r>
            <a:r>
              <a:rPr lang="en-US" sz="2600" dirty="0">
                <a:solidFill>
                  <a:schemeClr val="bg1"/>
                </a:solidFill>
              </a:rPr>
              <a:t>: structured organization of a software project</a:t>
            </a:r>
          </a:p>
          <a:p>
            <a:pPr lvl="1"/>
            <a:endParaRPr lang="en-US" sz="2200" dirty="0">
              <a:solidFill>
                <a:schemeClr val="bg1"/>
              </a:solidFill>
            </a:endParaRPr>
          </a:p>
          <a:p>
            <a:r>
              <a:rPr lang="en-US" sz="2600" dirty="0">
                <a:solidFill>
                  <a:schemeClr val="bg1"/>
                </a:solidFill>
              </a:rPr>
              <a:t>Design software to be </a:t>
            </a:r>
            <a:r>
              <a:rPr lang="en-US" sz="2600" dirty="0">
                <a:solidFill>
                  <a:srgbClr val="25C6FF"/>
                </a:solidFill>
              </a:rPr>
              <a:t>independent</a:t>
            </a:r>
            <a:r>
              <a:rPr lang="en-US" sz="2600" dirty="0">
                <a:solidFill>
                  <a:schemeClr val="bg1"/>
                </a:solidFill>
              </a:rPr>
              <a:t> of architecture and platform</a:t>
            </a:r>
            <a:r>
              <a:rPr lang="en-US" sz="2600" baseline="30000" dirty="0">
                <a:solidFill>
                  <a:schemeClr val="bg1"/>
                </a:solidFill>
              </a:rPr>
              <a:t>1</a:t>
            </a:r>
          </a:p>
          <a:p>
            <a:endParaRPr lang="en-US" sz="2600" dirty="0">
              <a:solidFill>
                <a:schemeClr val="bg1"/>
              </a:solidFill>
            </a:endParaRPr>
          </a:p>
          <a:p>
            <a:pPr lvl="1"/>
            <a:endParaRPr lang="en-US" sz="2200" dirty="0">
              <a:solidFill>
                <a:schemeClr val="bg1"/>
              </a:solidFill>
            </a:endParaRP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137921" y="5765781"/>
            <a:ext cx="56067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E7FC6A"/>
                </a:solidFill>
              </a:rPr>
              <a:t>May have 1000+ peripheral registers.</a:t>
            </a:r>
            <a:endParaRPr lang="en-US" sz="2600" b="1" dirty="0">
              <a:solidFill>
                <a:srgbClr val="E7FC6A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363" y="1282846"/>
            <a:ext cx="6040692" cy="3956452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 rot="5400000">
            <a:off x="8760549" y="2447859"/>
            <a:ext cx="404320" cy="6040691"/>
          </a:xfrm>
          <a:prstGeom prst="rightBrac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1624" y="6210385"/>
            <a:ext cx="61588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aseline="30000" dirty="0">
                <a:solidFill>
                  <a:schemeClr val="bg1"/>
                </a:solidFill>
              </a:rPr>
              <a:t>1</a:t>
            </a:r>
            <a:r>
              <a:rPr lang="en-US" sz="2200" dirty="0">
                <a:solidFill>
                  <a:schemeClr val="bg1"/>
                </a:solidFill>
              </a:rPr>
              <a:t>Impossible to remove all hardware dependencies</a:t>
            </a: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534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 Functions [S7c]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00" y="1319584"/>
            <a:ext cx="5970389" cy="3375283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Direct Substitution in code</a:t>
            </a:r>
          </a:p>
          <a:p>
            <a:pPr lvl="1"/>
            <a:endParaRPr lang="en-US" sz="24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Example use of access method: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77467" y="1931431"/>
            <a:ext cx="682592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600" dirty="0">
                <a:solidFill>
                  <a:schemeClr val="bg1"/>
                </a:solidFill>
              </a:rPr>
              <a:t> TA0CTL_ADDR (</a:t>
            </a:r>
            <a:r>
              <a:rPr lang="en-US" sz="2600" dirty="0">
                <a:solidFill>
                  <a:srgbClr val="FFFF00"/>
                </a:solidFill>
              </a:rPr>
              <a:t>0x40000000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</a:p>
          <a:p>
            <a:endParaRPr lang="en-US" sz="2600" dirty="0">
              <a:solidFill>
                <a:schemeClr val="bg1"/>
              </a:solidFill>
            </a:endParaRPr>
          </a:p>
          <a:p>
            <a:r>
              <a:rPr lang="en-US" sz="2600" dirty="0">
                <a:solidFill>
                  <a:srgbClr val="00B050"/>
                </a:solidFill>
              </a:rPr>
              <a:t>/ * 16 Bit Register Access Macros */</a:t>
            </a:r>
            <a:endParaRPr lang="en-US" sz="2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600" dirty="0">
                <a:solidFill>
                  <a:schemeClr val="bg1"/>
                </a:solidFill>
              </a:rPr>
              <a:t> HWREG16(x)  (*((</a:t>
            </a:r>
            <a:r>
              <a:rPr lang="en-US" sz="2600" dirty="0">
                <a:solidFill>
                  <a:srgbClr val="00B0F0"/>
                </a:solidFill>
              </a:rPr>
              <a:t>volatile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>
                <a:solidFill>
                  <a:srgbClr val="92D050"/>
                </a:solidFill>
              </a:rPr>
              <a:t>uint16_t</a:t>
            </a:r>
            <a:r>
              <a:rPr lang="en-US" sz="2600" dirty="0">
                <a:solidFill>
                  <a:schemeClr val="bg1"/>
                </a:solidFill>
              </a:rPr>
              <a:t> *)(x)))</a:t>
            </a:r>
          </a:p>
        </p:txBody>
      </p:sp>
      <p:sp>
        <p:nvSpPr>
          <p:cNvPr id="9" name="Rectangle 8"/>
          <p:cNvSpPr/>
          <p:nvPr/>
        </p:nvSpPr>
        <p:spPr>
          <a:xfrm>
            <a:off x="2677467" y="4884112"/>
            <a:ext cx="509998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HWREG16(TA0CTL_ADDR) = </a:t>
            </a:r>
            <a:r>
              <a:rPr lang="en-US" sz="2600" dirty="0">
                <a:solidFill>
                  <a:srgbClr val="FFFF00"/>
                </a:solidFill>
              </a:rPr>
              <a:t>0x0202</a:t>
            </a:r>
            <a:r>
              <a:rPr lang="en-US" sz="26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77467" y="5664400"/>
            <a:ext cx="675618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(*((</a:t>
            </a:r>
            <a:r>
              <a:rPr lang="en-US" sz="2600" dirty="0">
                <a:solidFill>
                  <a:srgbClr val="00B0F0"/>
                </a:solidFill>
              </a:rPr>
              <a:t>volatile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>
                <a:solidFill>
                  <a:srgbClr val="92D050"/>
                </a:solidFill>
              </a:rPr>
              <a:t>uint16_t</a:t>
            </a:r>
            <a:r>
              <a:rPr lang="en-US" sz="2600" dirty="0">
                <a:solidFill>
                  <a:schemeClr val="bg1"/>
                </a:solidFill>
              </a:rPr>
              <a:t> *)(</a:t>
            </a:r>
            <a:r>
              <a:rPr lang="en-US" sz="2600" dirty="0">
                <a:solidFill>
                  <a:srgbClr val="FFFF00"/>
                </a:solidFill>
              </a:rPr>
              <a:t>0x40000000</a:t>
            </a:r>
            <a:r>
              <a:rPr lang="en-US" sz="2600" dirty="0">
                <a:solidFill>
                  <a:schemeClr val="bg1"/>
                </a:solidFill>
              </a:rPr>
              <a:t>))) </a:t>
            </a:r>
            <a:r>
              <a:rPr lang="en-US" sz="2600" dirty="0">
                <a:solidFill>
                  <a:schemeClr val="bg1"/>
                </a:solidFill>
                <a:cs typeface="Courier New" panose="02070309020205020404" pitchFamily="49" charset="0"/>
              </a:rPr>
              <a:t>= </a:t>
            </a:r>
            <a:r>
              <a:rPr lang="en-US" sz="2600" dirty="0">
                <a:solidFill>
                  <a:srgbClr val="FFFF00"/>
                </a:solidFill>
                <a:cs typeface="Courier New" panose="02070309020205020404" pitchFamily="49" charset="0"/>
              </a:rPr>
              <a:t>0x0202</a:t>
            </a:r>
            <a:r>
              <a:rPr lang="en-US" sz="2600" dirty="0">
                <a:solidFill>
                  <a:schemeClr val="bg1"/>
                </a:solidFill>
                <a:cs typeface="Courier New" panose="02070309020205020404" pitchFamily="49" charset="0"/>
              </a:rPr>
              <a:t>;</a:t>
            </a:r>
            <a:endParaRPr lang="en-US" sz="2600" dirty="0">
              <a:solidFill>
                <a:srgbClr val="FFC00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805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 Functions [S7d]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6270" y="1372989"/>
            <a:ext cx="64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/ * 8, 16, &amp; 32 Bit Register Access Macros */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400" dirty="0">
                <a:solidFill>
                  <a:schemeClr val="bg1"/>
                </a:solidFill>
              </a:rPr>
              <a:t> HWREG8(x)       (*((</a:t>
            </a:r>
            <a:r>
              <a:rPr lang="en-US" sz="2400" dirty="0">
                <a:solidFill>
                  <a:srgbClr val="00B0F0"/>
                </a:solidFill>
              </a:rPr>
              <a:t>volatile  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rgbClr val="92D050"/>
                </a:solidFill>
              </a:rPr>
              <a:t>uint8_t</a:t>
            </a:r>
            <a:r>
              <a:rPr lang="en-US" sz="2400" dirty="0">
                <a:solidFill>
                  <a:schemeClr val="bg1"/>
                </a:solidFill>
              </a:rPr>
              <a:t> *)(x)))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400" dirty="0">
                <a:solidFill>
                  <a:schemeClr val="bg1"/>
                </a:solidFill>
              </a:rPr>
              <a:t> HWREG16(x)     (*((</a:t>
            </a:r>
            <a:r>
              <a:rPr lang="en-US" sz="2400" dirty="0">
                <a:solidFill>
                  <a:srgbClr val="00B0F0"/>
                </a:solidFill>
              </a:rPr>
              <a:t>volatile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rgbClr val="92D050"/>
                </a:solidFill>
              </a:rPr>
              <a:t>uint16_t</a:t>
            </a:r>
            <a:r>
              <a:rPr lang="en-US" sz="2400" dirty="0">
                <a:solidFill>
                  <a:schemeClr val="bg1"/>
                </a:solidFill>
              </a:rPr>
              <a:t> *)(x)))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400" dirty="0">
                <a:solidFill>
                  <a:schemeClr val="bg1"/>
                </a:solidFill>
              </a:rPr>
              <a:t> HWREG32(x)     (*((</a:t>
            </a:r>
            <a:r>
              <a:rPr lang="en-US" sz="2400" dirty="0">
                <a:solidFill>
                  <a:srgbClr val="00B0F0"/>
                </a:solidFill>
              </a:rPr>
              <a:t>volatile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rgbClr val="92D050"/>
                </a:solidFill>
              </a:rPr>
              <a:t>uint32_t</a:t>
            </a:r>
            <a:r>
              <a:rPr lang="en-US" sz="2400" dirty="0">
                <a:solidFill>
                  <a:schemeClr val="bg1"/>
                </a:solidFill>
              </a:rPr>
              <a:t> *)(x)))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400" dirty="0">
                <a:solidFill>
                  <a:schemeClr val="bg1"/>
                </a:solidFill>
              </a:rPr>
              <a:t> TA0CTL              (HWREG16(</a:t>
            </a:r>
            <a:r>
              <a:rPr lang="en-US" sz="2400" dirty="0">
                <a:solidFill>
                  <a:srgbClr val="FFFF00"/>
                </a:solidFill>
              </a:rPr>
              <a:t>0x40000000</a:t>
            </a:r>
            <a:r>
              <a:rPr lang="en-US" sz="2400" dirty="0">
                <a:solidFill>
                  <a:schemeClr val="bg1"/>
                </a:solidFill>
              </a:rPr>
              <a:t>))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66270" y="5642628"/>
            <a:ext cx="219496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TA0CTL = </a:t>
            </a:r>
            <a:r>
              <a:rPr lang="en-US" sz="2200" dirty="0">
                <a:solidFill>
                  <a:srgbClr val="FFFF00"/>
                </a:solidFill>
              </a:rPr>
              <a:t>0x0202</a:t>
            </a:r>
            <a:r>
              <a:rPr lang="en-US" sz="22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97772" y="5473352"/>
            <a:ext cx="6274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volatile</a:t>
            </a:r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92D050"/>
                </a:solidFill>
                <a:cs typeface="Courier New" panose="02070309020205020404" pitchFamily="49" charset="0"/>
              </a:rPr>
              <a:t>uint16_t</a:t>
            </a:r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cs typeface="Courier New" panose="02070309020205020404" pitchFamily="49" charset="0"/>
              </a:rPr>
              <a:t>* ta0_ctrl = (</a:t>
            </a:r>
            <a:r>
              <a:rPr lang="en-US" sz="2200" dirty="0">
                <a:solidFill>
                  <a:srgbClr val="92D050"/>
                </a:solidFill>
                <a:cs typeface="Courier New" panose="02070309020205020404" pitchFamily="49" charset="0"/>
              </a:rPr>
              <a:t>uint16_t</a:t>
            </a:r>
            <a:r>
              <a:rPr lang="en-US" sz="2200" dirty="0">
                <a:solidFill>
                  <a:schemeClr val="bg1"/>
                </a:solidFill>
                <a:cs typeface="Courier New" panose="02070309020205020404" pitchFamily="49" charset="0"/>
              </a:rPr>
              <a:t>*)</a:t>
            </a:r>
            <a:r>
              <a:rPr lang="en-US" sz="2200" dirty="0">
                <a:solidFill>
                  <a:srgbClr val="FFFF00"/>
                </a:solidFill>
                <a:cs typeface="Courier New" panose="02070309020205020404" pitchFamily="49" charset="0"/>
              </a:rPr>
              <a:t>0x40000000</a:t>
            </a:r>
            <a:r>
              <a:rPr lang="en-US" sz="2200" dirty="0">
                <a:solidFill>
                  <a:schemeClr val="bg1"/>
                </a:solidFill>
                <a:cs typeface="Courier New" panose="02070309020205020404" pitchFamily="49" charset="0"/>
              </a:rPr>
              <a:t>;</a:t>
            </a:r>
          </a:p>
          <a:p>
            <a:r>
              <a:rPr lang="en-US" sz="2200" dirty="0">
                <a:solidFill>
                  <a:schemeClr val="bg1"/>
                </a:solidFill>
                <a:cs typeface="Courier New" panose="02070309020205020404" pitchFamily="49" charset="0"/>
              </a:rPr>
              <a:t>*ta0_ctrl = </a:t>
            </a:r>
            <a:r>
              <a:rPr lang="en-US" sz="2200" dirty="0">
                <a:solidFill>
                  <a:srgbClr val="FFFF00"/>
                </a:solidFill>
                <a:cs typeface="Courier New" panose="02070309020205020404" pitchFamily="49" charset="0"/>
              </a:rPr>
              <a:t>0x0202</a:t>
            </a:r>
            <a:r>
              <a:rPr lang="en-US" sz="2200" dirty="0">
                <a:solidFill>
                  <a:schemeClr val="bg1"/>
                </a:solidFill>
                <a:cs typeface="Courier New" panose="02070309020205020404" pitchFamily="49" charset="0"/>
              </a:rPr>
              <a:t>;</a:t>
            </a:r>
            <a:endParaRPr lang="en-US" sz="2200" dirty="0">
              <a:solidFill>
                <a:srgbClr val="FFC000"/>
              </a:solidFill>
              <a:cs typeface="Courier New" panose="02070309020205020404" pitchFamily="49" charset="0"/>
            </a:endParaRPr>
          </a:p>
        </p:txBody>
      </p:sp>
      <p:sp>
        <p:nvSpPr>
          <p:cNvPr id="13" name="Left-Right Arrow 12"/>
          <p:cNvSpPr/>
          <p:nvPr/>
        </p:nvSpPr>
        <p:spPr>
          <a:xfrm>
            <a:off x="3513221" y="5740414"/>
            <a:ext cx="1852863" cy="23531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66270" y="5180963"/>
            <a:ext cx="40021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Example Use of Access Macro: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56719" y="5884312"/>
            <a:ext cx="11658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00B0F0"/>
                </a:solidFill>
              </a:rPr>
              <a:t>Same</a:t>
            </a:r>
          </a:p>
        </p:txBody>
      </p:sp>
    </p:spTree>
    <p:extLst>
      <p:ext uri="{BB962C8B-B14F-4D97-AF65-F5344CB8AC3E}">
        <p14:creationId xmlns:p14="http://schemas.microsoft.com/office/powerpoint/2010/main" val="1683303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 Functions [S7e]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6270" y="1372989"/>
            <a:ext cx="64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/ * 8, 16, &amp; 32 Bit Register Access Macros */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400" dirty="0">
                <a:solidFill>
                  <a:schemeClr val="bg1"/>
                </a:solidFill>
              </a:rPr>
              <a:t> HWREG8(x)       (*((</a:t>
            </a:r>
            <a:r>
              <a:rPr lang="en-US" sz="2400" dirty="0">
                <a:solidFill>
                  <a:srgbClr val="00B0F0"/>
                </a:solidFill>
              </a:rPr>
              <a:t>volatile  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rgbClr val="92D050"/>
                </a:solidFill>
              </a:rPr>
              <a:t>uint8_t</a:t>
            </a:r>
            <a:r>
              <a:rPr lang="en-US" sz="2400" dirty="0">
                <a:solidFill>
                  <a:schemeClr val="bg1"/>
                </a:solidFill>
              </a:rPr>
              <a:t> *)(x)))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400" dirty="0">
                <a:solidFill>
                  <a:schemeClr val="bg1"/>
                </a:solidFill>
              </a:rPr>
              <a:t> HWREG16(x)     (*((</a:t>
            </a:r>
            <a:r>
              <a:rPr lang="en-US" sz="2400" dirty="0">
                <a:solidFill>
                  <a:srgbClr val="00B0F0"/>
                </a:solidFill>
              </a:rPr>
              <a:t>volatile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rgbClr val="92D050"/>
                </a:solidFill>
              </a:rPr>
              <a:t>uint16_t</a:t>
            </a:r>
            <a:r>
              <a:rPr lang="en-US" sz="2400" dirty="0">
                <a:solidFill>
                  <a:schemeClr val="bg1"/>
                </a:solidFill>
              </a:rPr>
              <a:t> *)(x)))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400" dirty="0">
                <a:solidFill>
                  <a:schemeClr val="bg1"/>
                </a:solidFill>
              </a:rPr>
              <a:t> HWREG32(x)     (*((</a:t>
            </a:r>
            <a:r>
              <a:rPr lang="en-US" sz="2400" dirty="0">
                <a:solidFill>
                  <a:srgbClr val="00B0F0"/>
                </a:solidFill>
              </a:rPr>
              <a:t>volatile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rgbClr val="92D050"/>
                </a:solidFill>
              </a:rPr>
              <a:t>uint32_t</a:t>
            </a:r>
            <a:r>
              <a:rPr lang="en-US" sz="2400" dirty="0">
                <a:solidFill>
                  <a:schemeClr val="bg1"/>
                </a:solidFill>
              </a:rPr>
              <a:t> *)(x)))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400" dirty="0">
                <a:solidFill>
                  <a:schemeClr val="bg1"/>
                </a:solidFill>
              </a:rPr>
              <a:t> TA0CTL              (HWREG16(</a:t>
            </a:r>
            <a:r>
              <a:rPr lang="en-US" sz="2400" dirty="0">
                <a:solidFill>
                  <a:srgbClr val="FFFF00"/>
                </a:solidFill>
              </a:rPr>
              <a:t>0x40000000</a:t>
            </a:r>
            <a:r>
              <a:rPr lang="en-US" sz="2400" dirty="0">
                <a:solidFill>
                  <a:schemeClr val="bg1"/>
                </a:solidFill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69893" y="3081149"/>
            <a:ext cx="286351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00B0F0"/>
                </a:solidFill>
              </a:rPr>
              <a:t>Pass in any address to access a register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66270" y="5642628"/>
            <a:ext cx="219496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TA0CTL = </a:t>
            </a:r>
            <a:r>
              <a:rPr lang="en-US" sz="2200" dirty="0">
                <a:solidFill>
                  <a:srgbClr val="FFFF00"/>
                </a:solidFill>
              </a:rPr>
              <a:t>0x0202</a:t>
            </a:r>
            <a:r>
              <a:rPr lang="en-US" sz="22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97772" y="5473352"/>
            <a:ext cx="6274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volatile</a:t>
            </a:r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92D050"/>
                </a:solidFill>
                <a:cs typeface="Courier New" panose="02070309020205020404" pitchFamily="49" charset="0"/>
              </a:rPr>
              <a:t>uint16_t</a:t>
            </a:r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cs typeface="Courier New" panose="02070309020205020404" pitchFamily="49" charset="0"/>
              </a:rPr>
              <a:t>* ta0_ctrl = (</a:t>
            </a:r>
            <a:r>
              <a:rPr lang="en-US" sz="2200" dirty="0">
                <a:solidFill>
                  <a:srgbClr val="92D050"/>
                </a:solidFill>
                <a:cs typeface="Courier New" panose="02070309020205020404" pitchFamily="49" charset="0"/>
              </a:rPr>
              <a:t>uint16_t</a:t>
            </a:r>
            <a:r>
              <a:rPr lang="en-US" sz="2200" dirty="0">
                <a:solidFill>
                  <a:schemeClr val="bg1"/>
                </a:solidFill>
                <a:cs typeface="Courier New" panose="02070309020205020404" pitchFamily="49" charset="0"/>
              </a:rPr>
              <a:t>*)</a:t>
            </a:r>
            <a:r>
              <a:rPr lang="en-US" sz="2200" dirty="0">
                <a:solidFill>
                  <a:srgbClr val="FFFF00"/>
                </a:solidFill>
                <a:cs typeface="Courier New" panose="02070309020205020404" pitchFamily="49" charset="0"/>
              </a:rPr>
              <a:t>0x40000000</a:t>
            </a:r>
            <a:r>
              <a:rPr lang="en-US" sz="2200" dirty="0">
                <a:solidFill>
                  <a:schemeClr val="bg1"/>
                </a:solidFill>
                <a:cs typeface="Courier New" panose="02070309020205020404" pitchFamily="49" charset="0"/>
              </a:rPr>
              <a:t>;</a:t>
            </a:r>
          </a:p>
          <a:p>
            <a:r>
              <a:rPr lang="en-US" sz="2200" dirty="0">
                <a:solidFill>
                  <a:schemeClr val="bg1"/>
                </a:solidFill>
                <a:cs typeface="Courier New" panose="02070309020205020404" pitchFamily="49" charset="0"/>
              </a:rPr>
              <a:t>*ta0_ctrl = </a:t>
            </a:r>
            <a:r>
              <a:rPr lang="en-US" sz="2200" dirty="0">
                <a:solidFill>
                  <a:srgbClr val="FFFF00"/>
                </a:solidFill>
                <a:cs typeface="Courier New" panose="02070309020205020404" pitchFamily="49" charset="0"/>
              </a:rPr>
              <a:t>0x0202</a:t>
            </a:r>
            <a:r>
              <a:rPr lang="en-US" sz="2200" dirty="0">
                <a:solidFill>
                  <a:schemeClr val="bg1"/>
                </a:solidFill>
                <a:cs typeface="Courier New" panose="02070309020205020404" pitchFamily="49" charset="0"/>
              </a:rPr>
              <a:t>;</a:t>
            </a:r>
            <a:endParaRPr lang="en-US" sz="2200" dirty="0">
              <a:solidFill>
                <a:srgbClr val="FFC000"/>
              </a:solidFill>
              <a:cs typeface="Courier New" panose="02070309020205020404" pitchFamily="49" charset="0"/>
            </a:endParaRPr>
          </a:p>
        </p:txBody>
      </p:sp>
      <p:sp>
        <p:nvSpPr>
          <p:cNvPr id="13" name="Left-Right Arrow 12"/>
          <p:cNvSpPr/>
          <p:nvPr/>
        </p:nvSpPr>
        <p:spPr>
          <a:xfrm>
            <a:off x="3513221" y="5740414"/>
            <a:ext cx="1852863" cy="23531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66270" y="5180963"/>
            <a:ext cx="40021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Example Use of Access Macro:</a:t>
            </a:r>
          </a:p>
        </p:txBody>
      </p:sp>
      <p:sp>
        <p:nvSpPr>
          <p:cNvPr id="15" name="Down Arrow 14"/>
          <p:cNvSpPr/>
          <p:nvPr/>
        </p:nvSpPr>
        <p:spPr>
          <a:xfrm rot="10800000">
            <a:off x="3236416" y="3026264"/>
            <a:ext cx="360947" cy="834968"/>
          </a:xfrm>
          <a:prstGeom prst="down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0800000">
            <a:off x="6633409" y="2996422"/>
            <a:ext cx="360947" cy="834968"/>
          </a:xfrm>
          <a:prstGeom prst="down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856719" y="5884312"/>
            <a:ext cx="11658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00B0F0"/>
                </a:solidFill>
              </a:rPr>
              <a:t>Same</a:t>
            </a:r>
          </a:p>
        </p:txBody>
      </p:sp>
    </p:spTree>
    <p:extLst>
      <p:ext uri="{BB962C8B-B14F-4D97-AF65-F5344CB8AC3E}">
        <p14:creationId xmlns:p14="http://schemas.microsoft.com/office/powerpoint/2010/main" val="3002229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Macros [S8a]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8842" y="1171956"/>
            <a:ext cx="72331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/ * 8, 16, &amp; 32 Bit Register Access Macros */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400" dirty="0">
                <a:solidFill>
                  <a:schemeClr val="bg1"/>
                </a:solidFill>
              </a:rPr>
              <a:t> HWREG8(x)       (*((</a:t>
            </a:r>
            <a:r>
              <a:rPr lang="en-US" sz="2400" dirty="0">
                <a:solidFill>
                  <a:srgbClr val="00B0F0"/>
                </a:solidFill>
              </a:rPr>
              <a:t>volatile  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rgbClr val="92D050"/>
                </a:solidFill>
              </a:rPr>
              <a:t>uint8_t</a:t>
            </a:r>
            <a:r>
              <a:rPr lang="en-US" sz="2400" dirty="0">
                <a:solidFill>
                  <a:schemeClr val="bg1"/>
                </a:solidFill>
              </a:rPr>
              <a:t> *)(x)))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400" dirty="0">
                <a:solidFill>
                  <a:schemeClr val="bg1"/>
                </a:solidFill>
              </a:rPr>
              <a:t> HWREG16(x)     (*((</a:t>
            </a:r>
            <a:r>
              <a:rPr lang="en-US" sz="2400" dirty="0">
                <a:solidFill>
                  <a:srgbClr val="00B0F0"/>
                </a:solidFill>
              </a:rPr>
              <a:t>volatile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rgbClr val="92D050"/>
                </a:solidFill>
              </a:rPr>
              <a:t>uint16_t</a:t>
            </a:r>
            <a:r>
              <a:rPr lang="en-US" sz="2400" dirty="0">
                <a:solidFill>
                  <a:schemeClr val="bg1"/>
                </a:solidFill>
              </a:rPr>
              <a:t> *)(x)))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400" dirty="0">
                <a:solidFill>
                  <a:schemeClr val="bg1"/>
                </a:solidFill>
              </a:rPr>
              <a:t> HWREG32(x)     (*((</a:t>
            </a:r>
            <a:r>
              <a:rPr lang="en-US" sz="2400" dirty="0">
                <a:solidFill>
                  <a:srgbClr val="00B0F0"/>
                </a:solidFill>
              </a:rPr>
              <a:t>volatile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rgbClr val="92D050"/>
                </a:solidFill>
              </a:rPr>
              <a:t>uint32_t</a:t>
            </a:r>
            <a:r>
              <a:rPr lang="en-US" sz="2400" dirty="0">
                <a:solidFill>
                  <a:schemeClr val="bg1"/>
                </a:solidFill>
              </a:rPr>
              <a:t> *)(x)))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7799" y="1282845"/>
            <a:ext cx="5208389" cy="1356782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Generic memory access macro for different sized registers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8, 16, 32 Bit Registers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81873" y="2988252"/>
            <a:ext cx="54864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/ * Port 1 Register Access Macros */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400" dirty="0">
                <a:solidFill>
                  <a:schemeClr val="bg1"/>
                </a:solidFill>
              </a:rPr>
              <a:t> P1IN        (HWREG8(0x40004C00))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400" dirty="0">
                <a:solidFill>
                  <a:schemeClr val="bg1"/>
                </a:solidFill>
              </a:rPr>
              <a:t> P1OUT    (HWREG8(0x40004C02))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400" dirty="0">
                <a:solidFill>
                  <a:schemeClr val="bg1"/>
                </a:solidFill>
              </a:rPr>
              <a:t> P1DIR      (HWREG8(0x40004C04))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400" dirty="0">
                <a:solidFill>
                  <a:schemeClr val="bg1"/>
                </a:solidFill>
              </a:rPr>
              <a:t> P1SEL0    (HWREG8(0x40004C0A))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400" dirty="0">
                <a:solidFill>
                  <a:schemeClr val="bg1"/>
                </a:solidFill>
              </a:rPr>
              <a:t> P1SEL1    (HWREG8(0x40004C0C))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400" dirty="0">
                <a:solidFill>
                  <a:schemeClr val="bg1"/>
                </a:solidFill>
              </a:rPr>
              <a:t> P1IES       (HWREG8(0x40004C18))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400" dirty="0">
                <a:solidFill>
                  <a:schemeClr val="bg1"/>
                </a:solidFill>
              </a:rPr>
              <a:t> P1IE         (HWREG8(0x40004C1A))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04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Macros [S8b]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8842" y="1171956"/>
            <a:ext cx="72331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/ * 8, 16, &amp; 32 Bit Register Access Macros */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400" dirty="0">
                <a:solidFill>
                  <a:schemeClr val="bg1"/>
                </a:solidFill>
              </a:rPr>
              <a:t> HWREG8(x)       (*((</a:t>
            </a:r>
            <a:r>
              <a:rPr lang="en-US" sz="2400" dirty="0">
                <a:solidFill>
                  <a:srgbClr val="00B0F0"/>
                </a:solidFill>
              </a:rPr>
              <a:t>volatile  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rgbClr val="92D050"/>
                </a:solidFill>
              </a:rPr>
              <a:t>uint8_t</a:t>
            </a:r>
            <a:r>
              <a:rPr lang="en-US" sz="2400" dirty="0">
                <a:solidFill>
                  <a:schemeClr val="bg1"/>
                </a:solidFill>
              </a:rPr>
              <a:t> *)(x)))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400" dirty="0">
                <a:solidFill>
                  <a:schemeClr val="bg1"/>
                </a:solidFill>
              </a:rPr>
              <a:t> HWREG16(x)     (*((</a:t>
            </a:r>
            <a:r>
              <a:rPr lang="en-US" sz="2400" dirty="0">
                <a:solidFill>
                  <a:srgbClr val="00B0F0"/>
                </a:solidFill>
              </a:rPr>
              <a:t>volatile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rgbClr val="92D050"/>
                </a:solidFill>
              </a:rPr>
              <a:t>uint16_t</a:t>
            </a:r>
            <a:r>
              <a:rPr lang="en-US" sz="2400" dirty="0">
                <a:solidFill>
                  <a:schemeClr val="bg1"/>
                </a:solidFill>
              </a:rPr>
              <a:t> *)(x)))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400" dirty="0">
                <a:solidFill>
                  <a:schemeClr val="bg1"/>
                </a:solidFill>
              </a:rPr>
              <a:t> HWREG32(x)     (*((</a:t>
            </a:r>
            <a:r>
              <a:rPr lang="en-US" sz="2400" dirty="0">
                <a:solidFill>
                  <a:srgbClr val="00B0F0"/>
                </a:solidFill>
              </a:rPr>
              <a:t>volatile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rgbClr val="92D050"/>
                </a:solidFill>
              </a:rPr>
              <a:t>uint32_t</a:t>
            </a:r>
            <a:r>
              <a:rPr lang="en-US" sz="2400" dirty="0">
                <a:solidFill>
                  <a:schemeClr val="bg1"/>
                </a:solidFill>
              </a:rPr>
              <a:t> *)(x)))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7799" y="1282845"/>
            <a:ext cx="5208389" cy="2872581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Generic memory access macro for different sized registers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8, 16, 32 Bit Registers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Port registers use the generalized access macros</a:t>
            </a:r>
          </a:p>
        </p:txBody>
      </p:sp>
      <p:sp>
        <p:nvSpPr>
          <p:cNvPr id="7" name="Rectangle 6"/>
          <p:cNvSpPr/>
          <p:nvPr/>
        </p:nvSpPr>
        <p:spPr>
          <a:xfrm flipH="1">
            <a:off x="344904" y="4439310"/>
            <a:ext cx="56332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/ * Set P1.0 to Output Direction */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P1DIR |= </a:t>
            </a:r>
            <a:r>
              <a:rPr lang="en-US" sz="2800" dirty="0">
                <a:solidFill>
                  <a:srgbClr val="FFFF00"/>
                </a:solidFill>
              </a:rPr>
              <a:t>0x01</a:t>
            </a:r>
            <a:r>
              <a:rPr lang="en-US" sz="28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117306" y="3185239"/>
            <a:ext cx="1403683" cy="2822529"/>
          </a:xfrm>
          <a:prstGeom prst="roundRect">
            <a:avLst>
              <a:gd name="adj" fmla="val 5039"/>
            </a:avLst>
          </a:prstGeom>
          <a:noFill/>
          <a:ln w="76200">
            <a:solidFill>
              <a:srgbClr val="25C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81873" y="2988252"/>
            <a:ext cx="54864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/ * Port 1 Register Access Macros */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400" dirty="0">
                <a:solidFill>
                  <a:schemeClr val="bg1"/>
                </a:solidFill>
              </a:rPr>
              <a:t> P1IN        (HWREG8(0x40004C00))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400" dirty="0">
                <a:solidFill>
                  <a:schemeClr val="bg1"/>
                </a:solidFill>
              </a:rPr>
              <a:t> P1OUT    (HWREG8(0x40004C02))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400" dirty="0">
                <a:solidFill>
                  <a:schemeClr val="bg1"/>
                </a:solidFill>
              </a:rPr>
              <a:t> P1DIR      (HWREG8(0x40004C04))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400" dirty="0">
                <a:solidFill>
                  <a:schemeClr val="bg1"/>
                </a:solidFill>
              </a:rPr>
              <a:t> P1SEL0    (HWREG8(0x40004C0A))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400" dirty="0">
                <a:solidFill>
                  <a:schemeClr val="bg1"/>
                </a:solidFill>
              </a:rPr>
              <a:t> P1SEL1    (HWREG8(0x40004C0C))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400" dirty="0">
                <a:solidFill>
                  <a:schemeClr val="bg1"/>
                </a:solidFill>
              </a:rPr>
              <a:t> P1IES       (HWREG8(0x40004C18))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400" dirty="0">
                <a:solidFill>
                  <a:schemeClr val="bg1"/>
                </a:solidFill>
              </a:rPr>
              <a:t> P1IE         (HWREG8(0x40004C1A))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571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Macros [S8c]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8644" y="1510680"/>
            <a:ext cx="84998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400" dirty="0">
                <a:solidFill>
                  <a:schemeClr val="bg1"/>
                </a:solidFill>
              </a:rPr>
              <a:t> SET_PORT_PIN_DIR (</a:t>
            </a:r>
            <a:r>
              <a:rPr lang="en-US" sz="2400" dirty="0">
                <a:solidFill>
                  <a:srgbClr val="FFFF00"/>
                </a:solidFill>
              </a:rPr>
              <a:t>port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pin</a:t>
            </a:r>
            <a:r>
              <a:rPr lang="en-US" sz="2400" dirty="0">
                <a:solidFill>
                  <a:schemeClr val="bg1"/>
                </a:solidFill>
              </a:rPr>
              <a:t>) ( (</a:t>
            </a:r>
            <a:r>
              <a:rPr lang="en-US" sz="2400" dirty="0">
                <a:solidFill>
                  <a:srgbClr val="FFFF00"/>
                </a:solidFill>
              </a:rPr>
              <a:t>port)</a:t>
            </a:r>
            <a:r>
              <a:rPr lang="en-US" sz="2400" dirty="0">
                <a:solidFill>
                  <a:schemeClr val="bg1"/>
                </a:solidFill>
              </a:rPr>
              <a:t>-&gt;DIR)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|= (1 &lt;&lt; pin) )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endParaRPr lang="en-US" sz="2400" dirty="0">
              <a:solidFill>
                <a:srgbClr val="00B050"/>
              </a:solidFill>
            </a:endParaRP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/* Set bit P1.0 to be output Direction */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SET_PORT_PIN_DIR( P1, PIN0 );</a:t>
            </a:r>
          </a:p>
        </p:txBody>
      </p:sp>
    </p:spTree>
    <p:extLst>
      <p:ext uri="{BB962C8B-B14F-4D97-AF65-F5344CB8AC3E}">
        <p14:creationId xmlns:p14="http://schemas.microsoft.com/office/powerpoint/2010/main" val="3846370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Macros [S8c]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8644" y="1510680"/>
            <a:ext cx="84998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400" dirty="0">
                <a:solidFill>
                  <a:schemeClr val="bg1"/>
                </a:solidFill>
              </a:rPr>
              <a:t> SET_PORT_PIN_DIR (</a:t>
            </a:r>
            <a:r>
              <a:rPr lang="en-US" sz="2400" dirty="0">
                <a:solidFill>
                  <a:srgbClr val="FFFF00"/>
                </a:solidFill>
              </a:rPr>
              <a:t>port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pin</a:t>
            </a:r>
            <a:r>
              <a:rPr lang="en-US" sz="2400" dirty="0">
                <a:solidFill>
                  <a:schemeClr val="bg1"/>
                </a:solidFill>
              </a:rPr>
              <a:t>) ( (</a:t>
            </a:r>
            <a:r>
              <a:rPr lang="en-US" sz="2400" dirty="0">
                <a:solidFill>
                  <a:srgbClr val="FFFF00"/>
                </a:solidFill>
              </a:rPr>
              <a:t>port)</a:t>
            </a:r>
            <a:r>
              <a:rPr lang="en-US" sz="2400" dirty="0">
                <a:solidFill>
                  <a:schemeClr val="bg1"/>
                </a:solidFill>
              </a:rPr>
              <a:t>-&gt;DIR)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|= (1 &lt;&lt; pin) )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endParaRPr lang="en-US" sz="2400" dirty="0">
              <a:solidFill>
                <a:srgbClr val="00B050"/>
              </a:solidFill>
            </a:endParaRP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/* Set bit P1.0 to be output Direction */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SET_PORT_PIN_DIR( P1, PIN0 );</a:t>
            </a:r>
          </a:p>
        </p:txBody>
      </p:sp>
      <p:sp>
        <p:nvSpPr>
          <p:cNvPr id="9" name="Down Arrow 8"/>
          <p:cNvSpPr/>
          <p:nvPr/>
        </p:nvSpPr>
        <p:spPr>
          <a:xfrm rot="10800000">
            <a:off x="4078627" y="2023632"/>
            <a:ext cx="360947" cy="834968"/>
          </a:xfrm>
          <a:prstGeom prst="down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0800000">
            <a:off x="4668252" y="2023632"/>
            <a:ext cx="360947" cy="834968"/>
          </a:xfrm>
          <a:prstGeom prst="down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0800000">
            <a:off x="2987764" y="3854194"/>
            <a:ext cx="360947" cy="834968"/>
          </a:xfrm>
          <a:prstGeom prst="down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0800000">
            <a:off x="3577389" y="3854194"/>
            <a:ext cx="360947" cy="834968"/>
          </a:xfrm>
          <a:prstGeom prst="down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91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Macros [S8d]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8644" y="1510680"/>
            <a:ext cx="84998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400" dirty="0">
                <a:solidFill>
                  <a:schemeClr val="bg1"/>
                </a:solidFill>
              </a:rPr>
              <a:t> SET_PORT_PIN_DIR (</a:t>
            </a:r>
            <a:r>
              <a:rPr lang="en-US" sz="2400" dirty="0">
                <a:solidFill>
                  <a:srgbClr val="FFFF00"/>
                </a:solidFill>
              </a:rPr>
              <a:t>port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pin</a:t>
            </a:r>
            <a:r>
              <a:rPr lang="en-US" sz="2400" dirty="0">
                <a:solidFill>
                  <a:schemeClr val="bg1"/>
                </a:solidFill>
              </a:rPr>
              <a:t>) ( (</a:t>
            </a:r>
            <a:r>
              <a:rPr lang="en-US" sz="2400" dirty="0">
                <a:solidFill>
                  <a:srgbClr val="FFFF00"/>
                </a:solidFill>
              </a:rPr>
              <a:t>port)</a:t>
            </a:r>
            <a:r>
              <a:rPr lang="en-US" sz="2400" dirty="0">
                <a:solidFill>
                  <a:schemeClr val="bg1"/>
                </a:solidFill>
              </a:rPr>
              <a:t>-&gt;DIR)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|= (1 &lt;&lt; pin) )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/* Set bit P1.0 to be output Direction */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SET_PORT_PIN_DIR( P1, PIN0 );</a:t>
            </a:r>
          </a:p>
        </p:txBody>
      </p:sp>
      <p:sp>
        <p:nvSpPr>
          <p:cNvPr id="5" name="Rectangle 4"/>
          <p:cNvSpPr/>
          <p:nvPr/>
        </p:nvSpPr>
        <p:spPr>
          <a:xfrm>
            <a:off x="9023287" y="845398"/>
            <a:ext cx="2959768" cy="381642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typedef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struct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200" b="1" dirty="0">
                <a:solidFill>
                  <a:schemeClr val="bg1"/>
                </a:solidFill>
              </a:rPr>
              <a:t>{</a:t>
            </a:r>
            <a:endParaRPr lang="fr-FR" sz="2200" dirty="0">
              <a:solidFill>
                <a:schemeClr val="bg1"/>
              </a:solidFill>
            </a:endParaRPr>
          </a:p>
          <a:p>
            <a:r>
              <a:rPr lang="fr-FR" sz="2200" dirty="0">
                <a:solidFill>
                  <a:schemeClr val="bg1"/>
                </a:solidFill>
              </a:rPr>
              <a:t>  __I </a:t>
            </a:r>
            <a:r>
              <a:rPr lang="fr-FR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uint8_t</a:t>
            </a:r>
            <a:r>
              <a:rPr lang="fr-FR" sz="2200" dirty="0">
                <a:solidFill>
                  <a:schemeClr val="bg1"/>
                </a:solidFill>
              </a:rPr>
              <a:t> </a:t>
            </a:r>
            <a:r>
              <a:rPr lang="fr-FR" sz="2200" dirty="0">
                <a:solidFill>
                  <a:srgbClr val="25C6FF"/>
                </a:solidFill>
              </a:rPr>
              <a:t>IN</a:t>
            </a:r>
            <a:r>
              <a:rPr lang="fr-FR" sz="2200" dirty="0">
                <a:solidFill>
                  <a:schemeClr val="bg1"/>
                </a:solidFill>
              </a:rPr>
              <a:t>; 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</a:t>
            </a: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uint8_t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rgbClr val="25C6FF"/>
                </a:solidFill>
              </a:rPr>
              <a:t>RESERVED0</a:t>
            </a:r>
            <a:r>
              <a:rPr lang="en-US" sz="2200" dirty="0">
                <a:solidFill>
                  <a:schemeClr val="bg1"/>
                </a:solidFill>
              </a:rPr>
              <a:t>;</a:t>
            </a:r>
          </a:p>
          <a:p>
            <a:r>
              <a:rPr lang="fr-FR" sz="2200" dirty="0">
                <a:solidFill>
                  <a:schemeClr val="bg1"/>
                </a:solidFill>
              </a:rPr>
              <a:t>  __IO </a:t>
            </a:r>
            <a:r>
              <a:rPr lang="fr-FR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uint8_t</a:t>
            </a:r>
            <a:r>
              <a:rPr lang="fr-FR" sz="2200" dirty="0">
                <a:solidFill>
                  <a:schemeClr val="bg1"/>
                </a:solidFill>
              </a:rPr>
              <a:t> </a:t>
            </a:r>
            <a:r>
              <a:rPr lang="fr-FR" sz="2200" dirty="0">
                <a:solidFill>
                  <a:srgbClr val="25C6FF"/>
                </a:solidFill>
              </a:rPr>
              <a:t>OUT</a:t>
            </a:r>
            <a:r>
              <a:rPr lang="fr-FR" sz="2200" dirty="0">
                <a:solidFill>
                  <a:schemeClr val="bg1"/>
                </a:solidFill>
              </a:rPr>
              <a:t>; 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</a:t>
            </a: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uint8_t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rgbClr val="25C6FF"/>
                </a:solidFill>
              </a:rPr>
              <a:t>RESERVED1</a:t>
            </a:r>
            <a:r>
              <a:rPr lang="en-US" sz="2200" dirty="0">
                <a:solidFill>
                  <a:schemeClr val="bg1"/>
                </a:solidFill>
              </a:rPr>
              <a:t>;</a:t>
            </a:r>
          </a:p>
          <a:p>
            <a:r>
              <a:rPr lang="fr-FR" sz="2200" dirty="0">
                <a:solidFill>
                  <a:schemeClr val="bg1"/>
                </a:solidFill>
              </a:rPr>
              <a:t>  __IO </a:t>
            </a:r>
            <a:r>
              <a:rPr lang="fr-FR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uint8_t</a:t>
            </a:r>
            <a:r>
              <a:rPr lang="fr-FR" sz="2200" dirty="0">
                <a:solidFill>
                  <a:schemeClr val="bg1"/>
                </a:solidFill>
              </a:rPr>
              <a:t> </a:t>
            </a:r>
            <a:r>
              <a:rPr lang="fr-FR" sz="2200" dirty="0">
                <a:solidFill>
                  <a:srgbClr val="25C6FF"/>
                </a:solidFill>
              </a:rPr>
              <a:t>DIR</a:t>
            </a:r>
            <a:r>
              <a:rPr lang="fr-FR" sz="2200" dirty="0">
                <a:solidFill>
                  <a:schemeClr val="bg1"/>
                </a:solidFill>
              </a:rPr>
              <a:t>; 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</a:t>
            </a: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uint8_t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rgbClr val="25C6FF"/>
                </a:solidFill>
              </a:rPr>
              <a:t>RESERVED2</a:t>
            </a:r>
            <a:r>
              <a:rPr lang="en-US" sz="2200" dirty="0">
                <a:solidFill>
                  <a:schemeClr val="bg1"/>
                </a:solidFill>
              </a:rPr>
              <a:t>;</a:t>
            </a:r>
          </a:p>
          <a:p>
            <a:r>
              <a:rPr lang="fr-FR" sz="2200" dirty="0">
                <a:solidFill>
                  <a:schemeClr val="bg1"/>
                </a:solidFill>
              </a:rPr>
              <a:t>  __IO </a:t>
            </a:r>
            <a:r>
              <a:rPr lang="fr-FR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uint8_t</a:t>
            </a:r>
            <a:r>
              <a:rPr lang="fr-FR" sz="2200" dirty="0">
                <a:solidFill>
                  <a:schemeClr val="bg1"/>
                </a:solidFill>
              </a:rPr>
              <a:t> </a:t>
            </a:r>
            <a:r>
              <a:rPr lang="fr-FR" sz="2200" dirty="0">
                <a:solidFill>
                  <a:srgbClr val="25C6FF"/>
                </a:solidFill>
              </a:rPr>
              <a:t>REN</a:t>
            </a:r>
            <a:r>
              <a:rPr lang="fr-FR" sz="2200" dirty="0">
                <a:solidFill>
                  <a:schemeClr val="bg1"/>
                </a:solidFill>
              </a:rPr>
              <a:t>; 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</a:t>
            </a: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uint8_t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rgbClr val="25C6FF"/>
                </a:solidFill>
              </a:rPr>
              <a:t>RESERVED3</a:t>
            </a:r>
            <a:r>
              <a:rPr lang="en-US" sz="2200" dirty="0">
                <a:solidFill>
                  <a:schemeClr val="bg1"/>
                </a:solidFill>
              </a:rPr>
              <a:t>;</a:t>
            </a:r>
          </a:p>
          <a:p>
            <a:r>
              <a:rPr lang="en-US" sz="2200" dirty="0">
                <a:solidFill>
                  <a:srgbClr val="00B050"/>
                </a:solidFill>
              </a:rPr>
              <a:t>… /* More Registers */</a:t>
            </a:r>
          </a:p>
          <a:p>
            <a:r>
              <a:rPr lang="en-US" sz="2200" dirty="0">
                <a:solidFill>
                  <a:schemeClr val="bg1"/>
                </a:solidFill>
              </a:rPr>
              <a:t>} DIO_PORT_TYPE;</a:t>
            </a:r>
          </a:p>
        </p:txBody>
      </p:sp>
      <p:sp>
        <p:nvSpPr>
          <p:cNvPr id="6" name="Rectangle 5"/>
          <p:cNvSpPr/>
          <p:nvPr/>
        </p:nvSpPr>
        <p:spPr>
          <a:xfrm>
            <a:off x="354791" y="4254984"/>
            <a:ext cx="805929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92D050"/>
                </a:solidFill>
              </a:rPr>
              <a:t>/* Define the PORT Constants and Types*/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400" dirty="0">
                <a:solidFill>
                  <a:schemeClr val="bg1"/>
                </a:solidFill>
              </a:rPr>
              <a:t> PIN0 (0x0)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 </a:t>
            </a:r>
            <a:r>
              <a:rPr lang="en-US" sz="2400" dirty="0">
                <a:solidFill>
                  <a:schemeClr val="bg1"/>
                </a:solidFill>
              </a:rPr>
              <a:t>DIO_PORT1_ADDR        ((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uint32_t</a:t>
            </a:r>
            <a:r>
              <a:rPr lang="en-US" sz="2400" dirty="0">
                <a:solidFill>
                  <a:schemeClr val="bg1"/>
                </a:solidFill>
              </a:rPr>
              <a:t>) 0x40004C00)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s-E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s-ES" sz="2400" dirty="0">
                <a:solidFill>
                  <a:schemeClr val="bg1"/>
                </a:solidFill>
              </a:rPr>
              <a:t> P1 ( (</a:t>
            </a:r>
            <a:r>
              <a:rPr lang="es-ES" sz="2400" dirty="0" err="1">
                <a:solidFill>
                  <a:schemeClr val="bg1"/>
                </a:solidFill>
              </a:rPr>
              <a:t>DIO_PORT_Type</a:t>
            </a:r>
            <a:r>
              <a:rPr lang="es-ES" sz="2400" dirty="0">
                <a:solidFill>
                  <a:schemeClr val="bg1"/>
                </a:solidFill>
              </a:rPr>
              <a:t>*)(</a:t>
            </a:r>
            <a:r>
              <a:rPr lang="en-US" sz="2400" dirty="0">
                <a:solidFill>
                  <a:schemeClr val="bg1"/>
                </a:solidFill>
              </a:rPr>
              <a:t>DIO_PORT1_ADDR</a:t>
            </a:r>
            <a:r>
              <a:rPr lang="es-ES" sz="2400" dirty="0">
                <a:solidFill>
                  <a:schemeClr val="bg1"/>
                </a:solidFill>
              </a:rPr>
              <a:t>) 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62011" y="291400"/>
            <a:ext cx="296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Port Structure Overlay</a:t>
            </a:r>
          </a:p>
        </p:txBody>
      </p:sp>
    </p:spTree>
    <p:extLst>
      <p:ext uri="{BB962C8B-B14F-4D97-AF65-F5344CB8AC3E}">
        <p14:creationId xmlns:p14="http://schemas.microsoft.com/office/powerpoint/2010/main" val="4280633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Macros [S8e]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8644" y="1510680"/>
            <a:ext cx="84998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400" dirty="0">
                <a:solidFill>
                  <a:schemeClr val="bg1"/>
                </a:solidFill>
              </a:rPr>
              <a:t> SET_PORT_PIN_DIR (</a:t>
            </a:r>
            <a:r>
              <a:rPr lang="en-US" sz="2400" dirty="0">
                <a:solidFill>
                  <a:srgbClr val="FFFF00"/>
                </a:solidFill>
              </a:rPr>
              <a:t>port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pin</a:t>
            </a:r>
            <a:r>
              <a:rPr lang="en-US" sz="2400" dirty="0">
                <a:solidFill>
                  <a:schemeClr val="bg1"/>
                </a:solidFill>
              </a:rPr>
              <a:t>) ( (</a:t>
            </a:r>
            <a:r>
              <a:rPr lang="en-US" sz="2400" dirty="0">
                <a:solidFill>
                  <a:srgbClr val="FFFF00"/>
                </a:solidFill>
              </a:rPr>
              <a:t>port)</a:t>
            </a:r>
            <a:r>
              <a:rPr lang="en-US" sz="2400" dirty="0">
                <a:solidFill>
                  <a:schemeClr val="bg1"/>
                </a:solidFill>
              </a:rPr>
              <a:t>-&gt;DIR)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|= (1 &lt;&lt; pin) )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/* Set bit P1.0 to be output Direction */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SET_PORT_PIN_DIR( </a:t>
            </a:r>
            <a:r>
              <a:rPr lang="en-US" sz="2400" b="1" dirty="0">
                <a:solidFill>
                  <a:srgbClr val="25C6FF"/>
                </a:solidFill>
              </a:rPr>
              <a:t>P1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b="1" dirty="0">
                <a:solidFill>
                  <a:srgbClr val="E7FC6A"/>
                </a:solidFill>
              </a:rPr>
              <a:t>PIN0</a:t>
            </a:r>
            <a:r>
              <a:rPr lang="en-US" sz="2400" dirty="0">
                <a:solidFill>
                  <a:schemeClr val="bg1"/>
                </a:solidFill>
              </a:rPr>
              <a:t> );</a:t>
            </a:r>
          </a:p>
        </p:txBody>
      </p:sp>
      <p:sp>
        <p:nvSpPr>
          <p:cNvPr id="5" name="Rectangle 4"/>
          <p:cNvSpPr/>
          <p:nvPr/>
        </p:nvSpPr>
        <p:spPr>
          <a:xfrm>
            <a:off x="9023287" y="845398"/>
            <a:ext cx="2959768" cy="381642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typedef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struct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200" b="1" dirty="0">
                <a:solidFill>
                  <a:schemeClr val="bg1"/>
                </a:solidFill>
              </a:rPr>
              <a:t>{</a:t>
            </a:r>
            <a:endParaRPr lang="fr-FR" sz="2200" dirty="0">
              <a:solidFill>
                <a:schemeClr val="bg1"/>
              </a:solidFill>
            </a:endParaRPr>
          </a:p>
          <a:p>
            <a:r>
              <a:rPr lang="fr-FR" sz="2200" dirty="0">
                <a:solidFill>
                  <a:schemeClr val="bg1"/>
                </a:solidFill>
              </a:rPr>
              <a:t>  __I </a:t>
            </a:r>
            <a:r>
              <a:rPr lang="fr-FR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uint8_t</a:t>
            </a:r>
            <a:r>
              <a:rPr lang="fr-FR" sz="2200" dirty="0">
                <a:solidFill>
                  <a:schemeClr val="bg1"/>
                </a:solidFill>
              </a:rPr>
              <a:t> </a:t>
            </a:r>
            <a:r>
              <a:rPr lang="fr-FR" sz="2200" dirty="0">
                <a:solidFill>
                  <a:srgbClr val="25C6FF"/>
                </a:solidFill>
              </a:rPr>
              <a:t>IN</a:t>
            </a:r>
            <a:r>
              <a:rPr lang="fr-FR" sz="2200" dirty="0">
                <a:solidFill>
                  <a:schemeClr val="bg1"/>
                </a:solidFill>
              </a:rPr>
              <a:t>; 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</a:t>
            </a: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uint8_t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rgbClr val="25C6FF"/>
                </a:solidFill>
              </a:rPr>
              <a:t>RESERVED0</a:t>
            </a:r>
            <a:r>
              <a:rPr lang="en-US" sz="2200" dirty="0">
                <a:solidFill>
                  <a:schemeClr val="bg1"/>
                </a:solidFill>
              </a:rPr>
              <a:t>;</a:t>
            </a:r>
          </a:p>
          <a:p>
            <a:r>
              <a:rPr lang="fr-FR" sz="2200" dirty="0">
                <a:solidFill>
                  <a:schemeClr val="bg1"/>
                </a:solidFill>
              </a:rPr>
              <a:t>  __IO </a:t>
            </a:r>
            <a:r>
              <a:rPr lang="fr-FR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uint8_t</a:t>
            </a:r>
            <a:r>
              <a:rPr lang="fr-FR" sz="2200" dirty="0">
                <a:solidFill>
                  <a:schemeClr val="bg1"/>
                </a:solidFill>
              </a:rPr>
              <a:t> </a:t>
            </a:r>
            <a:r>
              <a:rPr lang="fr-FR" sz="2200" dirty="0">
                <a:solidFill>
                  <a:srgbClr val="25C6FF"/>
                </a:solidFill>
              </a:rPr>
              <a:t>OUT</a:t>
            </a:r>
            <a:r>
              <a:rPr lang="fr-FR" sz="2200" dirty="0">
                <a:solidFill>
                  <a:schemeClr val="bg1"/>
                </a:solidFill>
              </a:rPr>
              <a:t>; 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</a:t>
            </a: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uint8_t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rgbClr val="25C6FF"/>
                </a:solidFill>
              </a:rPr>
              <a:t>RESERVED1</a:t>
            </a:r>
            <a:r>
              <a:rPr lang="en-US" sz="2200" dirty="0">
                <a:solidFill>
                  <a:schemeClr val="bg1"/>
                </a:solidFill>
              </a:rPr>
              <a:t>;</a:t>
            </a:r>
          </a:p>
          <a:p>
            <a:r>
              <a:rPr lang="fr-FR" sz="2200" dirty="0">
                <a:solidFill>
                  <a:schemeClr val="bg1"/>
                </a:solidFill>
              </a:rPr>
              <a:t>  __IO </a:t>
            </a:r>
            <a:r>
              <a:rPr lang="fr-FR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uint8_t</a:t>
            </a:r>
            <a:r>
              <a:rPr lang="fr-FR" sz="2200" dirty="0">
                <a:solidFill>
                  <a:schemeClr val="bg1"/>
                </a:solidFill>
              </a:rPr>
              <a:t> </a:t>
            </a:r>
            <a:r>
              <a:rPr lang="fr-FR" sz="2200" dirty="0">
                <a:solidFill>
                  <a:srgbClr val="25C6FF"/>
                </a:solidFill>
              </a:rPr>
              <a:t>DIR</a:t>
            </a:r>
            <a:r>
              <a:rPr lang="fr-FR" sz="2200" dirty="0">
                <a:solidFill>
                  <a:schemeClr val="bg1"/>
                </a:solidFill>
              </a:rPr>
              <a:t>; 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</a:t>
            </a: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uint8_t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rgbClr val="25C6FF"/>
                </a:solidFill>
              </a:rPr>
              <a:t>RESERVED2</a:t>
            </a:r>
            <a:r>
              <a:rPr lang="en-US" sz="2200" dirty="0">
                <a:solidFill>
                  <a:schemeClr val="bg1"/>
                </a:solidFill>
              </a:rPr>
              <a:t>;</a:t>
            </a:r>
          </a:p>
          <a:p>
            <a:r>
              <a:rPr lang="fr-FR" sz="2200" dirty="0">
                <a:solidFill>
                  <a:schemeClr val="bg1"/>
                </a:solidFill>
              </a:rPr>
              <a:t>  __IO </a:t>
            </a:r>
            <a:r>
              <a:rPr lang="fr-FR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uint8_t</a:t>
            </a:r>
            <a:r>
              <a:rPr lang="fr-FR" sz="2200" dirty="0">
                <a:solidFill>
                  <a:schemeClr val="bg1"/>
                </a:solidFill>
              </a:rPr>
              <a:t> </a:t>
            </a:r>
            <a:r>
              <a:rPr lang="fr-FR" sz="2200" dirty="0">
                <a:solidFill>
                  <a:srgbClr val="25C6FF"/>
                </a:solidFill>
              </a:rPr>
              <a:t>REN</a:t>
            </a:r>
            <a:r>
              <a:rPr lang="fr-FR" sz="2200" dirty="0">
                <a:solidFill>
                  <a:schemeClr val="bg1"/>
                </a:solidFill>
              </a:rPr>
              <a:t>; 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</a:t>
            </a: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uint8_t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rgbClr val="25C6FF"/>
                </a:solidFill>
              </a:rPr>
              <a:t>RESERVED3</a:t>
            </a:r>
            <a:r>
              <a:rPr lang="en-US" sz="2200" dirty="0">
                <a:solidFill>
                  <a:schemeClr val="bg1"/>
                </a:solidFill>
              </a:rPr>
              <a:t>;</a:t>
            </a:r>
          </a:p>
          <a:p>
            <a:r>
              <a:rPr lang="en-US" sz="2200" dirty="0">
                <a:solidFill>
                  <a:srgbClr val="00B050"/>
                </a:solidFill>
              </a:rPr>
              <a:t>… /* More Registers */</a:t>
            </a:r>
          </a:p>
          <a:p>
            <a:r>
              <a:rPr lang="en-US" sz="2200" dirty="0">
                <a:solidFill>
                  <a:schemeClr val="bg1"/>
                </a:solidFill>
              </a:rPr>
              <a:t>} DIO_PORT_TYPE;</a:t>
            </a:r>
          </a:p>
        </p:txBody>
      </p:sp>
      <p:sp>
        <p:nvSpPr>
          <p:cNvPr id="6" name="Rectangle 5"/>
          <p:cNvSpPr/>
          <p:nvPr/>
        </p:nvSpPr>
        <p:spPr>
          <a:xfrm>
            <a:off x="354791" y="4254984"/>
            <a:ext cx="805929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92D050"/>
                </a:solidFill>
              </a:rPr>
              <a:t>/* Define the PORT Constants and Types*/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rgbClr val="E7FC6A"/>
                </a:solidFill>
              </a:rPr>
              <a:t>PIN0</a:t>
            </a:r>
            <a:r>
              <a:rPr lang="en-US" sz="2400" dirty="0">
                <a:solidFill>
                  <a:schemeClr val="bg1"/>
                </a:solidFill>
              </a:rPr>
              <a:t> (0x0)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 </a:t>
            </a:r>
            <a:r>
              <a:rPr lang="en-US" sz="2400" dirty="0">
                <a:solidFill>
                  <a:schemeClr val="bg1"/>
                </a:solidFill>
              </a:rPr>
              <a:t>DIO_PORT1_ADDR        ((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uint32_t</a:t>
            </a:r>
            <a:r>
              <a:rPr lang="en-US" sz="2400" dirty="0">
                <a:solidFill>
                  <a:schemeClr val="bg1"/>
                </a:solidFill>
              </a:rPr>
              <a:t>) 0x40004C00)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s-E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>
                <a:solidFill>
                  <a:srgbClr val="25C6FF"/>
                </a:solidFill>
              </a:rPr>
              <a:t>P1</a:t>
            </a:r>
            <a:r>
              <a:rPr lang="es-ES" sz="2400" dirty="0">
                <a:solidFill>
                  <a:schemeClr val="bg1"/>
                </a:solidFill>
              </a:rPr>
              <a:t> ( (</a:t>
            </a:r>
            <a:r>
              <a:rPr lang="es-ES" sz="2400" dirty="0" err="1">
                <a:solidFill>
                  <a:schemeClr val="bg1"/>
                </a:solidFill>
              </a:rPr>
              <a:t>DIO_PORT_Type</a:t>
            </a:r>
            <a:r>
              <a:rPr lang="es-ES" sz="2400" dirty="0">
                <a:solidFill>
                  <a:schemeClr val="bg1"/>
                </a:solidFill>
              </a:rPr>
              <a:t>*)(</a:t>
            </a:r>
            <a:r>
              <a:rPr lang="en-US" sz="2400" dirty="0">
                <a:solidFill>
                  <a:schemeClr val="bg1"/>
                </a:solidFill>
              </a:rPr>
              <a:t>DIO_PORT1_ADDR</a:t>
            </a:r>
            <a:r>
              <a:rPr lang="es-ES" sz="2400" dirty="0">
                <a:solidFill>
                  <a:schemeClr val="bg1"/>
                </a:solidFill>
              </a:rPr>
              <a:t>) 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62011" y="291400"/>
            <a:ext cx="296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Port Structure Overlay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978122" y="5719373"/>
            <a:ext cx="2406315" cy="474603"/>
          </a:xfrm>
          <a:prstGeom prst="roundRect">
            <a:avLst>
              <a:gd name="adj" fmla="val 5039"/>
            </a:avLst>
          </a:prstGeom>
          <a:noFill/>
          <a:ln w="38100">
            <a:solidFill>
              <a:srgbClr val="25C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/>
          <p:cNvCxnSpPr>
            <a:stCxn id="7" idx="2"/>
            <a:endCxn id="5" idx="2"/>
          </p:cNvCxnSpPr>
          <p:nvPr/>
        </p:nvCxnSpPr>
        <p:spPr>
          <a:xfrm rot="5400000" flipH="1" flipV="1">
            <a:off x="6076150" y="1766956"/>
            <a:ext cx="1532149" cy="7321891"/>
          </a:xfrm>
          <a:prstGeom prst="bentConnector3">
            <a:avLst>
              <a:gd name="adj1" fmla="val -14920"/>
            </a:avLst>
          </a:prstGeom>
          <a:ln w="38100">
            <a:solidFill>
              <a:srgbClr val="25C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627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Band Macros [S9b]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00" y="1282845"/>
            <a:ext cx="4518580" cy="3949799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Bit Band Region allows for </a:t>
            </a:r>
            <a:r>
              <a:rPr lang="en-US" sz="2600" dirty="0">
                <a:solidFill>
                  <a:srgbClr val="FFFF00"/>
                </a:solidFill>
              </a:rPr>
              <a:t>atomic</a:t>
            </a:r>
            <a:r>
              <a:rPr lang="en-US" sz="2600" dirty="0">
                <a:solidFill>
                  <a:schemeClr val="bg1"/>
                </a:solidFill>
              </a:rPr>
              <a:t> reads/writes of single bits for first 1MB of SRAM and Peripheral Memory</a:t>
            </a:r>
          </a:p>
          <a:p>
            <a:endParaRPr lang="en-US" sz="2600" dirty="0">
              <a:solidFill>
                <a:schemeClr val="bg1"/>
              </a:solidFill>
            </a:endParaRPr>
          </a:p>
          <a:p>
            <a:r>
              <a:rPr lang="en-US" sz="2600" dirty="0">
                <a:solidFill>
                  <a:schemeClr val="bg1"/>
                </a:solidFill>
              </a:rPr>
              <a:t>Not all of the SRAM &amp; Peripheral Memory has a bit-band alias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51523" y="1532688"/>
            <a:ext cx="189814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Memory Map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52718" y="1956433"/>
            <a:ext cx="2535488" cy="3934161"/>
            <a:chOff x="1380494" y="2792973"/>
            <a:chExt cx="3251624" cy="3283255"/>
          </a:xfrm>
        </p:grpSpPr>
        <p:sp>
          <p:nvSpPr>
            <p:cNvPr id="8" name="Rectangle 7"/>
            <p:cNvSpPr/>
            <p:nvPr/>
          </p:nvSpPr>
          <p:spPr>
            <a:xfrm>
              <a:off x="2816793" y="5321681"/>
              <a:ext cx="1801911" cy="6297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823727" y="4707216"/>
              <a:ext cx="1801911" cy="632260"/>
            </a:xfrm>
            <a:prstGeom prst="rect">
              <a:avLst/>
            </a:prstGeom>
            <a:solidFill>
              <a:srgbClr val="25D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SRAM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30207" y="4109985"/>
              <a:ext cx="1801911" cy="633881"/>
            </a:xfrm>
            <a:prstGeom prst="rect">
              <a:avLst/>
            </a:prstGeom>
            <a:solidFill>
              <a:srgbClr val="A9D3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Peripherals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23727" y="3482977"/>
              <a:ext cx="1801911" cy="6465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(unused)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23725" y="2844327"/>
              <a:ext cx="1801911" cy="644007"/>
            </a:xfrm>
            <a:prstGeom prst="rect">
              <a:avLst/>
            </a:prstGeom>
            <a:solidFill>
              <a:srgbClr val="ED7A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System Specific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80494" y="5676118"/>
              <a:ext cx="1463862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sz="2000" dirty="0"/>
                <a:t>0x00000000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94631" y="2792973"/>
              <a:ext cx="1374094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sz="2000" dirty="0"/>
                <a:t>0xFFFFFFFF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30816" y="3117879"/>
              <a:ext cx="1459054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sz="2000" dirty="0"/>
                <a:t>0xE0000000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53805" y="3468063"/>
              <a:ext cx="1412566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sz="2000" dirty="0"/>
                <a:t>0xDFFFFFFF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391990" y="3786555"/>
              <a:ext cx="1463862" cy="702529"/>
              <a:chOff x="433999" y="2645623"/>
              <a:chExt cx="1463862" cy="702529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433999" y="2645623"/>
                <a:ext cx="1463862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dirty="0"/>
                  <a:t>0x60000000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00075" y="2948042"/>
                <a:ext cx="1385316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dirty="0"/>
                  <a:t>0x5FFFFFFF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408056" y="5031986"/>
              <a:ext cx="1463862" cy="709221"/>
              <a:chOff x="475713" y="1773362"/>
              <a:chExt cx="1463862" cy="709221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75713" y="1773362"/>
                <a:ext cx="1463862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dirty="0"/>
                  <a:t>0x20000000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25723" y="2082473"/>
                <a:ext cx="1385316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dirty="0"/>
                  <a:t>0x1FFFFFFF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436378" y="4403065"/>
              <a:ext cx="1463862" cy="691282"/>
              <a:chOff x="504035" y="1646915"/>
              <a:chExt cx="1463862" cy="691282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04035" y="1646915"/>
                <a:ext cx="1463862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dirty="0"/>
                  <a:t>0x40000000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43308" y="1938087"/>
                <a:ext cx="1385316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dirty="0"/>
                  <a:t>0x3FFFFFFF</a:t>
                </a: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9782730" y="1479271"/>
            <a:ext cx="1887866" cy="1646730"/>
            <a:chOff x="8217056" y="1211990"/>
            <a:chExt cx="1738574" cy="3001163"/>
          </a:xfrm>
        </p:grpSpPr>
        <p:sp>
          <p:nvSpPr>
            <p:cNvPr id="27" name="Rectangle 26"/>
            <p:cNvSpPr/>
            <p:nvPr/>
          </p:nvSpPr>
          <p:spPr>
            <a:xfrm>
              <a:off x="8217057" y="3516814"/>
              <a:ext cx="1738573" cy="696339"/>
            </a:xfrm>
            <a:prstGeom prst="rect">
              <a:avLst/>
            </a:prstGeom>
            <a:solidFill>
              <a:srgbClr val="A9D3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Peripheral Region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217056" y="2818613"/>
              <a:ext cx="1738574" cy="6982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Reserved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17056" y="1858849"/>
              <a:ext cx="1738574" cy="96066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Peripheral Bit-Band Alias Region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217056" y="1211990"/>
              <a:ext cx="1738574" cy="6503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Reserved</a:t>
              </a:r>
            </a:p>
          </p:txBody>
        </p:sp>
      </p:grpSp>
      <p:cxnSp>
        <p:nvCxnSpPr>
          <p:cNvPr id="31" name="Straight Connector 30"/>
          <p:cNvCxnSpPr/>
          <p:nvPr/>
        </p:nvCxnSpPr>
        <p:spPr>
          <a:xfrm flipV="1">
            <a:off x="7571523" y="1479011"/>
            <a:ext cx="2248408" cy="209420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788206" y="3128851"/>
            <a:ext cx="1999577" cy="115482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9782730" y="3992374"/>
            <a:ext cx="1887866" cy="1646730"/>
            <a:chOff x="8217056" y="1211990"/>
            <a:chExt cx="1738574" cy="3001163"/>
          </a:xfrm>
        </p:grpSpPr>
        <p:sp>
          <p:nvSpPr>
            <p:cNvPr id="34" name="Rectangle 33"/>
            <p:cNvSpPr/>
            <p:nvPr/>
          </p:nvSpPr>
          <p:spPr>
            <a:xfrm>
              <a:off x="8217057" y="3516814"/>
              <a:ext cx="1738573" cy="696339"/>
            </a:xfrm>
            <a:prstGeom prst="rect">
              <a:avLst/>
            </a:prstGeom>
            <a:solidFill>
              <a:srgbClr val="A9D3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Peripheral Region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217056" y="2818613"/>
              <a:ext cx="1738574" cy="6982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Reserved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17056" y="1858849"/>
              <a:ext cx="1738574" cy="96066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Peripheral Bit-Band Alias Region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17056" y="1211990"/>
              <a:ext cx="1738574" cy="6503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Reserved</a:t>
              </a:r>
            </a:p>
          </p:txBody>
        </p:sp>
      </p:grpSp>
      <p:cxnSp>
        <p:nvCxnSpPr>
          <p:cNvPr id="38" name="Straight Connector 37"/>
          <p:cNvCxnSpPr/>
          <p:nvPr/>
        </p:nvCxnSpPr>
        <p:spPr>
          <a:xfrm>
            <a:off x="7760194" y="4969557"/>
            <a:ext cx="2017129" cy="669547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7793259" y="3995420"/>
            <a:ext cx="1984064" cy="29867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23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Independence [S1b]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520014" y="1074700"/>
            <a:ext cx="4366789" cy="54543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200" b="1" dirty="0"/>
              <a:t>MSP432 Platform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8510336" y="1634114"/>
            <a:ext cx="2486577" cy="2438210"/>
            <a:chOff x="1986998" y="2478059"/>
            <a:chExt cx="2017245" cy="2244717"/>
          </a:xfrm>
        </p:grpSpPr>
        <p:sp>
          <p:nvSpPr>
            <p:cNvPr id="38" name="Rounded Rectangle 37"/>
            <p:cNvSpPr/>
            <p:nvPr/>
          </p:nvSpPr>
          <p:spPr>
            <a:xfrm>
              <a:off x="1986998" y="2478059"/>
              <a:ext cx="2017245" cy="2244717"/>
            </a:xfrm>
            <a:prstGeom prst="roundRect">
              <a:avLst>
                <a:gd name="adj" fmla="val 3963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Executable Program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063720" y="3905333"/>
              <a:ext cx="1834866" cy="695392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Bare Metal Firmware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065979" y="3427424"/>
              <a:ext cx="1832607" cy="51177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Abstraction Layer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65980" y="2930968"/>
              <a:ext cx="1832607" cy="511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Application</a:t>
              </a:r>
            </a:p>
          </p:txBody>
        </p:sp>
      </p:grp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197800" y="1282846"/>
            <a:ext cx="5550243" cy="5665654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Microcontrollers have a variety of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Peripherals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Registers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Memories</a:t>
            </a:r>
          </a:p>
          <a:p>
            <a:pPr lvl="1"/>
            <a:endParaRPr lang="en-US" sz="2200" dirty="0">
              <a:solidFill>
                <a:schemeClr val="bg1"/>
              </a:solidFill>
            </a:endParaRPr>
          </a:p>
          <a:p>
            <a:r>
              <a:rPr lang="en-US" sz="2600" dirty="0">
                <a:solidFill>
                  <a:srgbClr val="25C6FF"/>
                </a:solidFill>
              </a:rPr>
              <a:t>Software Architecture</a:t>
            </a:r>
            <a:r>
              <a:rPr lang="en-US" sz="2600" dirty="0">
                <a:solidFill>
                  <a:schemeClr val="bg1"/>
                </a:solidFill>
              </a:rPr>
              <a:t>: structured organization of a software project</a:t>
            </a:r>
          </a:p>
          <a:p>
            <a:pPr lvl="1"/>
            <a:endParaRPr lang="en-US" sz="2200" dirty="0">
              <a:solidFill>
                <a:schemeClr val="bg1"/>
              </a:solidFill>
            </a:endParaRPr>
          </a:p>
          <a:p>
            <a:r>
              <a:rPr lang="en-US" sz="2600" dirty="0">
                <a:solidFill>
                  <a:schemeClr val="bg1"/>
                </a:solidFill>
              </a:rPr>
              <a:t>Design software to be </a:t>
            </a:r>
            <a:r>
              <a:rPr lang="en-US" sz="2600" dirty="0">
                <a:solidFill>
                  <a:srgbClr val="25C6FF"/>
                </a:solidFill>
              </a:rPr>
              <a:t>independent</a:t>
            </a:r>
            <a:r>
              <a:rPr lang="en-US" sz="2600" dirty="0">
                <a:solidFill>
                  <a:schemeClr val="bg1"/>
                </a:solidFill>
              </a:rPr>
              <a:t> of architecture and platform</a:t>
            </a:r>
            <a:r>
              <a:rPr lang="en-US" sz="2600" baseline="30000" dirty="0">
                <a:solidFill>
                  <a:schemeClr val="bg1"/>
                </a:solidFill>
              </a:rPr>
              <a:t>1</a:t>
            </a:r>
          </a:p>
          <a:p>
            <a:endParaRPr lang="en-US" sz="2600" dirty="0">
              <a:solidFill>
                <a:schemeClr val="bg1"/>
              </a:solidFill>
            </a:endParaRPr>
          </a:p>
          <a:p>
            <a:pPr lvl="1"/>
            <a:endParaRPr lang="en-US" sz="2200" dirty="0">
              <a:solidFill>
                <a:schemeClr val="bg1"/>
              </a:solidFill>
            </a:endParaRP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/>
          <a:srcRect t="10575" b="6570"/>
          <a:stretch/>
        </p:blipFill>
        <p:spPr>
          <a:xfrm>
            <a:off x="7656615" y="4185743"/>
            <a:ext cx="4109005" cy="222985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8823158" y="5037221"/>
            <a:ext cx="360948" cy="569495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/>
          <p:cNvCxnSpPr/>
          <p:nvPr/>
        </p:nvCxnSpPr>
        <p:spPr>
          <a:xfrm rot="10800000">
            <a:off x="8425320" y="2865311"/>
            <a:ext cx="397838" cy="2468750"/>
          </a:xfrm>
          <a:prstGeom prst="curvedConnector3">
            <a:avLst>
              <a:gd name="adj1" fmla="val 415530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658197" y="2404009"/>
            <a:ext cx="206072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E7FC6A"/>
                </a:solidFill>
              </a:rPr>
              <a:t>Executable stored in Flash</a:t>
            </a:r>
            <a:endParaRPr lang="en-US" sz="2600" b="1" dirty="0">
              <a:solidFill>
                <a:srgbClr val="E7FC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892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Band Macros [S9b]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1493" y="1320921"/>
            <a:ext cx="1126156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400" dirty="0">
                <a:solidFill>
                  <a:schemeClr val="bg1"/>
                </a:solidFill>
              </a:rPr>
              <a:t> TA0CTL_ADDR (0x40000000)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/* Bit Band Region is offset from Peripheral/SRAM */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 </a:t>
            </a:r>
            <a:r>
              <a:rPr lang="en-US" sz="2400" dirty="0">
                <a:solidFill>
                  <a:schemeClr val="bg1"/>
                </a:solidFill>
              </a:rPr>
              <a:t>BB_OFFSET (0x02000000)</a:t>
            </a:r>
            <a:endParaRPr lang="en-US" sz="2400" dirty="0">
              <a:solidFill>
                <a:srgbClr val="00B050"/>
              </a:solidFill>
            </a:endParaRP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/* Macro Function to Read Memory */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400" dirty="0">
                <a:solidFill>
                  <a:schemeClr val="bg1"/>
                </a:solidFill>
              </a:rPr>
              <a:t> HWREG32(</a:t>
            </a:r>
            <a:r>
              <a:rPr lang="en-US" sz="2400" dirty="0" err="1">
                <a:solidFill>
                  <a:schemeClr val="bg1"/>
                </a:solidFill>
              </a:rPr>
              <a:t>addr</a:t>
            </a:r>
            <a:r>
              <a:rPr lang="en-US" sz="2400" dirty="0">
                <a:solidFill>
                  <a:schemeClr val="bg1"/>
                </a:solidFill>
              </a:rPr>
              <a:t>)  (*((</a:t>
            </a:r>
            <a:r>
              <a:rPr lang="en-US" sz="2400" dirty="0">
                <a:solidFill>
                  <a:srgbClr val="00B0F0"/>
                </a:solidFill>
              </a:rPr>
              <a:t>volatile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rgbClr val="92D050"/>
                </a:solidFill>
              </a:rPr>
              <a:t>uint32_t</a:t>
            </a:r>
            <a:r>
              <a:rPr lang="en-US" sz="2400" dirty="0">
                <a:solidFill>
                  <a:schemeClr val="bg1"/>
                </a:solidFill>
              </a:rPr>
              <a:t> *)(</a:t>
            </a:r>
            <a:r>
              <a:rPr lang="en-US" sz="2400" dirty="0" err="1">
                <a:solidFill>
                  <a:schemeClr val="bg1"/>
                </a:solidFill>
              </a:rPr>
              <a:t>addr</a:t>
            </a:r>
            <a:r>
              <a:rPr lang="en-US" sz="2400" dirty="0">
                <a:solidFill>
                  <a:schemeClr val="bg1"/>
                </a:solidFill>
              </a:rPr>
              <a:t>)))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/* Bit Band Alias Offset Address */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400" dirty="0">
                <a:solidFill>
                  <a:schemeClr val="bg1"/>
                </a:solidFill>
              </a:rPr>
              <a:t> BITBAND_ADDR(</a:t>
            </a:r>
            <a:r>
              <a:rPr lang="en-US" sz="2400" dirty="0" err="1">
                <a:solidFill>
                  <a:srgbClr val="FFFF00"/>
                </a:solidFill>
              </a:rPr>
              <a:t>addr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bit</a:t>
            </a:r>
            <a:r>
              <a:rPr lang="en-US" sz="2400" dirty="0">
                <a:solidFill>
                  <a:schemeClr val="bg1"/>
                </a:solidFill>
              </a:rPr>
              <a:t>) ( (</a:t>
            </a:r>
            <a:r>
              <a:rPr lang="en-US" sz="2400" dirty="0" err="1">
                <a:solidFill>
                  <a:srgbClr val="FFFF00"/>
                </a:solidFill>
              </a:rPr>
              <a:t>addr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&amp; 0xF0000000) + BB_OFFSET + </a:t>
            </a:r>
            <a:r>
              <a:rPr lang="en-US" sz="2400" dirty="0">
                <a:solidFill>
                  <a:srgbClr val="25C6FF"/>
                </a:solidFill>
              </a:rPr>
              <a:t>\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                                                       ((</a:t>
            </a:r>
            <a:r>
              <a:rPr lang="en-US" sz="2400" dirty="0" err="1">
                <a:solidFill>
                  <a:srgbClr val="FFFF00"/>
                </a:solidFill>
              </a:rPr>
              <a:t>addr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&amp; 0xFFFFF) &lt;&lt; 5) + (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bit</a:t>
            </a:r>
            <a:r>
              <a:rPr lang="en-US" sz="2400" dirty="0">
                <a:solidFill>
                  <a:schemeClr val="bg1"/>
                </a:solidFill>
              </a:rPr>
              <a:t> &lt;&lt; 2) )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/* Set bit 1 of TA0CTL Register */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HWREG32( BITBAND_ADDR(</a:t>
            </a:r>
            <a:r>
              <a:rPr lang="en-US" sz="2400" dirty="0">
                <a:solidFill>
                  <a:srgbClr val="E7FC6A"/>
                </a:solidFill>
              </a:rPr>
              <a:t>TA0CTL_ADDR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1</a:t>
            </a:r>
            <a:r>
              <a:rPr lang="en-US" sz="2400" dirty="0">
                <a:solidFill>
                  <a:schemeClr val="bg1"/>
                </a:solidFill>
              </a:rPr>
              <a:t>) );</a:t>
            </a:r>
          </a:p>
        </p:txBody>
      </p:sp>
    </p:spTree>
    <p:extLst>
      <p:ext uri="{BB962C8B-B14F-4D97-AF65-F5344CB8AC3E}">
        <p14:creationId xmlns:p14="http://schemas.microsoft.com/office/powerpoint/2010/main" val="14726291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Band Macros [S9c]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1493" y="1320921"/>
            <a:ext cx="1126156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400" dirty="0">
                <a:solidFill>
                  <a:schemeClr val="bg1"/>
                </a:solidFill>
              </a:rPr>
              <a:t> TA0CTL_ADDR (0x40000000)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/* Bit Band Region is offset from Peripheral/SRAM */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 </a:t>
            </a:r>
            <a:r>
              <a:rPr lang="en-US" sz="2400" dirty="0">
                <a:solidFill>
                  <a:schemeClr val="bg1"/>
                </a:solidFill>
              </a:rPr>
              <a:t>BB_OFFSET (0x02000000)</a:t>
            </a:r>
            <a:endParaRPr lang="en-US" sz="2400" dirty="0">
              <a:solidFill>
                <a:srgbClr val="00B050"/>
              </a:solidFill>
            </a:endParaRP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/* Macro Function to Read Memory */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400" dirty="0">
                <a:solidFill>
                  <a:schemeClr val="bg1"/>
                </a:solidFill>
              </a:rPr>
              <a:t> HWREG32(</a:t>
            </a:r>
            <a:r>
              <a:rPr lang="en-US" sz="2400" dirty="0" err="1">
                <a:solidFill>
                  <a:schemeClr val="bg1"/>
                </a:solidFill>
              </a:rPr>
              <a:t>addr</a:t>
            </a:r>
            <a:r>
              <a:rPr lang="en-US" sz="2400" dirty="0">
                <a:solidFill>
                  <a:schemeClr val="bg1"/>
                </a:solidFill>
              </a:rPr>
              <a:t>)  (*((</a:t>
            </a:r>
            <a:r>
              <a:rPr lang="en-US" sz="2400" dirty="0">
                <a:solidFill>
                  <a:srgbClr val="00B0F0"/>
                </a:solidFill>
              </a:rPr>
              <a:t>volatile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rgbClr val="92D050"/>
                </a:solidFill>
              </a:rPr>
              <a:t>uint32_t</a:t>
            </a:r>
            <a:r>
              <a:rPr lang="en-US" sz="2400" dirty="0">
                <a:solidFill>
                  <a:schemeClr val="bg1"/>
                </a:solidFill>
              </a:rPr>
              <a:t> *)(</a:t>
            </a:r>
            <a:r>
              <a:rPr lang="en-US" sz="2400" dirty="0" err="1">
                <a:solidFill>
                  <a:schemeClr val="bg1"/>
                </a:solidFill>
              </a:rPr>
              <a:t>addr</a:t>
            </a:r>
            <a:r>
              <a:rPr lang="en-US" sz="2400" dirty="0">
                <a:solidFill>
                  <a:schemeClr val="bg1"/>
                </a:solidFill>
              </a:rPr>
              <a:t>)))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/* Bit Band Alias Offset Address */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400" dirty="0">
                <a:solidFill>
                  <a:schemeClr val="bg1"/>
                </a:solidFill>
              </a:rPr>
              <a:t> BITBAND_ADDR(</a:t>
            </a:r>
            <a:r>
              <a:rPr lang="en-US" sz="2400" dirty="0" err="1">
                <a:solidFill>
                  <a:srgbClr val="FFFF00"/>
                </a:solidFill>
              </a:rPr>
              <a:t>addr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bit</a:t>
            </a:r>
            <a:r>
              <a:rPr lang="en-US" sz="2400" dirty="0">
                <a:solidFill>
                  <a:schemeClr val="bg1"/>
                </a:solidFill>
              </a:rPr>
              <a:t>) ( (</a:t>
            </a:r>
            <a:r>
              <a:rPr lang="en-US" sz="2400" dirty="0" err="1">
                <a:solidFill>
                  <a:srgbClr val="FFFF00"/>
                </a:solidFill>
              </a:rPr>
              <a:t>addr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&amp; 0xF0000000) + BB_OFFSET + </a:t>
            </a:r>
            <a:r>
              <a:rPr lang="en-US" sz="2400" dirty="0">
                <a:solidFill>
                  <a:srgbClr val="25C6FF"/>
                </a:solidFill>
              </a:rPr>
              <a:t>\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                                                       ((</a:t>
            </a:r>
            <a:r>
              <a:rPr lang="en-US" sz="2400" dirty="0" err="1">
                <a:solidFill>
                  <a:srgbClr val="FFFF00"/>
                </a:solidFill>
              </a:rPr>
              <a:t>addr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&amp; 0xFFFFF) &lt;&lt; 5) + (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bit</a:t>
            </a:r>
            <a:r>
              <a:rPr lang="en-US" sz="2400" dirty="0">
                <a:solidFill>
                  <a:schemeClr val="bg1"/>
                </a:solidFill>
              </a:rPr>
              <a:t> &lt;&lt; 2) )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/* Set bit 1 of TA0CTL Register */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HWREG32( BITBAND_ADDR(</a:t>
            </a:r>
            <a:r>
              <a:rPr lang="en-US" sz="2400" dirty="0">
                <a:solidFill>
                  <a:srgbClr val="E7FC6A"/>
                </a:solidFill>
              </a:rPr>
              <a:t>TA0CTL_ADDR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1</a:t>
            </a:r>
            <a:r>
              <a:rPr lang="en-US" sz="2400" dirty="0">
                <a:solidFill>
                  <a:schemeClr val="bg1"/>
                </a:solidFill>
              </a:rPr>
              <a:t>) );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721493" y="4284447"/>
            <a:ext cx="9481286" cy="1274142"/>
          </a:xfrm>
          <a:prstGeom prst="roundRect">
            <a:avLst>
              <a:gd name="adj" fmla="val 5039"/>
            </a:avLst>
          </a:prstGeom>
          <a:noFill/>
          <a:ln w="57150">
            <a:solidFill>
              <a:srgbClr val="25C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576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 Problems [S10a]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00" y="1306909"/>
            <a:ext cx="4935674" cy="2841804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Numerous Issues with Macro Functions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No Type Checking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Bug Introduction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Complex / Confusing Layers of Macros Calling Macros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Code Size and Duplication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541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 Problems [S10b]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00" y="1306909"/>
            <a:ext cx="4935674" cy="2841804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Numerous Issues with Macro Functions</a:t>
            </a:r>
          </a:p>
          <a:p>
            <a:pPr lvl="1"/>
            <a:r>
              <a:rPr lang="en-US" sz="2200" dirty="0">
                <a:solidFill>
                  <a:srgbClr val="E7FC6A"/>
                </a:solidFill>
              </a:rPr>
              <a:t>No Type Checking</a:t>
            </a:r>
          </a:p>
          <a:p>
            <a:pPr lvl="1"/>
            <a:r>
              <a:rPr lang="en-US" sz="2200" dirty="0">
                <a:solidFill>
                  <a:srgbClr val="FFFF00"/>
                </a:solidFill>
              </a:rPr>
              <a:t>Bug Introduction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Complex / Confusing Layers of Macros Calling Macros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Code Size and Duplication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13684" y="1556785"/>
            <a:ext cx="68259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 </a:t>
            </a:r>
            <a:r>
              <a:rPr lang="en-US" sz="2400" dirty="0">
                <a:solidFill>
                  <a:schemeClr val="bg1"/>
                </a:solidFill>
              </a:rPr>
              <a:t>PERIPH_BASE   ((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uint32_t</a:t>
            </a:r>
            <a:r>
              <a:rPr lang="en-US" sz="2400" dirty="0">
                <a:solidFill>
                  <a:schemeClr val="bg1"/>
                </a:solidFill>
              </a:rPr>
              <a:t>) 0x40000000)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400" dirty="0">
                <a:solidFill>
                  <a:schemeClr val="bg1"/>
                </a:solidFill>
              </a:rPr>
              <a:t> DIO_BASE          (PERIPH_BASE + 0x00004C00) 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400" dirty="0">
                <a:solidFill>
                  <a:schemeClr val="bg1"/>
                </a:solidFill>
              </a:rPr>
              <a:t> P1_BASE            (DIO_BASE + 0x0000) 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 </a:t>
            </a:r>
            <a:r>
              <a:rPr lang="en-US" sz="2400" dirty="0">
                <a:solidFill>
                  <a:schemeClr val="bg1"/>
                </a:solidFill>
              </a:rPr>
              <a:t>P1DIR_ADDR     (P1BASE + 0x0004)</a:t>
            </a:r>
          </a:p>
        </p:txBody>
      </p:sp>
      <p:sp>
        <p:nvSpPr>
          <p:cNvPr id="7" name="Right Brace 6"/>
          <p:cNvSpPr/>
          <p:nvPr/>
        </p:nvSpPr>
        <p:spPr>
          <a:xfrm rot="5400000">
            <a:off x="8489610" y="59886"/>
            <a:ext cx="333821" cy="6653068"/>
          </a:xfrm>
          <a:prstGeom prst="rightBrace">
            <a:avLst/>
          </a:prstGeom>
          <a:ln w="28575">
            <a:solidFill>
              <a:srgbClr val="25C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13684" y="3646395"/>
            <a:ext cx="6705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00B0F0"/>
                </a:solidFill>
              </a:rPr>
              <a:t>Must specify type explicitly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9620" y="4942672"/>
            <a:ext cx="3930316" cy="1569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 </a:t>
            </a:r>
            <a:r>
              <a:rPr lang="en-US" sz="2400" dirty="0">
                <a:solidFill>
                  <a:schemeClr val="bg1"/>
                </a:solidFill>
              </a:rPr>
              <a:t>SQUARE(x)     ((x)*(x))</a:t>
            </a:r>
          </a:p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uint32_t</a:t>
            </a:r>
            <a:r>
              <a:rPr lang="en-US" sz="2400" dirty="0">
                <a:solidFill>
                  <a:schemeClr val="bg1"/>
                </a:solidFill>
              </a:rPr>
              <a:t> y = 2;</a:t>
            </a:r>
          </a:p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uint32_t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Y_sqrd</a:t>
            </a:r>
            <a:r>
              <a:rPr lang="en-US" sz="2400" dirty="0">
                <a:solidFill>
                  <a:schemeClr val="bg1"/>
                </a:solidFill>
              </a:rPr>
              <a:t> = ;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Y_sqrd</a:t>
            </a:r>
            <a:r>
              <a:rPr lang="en-US" sz="2400" dirty="0">
                <a:solidFill>
                  <a:schemeClr val="bg1"/>
                </a:solidFill>
              </a:rPr>
              <a:t> = SQUARE(y++);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90358" y="5312003"/>
            <a:ext cx="3072378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uint32_t</a:t>
            </a:r>
            <a:r>
              <a:rPr lang="en-US" sz="2400" dirty="0">
                <a:solidFill>
                  <a:schemeClr val="bg1"/>
                </a:solidFill>
              </a:rPr>
              <a:t> y = 2;</a:t>
            </a:r>
          </a:p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uint32_t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Y_sqrd</a:t>
            </a:r>
            <a:r>
              <a:rPr lang="en-US" sz="2400" dirty="0">
                <a:solidFill>
                  <a:schemeClr val="bg1"/>
                </a:solidFill>
              </a:rPr>
              <a:t> = ;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Y_sqrd</a:t>
            </a:r>
            <a:r>
              <a:rPr lang="en-US" sz="2400" dirty="0">
                <a:solidFill>
                  <a:schemeClr val="bg1"/>
                </a:solidFill>
              </a:rPr>
              <a:t> = (</a:t>
            </a:r>
            <a:r>
              <a:rPr lang="en-US" sz="2400" dirty="0">
                <a:solidFill>
                  <a:srgbClr val="25C6FF"/>
                </a:solidFill>
              </a:rPr>
              <a:t>(y++)*(y++)</a:t>
            </a:r>
            <a:r>
              <a:rPr lang="en-US" sz="24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90358" y="4819560"/>
            <a:ext cx="28306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25C6FF"/>
                </a:solidFill>
              </a:rPr>
              <a:t>After Preprocessing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18883" y="6019889"/>
            <a:ext cx="304596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25C6FF"/>
                </a:solidFill>
              </a:rPr>
              <a:t>Undefined Operation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91074" y="4450229"/>
            <a:ext cx="315490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25C6FF"/>
                </a:solidFill>
              </a:rPr>
              <a:t>Before Preprocessing</a:t>
            </a:r>
          </a:p>
        </p:txBody>
      </p:sp>
    </p:spTree>
    <p:extLst>
      <p:ext uri="{BB962C8B-B14F-4D97-AF65-F5344CB8AC3E}">
        <p14:creationId xmlns:p14="http://schemas.microsoft.com/office/powerpoint/2010/main" val="4122718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 Problems [S10c]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00" y="1306909"/>
            <a:ext cx="4935674" cy="2841804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Numerous Issues with Macro Functions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No Type Checking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Bug Introduction</a:t>
            </a:r>
          </a:p>
          <a:p>
            <a:pPr lvl="1"/>
            <a:r>
              <a:rPr lang="en-US" sz="2200" dirty="0">
                <a:solidFill>
                  <a:srgbClr val="E7FC6A"/>
                </a:solidFill>
              </a:rPr>
              <a:t>Complex / Confusing Layers of Macros Calling Macros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Code Size and Duplication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13684" y="1821479"/>
            <a:ext cx="68259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 </a:t>
            </a:r>
            <a:r>
              <a:rPr lang="en-US" sz="2400" dirty="0">
                <a:solidFill>
                  <a:schemeClr val="bg1"/>
                </a:solidFill>
              </a:rPr>
              <a:t>PERIPH_BASE   ((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uint32_t</a:t>
            </a:r>
            <a:r>
              <a:rPr lang="en-US" sz="2400" dirty="0">
                <a:solidFill>
                  <a:schemeClr val="bg1"/>
                </a:solidFill>
              </a:rPr>
              <a:t>) 0x40000000)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400" dirty="0">
                <a:solidFill>
                  <a:schemeClr val="bg1"/>
                </a:solidFill>
              </a:rPr>
              <a:t> DIO_BASE          (PERIPH_BASE + 0x00004C00) 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400" dirty="0">
                <a:solidFill>
                  <a:schemeClr val="bg1"/>
                </a:solidFill>
              </a:rPr>
              <a:t> P1_BASE            (DIO_BASE + 0x0000) </a:t>
            </a:r>
          </a:p>
          <a:p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 </a:t>
            </a:r>
            <a:r>
              <a:rPr lang="en-US" sz="2400" dirty="0">
                <a:solidFill>
                  <a:schemeClr val="bg1"/>
                </a:solidFill>
              </a:rPr>
              <a:t>P1DIR_ADDR     (P1BASE + 0x0004)</a:t>
            </a:r>
          </a:p>
          <a:p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400" dirty="0">
                <a:solidFill>
                  <a:schemeClr val="bg1"/>
                </a:solidFill>
              </a:rPr>
              <a:t> HWREG8(x)       (*((</a:t>
            </a:r>
            <a:r>
              <a:rPr lang="en-US" sz="2400" dirty="0">
                <a:solidFill>
                  <a:srgbClr val="00B0F0"/>
                </a:solidFill>
              </a:rPr>
              <a:t>volatile  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rgbClr val="92D050"/>
                </a:solidFill>
              </a:rPr>
              <a:t>uint8_t</a:t>
            </a:r>
            <a:r>
              <a:rPr lang="en-US" sz="2400" dirty="0">
                <a:solidFill>
                  <a:schemeClr val="bg1"/>
                </a:solidFill>
              </a:rPr>
              <a:t> *)(x)))</a:t>
            </a:r>
          </a:p>
          <a:p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400" dirty="0">
                <a:solidFill>
                  <a:schemeClr val="bg1"/>
                </a:solidFill>
              </a:rPr>
              <a:t> P1DIR      (HWREG8(P1DIR_ADDR))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648074" y="2245895"/>
            <a:ext cx="549442" cy="336884"/>
          </a:xfrm>
          <a:prstGeom prst="straightConnector1">
            <a:avLst/>
          </a:prstGeom>
          <a:ln w="28575">
            <a:solidFill>
              <a:srgbClr val="E7F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648074" y="2975111"/>
            <a:ext cx="549442" cy="336884"/>
          </a:xfrm>
          <a:prstGeom prst="straightConnector1">
            <a:avLst/>
          </a:prstGeom>
          <a:ln w="28575">
            <a:solidFill>
              <a:srgbClr val="E7F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495674" y="3605235"/>
            <a:ext cx="958516" cy="405291"/>
          </a:xfrm>
          <a:prstGeom prst="straightConnector1">
            <a:avLst/>
          </a:prstGeom>
          <a:ln w="28575">
            <a:solidFill>
              <a:srgbClr val="E7F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648074" y="4443663"/>
            <a:ext cx="1848853" cy="1066800"/>
          </a:xfrm>
          <a:prstGeom prst="straightConnector1">
            <a:avLst/>
          </a:prstGeom>
          <a:ln w="28575">
            <a:solidFill>
              <a:srgbClr val="E7F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044490" y="5172880"/>
            <a:ext cx="930442" cy="337583"/>
          </a:xfrm>
          <a:prstGeom prst="straightConnector1">
            <a:avLst/>
          </a:prstGeom>
          <a:ln w="28575">
            <a:solidFill>
              <a:srgbClr val="E7F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3324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 Problems [S10d]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00" y="1306909"/>
            <a:ext cx="4935674" cy="2841804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Numerous Issues with Macro Functions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No Type Checking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Bug Introduction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Complex / Confusing Layers of Macros Calling Macros</a:t>
            </a:r>
          </a:p>
          <a:p>
            <a:pPr lvl="1"/>
            <a:r>
              <a:rPr lang="en-US" sz="2200" dirty="0">
                <a:solidFill>
                  <a:srgbClr val="E7FC6A"/>
                </a:solidFill>
              </a:rPr>
              <a:t>Code Size and Duplication</a:t>
            </a:r>
            <a:endParaRPr lang="en-US" dirty="0">
              <a:solidFill>
                <a:srgbClr val="E7FC6A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30778" y="4148713"/>
            <a:ext cx="56468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25C6FF"/>
                </a:solidFill>
              </a:rPr>
              <a:t>The preprocess will search and replace any used macro!</a:t>
            </a:r>
          </a:p>
        </p:txBody>
      </p:sp>
    </p:spTree>
    <p:extLst>
      <p:ext uri="{BB962C8B-B14F-4D97-AF65-F5344CB8AC3E}">
        <p14:creationId xmlns:p14="http://schemas.microsoft.com/office/powerpoint/2010/main" val="40644209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C Functions [S11]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00" y="1282846"/>
            <a:ext cx="11384600" cy="2351926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Functions are excellent for </a:t>
            </a:r>
            <a:r>
              <a:rPr lang="en-US" sz="2800" dirty="0">
                <a:solidFill>
                  <a:srgbClr val="25C6FF"/>
                </a:solidFill>
              </a:rPr>
              <a:t>encapsulating</a:t>
            </a:r>
            <a:r>
              <a:rPr lang="en-US" sz="2800" dirty="0">
                <a:solidFill>
                  <a:schemeClr val="bg1"/>
                </a:solidFill>
              </a:rPr>
              <a:t> a specialized operation</a:t>
            </a:r>
          </a:p>
          <a:p>
            <a:endParaRPr lang="en-US" sz="2600" dirty="0">
              <a:solidFill>
                <a:schemeClr val="bg1"/>
              </a:solidFill>
            </a:endParaRPr>
          </a:p>
          <a:p>
            <a:r>
              <a:rPr lang="en-US" sz="2600" dirty="0">
                <a:solidFill>
                  <a:schemeClr val="bg1"/>
                </a:solidFill>
              </a:rPr>
              <a:t>Calling a traditional C-function can decrease performance due to calling convention overhead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1807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C Functions [S11b]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00" y="1282846"/>
            <a:ext cx="11384600" cy="3775393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Functions are excellent for </a:t>
            </a:r>
            <a:r>
              <a:rPr lang="en-US" sz="2800" dirty="0">
                <a:solidFill>
                  <a:srgbClr val="25C6FF"/>
                </a:solidFill>
              </a:rPr>
              <a:t>encapsulating</a:t>
            </a:r>
            <a:r>
              <a:rPr lang="en-US" sz="2800" dirty="0">
                <a:solidFill>
                  <a:schemeClr val="bg1"/>
                </a:solidFill>
              </a:rPr>
              <a:t> a specialized operation</a:t>
            </a:r>
          </a:p>
          <a:p>
            <a:endParaRPr lang="en-US" sz="2600" dirty="0">
              <a:solidFill>
                <a:schemeClr val="bg1"/>
              </a:solidFill>
            </a:endParaRPr>
          </a:p>
          <a:p>
            <a:r>
              <a:rPr lang="en-US" sz="2600" dirty="0">
                <a:solidFill>
                  <a:schemeClr val="bg1"/>
                </a:solidFill>
              </a:rPr>
              <a:t>Calling a traditional C-function can decrease performance due to calling convention overhead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Saving data to stack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Creating local variables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Branching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5348347" y="3468360"/>
            <a:ext cx="1004327" cy="255883"/>
          </a:xfrm>
          <a:prstGeom prst="rightArrow">
            <a:avLst/>
          </a:prstGeom>
          <a:solidFill>
            <a:srgbClr val="E7F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29138" y="3365468"/>
            <a:ext cx="4209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Need to reduce performance hit</a:t>
            </a:r>
          </a:p>
        </p:txBody>
      </p:sp>
      <p:sp>
        <p:nvSpPr>
          <p:cNvPr id="6" name="Rectangle 5"/>
          <p:cNvSpPr/>
          <p:nvPr/>
        </p:nvSpPr>
        <p:spPr>
          <a:xfrm>
            <a:off x="840847" y="4782551"/>
            <a:ext cx="1009850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__attribute__( ( </a:t>
            </a:r>
            <a:r>
              <a:rPr lang="en-US" sz="26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always_inline</a:t>
            </a:r>
            <a:r>
              <a:rPr lang="en-US" sz="26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) ) </a:t>
            </a:r>
            <a:r>
              <a:rPr lang="en-US" sz="2600" dirty="0">
                <a:solidFill>
                  <a:srgbClr val="25C6FF"/>
                </a:solidFill>
                <a:latin typeface="+mj-lt"/>
                <a:cs typeface="Courier New" panose="02070309020205020404" pitchFamily="49" charset="0"/>
              </a:rPr>
              <a:t>static</a:t>
            </a:r>
            <a:r>
              <a:rPr lang="en-US" sz="26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25C6FF"/>
                </a:solidFill>
                <a:latin typeface="+mj-lt"/>
                <a:cs typeface="Courier New" panose="02070309020205020404" pitchFamily="49" charset="0"/>
              </a:rPr>
              <a:t>inline</a:t>
            </a:r>
            <a:r>
              <a:rPr lang="en-US" sz="26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25C6FF"/>
                </a:solidFill>
                <a:latin typeface="+mj-lt"/>
                <a:cs typeface="Courier New" panose="02070309020205020404" pitchFamily="49" charset="0"/>
              </a:rPr>
              <a:t>void</a:t>
            </a:r>
            <a:r>
              <a:rPr lang="en-US" sz="26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__</a:t>
            </a:r>
            <a:r>
              <a:rPr lang="en-US" sz="26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enable_irq</a:t>
            </a:r>
            <a:r>
              <a:rPr lang="en-US" sz="26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lang="en-US" sz="2600" dirty="0">
                <a:solidFill>
                  <a:srgbClr val="25C6FF"/>
                </a:solidFill>
                <a:latin typeface="+mj-lt"/>
                <a:cs typeface="Courier New" panose="02070309020205020404" pitchFamily="49" charset="0"/>
              </a:rPr>
              <a:t>void</a:t>
            </a:r>
            <a:r>
              <a:rPr lang="en-US" sz="26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)</a:t>
            </a:r>
          </a:p>
          <a:p>
            <a:r>
              <a:rPr lang="en-US" sz="26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{</a:t>
            </a:r>
          </a:p>
          <a:p>
            <a:r>
              <a:rPr lang="en-US" sz="26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 __ASM </a:t>
            </a:r>
            <a:r>
              <a:rPr lang="en-US" sz="2600" dirty="0">
                <a:solidFill>
                  <a:srgbClr val="25C6FF"/>
                </a:solidFill>
                <a:latin typeface="+mj-lt"/>
                <a:cs typeface="Courier New" panose="02070309020205020404" pitchFamily="49" charset="0"/>
              </a:rPr>
              <a:t>volatile</a:t>
            </a:r>
            <a:r>
              <a:rPr lang="en-US" sz="26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(</a:t>
            </a:r>
            <a:r>
              <a:rPr lang="en-US" sz="2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Courier New" panose="02070309020205020404" pitchFamily="49" charset="0"/>
              </a:rPr>
              <a:t>"</a:t>
            </a:r>
            <a:r>
              <a:rPr lang="en-US" sz="2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Courier New" panose="02070309020205020404" pitchFamily="49" charset="0"/>
              </a:rPr>
              <a:t>cpsie</a:t>
            </a:r>
            <a:r>
              <a:rPr lang="en-US" sz="2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Courier New" panose="02070309020205020404" pitchFamily="49" charset="0"/>
              </a:rPr>
              <a:t>i</a:t>
            </a:r>
            <a:r>
              <a:rPr lang="en-US" sz="2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Courier New" panose="02070309020205020404" pitchFamily="49" charset="0"/>
              </a:rPr>
              <a:t>" : : : "memory"</a:t>
            </a:r>
            <a:r>
              <a:rPr lang="en-US" sz="26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);</a:t>
            </a:r>
          </a:p>
          <a:p>
            <a:r>
              <a:rPr lang="en-US" sz="26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25793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C Functions [S11c]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00" y="1282846"/>
            <a:ext cx="11384600" cy="3775393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Functions are excellent for </a:t>
            </a:r>
            <a:r>
              <a:rPr lang="en-US" sz="2800" dirty="0">
                <a:solidFill>
                  <a:srgbClr val="25C6FF"/>
                </a:solidFill>
              </a:rPr>
              <a:t>encapsulating</a:t>
            </a:r>
            <a:r>
              <a:rPr lang="en-US" sz="2800" dirty="0">
                <a:solidFill>
                  <a:schemeClr val="bg1"/>
                </a:solidFill>
              </a:rPr>
              <a:t> a specialized operation</a:t>
            </a:r>
          </a:p>
          <a:p>
            <a:endParaRPr lang="en-US" sz="2600" dirty="0">
              <a:solidFill>
                <a:schemeClr val="bg1"/>
              </a:solidFill>
            </a:endParaRPr>
          </a:p>
          <a:p>
            <a:r>
              <a:rPr lang="en-US" sz="2600" dirty="0">
                <a:solidFill>
                  <a:schemeClr val="bg1"/>
                </a:solidFill>
              </a:rPr>
              <a:t>Calling a traditional C-function can decrease performance due to calling convention overhead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Saving data to stack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Creating local variables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Branching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5348347" y="3468360"/>
            <a:ext cx="1004327" cy="255883"/>
          </a:xfrm>
          <a:prstGeom prst="rightArrow">
            <a:avLst/>
          </a:prstGeom>
          <a:solidFill>
            <a:srgbClr val="E7F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29138" y="3365468"/>
            <a:ext cx="4209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Need to reduce performance hit</a:t>
            </a:r>
          </a:p>
        </p:txBody>
      </p:sp>
      <p:sp>
        <p:nvSpPr>
          <p:cNvPr id="6" name="Rectangle 5"/>
          <p:cNvSpPr/>
          <p:nvPr/>
        </p:nvSpPr>
        <p:spPr>
          <a:xfrm>
            <a:off x="840847" y="4782551"/>
            <a:ext cx="1009850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__attribute__( ( </a:t>
            </a:r>
            <a:r>
              <a:rPr lang="en-US" sz="26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always_inline</a:t>
            </a:r>
            <a:r>
              <a:rPr lang="en-US" sz="26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) ) </a:t>
            </a:r>
            <a:r>
              <a:rPr lang="en-US" sz="2600" dirty="0">
                <a:solidFill>
                  <a:srgbClr val="25C6FF"/>
                </a:solidFill>
                <a:latin typeface="+mj-lt"/>
                <a:cs typeface="Courier New" panose="02070309020205020404" pitchFamily="49" charset="0"/>
              </a:rPr>
              <a:t>static</a:t>
            </a:r>
            <a:r>
              <a:rPr lang="en-US" sz="26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25C6FF"/>
                </a:solidFill>
                <a:latin typeface="+mj-lt"/>
                <a:cs typeface="Courier New" panose="02070309020205020404" pitchFamily="49" charset="0"/>
              </a:rPr>
              <a:t>inline</a:t>
            </a:r>
            <a:r>
              <a:rPr lang="en-US" sz="26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25C6FF"/>
                </a:solidFill>
                <a:latin typeface="+mj-lt"/>
                <a:cs typeface="Courier New" panose="02070309020205020404" pitchFamily="49" charset="0"/>
              </a:rPr>
              <a:t>void</a:t>
            </a:r>
            <a:r>
              <a:rPr lang="en-US" sz="26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__</a:t>
            </a:r>
            <a:r>
              <a:rPr lang="en-US" sz="26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enable_irq</a:t>
            </a:r>
            <a:r>
              <a:rPr lang="en-US" sz="26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lang="en-US" sz="2600" dirty="0">
                <a:solidFill>
                  <a:srgbClr val="25C6FF"/>
                </a:solidFill>
                <a:latin typeface="+mj-lt"/>
                <a:cs typeface="Courier New" panose="02070309020205020404" pitchFamily="49" charset="0"/>
              </a:rPr>
              <a:t>void</a:t>
            </a:r>
            <a:r>
              <a:rPr lang="en-US" sz="26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)</a:t>
            </a:r>
          </a:p>
          <a:p>
            <a:r>
              <a:rPr lang="en-US" sz="26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{</a:t>
            </a:r>
          </a:p>
          <a:p>
            <a:r>
              <a:rPr lang="en-US" sz="26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 __ASM </a:t>
            </a:r>
            <a:r>
              <a:rPr lang="en-US" sz="2600" dirty="0">
                <a:solidFill>
                  <a:srgbClr val="25C6FF"/>
                </a:solidFill>
                <a:latin typeface="+mj-lt"/>
                <a:cs typeface="Courier New" panose="02070309020205020404" pitchFamily="49" charset="0"/>
              </a:rPr>
              <a:t>volatile</a:t>
            </a:r>
            <a:r>
              <a:rPr lang="en-US" sz="26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(</a:t>
            </a:r>
            <a:r>
              <a:rPr lang="en-US" sz="2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Courier New" panose="02070309020205020404" pitchFamily="49" charset="0"/>
              </a:rPr>
              <a:t>"</a:t>
            </a:r>
            <a:r>
              <a:rPr lang="en-US" sz="2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Courier New" panose="02070309020205020404" pitchFamily="49" charset="0"/>
              </a:rPr>
              <a:t>cpsie</a:t>
            </a:r>
            <a:r>
              <a:rPr lang="en-US" sz="2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Courier New" panose="02070309020205020404" pitchFamily="49" charset="0"/>
              </a:rPr>
              <a:t>i</a:t>
            </a:r>
            <a:r>
              <a:rPr lang="en-US" sz="2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Courier New" panose="02070309020205020404" pitchFamily="49" charset="0"/>
              </a:rPr>
              <a:t>" : : : "memory"</a:t>
            </a:r>
            <a:r>
              <a:rPr lang="en-US" sz="26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);</a:t>
            </a:r>
          </a:p>
          <a:p>
            <a:r>
              <a:rPr lang="en-US" sz="26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213684" y="4782551"/>
            <a:ext cx="1604212" cy="483834"/>
          </a:xfrm>
          <a:prstGeom prst="roundRect">
            <a:avLst>
              <a:gd name="adj" fmla="val 5039"/>
            </a:avLst>
          </a:prstGeom>
          <a:noFill/>
          <a:ln w="57150">
            <a:solidFill>
              <a:srgbClr val="E7F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7FC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689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Keyword [S12a]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11785255" cy="1018227"/>
          </a:xfrm>
        </p:spPr>
        <p:txBody>
          <a:bodyPr/>
          <a:lstStyle/>
          <a:p>
            <a:r>
              <a:rPr lang="en-US" dirty="0"/>
              <a:t>Compiler Attributes can apply to functions</a:t>
            </a:r>
          </a:p>
          <a:p>
            <a:pPr lvl="1"/>
            <a:r>
              <a:rPr lang="en-US" dirty="0"/>
              <a:t>Inline – Skips calling convention, copies function body into calling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51877" y="3783021"/>
            <a:ext cx="987709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__attribute__ ((</a:t>
            </a:r>
            <a:r>
              <a:rPr lang="en-US" sz="2600" dirty="0" err="1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always_inline</a:t>
            </a:r>
            <a:r>
              <a:rPr lang="en-US" sz="26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)) </a:t>
            </a:r>
            <a:r>
              <a:rPr lang="en-US" sz="2600" dirty="0">
                <a:solidFill>
                  <a:srgbClr val="00B0F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inline</a:t>
            </a:r>
            <a:r>
              <a:rPr lang="en-US" sz="26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600" dirty="0">
                <a:solidFill>
                  <a:schemeClr val="accent6">
                    <a:lumMod val="40000"/>
                    <a:lumOff val="60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int32_t</a:t>
            </a:r>
            <a:r>
              <a:rPr lang="en-US" sz="26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add( </a:t>
            </a:r>
            <a:r>
              <a:rPr lang="en-US" sz="2600" dirty="0">
                <a:solidFill>
                  <a:schemeClr val="accent6">
                    <a:lumMod val="40000"/>
                    <a:lumOff val="60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int32_t</a:t>
            </a:r>
            <a:r>
              <a:rPr lang="en-US" sz="26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x, </a:t>
            </a:r>
            <a:r>
              <a:rPr lang="en-US" sz="2600" dirty="0">
                <a:solidFill>
                  <a:schemeClr val="accent6">
                    <a:lumMod val="40000"/>
                    <a:lumOff val="60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int32_t</a:t>
            </a:r>
            <a:r>
              <a:rPr lang="en-US" sz="26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y ) {</a:t>
            </a:r>
          </a:p>
          <a:p>
            <a:r>
              <a:rPr lang="en-US" sz="26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US" sz="2600" dirty="0">
                <a:solidFill>
                  <a:srgbClr val="00B0F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return</a:t>
            </a:r>
            <a:r>
              <a:rPr lang="en-US" sz="26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(x + y);</a:t>
            </a:r>
          </a:p>
          <a:p>
            <a:r>
              <a:rPr lang="en-US" sz="26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847015" y="5499138"/>
            <a:ext cx="109140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Inline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keyword is a c99 Feature  </a:t>
            </a:r>
            <a:r>
              <a:rPr lang="en-US" sz="2800" dirty="0">
                <a:solidFill>
                  <a:srgbClr val="FFFF00"/>
                </a:solidFill>
                <a:sym typeface="Wingdings" panose="05000000000000000000" pitchFamily="2" charset="2"/>
              </a:rPr>
              <a:t> N</a:t>
            </a:r>
            <a:r>
              <a:rPr lang="en-US" sz="2800" dirty="0">
                <a:solidFill>
                  <a:srgbClr val="FFFF00"/>
                </a:solidFill>
              </a:rPr>
              <a:t>ot supported in c89</a:t>
            </a:r>
          </a:p>
          <a:p>
            <a:r>
              <a:rPr lang="en-US" sz="2800" b="1" dirty="0" err="1">
                <a:solidFill>
                  <a:schemeClr val="bg1"/>
                </a:solidFill>
              </a:rPr>
              <a:t>always_inline</a:t>
            </a:r>
            <a:r>
              <a:rPr lang="en-US" sz="2800" dirty="0">
                <a:solidFill>
                  <a:schemeClr val="bg1"/>
                </a:solidFill>
              </a:rPr>
              <a:t> is a GCC attribute </a:t>
            </a:r>
            <a:r>
              <a:rPr lang="en-US" sz="2800" dirty="0">
                <a:solidFill>
                  <a:srgbClr val="FFFF00"/>
                </a:solidFill>
                <a:sym typeface="Wingdings" panose="05000000000000000000" pitchFamily="2" charset="2"/>
              </a:rPr>
              <a:t> N</a:t>
            </a:r>
            <a:r>
              <a:rPr lang="en-US" sz="2800" dirty="0">
                <a:solidFill>
                  <a:srgbClr val="FFFF00"/>
                </a:solidFill>
              </a:rPr>
              <a:t>ot supported in other compilers</a:t>
            </a:r>
          </a:p>
        </p:txBody>
      </p:sp>
    </p:spTree>
    <p:extLst>
      <p:ext uri="{BB962C8B-B14F-4D97-AF65-F5344CB8AC3E}">
        <p14:creationId xmlns:p14="http://schemas.microsoft.com/office/powerpoint/2010/main" val="3762210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7556484" y="1393890"/>
            <a:ext cx="3306233" cy="419539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600" dirty="0"/>
              <a:t>MSP432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7663277" y="1488186"/>
            <a:ext cx="3118226" cy="3533232"/>
            <a:chOff x="7895165" y="1791457"/>
            <a:chExt cx="3623429" cy="3533232"/>
          </a:xfrm>
        </p:grpSpPr>
        <p:sp>
          <p:nvSpPr>
            <p:cNvPr id="4" name="Rectangle 3"/>
            <p:cNvSpPr/>
            <p:nvPr/>
          </p:nvSpPr>
          <p:spPr>
            <a:xfrm>
              <a:off x="8967599" y="4297017"/>
              <a:ext cx="2511139" cy="52722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>
                  <a:solidFill>
                    <a:schemeClr val="tx1"/>
                  </a:solidFill>
                </a:rPr>
                <a:t>SPI Peripheral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7895168" y="4824240"/>
              <a:ext cx="3583573" cy="50044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500" dirty="0"/>
                <a:t>GPIO Hardware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9038420" y="2915530"/>
              <a:ext cx="2440315" cy="53573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2500" dirty="0" err="1">
                  <a:solidFill>
                    <a:schemeClr val="tx1"/>
                  </a:solidFill>
                </a:rPr>
                <a:t>spi.c</a:t>
              </a:r>
              <a:endParaRPr lang="en-US" sz="25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895165" y="2376881"/>
              <a:ext cx="3583569" cy="54372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2500" dirty="0">
                  <a:solidFill>
                    <a:schemeClr val="tx1"/>
                  </a:solidFill>
                </a:rPr>
                <a:t>platform_msp432.c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898415" y="2919763"/>
              <a:ext cx="1143254" cy="5344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2500" dirty="0" err="1"/>
                <a:t>port.c</a:t>
              </a:r>
              <a:endParaRPr lang="en-US" sz="2500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7895195" y="4138682"/>
              <a:ext cx="3623399" cy="5533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8463041" y="3986608"/>
              <a:ext cx="0" cy="853417"/>
            </a:xfrm>
            <a:prstGeom prst="straightConnector1">
              <a:avLst/>
            </a:prstGeom>
            <a:ln w="19050">
              <a:solidFill>
                <a:srgbClr val="E7FC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9823157" y="3894735"/>
              <a:ext cx="802" cy="406112"/>
            </a:xfrm>
            <a:prstGeom prst="straightConnector1">
              <a:avLst/>
            </a:prstGeom>
            <a:ln w="19050">
              <a:solidFill>
                <a:srgbClr val="E7FC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7895167" y="1791457"/>
              <a:ext cx="3583569" cy="594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2500" dirty="0">
                  <a:solidFill>
                    <a:schemeClr val="tx1"/>
                  </a:solidFill>
                </a:rPr>
                <a:t>Application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895166" y="3439625"/>
              <a:ext cx="3583569" cy="54372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2500" dirty="0">
                  <a:solidFill>
                    <a:schemeClr val="tx1"/>
                  </a:solidFill>
                </a:rPr>
                <a:t>msp432p401r.h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Layers [S2a]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4923804" cy="4321696"/>
          </a:xfrm>
        </p:spPr>
        <p:txBody>
          <a:bodyPr/>
          <a:lstStyle/>
          <a:p>
            <a:r>
              <a:rPr lang="en-US" dirty="0"/>
              <a:t>Firmware layer needs to be efficient and bug-free</a:t>
            </a:r>
          </a:p>
          <a:p>
            <a:pPr lvl="1"/>
            <a:endParaRPr lang="en-US" dirty="0"/>
          </a:p>
          <a:p>
            <a:r>
              <a:rPr lang="en-US" dirty="0"/>
              <a:t>Make higher level software </a:t>
            </a:r>
            <a:r>
              <a:rPr lang="en-US" dirty="0">
                <a:solidFill>
                  <a:srgbClr val="FFFF00"/>
                </a:solidFill>
              </a:rPr>
              <a:t>independent</a:t>
            </a:r>
            <a:r>
              <a:rPr lang="en-US" dirty="0"/>
              <a:t> of low level firmware</a:t>
            </a:r>
          </a:p>
          <a:p>
            <a:pPr lvl="1"/>
            <a:r>
              <a:rPr lang="en-US" dirty="0"/>
              <a:t>Example: application software</a:t>
            </a:r>
          </a:p>
          <a:p>
            <a:pPr lvl="1"/>
            <a:endParaRPr lang="en-US" dirty="0"/>
          </a:p>
        </p:txBody>
      </p:sp>
      <p:sp>
        <p:nvSpPr>
          <p:cNvPr id="15" name="Left Brace 14"/>
          <p:cNvSpPr/>
          <p:nvPr/>
        </p:nvSpPr>
        <p:spPr>
          <a:xfrm>
            <a:off x="7182775" y="4371237"/>
            <a:ext cx="262557" cy="929578"/>
          </a:xfrm>
          <a:prstGeom prst="leftBrace">
            <a:avLst/>
          </a:prstGeom>
          <a:ln w="28575">
            <a:solidFill>
              <a:srgbClr val="25C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31510" y="4424083"/>
            <a:ext cx="1124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25C6FF"/>
                </a:solidFill>
              </a:rPr>
              <a:t>Hardware</a:t>
            </a:r>
          </a:p>
          <a:p>
            <a:pPr algn="ctr"/>
            <a:r>
              <a:rPr lang="en-US" b="1" dirty="0">
                <a:solidFill>
                  <a:srgbClr val="25C6FF"/>
                </a:solidFill>
              </a:rPr>
              <a:t>Layer</a:t>
            </a:r>
          </a:p>
        </p:txBody>
      </p:sp>
      <p:sp>
        <p:nvSpPr>
          <p:cNvPr id="26" name="Left Brace 25"/>
          <p:cNvSpPr/>
          <p:nvPr/>
        </p:nvSpPr>
        <p:spPr>
          <a:xfrm>
            <a:off x="7197139" y="2113828"/>
            <a:ext cx="282492" cy="1594804"/>
          </a:xfrm>
          <a:prstGeom prst="leftBrace">
            <a:avLst/>
          </a:prstGeom>
          <a:ln w="28575">
            <a:solidFill>
              <a:srgbClr val="25C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987294" y="2705993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25C6FF"/>
                </a:solidFill>
              </a:rPr>
              <a:t>Firmware</a:t>
            </a:r>
          </a:p>
        </p:txBody>
      </p:sp>
      <p:sp>
        <p:nvSpPr>
          <p:cNvPr id="62" name="Left Brace 61"/>
          <p:cNvSpPr/>
          <p:nvPr/>
        </p:nvSpPr>
        <p:spPr>
          <a:xfrm>
            <a:off x="7179371" y="1488186"/>
            <a:ext cx="287530" cy="564646"/>
          </a:xfrm>
          <a:prstGeom prst="leftBrace">
            <a:avLst/>
          </a:prstGeom>
          <a:ln w="28575">
            <a:solidFill>
              <a:srgbClr val="25C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912634" y="1393890"/>
            <a:ext cx="1272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25C6FF"/>
                </a:solidFill>
              </a:rPr>
              <a:t>Application</a:t>
            </a:r>
          </a:p>
          <a:p>
            <a:pPr algn="ctr"/>
            <a:r>
              <a:rPr lang="en-US" b="1" dirty="0">
                <a:solidFill>
                  <a:srgbClr val="25C6FF"/>
                </a:solidFill>
              </a:rPr>
              <a:t>Specific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024816" y="5929837"/>
            <a:ext cx="539442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make all PLATFORM=MSP432</a:t>
            </a:r>
          </a:p>
        </p:txBody>
      </p:sp>
    </p:spTree>
    <p:extLst>
      <p:ext uri="{BB962C8B-B14F-4D97-AF65-F5344CB8AC3E}">
        <p14:creationId xmlns:p14="http://schemas.microsoft.com/office/powerpoint/2010/main" val="10855545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Keyword [S12b]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11785255" cy="1018227"/>
          </a:xfrm>
        </p:spPr>
        <p:txBody>
          <a:bodyPr/>
          <a:lstStyle/>
          <a:p>
            <a:r>
              <a:rPr lang="en-US" dirty="0"/>
              <a:t>Compiler Attributes can apply to functions</a:t>
            </a:r>
          </a:p>
          <a:p>
            <a:pPr lvl="1"/>
            <a:r>
              <a:rPr lang="en-US" dirty="0"/>
              <a:t>Inline – Skips calling convention, copies function body into calling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51877" y="3783021"/>
            <a:ext cx="987709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__attribute__ ((</a:t>
            </a:r>
            <a:r>
              <a:rPr lang="en-US" sz="2600" dirty="0" err="1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always_inline</a:t>
            </a:r>
            <a:r>
              <a:rPr lang="en-US" sz="26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)) </a:t>
            </a:r>
            <a:r>
              <a:rPr lang="en-US" sz="2600" dirty="0">
                <a:solidFill>
                  <a:srgbClr val="00B0F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inline</a:t>
            </a:r>
            <a:r>
              <a:rPr lang="en-US" sz="26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600" dirty="0">
                <a:solidFill>
                  <a:schemeClr val="accent6">
                    <a:lumMod val="40000"/>
                    <a:lumOff val="60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int32_t</a:t>
            </a:r>
            <a:r>
              <a:rPr lang="en-US" sz="26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add( </a:t>
            </a:r>
            <a:r>
              <a:rPr lang="en-US" sz="2600" dirty="0">
                <a:solidFill>
                  <a:schemeClr val="accent6">
                    <a:lumMod val="40000"/>
                    <a:lumOff val="60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int32_t</a:t>
            </a:r>
            <a:r>
              <a:rPr lang="en-US" sz="26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x, </a:t>
            </a:r>
            <a:r>
              <a:rPr lang="en-US" sz="2600" dirty="0">
                <a:solidFill>
                  <a:schemeClr val="accent6">
                    <a:lumMod val="40000"/>
                    <a:lumOff val="60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int32_t</a:t>
            </a:r>
            <a:r>
              <a:rPr lang="en-US" sz="26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y ) {</a:t>
            </a:r>
          </a:p>
          <a:p>
            <a:r>
              <a:rPr lang="en-US" sz="26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US" sz="2600" dirty="0">
                <a:solidFill>
                  <a:srgbClr val="00B0F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return</a:t>
            </a:r>
            <a:r>
              <a:rPr lang="en-US" sz="26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(x + y);</a:t>
            </a:r>
          </a:p>
          <a:p>
            <a:r>
              <a:rPr lang="en-US" sz="26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02543" y="2448035"/>
            <a:ext cx="20158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rgbClr val="FFFF00"/>
                </a:solidFill>
              </a:rPr>
              <a:t>Compiler might </a:t>
            </a:r>
          </a:p>
          <a:p>
            <a:pPr algn="ctr"/>
            <a:r>
              <a:rPr lang="en-US" sz="2200" dirty="0">
                <a:solidFill>
                  <a:srgbClr val="FFFF00"/>
                </a:solidFill>
              </a:rPr>
              <a:t>ignore this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70695" y="2427712"/>
            <a:ext cx="19591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rgbClr val="FFFF00"/>
                </a:solidFill>
              </a:rPr>
              <a:t>Compiler will </a:t>
            </a:r>
          </a:p>
          <a:p>
            <a:pPr algn="ctr"/>
            <a:r>
              <a:rPr lang="en-US" sz="2200" dirty="0">
                <a:solidFill>
                  <a:srgbClr val="FFFF00"/>
                </a:solidFill>
              </a:rPr>
              <a:t>NOT ignore this</a:t>
            </a:r>
          </a:p>
        </p:txBody>
      </p:sp>
      <p:sp>
        <p:nvSpPr>
          <p:cNvPr id="15" name="Right Brace 14"/>
          <p:cNvSpPr/>
          <p:nvPr/>
        </p:nvSpPr>
        <p:spPr>
          <a:xfrm rot="16200000">
            <a:off x="3066409" y="1466210"/>
            <a:ext cx="420521" cy="4135687"/>
          </a:xfrm>
          <a:prstGeom prst="rightBrace">
            <a:avLst>
              <a:gd name="adj1" fmla="val 8333"/>
              <a:gd name="adj2" fmla="val 33608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6" name="Right Brace 15"/>
          <p:cNvSpPr/>
          <p:nvPr/>
        </p:nvSpPr>
        <p:spPr>
          <a:xfrm rot="16200000">
            <a:off x="5597948" y="3122763"/>
            <a:ext cx="425064" cy="818036"/>
          </a:xfrm>
          <a:prstGeom prst="rightBrac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7015" y="5499138"/>
            <a:ext cx="109140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Inline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keyword is a c99 Feature  </a:t>
            </a:r>
            <a:r>
              <a:rPr lang="en-US" sz="2800" dirty="0">
                <a:solidFill>
                  <a:srgbClr val="FFFF00"/>
                </a:solidFill>
                <a:sym typeface="Wingdings" panose="05000000000000000000" pitchFamily="2" charset="2"/>
              </a:rPr>
              <a:t> N</a:t>
            </a:r>
            <a:r>
              <a:rPr lang="en-US" sz="2800" dirty="0">
                <a:solidFill>
                  <a:srgbClr val="FFFF00"/>
                </a:solidFill>
              </a:rPr>
              <a:t>ot supported in c89</a:t>
            </a:r>
          </a:p>
          <a:p>
            <a:r>
              <a:rPr lang="en-US" sz="2800" b="1" dirty="0" err="1">
                <a:solidFill>
                  <a:schemeClr val="bg1"/>
                </a:solidFill>
              </a:rPr>
              <a:t>always_inline</a:t>
            </a:r>
            <a:r>
              <a:rPr lang="en-US" sz="2800" dirty="0">
                <a:solidFill>
                  <a:schemeClr val="bg1"/>
                </a:solidFill>
              </a:rPr>
              <a:t> is a GCC attribute </a:t>
            </a:r>
            <a:r>
              <a:rPr lang="en-US" sz="2800" dirty="0">
                <a:solidFill>
                  <a:srgbClr val="FFFF00"/>
                </a:solidFill>
                <a:sym typeface="Wingdings" panose="05000000000000000000" pitchFamily="2" charset="2"/>
              </a:rPr>
              <a:t> N</a:t>
            </a:r>
            <a:r>
              <a:rPr lang="en-US" sz="2800" dirty="0">
                <a:solidFill>
                  <a:srgbClr val="FFFF00"/>
                </a:solidFill>
              </a:rPr>
              <a:t>ot supported on other compilers</a:t>
            </a:r>
          </a:p>
        </p:txBody>
      </p:sp>
    </p:spTree>
    <p:extLst>
      <p:ext uri="{BB962C8B-B14F-4D97-AF65-F5344CB8AC3E}">
        <p14:creationId xmlns:p14="http://schemas.microsoft.com/office/powerpoint/2010/main" val="18701938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Keyword [S12c]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11785255" cy="1018227"/>
          </a:xfrm>
        </p:spPr>
        <p:txBody>
          <a:bodyPr/>
          <a:lstStyle/>
          <a:p>
            <a:r>
              <a:rPr lang="en-US" dirty="0"/>
              <a:t>Compiler Attributes can apply to functions</a:t>
            </a:r>
          </a:p>
          <a:p>
            <a:pPr lvl="1"/>
            <a:r>
              <a:rPr lang="en-US" dirty="0"/>
              <a:t>Inline – Skips calling convention, copies function body into calling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51877" y="3783021"/>
            <a:ext cx="987709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__attribute__ ((</a:t>
            </a:r>
            <a:r>
              <a:rPr lang="en-US" sz="2600" dirty="0" err="1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always_inline</a:t>
            </a:r>
            <a:r>
              <a:rPr lang="en-US" sz="26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)) </a:t>
            </a:r>
            <a:r>
              <a:rPr lang="en-US" sz="2600" dirty="0">
                <a:solidFill>
                  <a:srgbClr val="00B0F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inline</a:t>
            </a:r>
            <a:r>
              <a:rPr lang="en-US" sz="26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600" dirty="0">
                <a:solidFill>
                  <a:schemeClr val="accent6">
                    <a:lumMod val="40000"/>
                    <a:lumOff val="60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int32_t</a:t>
            </a:r>
            <a:r>
              <a:rPr lang="en-US" sz="26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add( </a:t>
            </a:r>
            <a:r>
              <a:rPr lang="en-US" sz="2600" dirty="0">
                <a:solidFill>
                  <a:schemeClr val="accent6">
                    <a:lumMod val="40000"/>
                    <a:lumOff val="60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int32_t</a:t>
            </a:r>
            <a:r>
              <a:rPr lang="en-US" sz="26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x, </a:t>
            </a:r>
            <a:r>
              <a:rPr lang="en-US" sz="2600" dirty="0">
                <a:solidFill>
                  <a:schemeClr val="accent6">
                    <a:lumMod val="40000"/>
                    <a:lumOff val="60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int32_t</a:t>
            </a:r>
            <a:r>
              <a:rPr lang="en-US" sz="26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y ) {</a:t>
            </a:r>
          </a:p>
          <a:p>
            <a:r>
              <a:rPr lang="en-US" sz="26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US" sz="2600" dirty="0">
                <a:solidFill>
                  <a:srgbClr val="00B0F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return</a:t>
            </a:r>
            <a:r>
              <a:rPr lang="en-US" sz="26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(x + y);</a:t>
            </a:r>
          </a:p>
          <a:p>
            <a:r>
              <a:rPr lang="en-US" sz="26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02543" y="2448035"/>
            <a:ext cx="20158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rgbClr val="FFFF00"/>
                </a:solidFill>
              </a:rPr>
              <a:t>Compiler might </a:t>
            </a:r>
          </a:p>
          <a:p>
            <a:pPr algn="ctr"/>
            <a:r>
              <a:rPr lang="en-US" sz="2200" dirty="0">
                <a:solidFill>
                  <a:srgbClr val="FFFF00"/>
                </a:solidFill>
              </a:rPr>
              <a:t>ignore this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70695" y="2427712"/>
            <a:ext cx="19591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rgbClr val="FFFF00"/>
                </a:solidFill>
              </a:rPr>
              <a:t>Compiler will </a:t>
            </a:r>
          </a:p>
          <a:p>
            <a:pPr algn="ctr"/>
            <a:r>
              <a:rPr lang="en-US" sz="2200" dirty="0">
                <a:solidFill>
                  <a:srgbClr val="FFFF00"/>
                </a:solidFill>
              </a:rPr>
              <a:t>NOT ignore this</a:t>
            </a:r>
          </a:p>
        </p:txBody>
      </p:sp>
      <p:sp>
        <p:nvSpPr>
          <p:cNvPr id="15" name="Right Brace 14"/>
          <p:cNvSpPr/>
          <p:nvPr/>
        </p:nvSpPr>
        <p:spPr>
          <a:xfrm rot="16200000">
            <a:off x="3066409" y="1466210"/>
            <a:ext cx="420521" cy="4135687"/>
          </a:xfrm>
          <a:prstGeom prst="rightBrace">
            <a:avLst>
              <a:gd name="adj1" fmla="val 8333"/>
              <a:gd name="adj2" fmla="val 33608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6" name="Right Brace 15"/>
          <p:cNvSpPr/>
          <p:nvPr/>
        </p:nvSpPr>
        <p:spPr>
          <a:xfrm rot="16200000">
            <a:off x="5597948" y="3122763"/>
            <a:ext cx="425064" cy="818036"/>
          </a:xfrm>
          <a:prstGeom prst="rightBrac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068304" y="4610943"/>
            <a:ext cx="3914750" cy="1885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>
                <a:solidFill>
                  <a:srgbClr val="25C6FF"/>
                </a:solidFill>
              </a:rPr>
              <a:t>Bad for / Will not work for</a:t>
            </a:r>
            <a:endParaRPr lang="en-US" dirty="0">
              <a:solidFill>
                <a:srgbClr val="25C6FF"/>
              </a:solidFill>
            </a:endParaRPr>
          </a:p>
          <a:p>
            <a:pPr lvl="1"/>
            <a:r>
              <a:rPr lang="en-US" dirty="0">
                <a:solidFill>
                  <a:srgbClr val="25C6FF"/>
                </a:solidFill>
              </a:rPr>
              <a:t>Recursive functions</a:t>
            </a:r>
          </a:p>
          <a:p>
            <a:pPr lvl="1"/>
            <a:r>
              <a:rPr lang="en-US" dirty="0">
                <a:solidFill>
                  <a:srgbClr val="25C6FF"/>
                </a:solidFill>
              </a:rPr>
              <a:t>Variadic functions</a:t>
            </a:r>
          </a:p>
          <a:p>
            <a:pPr lvl="1"/>
            <a:r>
              <a:rPr lang="en-US" dirty="0">
                <a:solidFill>
                  <a:srgbClr val="25C6FF"/>
                </a:solidFill>
              </a:rPr>
              <a:t>Long functions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665189" y="4610943"/>
            <a:ext cx="3659593" cy="142090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>
                <a:solidFill>
                  <a:srgbClr val="25C6FF"/>
                </a:solidFill>
              </a:rPr>
              <a:t>Good for</a:t>
            </a:r>
          </a:p>
          <a:p>
            <a:pPr lvl="1"/>
            <a:r>
              <a:rPr lang="en-US" dirty="0">
                <a:solidFill>
                  <a:srgbClr val="25C6FF"/>
                </a:solidFill>
              </a:rPr>
              <a:t>Small functions</a:t>
            </a:r>
          </a:p>
          <a:p>
            <a:pPr lvl="1"/>
            <a:endParaRPr lang="en-US" dirty="0">
              <a:solidFill>
                <a:srgbClr val="25C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9301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Keyword [S13a]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11785255" cy="3339376"/>
          </a:xfrm>
        </p:spPr>
        <p:txBody>
          <a:bodyPr/>
          <a:lstStyle/>
          <a:p>
            <a:r>
              <a:rPr lang="en-US" dirty="0"/>
              <a:t>Static Keyword can apply to functions to create private access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2993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Keyword [S13b]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11785255" cy="3803605"/>
          </a:xfrm>
        </p:spPr>
        <p:txBody>
          <a:bodyPr/>
          <a:lstStyle/>
          <a:p>
            <a:r>
              <a:rPr lang="en-US" dirty="0"/>
              <a:t>Static Keyword can apply to functions to create private access</a:t>
            </a:r>
          </a:p>
          <a:p>
            <a:pPr lvl="1"/>
            <a:r>
              <a:rPr lang="en-US" dirty="0"/>
              <a:t>Function/Variable only visible to current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1174" y="2993857"/>
            <a:ext cx="9362132" cy="169277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__attribute__( ( </a:t>
            </a:r>
            <a:r>
              <a:rPr lang="en-US" sz="26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always_inline</a:t>
            </a:r>
            <a:r>
              <a:rPr lang="en-US" sz="26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) ) </a:t>
            </a:r>
            <a:r>
              <a:rPr lang="en-US" sz="2600" dirty="0">
                <a:solidFill>
                  <a:srgbClr val="25C6FF"/>
                </a:solidFill>
                <a:latin typeface="+mj-lt"/>
                <a:cs typeface="Courier New" panose="02070309020205020404" pitchFamily="49" charset="0"/>
              </a:rPr>
              <a:t>static</a:t>
            </a:r>
            <a:r>
              <a:rPr lang="en-US" sz="26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25C6FF"/>
                </a:solidFill>
                <a:latin typeface="+mj-lt"/>
                <a:cs typeface="Courier New" panose="02070309020205020404" pitchFamily="49" charset="0"/>
              </a:rPr>
              <a:t>inline</a:t>
            </a:r>
            <a:r>
              <a:rPr lang="en-US" sz="26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25C6FF"/>
                </a:solidFill>
                <a:latin typeface="+mj-lt"/>
                <a:cs typeface="Courier New" panose="02070309020205020404" pitchFamily="49" charset="0"/>
              </a:rPr>
              <a:t>void</a:t>
            </a:r>
            <a:r>
              <a:rPr lang="en-US" sz="26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__</a:t>
            </a:r>
            <a:r>
              <a:rPr lang="en-US" sz="26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enable_irq</a:t>
            </a:r>
            <a:r>
              <a:rPr lang="en-US" sz="26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lang="en-US" sz="2600" dirty="0">
                <a:solidFill>
                  <a:srgbClr val="25C6FF"/>
                </a:solidFill>
                <a:latin typeface="+mj-lt"/>
                <a:cs typeface="Courier New" panose="02070309020205020404" pitchFamily="49" charset="0"/>
              </a:rPr>
              <a:t>void</a:t>
            </a:r>
            <a:r>
              <a:rPr lang="en-US" sz="26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)</a:t>
            </a:r>
          </a:p>
          <a:p>
            <a:r>
              <a:rPr lang="en-US" sz="26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{</a:t>
            </a:r>
          </a:p>
          <a:p>
            <a:r>
              <a:rPr lang="en-US" sz="26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 __ASM </a:t>
            </a:r>
            <a:r>
              <a:rPr lang="en-US" sz="2600" dirty="0">
                <a:solidFill>
                  <a:srgbClr val="25C6FF"/>
                </a:solidFill>
                <a:latin typeface="+mj-lt"/>
                <a:cs typeface="Courier New" panose="02070309020205020404" pitchFamily="49" charset="0"/>
              </a:rPr>
              <a:t>volatile</a:t>
            </a:r>
            <a:r>
              <a:rPr lang="en-US" sz="26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(</a:t>
            </a:r>
            <a:r>
              <a:rPr lang="en-US" sz="2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Courier New" panose="02070309020205020404" pitchFamily="49" charset="0"/>
              </a:rPr>
              <a:t>"</a:t>
            </a:r>
            <a:r>
              <a:rPr lang="en-US" sz="2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Courier New" panose="02070309020205020404" pitchFamily="49" charset="0"/>
              </a:rPr>
              <a:t>cpsie</a:t>
            </a:r>
            <a:r>
              <a:rPr lang="en-US" sz="2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Courier New" panose="02070309020205020404" pitchFamily="49" charset="0"/>
              </a:rPr>
              <a:t>i</a:t>
            </a:r>
            <a:r>
              <a:rPr lang="en-US" sz="2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Courier New" panose="02070309020205020404" pitchFamily="49" charset="0"/>
              </a:rPr>
              <a:t>" : : : "memory"</a:t>
            </a:r>
            <a:r>
              <a:rPr lang="en-US" sz="26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);</a:t>
            </a:r>
          </a:p>
          <a:p>
            <a:r>
              <a:rPr lang="en-US" sz="26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00875" y="2433328"/>
            <a:ext cx="177888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cs typeface="Courier New" panose="02070309020205020404" pitchFamily="49" charset="0"/>
              </a:rPr>
              <a:t>core_cm4.h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8298560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Keyword [S13c]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11785255" cy="5445080"/>
          </a:xfrm>
        </p:spPr>
        <p:txBody>
          <a:bodyPr/>
          <a:lstStyle/>
          <a:p>
            <a:r>
              <a:rPr lang="en-US" dirty="0"/>
              <a:t>Static Keyword can apply to functions to create private access</a:t>
            </a:r>
          </a:p>
          <a:p>
            <a:pPr lvl="1"/>
            <a:r>
              <a:rPr lang="en-US" dirty="0"/>
              <a:t>Function/Variable only visible to current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Combine Static and Inline to </a:t>
            </a:r>
            <a:r>
              <a:rPr lang="en-US"/>
              <a:t>prevent integrating </a:t>
            </a:r>
            <a:r>
              <a:rPr lang="en-US" dirty="0"/>
              <a:t>all code into calling function</a:t>
            </a:r>
          </a:p>
          <a:p>
            <a:pPr lvl="1"/>
            <a:r>
              <a:rPr lang="en-US" dirty="0"/>
              <a:t>Linkage is internal to file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1174" y="2993857"/>
            <a:ext cx="9362132" cy="169277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__attribute__( ( </a:t>
            </a:r>
            <a:r>
              <a:rPr lang="en-US" sz="26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always_inline</a:t>
            </a:r>
            <a:r>
              <a:rPr lang="en-US" sz="26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) ) </a:t>
            </a:r>
            <a:r>
              <a:rPr lang="en-US" sz="2600" dirty="0">
                <a:solidFill>
                  <a:srgbClr val="25C6FF"/>
                </a:solidFill>
                <a:latin typeface="+mj-lt"/>
                <a:cs typeface="Courier New" panose="02070309020205020404" pitchFamily="49" charset="0"/>
              </a:rPr>
              <a:t>static</a:t>
            </a:r>
            <a:r>
              <a:rPr lang="en-US" sz="26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25C6FF"/>
                </a:solidFill>
                <a:latin typeface="+mj-lt"/>
                <a:cs typeface="Courier New" panose="02070309020205020404" pitchFamily="49" charset="0"/>
              </a:rPr>
              <a:t>inline</a:t>
            </a:r>
            <a:r>
              <a:rPr lang="en-US" sz="26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25C6FF"/>
                </a:solidFill>
                <a:latin typeface="+mj-lt"/>
                <a:cs typeface="Courier New" panose="02070309020205020404" pitchFamily="49" charset="0"/>
              </a:rPr>
              <a:t>void</a:t>
            </a:r>
            <a:r>
              <a:rPr lang="en-US" sz="26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__</a:t>
            </a:r>
            <a:r>
              <a:rPr lang="en-US" sz="26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enable_irq</a:t>
            </a:r>
            <a:r>
              <a:rPr lang="en-US" sz="26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lang="en-US" sz="2600" dirty="0">
                <a:solidFill>
                  <a:srgbClr val="25C6FF"/>
                </a:solidFill>
                <a:latin typeface="+mj-lt"/>
                <a:cs typeface="Courier New" panose="02070309020205020404" pitchFamily="49" charset="0"/>
              </a:rPr>
              <a:t>void</a:t>
            </a:r>
            <a:r>
              <a:rPr lang="en-US" sz="26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)</a:t>
            </a:r>
          </a:p>
          <a:p>
            <a:r>
              <a:rPr lang="en-US" sz="26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{</a:t>
            </a:r>
          </a:p>
          <a:p>
            <a:r>
              <a:rPr lang="en-US" sz="26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 __ASM </a:t>
            </a:r>
            <a:r>
              <a:rPr lang="en-US" sz="2600" dirty="0">
                <a:solidFill>
                  <a:srgbClr val="25C6FF"/>
                </a:solidFill>
                <a:latin typeface="+mj-lt"/>
                <a:cs typeface="Courier New" panose="02070309020205020404" pitchFamily="49" charset="0"/>
              </a:rPr>
              <a:t>volatile</a:t>
            </a:r>
            <a:r>
              <a:rPr lang="en-US" sz="26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(</a:t>
            </a:r>
            <a:r>
              <a:rPr lang="en-US" sz="2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Courier New" panose="02070309020205020404" pitchFamily="49" charset="0"/>
              </a:rPr>
              <a:t>"</a:t>
            </a:r>
            <a:r>
              <a:rPr lang="en-US" sz="2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Courier New" panose="02070309020205020404" pitchFamily="49" charset="0"/>
              </a:rPr>
              <a:t>cpsie</a:t>
            </a:r>
            <a:r>
              <a:rPr lang="en-US" sz="2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Courier New" panose="02070309020205020404" pitchFamily="49" charset="0"/>
              </a:rPr>
              <a:t>i</a:t>
            </a:r>
            <a:r>
              <a:rPr lang="en-US" sz="2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Courier New" panose="02070309020205020404" pitchFamily="49" charset="0"/>
              </a:rPr>
              <a:t>" : : : "memory"</a:t>
            </a:r>
            <a:r>
              <a:rPr lang="en-US" sz="26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);</a:t>
            </a:r>
          </a:p>
          <a:p>
            <a:r>
              <a:rPr lang="en-US" sz="26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00875" y="2433328"/>
            <a:ext cx="177888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cs typeface="Courier New" panose="02070309020205020404" pitchFamily="49" charset="0"/>
              </a:rPr>
              <a:t>core_cm4.h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1259541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Library for GPIO [S14a]</a:t>
            </a:r>
          </a:p>
        </p:txBody>
      </p:sp>
      <p:sp>
        <p:nvSpPr>
          <p:cNvPr id="7" name="Rectangle 6"/>
          <p:cNvSpPr/>
          <p:nvPr/>
        </p:nvSpPr>
        <p:spPr>
          <a:xfrm>
            <a:off x="3529261" y="4395003"/>
            <a:ext cx="6129619" cy="5004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GPIO Hardware</a:t>
            </a:r>
          </a:p>
        </p:txBody>
      </p:sp>
      <p:sp>
        <p:nvSpPr>
          <p:cNvPr id="8" name="Rectangle 7"/>
          <p:cNvSpPr/>
          <p:nvPr/>
        </p:nvSpPr>
        <p:spPr>
          <a:xfrm>
            <a:off x="3529261" y="3079864"/>
            <a:ext cx="6129619" cy="77699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IO.c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97456" y="3240474"/>
            <a:ext cx="1839471" cy="511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IO_Read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84629" y="3240474"/>
            <a:ext cx="1845010" cy="511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IO_Write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59292" y="3236376"/>
            <a:ext cx="1669325" cy="511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IO_Configure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493796" y="4125717"/>
            <a:ext cx="7043131" cy="486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4821" y="4245551"/>
            <a:ext cx="2736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Peripheral &amp; Hardware Layer</a:t>
            </a:r>
          </a:p>
        </p:txBody>
      </p:sp>
      <p:cxnSp>
        <p:nvCxnSpPr>
          <p:cNvPr id="20" name="Straight Arrow Connector 19"/>
          <p:cNvCxnSpPr>
            <a:stCxn id="12" idx="2"/>
          </p:cNvCxnSpPr>
          <p:nvPr/>
        </p:nvCxnSpPr>
        <p:spPr>
          <a:xfrm>
            <a:off x="6707134" y="3752251"/>
            <a:ext cx="6713" cy="667349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15905" y="3009482"/>
            <a:ext cx="23422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Bare-Metal</a:t>
            </a:r>
          </a:p>
          <a:p>
            <a:pPr algn="ctr"/>
            <a:r>
              <a:rPr lang="en-US" sz="2400" dirty="0">
                <a:solidFill>
                  <a:srgbClr val="00B0F0"/>
                </a:solidFill>
              </a:rPr>
              <a:t>Firmware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529260" y="1585344"/>
            <a:ext cx="6129619" cy="96723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High Level Software – </a:t>
            </a:r>
            <a:r>
              <a:rPr lang="en-US" sz="2200" dirty="0" err="1">
                <a:solidFill>
                  <a:schemeClr val="tx1"/>
                </a:solidFill>
              </a:rPr>
              <a:t>blink_LEDs.c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6699382" y="2024362"/>
            <a:ext cx="4630" cy="409975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631215" y="2024362"/>
            <a:ext cx="4630" cy="409975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632811" y="3752251"/>
            <a:ext cx="6713" cy="667349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790597" y="3748153"/>
            <a:ext cx="6713" cy="667349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413585" y="2787206"/>
            <a:ext cx="7043131" cy="486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692669" y="2590849"/>
            <a:ext cx="6713" cy="667349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618346" y="2590849"/>
            <a:ext cx="6713" cy="667349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776132" y="2586751"/>
            <a:ext cx="6713" cy="667349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597497" y="5433594"/>
            <a:ext cx="762000" cy="537411"/>
          </a:xfrm>
          <a:prstGeom prst="rect">
            <a:avLst/>
          </a:prstGeom>
          <a:solidFill>
            <a:srgbClr val="25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LED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511897" y="5433593"/>
            <a:ext cx="762000" cy="53741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LED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683097" y="5433593"/>
            <a:ext cx="762000" cy="537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LED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776132" y="5433592"/>
            <a:ext cx="762000" cy="537411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LED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5157132" y="4895452"/>
            <a:ext cx="6713" cy="53814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052089" y="4921439"/>
            <a:ext cx="6713" cy="53814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968427" y="4895452"/>
            <a:ext cx="6713" cy="53814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866154" y="4890804"/>
            <a:ext cx="6713" cy="53814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493796" y="5257645"/>
            <a:ext cx="7043131" cy="486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34821" y="5547747"/>
            <a:ext cx="273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External Hardware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70161" y="1923274"/>
            <a:ext cx="273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2386680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Library for GPIO [S14b]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90687" y="1733400"/>
            <a:ext cx="11399480" cy="4893647"/>
          </a:xfrm>
          <a:prstGeom prst="rect">
            <a:avLst/>
          </a:prstGeom>
          <a:ln>
            <a:solidFill>
              <a:srgbClr val="E7FC6A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5C6FF"/>
                </a:solidFill>
                <a:cs typeface="Courier New" panose="02070309020205020404" pitchFamily="49" charset="0"/>
              </a:rPr>
              <a:t>#include </a:t>
            </a:r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schemeClr val="bg1"/>
                </a:solidFill>
                <a:cs typeface="Courier New" panose="02070309020205020404" pitchFamily="49" charset="0"/>
              </a:rPr>
              <a:t>stdio.h</a:t>
            </a:r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&gt;</a:t>
            </a:r>
          </a:p>
          <a:p>
            <a:r>
              <a:rPr lang="en-US" sz="2400" dirty="0">
                <a:solidFill>
                  <a:srgbClr val="25C6FF"/>
                </a:solidFill>
                <a:latin typeface="+mj-lt"/>
                <a:cs typeface="Courier New" panose="02070309020205020404" pitchFamily="49" charset="0"/>
              </a:rPr>
              <a:t>#include </a:t>
            </a:r>
            <a:r>
              <a:rPr lang="en-US" sz="24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“</a:t>
            </a:r>
            <a:r>
              <a:rPr lang="en-US" sz="24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msp.h</a:t>
            </a:r>
            <a:r>
              <a:rPr lang="en-US" sz="24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”</a:t>
            </a:r>
          </a:p>
          <a:p>
            <a:r>
              <a:rPr lang="en-US" sz="24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__attribute__( ( </a:t>
            </a:r>
            <a:r>
              <a:rPr lang="en-US" sz="24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always_inline</a:t>
            </a:r>
            <a:r>
              <a:rPr lang="en-US" sz="24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) ) </a:t>
            </a:r>
            <a:r>
              <a:rPr lang="en-US" sz="2400" dirty="0">
                <a:solidFill>
                  <a:srgbClr val="25C6FF"/>
                </a:solidFill>
                <a:latin typeface="+mj-lt"/>
                <a:cs typeface="Courier New" panose="02070309020205020404" pitchFamily="49" charset="0"/>
              </a:rPr>
              <a:t>static</a:t>
            </a:r>
            <a:r>
              <a:rPr lang="en-US" sz="24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25C6FF"/>
                </a:solidFill>
                <a:latin typeface="+mj-lt"/>
                <a:cs typeface="Courier New" panose="02070309020205020404" pitchFamily="49" charset="0"/>
              </a:rPr>
              <a:t>inline</a:t>
            </a:r>
            <a:r>
              <a:rPr lang="en-US" sz="24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25C6FF"/>
                </a:solidFill>
                <a:latin typeface="+mj-lt"/>
                <a:cs typeface="Courier New" panose="02070309020205020404" pitchFamily="49" charset="0"/>
              </a:rPr>
              <a:t>void</a:t>
            </a:r>
            <a:r>
              <a:rPr lang="en-US" sz="24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IO_Read</a:t>
            </a:r>
            <a:r>
              <a:rPr lang="en-US" sz="24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25C6FF"/>
                </a:solidFill>
                <a:latin typeface="+mj-lt"/>
                <a:cs typeface="Courier New" panose="02070309020205020404" pitchFamily="49" charset="0"/>
              </a:rPr>
              <a:t>DIO_PORT_Type</a:t>
            </a:r>
            <a:r>
              <a:rPr lang="en-US" sz="2400" dirty="0">
                <a:solidFill>
                  <a:srgbClr val="25C6FF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* port, </a:t>
            </a:r>
          </a:p>
          <a:p>
            <a:r>
              <a:rPr lang="en-US" sz="24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                                                                                                      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cs typeface="Courier New" panose="02070309020205020404" pitchFamily="49" charset="0"/>
              </a:rPr>
              <a:t>uint8_t</a:t>
            </a:r>
            <a:r>
              <a:rPr lang="en-US" sz="24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pin)</a:t>
            </a:r>
          </a:p>
          <a:p>
            <a:r>
              <a:rPr lang="en-US" sz="24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{</a:t>
            </a:r>
          </a:p>
          <a:p>
            <a:r>
              <a:rPr lang="en-US" sz="24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  return ( (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rgbClr val="FFFF00"/>
                </a:solidFill>
              </a:rPr>
              <a:t>port</a:t>
            </a:r>
            <a:r>
              <a:rPr lang="en-US" sz="2400" dirty="0" smtClean="0">
                <a:solidFill>
                  <a:schemeClr val="bg1"/>
                </a:solidFill>
              </a:rPr>
              <a:t>)-&gt;IN)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&amp; (1 &lt;&lt; pin) );</a:t>
            </a:r>
            <a:endParaRPr lang="en-US" sz="24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__attribute__( ( </a:t>
            </a:r>
            <a:r>
              <a:rPr lang="en-US" sz="2400" dirty="0" err="1">
                <a:solidFill>
                  <a:schemeClr val="bg1"/>
                </a:solidFill>
                <a:cs typeface="Courier New" panose="02070309020205020404" pitchFamily="49" charset="0"/>
              </a:rPr>
              <a:t>always_inline</a:t>
            </a:r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 ) ) </a:t>
            </a:r>
            <a:r>
              <a:rPr lang="en-US" sz="2400" dirty="0">
                <a:solidFill>
                  <a:srgbClr val="25C6FF"/>
                </a:solidFill>
                <a:cs typeface="Courier New" panose="02070309020205020404" pitchFamily="49" charset="0"/>
              </a:rPr>
              <a:t>static</a:t>
            </a:r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25C6FF"/>
                </a:solidFill>
                <a:cs typeface="Courier New" panose="02070309020205020404" pitchFamily="49" charset="0"/>
              </a:rPr>
              <a:t>inline</a:t>
            </a:r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25C6FF"/>
                </a:solidFill>
                <a:cs typeface="Courier New" panose="02070309020205020404" pitchFamily="49" charset="0"/>
              </a:rPr>
              <a:t>void</a:t>
            </a:r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cs typeface="Courier New" panose="02070309020205020404" pitchFamily="49" charset="0"/>
              </a:rPr>
              <a:t>IO_Write</a:t>
            </a:r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25C6FF"/>
                </a:solidFill>
                <a:cs typeface="Courier New" panose="02070309020205020404" pitchFamily="49" charset="0"/>
              </a:rPr>
              <a:t>DIO_PORT_Type</a:t>
            </a:r>
            <a:r>
              <a:rPr lang="en-US" sz="2400" dirty="0">
                <a:solidFill>
                  <a:srgbClr val="25C6FF"/>
                </a:solidFill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* port, </a:t>
            </a:r>
          </a:p>
          <a:p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                                                                                                          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uint8_t</a:t>
            </a:r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 pin,</a:t>
            </a:r>
          </a:p>
          <a:p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                                                                                                          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uint8_t </a:t>
            </a:r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value)</a:t>
            </a:r>
          </a:p>
          <a:p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{</a:t>
            </a:r>
          </a:p>
          <a:p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   value ? ( </a:t>
            </a:r>
            <a:r>
              <a:rPr lang="en-US" sz="2400" dirty="0">
                <a:solidFill>
                  <a:schemeClr val="bg1"/>
                </a:solidFill>
              </a:rPr>
              <a:t>((</a:t>
            </a:r>
            <a:r>
              <a:rPr lang="en-US" sz="2400" dirty="0">
                <a:solidFill>
                  <a:srgbClr val="FFFF00"/>
                </a:solidFill>
              </a:rPr>
              <a:t>port</a:t>
            </a:r>
            <a:r>
              <a:rPr lang="en-US" sz="2400" dirty="0" smtClean="0">
                <a:solidFill>
                  <a:schemeClr val="bg1"/>
                </a:solidFill>
              </a:rPr>
              <a:t>)-&gt;OUT)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|=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(1 &lt;&lt; pin) ) : </a:t>
            </a:r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( </a:t>
            </a:r>
            <a:r>
              <a:rPr lang="en-US" sz="2400" dirty="0">
                <a:solidFill>
                  <a:schemeClr val="bg1"/>
                </a:solidFill>
              </a:rPr>
              <a:t>((</a:t>
            </a:r>
            <a:r>
              <a:rPr lang="en-US" sz="2400" dirty="0">
                <a:solidFill>
                  <a:srgbClr val="FFFF00"/>
                </a:solidFill>
              </a:rPr>
              <a:t>port</a:t>
            </a:r>
            <a:r>
              <a:rPr lang="en-US" sz="2400" dirty="0" smtClean="0">
                <a:solidFill>
                  <a:schemeClr val="bg1"/>
                </a:solidFill>
              </a:rPr>
              <a:t>)-&gt;OUT)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&amp;=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~(1 &lt;&lt; pin) ) ;</a:t>
            </a:r>
            <a:endParaRPr lang="en-US" sz="24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983513" y="1240957"/>
            <a:ext cx="203132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rgbClr val="E7FC6A"/>
                </a:solidFill>
              </a:rPr>
              <a:t>IO_MSP432.h</a:t>
            </a:r>
          </a:p>
        </p:txBody>
      </p:sp>
    </p:spTree>
    <p:extLst>
      <p:ext uri="{BB962C8B-B14F-4D97-AF65-F5344CB8AC3E}">
        <p14:creationId xmlns:p14="http://schemas.microsoft.com/office/powerpoint/2010/main" val="9633400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Library for GPIO [S14c]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416843" y="3698036"/>
            <a:ext cx="5410444" cy="2492990"/>
          </a:xfrm>
          <a:prstGeom prst="rect">
            <a:avLst/>
          </a:prstGeom>
          <a:ln>
            <a:solidFill>
              <a:srgbClr val="E7FC6A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5C6FF"/>
                </a:solidFill>
                <a:cs typeface="Courier New" panose="02070309020205020404" pitchFamily="49" charset="0"/>
              </a:rPr>
              <a:t>#include </a:t>
            </a:r>
            <a:r>
              <a:rPr lang="en-US" sz="1200" dirty="0">
                <a:solidFill>
                  <a:schemeClr val="bg1"/>
                </a:solidFill>
                <a:cs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chemeClr val="bg1"/>
                </a:solidFill>
                <a:cs typeface="Courier New" panose="02070309020205020404" pitchFamily="49" charset="0"/>
              </a:rPr>
              <a:t>stdio.h</a:t>
            </a:r>
            <a:r>
              <a:rPr lang="en-US" sz="1200" dirty="0">
                <a:solidFill>
                  <a:schemeClr val="bg1"/>
                </a:solidFill>
                <a:cs typeface="Courier New" panose="02070309020205020404" pitchFamily="49" charset="0"/>
              </a:rPr>
              <a:t>&gt;</a:t>
            </a:r>
          </a:p>
          <a:p>
            <a:r>
              <a:rPr lang="en-US" sz="1200" dirty="0">
                <a:solidFill>
                  <a:srgbClr val="25C6FF"/>
                </a:solidFill>
                <a:latin typeface="+mj-lt"/>
                <a:cs typeface="Courier New" panose="02070309020205020404" pitchFamily="49" charset="0"/>
              </a:rPr>
              <a:t>#include </a:t>
            </a:r>
            <a:r>
              <a:rPr lang="en-US" sz="12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“</a:t>
            </a:r>
            <a:r>
              <a:rPr lang="en-US" sz="12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msp.h</a:t>
            </a:r>
            <a:r>
              <a:rPr lang="en-US" sz="12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”</a:t>
            </a:r>
          </a:p>
          <a:p>
            <a:r>
              <a:rPr lang="en-US" sz="12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__attribute__( ( </a:t>
            </a:r>
            <a:r>
              <a:rPr lang="en-US" sz="12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always_inline</a:t>
            </a:r>
            <a:r>
              <a:rPr lang="en-US" sz="12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) ) </a:t>
            </a:r>
            <a:r>
              <a:rPr lang="en-US" sz="1200" dirty="0">
                <a:solidFill>
                  <a:srgbClr val="25C6FF"/>
                </a:solidFill>
                <a:latin typeface="+mj-lt"/>
                <a:cs typeface="Courier New" panose="02070309020205020404" pitchFamily="49" charset="0"/>
              </a:rPr>
              <a:t>static</a:t>
            </a:r>
            <a:r>
              <a:rPr lang="en-US" sz="12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25C6FF"/>
                </a:solidFill>
                <a:latin typeface="+mj-lt"/>
                <a:cs typeface="Courier New" panose="02070309020205020404" pitchFamily="49" charset="0"/>
              </a:rPr>
              <a:t>inline</a:t>
            </a:r>
            <a:r>
              <a:rPr lang="en-US" sz="12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25C6FF"/>
                </a:solidFill>
                <a:latin typeface="+mj-lt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IO_Read</a:t>
            </a:r>
            <a:r>
              <a:rPr lang="en-US" sz="12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25C6FF"/>
                </a:solidFill>
                <a:latin typeface="+mj-lt"/>
                <a:cs typeface="Courier New" panose="02070309020205020404" pitchFamily="49" charset="0"/>
              </a:rPr>
              <a:t>DIO_PORT_Type</a:t>
            </a:r>
            <a:r>
              <a:rPr lang="en-US" sz="1200" dirty="0">
                <a:solidFill>
                  <a:srgbClr val="25C6FF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* port, </a:t>
            </a:r>
          </a:p>
          <a:p>
            <a:r>
              <a:rPr lang="en-US" sz="12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                                                                                                      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cs typeface="Courier New" panose="02070309020205020404" pitchFamily="49" charset="0"/>
              </a:rPr>
              <a:t>uint8_t</a:t>
            </a:r>
            <a:r>
              <a:rPr lang="en-US" sz="12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pin)</a:t>
            </a:r>
          </a:p>
          <a:p>
            <a:r>
              <a:rPr lang="en-US" sz="12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  return ( (</a:t>
            </a:r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en-US" sz="1200" dirty="0">
                <a:solidFill>
                  <a:srgbClr val="FFFF00"/>
                </a:solidFill>
              </a:rPr>
              <a:t>port</a:t>
            </a:r>
            <a:r>
              <a:rPr lang="en-US" sz="1200" dirty="0" smtClean="0">
                <a:solidFill>
                  <a:schemeClr val="bg1"/>
                </a:solidFill>
              </a:rPr>
              <a:t>)-&gt;IN)</a:t>
            </a:r>
            <a:r>
              <a:rPr lang="en-US" sz="1200" dirty="0" smtClean="0">
                <a:solidFill>
                  <a:srgbClr val="FFFF00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&amp; (1 &lt;&lt; pin) );</a:t>
            </a:r>
            <a:endParaRPr lang="en-US" sz="12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>
                <a:solidFill>
                  <a:schemeClr val="bg1"/>
                </a:solidFill>
                <a:cs typeface="Courier New" panose="02070309020205020404" pitchFamily="49" charset="0"/>
              </a:rPr>
              <a:t>__attribute__( ( </a:t>
            </a:r>
            <a:r>
              <a:rPr lang="en-US" sz="1200" dirty="0" err="1">
                <a:solidFill>
                  <a:schemeClr val="bg1"/>
                </a:solidFill>
                <a:cs typeface="Courier New" panose="02070309020205020404" pitchFamily="49" charset="0"/>
              </a:rPr>
              <a:t>always_inline</a:t>
            </a:r>
            <a:r>
              <a:rPr lang="en-US" sz="1200" dirty="0">
                <a:solidFill>
                  <a:schemeClr val="bg1"/>
                </a:solidFill>
                <a:cs typeface="Courier New" panose="02070309020205020404" pitchFamily="49" charset="0"/>
              </a:rPr>
              <a:t> ) ) </a:t>
            </a:r>
            <a:r>
              <a:rPr lang="en-US" sz="1200" dirty="0">
                <a:solidFill>
                  <a:srgbClr val="25C6FF"/>
                </a:solidFill>
                <a:cs typeface="Courier New" panose="02070309020205020404" pitchFamily="49" charset="0"/>
              </a:rPr>
              <a:t>static</a:t>
            </a:r>
            <a:r>
              <a:rPr lang="en-US" sz="1200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25C6FF"/>
                </a:solidFill>
                <a:cs typeface="Courier New" panose="02070309020205020404" pitchFamily="49" charset="0"/>
              </a:rPr>
              <a:t>inline</a:t>
            </a:r>
            <a:r>
              <a:rPr lang="en-US" sz="1200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25C6FF"/>
                </a:solidFill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Courier New" panose="02070309020205020404" pitchFamily="49" charset="0"/>
              </a:rPr>
              <a:t>IO_Write</a:t>
            </a:r>
            <a:r>
              <a:rPr lang="en-US" sz="1200" dirty="0">
                <a:solidFill>
                  <a:schemeClr val="bg1"/>
                </a:solidFill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25C6FF"/>
                </a:solidFill>
                <a:cs typeface="Courier New" panose="02070309020205020404" pitchFamily="49" charset="0"/>
              </a:rPr>
              <a:t>DIO_PORT_Type</a:t>
            </a:r>
            <a:r>
              <a:rPr lang="en-US" sz="1200" dirty="0">
                <a:solidFill>
                  <a:srgbClr val="25C6FF"/>
                </a:solidFill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cs typeface="Courier New" panose="02070309020205020404" pitchFamily="49" charset="0"/>
              </a:rPr>
              <a:t>* port, </a:t>
            </a:r>
          </a:p>
          <a:p>
            <a:r>
              <a:rPr lang="en-US" sz="1200" dirty="0">
                <a:solidFill>
                  <a:schemeClr val="bg1"/>
                </a:solidFill>
                <a:cs typeface="Courier New" panose="02070309020205020404" pitchFamily="49" charset="0"/>
              </a:rPr>
              <a:t>                                                                                                          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uint8_t</a:t>
            </a:r>
            <a:r>
              <a:rPr lang="en-US" sz="1200" dirty="0">
                <a:solidFill>
                  <a:schemeClr val="bg1"/>
                </a:solidFill>
                <a:cs typeface="Courier New" panose="02070309020205020404" pitchFamily="49" charset="0"/>
              </a:rPr>
              <a:t> pin,</a:t>
            </a:r>
          </a:p>
          <a:p>
            <a:r>
              <a:rPr lang="en-US" sz="1200" dirty="0">
                <a:solidFill>
                  <a:schemeClr val="bg1"/>
                </a:solidFill>
                <a:cs typeface="Courier New" panose="02070309020205020404" pitchFamily="49" charset="0"/>
              </a:rPr>
              <a:t>                                                                                                          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uint8_t </a:t>
            </a:r>
            <a:r>
              <a:rPr lang="en-US" sz="1200" dirty="0">
                <a:solidFill>
                  <a:schemeClr val="bg1"/>
                </a:solidFill>
                <a:cs typeface="Courier New" panose="02070309020205020404" pitchFamily="49" charset="0"/>
              </a:rPr>
              <a:t>value)</a:t>
            </a:r>
          </a:p>
          <a:p>
            <a:r>
              <a:rPr lang="en-US" sz="1200" dirty="0">
                <a:solidFill>
                  <a:schemeClr val="bg1"/>
                </a:solidFill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solidFill>
                  <a:schemeClr val="bg1"/>
                </a:solidFill>
                <a:cs typeface="Courier New" panose="02070309020205020404" pitchFamily="49" charset="0"/>
              </a:rPr>
              <a:t>   value ? ( </a:t>
            </a:r>
            <a:r>
              <a:rPr lang="en-US" sz="1200" dirty="0">
                <a:solidFill>
                  <a:schemeClr val="bg1"/>
                </a:solidFill>
              </a:rPr>
              <a:t>((</a:t>
            </a:r>
            <a:r>
              <a:rPr lang="en-US" sz="1200" dirty="0">
                <a:solidFill>
                  <a:srgbClr val="FFFF00"/>
                </a:solidFill>
              </a:rPr>
              <a:t>port</a:t>
            </a:r>
            <a:r>
              <a:rPr lang="en-US" sz="1200" dirty="0" smtClean="0">
                <a:solidFill>
                  <a:schemeClr val="bg1"/>
                </a:solidFill>
              </a:rPr>
              <a:t>)-&gt;OUT)</a:t>
            </a:r>
            <a:r>
              <a:rPr lang="en-US" sz="1200" dirty="0" smtClean="0">
                <a:solidFill>
                  <a:srgbClr val="FFFF00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|=</a:t>
            </a:r>
            <a:r>
              <a:rPr lang="en-US" sz="1200" dirty="0">
                <a:solidFill>
                  <a:srgbClr val="FFFF00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(1 &lt;&lt; pin) ) : </a:t>
            </a:r>
            <a:r>
              <a:rPr lang="en-US" sz="1200" dirty="0">
                <a:solidFill>
                  <a:schemeClr val="bg1"/>
                </a:solidFill>
                <a:cs typeface="Courier New" panose="02070309020205020404" pitchFamily="49" charset="0"/>
              </a:rPr>
              <a:t>( </a:t>
            </a:r>
            <a:r>
              <a:rPr lang="en-US" sz="1200" dirty="0">
                <a:solidFill>
                  <a:schemeClr val="bg1"/>
                </a:solidFill>
              </a:rPr>
              <a:t>((</a:t>
            </a:r>
            <a:r>
              <a:rPr lang="en-US" sz="1200" dirty="0">
                <a:solidFill>
                  <a:srgbClr val="FFFF00"/>
                </a:solidFill>
              </a:rPr>
              <a:t>port</a:t>
            </a:r>
            <a:r>
              <a:rPr lang="en-US" sz="1200" dirty="0" smtClean="0">
                <a:solidFill>
                  <a:schemeClr val="bg1"/>
                </a:solidFill>
              </a:rPr>
              <a:t>)-&gt;OUT)</a:t>
            </a:r>
            <a:r>
              <a:rPr lang="en-US" sz="1200" dirty="0" smtClean="0">
                <a:solidFill>
                  <a:srgbClr val="FFFF00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&amp;=</a:t>
            </a:r>
            <a:r>
              <a:rPr lang="en-US" sz="1200" dirty="0">
                <a:solidFill>
                  <a:srgbClr val="FFFF00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~(1 &lt;&lt; pin) ) ;</a:t>
            </a:r>
            <a:endParaRPr lang="en-US" sz="12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106402" y="6207921"/>
            <a:ext cx="203132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rgbClr val="E7FC6A"/>
                </a:solidFill>
              </a:rPr>
              <a:t>IO_MSP432.h</a:t>
            </a:r>
          </a:p>
        </p:txBody>
      </p:sp>
      <p:cxnSp>
        <p:nvCxnSpPr>
          <p:cNvPr id="11" name="Elbow Connector 10"/>
          <p:cNvCxnSpPr>
            <a:stCxn id="87" idx="3"/>
            <a:endCxn id="44" idx="0"/>
          </p:cNvCxnSpPr>
          <p:nvPr/>
        </p:nvCxnSpPr>
        <p:spPr>
          <a:xfrm>
            <a:off x="5756640" y="3113786"/>
            <a:ext cx="3365425" cy="584250"/>
          </a:xfrm>
          <a:prstGeom prst="bentConnector2">
            <a:avLst/>
          </a:prstGeom>
          <a:ln w="28575">
            <a:solidFill>
              <a:srgbClr val="E7F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449179" y="1499936"/>
            <a:ext cx="2653726" cy="3729789"/>
            <a:chOff x="449179" y="1499936"/>
            <a:chExt cx="2653726" cy="3729789"/>
          </a:xfrm>
        </p:grpSpPr>
        <p:sp>
          <p:nvSpPr>
            <p:cNvPr id="64" name="Rectangle 63"/>
            <p:cNvSpPr/>
            <p:nvPr/>
          </p:nvSpPr>
          <p:spPr>
            <a:xfrm>
              <a:off x="449179" y="1499936"/>
              <a:ext cx="2653726" cy="37297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2600" dirty="0"/>
                <a:t>KL25z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42831" y="4263894"/>
              <a:ext cx="2475292" cy="50044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500" dirty="0"/>
                <a:t>GPIO Hardware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42834" y="2843294"/>
              <a:ext cx="2475289" cy="54372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2500" dirty="0">
                  <a:solidFill>
                    <a:schemeClr val="tx1"/>
                  </a:solidFill>
                </a:rPr>
                <a:t>IO_KL25Z.h</a:t>
              </a:r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542854" y="4074550"/>
              <a:ext cx="2502801" cy="5533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76" idx="2"/>
              <a:endCxn id="67" idx="0"/>
            </p:cNvCxnSpPr>
            <p:nvPr/>
          </p:nvCxnSpPr>
          <p:spPr>
            <a:xfrm flipH="1">
              <a:off x="1780477" y="3923450"/>
              <a:ext cx="1" cy="340444"/>
            </a:xfrm>
            <a:prstGeom prst="straightConnector1">
              <a:avLst/>
            </a:prstGeom>
            <a:ln w="19050">
              <a:solidFill>
                <a:srgbClr val="E7FC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556610" y="2237732"/>
              <a:ext cx="2461513" cy="594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2800" dirty="0" err="1">
                  <a:solidFill>
                    <a:schemeClr val="tx1"/>
                  </a:solidFill>
                </a:rPr>
                <a:t>platform.c</a:t>
              </a:r>
              <a:r>
                <a:rPr lang="en-US" sz="2800" dirty="0">
                  <a:solidFill>
                    <a:schemeClr val="tx1"/>
                  </a:solidFill>
                </a:rPr>
                <a:t>/.h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42834" y="3379727"/>
              <a:ext cx="2475289" cy="54372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2500" dirty="0">
                  <a:solidFill>
                    <a:schemeClr val="tx1"/>
                  </a:solidFill>
                </a:rPr>
                <a:t>MKL25Z.h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63497" y="1678871"/>
              <a:ext cx="2461513" cy="594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2800" dirty="0" err="1">
                  <a:solidFill>
                    <a:schemeClr val="tx1"/>
                  </a:solidFill>
                </a:rPr>
                <a:t>blink_LEDs.c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205897" y="1499936"/>
            <a:ext cx="2653726" cy="3729789"/>
            <a:chOff x="3205897" y="1499936"/>
            <a:chExt cx="2653726" cy="3729789"/>
          </a:xfrm>
        </p:grpSpPr>
        <p:sp>
          <p:nvSpPr>
            <p:cNvPr id="82" name="Rectangle 81"/>
            <p:cNvSpPr/>
            <p:nvPr/>
          </p:nvSpPr>
          <p:spPr>
            <a:xfrm>
              <a:off x="3205897" y="1499936"/>
              <a:ext cx="2653726" cy="37297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2600" dirty="0"/>
                <a:t>MSP432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281350" y="4263894"/>
              <a:ext cx="2475293" cy="50044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500" dirty="0"/>
                <a:t>GPIO Hardware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281349" y="2841924"/>
              <a:ext cx="2475291" cy="54372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2500" dirty="0">
                  <a:solidFill>
                    <a:schemeClr val="tx1"/>
                  </a:solidFill>
                </a:rPr>
                <a:t>IO_MSP432.h</a:t>
              </a:r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3281369" y="4083659"/>
              <a:ext cx="2502802" cy="5533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93" idx="2"/>
              <a:endCxn id="85" idx="0"/>
            </p:cNvCxnSpPr>
            <p:nvPr/>
          </p:nvCxnSpPr>
          <p:spPr>
            <a:xfrm>
              <a:off x="4518994" y="3928325"/>
              <a:ext cx="3" cy="335569"/>
            </a:xfrm>
            <a:prstGeom prst="straightConnector1">
              <a:avLst/>
            </a:prstGeom>
            <a:ln w="19050">
              <a:solidFill>
                <a:srgbClr val="E7FC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3281348" y="2244120"/>
              <a:ext cx="2475290" cy="594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2800" dirty="0" err="1">
                  <a:solidFill>
                    <a:schemeClr val="tx1"/>
                  </a:solidFill>
                </a:rPr>
                <a:t>platform.c</a:t>
              </a:r>
              <a:r>
                <a:rPr lang="en-US" sz="2800" dirty="0">
                  <a:solidFill>
                    <a:schemeClr val="tx1"/>
                  </a:solidFill>
                </a:rPr>
                <a:t>/.h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281349" y="3384602"/>
              <a:ext cx="2475290" cy="54372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2500" dirty="0">
                  <a:solidFill>
                    <a:schemeClr val="tx1"/>
                  </a:solidFill>
                </a:rPr>
                <a:t>msp432p401r.h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281348" y="1675509"/>
              <a:ext cx="2475290" cy="594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2800" dirty="0" err="1">
                  <a:solidFill>
                    <a:schemeClr val="tx1"/>
                  </a:solidFill>
                </a:rPr>
                <a:t>blink_LEDs.c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50207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Library for GPIO [S14c]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695489" y="3113785"/>
            <a:ext cx="4915116" cy="2031325"/>
          </a:xfrm>
          <a:prstGeom prst="rect">
            <a:avLst/>
          </a:prstGeom>
          <a:ln>
            <a:solidFill>
              <a:srgbClr val="E7FC6A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5C6FF"/>
                </a:solidFill>
                <a:cs typeface="Courier New" panose="02070309020205020404" pitchFamily="49" charset="0"/>
              </a:rPr>
              <a:t>#if defined </a:t>
            </a:r>
            <a:r>
              <a:rPr lang="en-US" dirty="0">
                <a:solidFill>
                  <a:schemeClr val="bg1"/>
                </a:solidFill>
                <a:cs typeface="Courier New" panose="02070309020205020404" pitchFamily="49" charset="0"/>
              </a:rPr>
              <a:t>(KL25Z ) &amp;&amp;</a:t>
            </a:r>
            <a:r>
              <a:rPr lang="en-US" dirty="0">
                <a:solidFill>
                  <a:srgbClr val="25C6FF"/>
                </a:solidFill>
                <a:cs typeface="Courier New" panose="02070309020205020404" pitchFamily="49" charset="0"/>
              </a:rPr>
              <a:t> ! defined </a:t>
            </a:r>
            <a:r>
              <a:rPr lang="en-US" dirty="0">
                <a:solidFill>
                  <a:schemeClr val="bg1"/>
                </a:solidFill>
                <a:cs typeface="Courier New" panose="02070309020205020404" pitchFamily="49" charset="0"/>
              </a:rPr>
              <a:t>(MSP432)</a:t>
            </a:r>
          </a:p>
          <a:p>
            <a:r>
              <a:rPr lang="en-US" dirty="0">
                <a:solidFill>
                  <a:srgbClr val="25C6FF"/>
                </a:solidFill>
                <a:cs typeface="Courier New" panose="02070309020205020404" pitchFamily="49" charset="0"/>
              </a:rPr>
              <a:t>#include </a:t>
            </a:r>
            <a:r>
              <a:rPr lang="en-US" dirty="0">
                <a:solidFill>
                  <a:schemeClr val="bg1"/>
                </a:solidFill>
                <a:cs typeface="Courier New" panose="02070309020205020404" pitchFamily="49" charset="0"/>
              </a:rPr>
              <a:t>“IO_KL25Z.h”</a:t>
            </a:r>
            <a:endParaRPr lang="en-US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25C6FF"/>
                </a:solidFill>
                <a:cs typeface="Courier New" panose="02070309020205020404" pitchFamily="49" charset="0"/>
              </a:rPr>
              <a:t>#</a:t>
            </a:r>
            <a:r>
              <a:rPr lang="en-US" dirty="0" err="1">
                <a:solidFill>
                  <a:srgbClr val="25C6FF"/>
                </a:solidFill>
                <a:cs typeface="Courier New" panose="02070309020205020404" pitchFamily="49" charset="0"/>
              </a:rPr>
              <a:t>elif</a:t>
            </a:r>
            <a:r>
              <a:rPr lang="en-US" dirty="0">
                <a:solidFill>
                  <a:srgbClr val="25C6FF"/>
                </a:solidFill>
                <a:cs typeface="Courier New" panose="02070309020205020404" pitchFamily="49" charset="0"/>
              </a:rPr>
              <a:t> defined </a:t>
            </a:r>
            <a:r>
              <a:rPr lang="en-US" dirty="0">
                <a:solidFill>
                  <a:schemeClr val="bg1"/>
                </a:solidFill>
                <a:cs typeface="Courier New" panose="02070309020205020404" pitchFamily="49" charset="0"/>
              </a:rPr>
              <a:t>(MSP432) &amp;&amp;</a:t>
            </a:r>
            <a:r>
              <a:rPr lang="en-US" dirty="0">
                <a:solidFill>
                  <a:srgbClr val="25C6FF"/>
                </a:solidFill>
                <a:cs typeface="Courier New" panose="02070309020205020404" pitchFamily="49" charset="0"/>
              </a:rPr>
              <a:t> ! defined </a:t>
            </a:r>
            <a:r>
              <a:rPr lang="en-US" dirty="0">
                <a:solidFill>
                  <a:schemeClr val="bg1"/>
                </a:solidFill>
                <a:cs typeface="Courier New" panose="02070309020205020404" pitchFamily="49" charset="0"/>
              </a:rPr>
              <a:t>(KL25Z)</a:t>
            </a:r>
          </a:p>
          <a:p>
            <a:r>
              <a:rPr lang="en-US" dirty="0">
                <a:solidFill>
                  <a:srgbClr val="25C6FF"/>
                </a:solidFill>
                <a:cs typeface="Courier New" panose="02070309020205020404" pitchFamily="49" charset="0"/>
              </a:rPr>
              <a:t>#include </a:t>
            </a:r>
            <a:r>
              <a:rPr lang="en-US" dirty="0">
                <a:solidFill>
                  <a:schemeClr val="bg1"/>
                </a:solidFill>
                <a:cs typeface="Courier New" panose="02070309020205020404" pitchFamily="49" charset="0"/>
              </a:rPr>
              <a:t>“IO_MSP432.h”</a:t>
            </a:r>
          </a:p>
          <a:p>
            <a:r>
              <a:rPr lang="en-US" dirty="0">
                <a:solidFill>
                  <a:srgbClr val="25C6FF"/>
                </a:solidFill>
                <a:cs typeface="Courier New" panose="02070309020205020404" pitchFamily="49" charset="0"/>
              </a:rPr>
              <a:t>#else</a:t>
            </a:r>
            <a:endParaRPr lang="en-US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25C6FF"/>
                </a:solidFill>
                <a:latin typeface="+mj-lt"/>
                <a:cs typeface="Courier New" panose="02070309020205020404" pitchFamily="49" charset="0"/>
              </a:rPr>
              <a:t>#error</a:t>
            </a:r>
            <a:r>
              <a:rPr lang="en-US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“Platform not properly specified”</a:t>
            </a:r>
          </a:p>
          <a:p>
            <a:r>
              <a:rPr lang="en-US" dirty="0">
                <a:solidFill>
                  <a:srgbClr val="25C6FF"/>
                </a:solidFill>
                <a:cs typeface="Courier New" panose="02070309020205020404" pitchFamily="49" charset="0"/>
              </a:rPr>
              <a:t>#</a:t>
            </a:r>
            <a:r>
              <a:rPr lang="en-US" dirty="0" err="1">
                <a:solidFill>
                  <a:srgbClr val="25C6FF"/>
                </a:solidFill>
                <a:cs typeface="Courier New" panose="02070309020205020404" pitchFamily="49" charset="0"/>
              </a:rPr>
              <a:t>endif</a:t>
            </a:r>
            <a:endParaRPr lang="en-US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345197" y="5125811"/>
            <a:ext cx="161569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 err="1">
                <a:solidFill>
                  <a:srgbClr val="E7FC6A"/>
                </a:solidFill>
              </a:rPr>
              <a:t>Platform.h</a:t>
            </a:r>
            <a:endParaRPr lang="en-US" sz="2600" dirty="0">
              <a:solidFill>
                <a:srgbClr val="E7FC6A"/>
              </a:solidFill>
            </a:endParaRPr>
          </a:p>
        </p:txBody>
      </p:sp>
      <p:cxnSp>
        <p:nvCxnSpPr>
          <p:cNvPr id="11" name="Elbow Connector 10"/>
          <p:cNvCxnSpPr>
            <a:stCxn id="92" idx="3"/>
            <a:endCxn id="44" idx="0"/>
          </p:cNvCxnSpPr>
          <p:nvPr/>
        </p:nvCxnSpPr>
        <p:spPr>
          <a:xfrm>
            <a:off x="5756638" y="2541392"/>
            <a:ext cx="3396409" cy="572393"/>
          </a:xfrm>
          <a:prstGeom prst="bentConnector2">
            <a:avLst/>
          </a:prstGeom>
          <a:ln w="28575">
            <a:solidFill>
              <a:srgbClr val="E7F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449179" y="1499936"/>
            <a:ext cx="2653726" cy="3729789"/>
            <a:chOff x="449179" y="1499936"/>
            <a:chExt cx="2653726" cy="3729789"/>
          </a:xfrm>
        </p:grpSpPr>
        <p:sp>
          <p:nvSpPr>
            <p:cNvPr id="64" name="Rectangle 63"/>
            <p:cNvSpPr/>
            <p:nvPr/>
          </p:nvSpPr>
          <p:spPr>
            <a:xfrm>
              <a:off x="449179" y="1499936"/>
              <a:ext cx="2653726" cy="37297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2600" dirty="0"/>
                <a:t>KL25z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42831" y="4263894"/>
              <a:ext cx="2475292" cy="50044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500" dirty="0"/>
                <a:t>GPIO Hardware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42834" y="2843294"/>
              <a:ext cx="2475289" cy="54372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2500" dirty="0">
                  <a:solidFill>
                    <a:schemeClr val="tx1"/>
                  </a:solidFill>
                </a:rPr>
                <a:t>IO_KL25Z.h</a:t>
              </a:r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542854" y="4074550"/>
              <a:ext cx="2502801" cy="5533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76" idx="2"/>
              <a:endCxn id="67" idx="0"/>
            </p:cNvCxnSpPr>
            <p:nvPr/>
          </p:nvCxnSpPr>
          <p:spPr>
            <a:xfrm flipH="1">
              <a:off x="1780477" y="3923450"/>
              <a:ext cx="1" cy="340444"/>
            </a:xfrm>
            <a:prstGeom prst="straightConnector1">
              <a:avLst/>
            </a:prstGeom>
            <a:ln w="19050">
              <a:solidFill>
                <a:srgbClr val="E7FC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556610" y="2237732"/>
              <a:ext cx="2461513" cy="594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2800" dirty="0" err="1">
                  <a:solidFill>
                    <a:schemeClr val="tx1"/>
                  </a:solidFill>
                </a:rPr>
                <a:t>platform.c</a:t>
              </a:r>
              <a:r>
                <a:rPr lang="en-US" sz="2800" dirty="0">
                  <a:solidFill>
                    <a:schemeClr val="tx1"/>
                  </a:solidFill>
                </a:rPr>
                <a:t>/.h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42834" y="3379727"/>
              <a:ext cx="2475289" cy="54372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2500" dirty="0">
                  <a:solidFill>
                    <a:schemeClr val="tx1"/>
                  </a:solidFill>
                </a:rPr>
                <a:t>MKL25Z.h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63497" y="1678871"/>
              <a:ext cx="2461513" cy="594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2800" dirty="0" err="1">
                  <a:solidFill>
                    <a:schemeClr val="tx1"/>
                  </a:solidFill>
                </a:rPr>
                <a:t>blink_LEDs.c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205897" y="1499936"/>
            <a:ext cx="2653726" cy="3729789"/>
            <a:chOff x="3205897" y="1499936"/>
            <a:chExt cx="2653726" cy="3729789"/>
          </a:xfrm>
        </p:grpSpPr>
        <p:sp>
          <p:nvSpPr>
            <p:cNvPr id="82" name="Rectangle 81"/>
            <p:cNvSpPr/>
            <p:nvPr/>
          </p:nvSpPr>
          <p:spPr>
            <a:xfrm>
              <a:off x="3205897" y="1499936"/>
              <a:ext cx="2653726" cy="37297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2600" dirty="0"/>
                <a:t>MSP432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281350" y="4263894"/>
              <a:ext cx="2475293" cy="50044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500" dirty="0"/>
                <a:t>GPIO Hardware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281349" y="2841924"/>
              <a:ext cx="2475291" cy="54372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2500" dirty="0">
                  <a:solidFill>
                    <a:schemeClr val="tx1"/>
                  </a:solidFill>
                </a:rPr>
                <a:t>IO_MSP432.h</a:t>
              </a:r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3281369" y="4083659"/>
              <a:ext cx="2502802" cy="5533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93" idx="2"/>
              <a:endCxn id="85" idx="0"/>
            </p:cNvCxnSpPr>
            <p:nvPr/>
          </p:nvCxnSpPr>
          <p:spPr>
            <a:xfrm>
              <a:off x="4518994" y="3928325"/>
              <a:ext cx="3" cy="335569"/>
            </a:xfrm>
            <a:prstGeom prst="straightConnector1">
              <a:avLst/>
            </a:prstGeom>
            <a:ln w="19050">
              <a:solidFill>
                <a:srgbClr val="E7FC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3281348" y="2244120"/>
              <a:ext cx="2475290" cy="594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2800" dirty="0" err="1">
                  <a:solidFill>
                    <a:schemeClr val="tx1"/>
                  </a:solidFill>
                </a:rPr>
                <a:t>platform.c</a:t>
              </a:r>
              <a:r>
                <a:rPr lang="en-US" sz="2800" dirty="0">
                  <a:solidFill>
                    <a:schemeClr val="tx1"/>
                  </a:solidFill>
                </a:rPr>
                <a:t>/.h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281349" y="3384602"/>
              <a:ext cx="2475290" cy="54372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2500" dirty="0">
                  <a:solidFill>
                    <a:schemeClr val="tx1"/>
                  </a:solidFill>
                </a:rPr>
                <a:t>msp432p401r.h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281348" y="1675509"/>
              <a:ext cx="2475290" cy="594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2800" dirty="0" err="1">
                  <a:solidFill>
                    <a:schemeClr val="tx1"/>
                  </a:solidFill>
                </a:rPr>
                <a:t>blink_LEDs.c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1484930" y="5780933"/>
            <a:ext cx="381732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E7FC6A"/>
                </a:solidFill>
              </a:rPr>
              <a:t>$ make all PLATFORM=MSP432</a:t>
            </a:r>
          </a:p>
        </p:txBody>
      </p:sp>
    </p:spTree>
    <p:extLst>
      <p:ext uri="{BB962C8B-B14F-4D97-AF65-F5344CB8AC3E}">
        <p14:creationId xmlns:p14="http://schemas.microsoft.com/office/powerpoint/2010/main" val="816624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Layers [S2b] </a:t>
            </a:r>
          </a:p>
        </p:txBody>
      </p:sp>
      <p:sp>
        <p:nvSpPr>
          <p:cNvPr id="15" name="Left Brace 14"/>
          <p:cNvSpPr/>
          <p:nvPr/>
        </p:nvSpPr>
        <p:spPr>
          <a:xfrm>
            <a:off x="7079359" y="3861255"/>
            <a:ext cx="213843" cy="1680542"/>
          </a:xfrm>
          <a:prstGeom prst="leftBrace">
            <a:avLst/>
          </a:prstGeom>
          <a:ln w="28575">
            <a:solidFill>
              <a:srgbClr val="25C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613671" y="4378358"/>
            <a:ext cx="1124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25C6FF"/>
                </a:solidFill>
              </a:rPr>
              <a:t>Hardware</a:t>
            </a:r>
          </a:p>
          <a:p>
            <a:pPr algn="ctr"/>
            <a:r>
              <a:rPr lang="en-US" b="1" dirty="0">
                <a:solidFill>
                  <a:srgbClr val="25C6FF"/>
                </a:solidFill>
              </a:rPr>
              <a:t>Layers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9995" y="1393351"/>
            <a:ext cx="3306233" cy="4148446"/>
            <a:chOff x="10240437" y="1421717"/>
            <a:chExt cx="3306233" cy="4148446"/>
          </a:xfrm>
        </p:grpSpPr>
        <p:sp>
          <p:nvSpPr>
            <p:cNvPr id="64" name="Rectangle 63"/>
            <p:cNvSpPr/>
            <p:nvPr/>
          </p:nvSpPr>
          <p:spPr>
            <a:xfrm>
              <a:off x="10240437" y="1421717"/>
              <a:ext cx="3306233" cy="41484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2600" dirty="0"/>
                <a:t>KL25z</a:t>
              </a: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10351591" y="1514541"/>
              <a:ext cx="3118223" cy="3532829"/>
              <a:chOff x="7895167" y="1795690"/>
              <a:chExt cx="3623427" cy="3532829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8967598" y="4300847"/>
                <a:ext cx="2511139" cy="52722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500" dirty="0">
                    <a:solidFill>
                      <a:schemeClr val="tx1"/>
                    </a:solidFill>
                  </a:rPr>
                  <a:t>SPI Peripheral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895167" y="4828070"/>
                <a:ext cx="3583573" cy="50044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500" dirty="0"/>
                  <a:t>GPIO Hardware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9038139" y="2934653"/>
                <a:ext cx="2440315" cy="535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2500" dirty="0" err="1">
                    <a:solidFill>
                      <a:schemeClr val="tx1"/>
                    </a:solidFill>
                  </a:rPr>
                  <a:t>spi.c</a:t>
                </a:r>
                <a:endParaRPr lang="en-US" sz="2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895167" y="2389384"/>
                <a:ext cx="3583569" cy="54372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2500" dirty="0">
                    <a:solidFill>
                      <a:schemeClr val="tx1"/>
                    </a:solidFill>
                  </a:rPr>
                  <a:t>platform_kl25z.c</a:t>
                </a: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7895729" y="2933180"/>
                <a:ext cx="1143255" cy="53448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2500" dirty="0" err="1"/>
                  <a:t>port.c</a:t>
                </a:r>
                <a:endParaRPr lang="en-US" sz="2500" dirty="0"/>
              </a:p>
            </p:txBody>
          </p:sp>
          <p:cxnSp>
            <p:nvCxnSpPr>
              <p:cNvPr id="71" name="Straight Connector 70"/>
              <p:cNvCxnSpPr/>
              <p:nvPr/>
            </p:nvCxnSpPr>
            <p:spPr>
              <a:xfrm>
                <a:off x="7895195" y="4134447"/>
                <a:ext cx="3623399" cy="5533"/>
              </a:xfrm>
              <a:prstGeom prst="line">
                <a:avLst/>
              </a:prstGeom>
              <a:ln w="38100">
                <a:solidFill>
                  <a:schemeClr val="accent3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8463041" y="3986608"/>
                <a:ext cx="10926" cy="837632"/>
              </a:xfrm>
              <a:prstGeom prst="straightConnector1">
                <a:avLst/>
              </a:prstGeom>
              <a:ln w="19050">
                <a:solidFill>
                  <a:srgbClr val="E7FC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flipH="1">
                <a:off x="9821829" y="3894735"/>
                <a:ext cx="2130" cy="420378"/>
              </a:xfrm>
              <a:prstGeom prst="straightConnector1">
                <a:avLst/>
              </a:prstGeom>
              <a:ln w="19050">
                <a:solidFill>
                  <a:srgbClr val="E7FC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ectangle 74"/>
              <p:cNvSpPr/>
              <p:nvPr/>
            </p:nvSpPr>
            <p:spPr>
              <a:xfrm>
                <a:off x="7900086" y="1795690"/>
                <a:ext cx="3583569" cy="594544"/>
              </a:xfrm>
              <a:prstGeom prst="rect">
                <a:avLst/>
              </a:prstGeom>
              <a:solidFill>
                <a:srgbClr val="E7FC6A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2500" dirty="0">
                    <a:solidFill>
                      <a:schemeClr val="tx1"/>
                    </a:solidFill>
                  </a:rPr>
                  <a:t>Application</a:t>
                </a: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7895167" y="3439624"/>
                <a:ext cx="3583569" cy="54372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2500" dirty="0">
                    <a:solidFill>
                      <a:schemeClr val="tx1"/>
                    </a:solidFill>
                  </a:rPr>
                  <a:t>MKL25Z.h</a:t>
                </a: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692631" y="5860448"/>
            <a:ext cx="519405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make all PLATFORM=KL25Z</a:t>
            </a:r>
          </a:p>
        </p:txBody>
      </p:sp>
      <p:sp>
        <p:nvSpPr>
          <p:cNvPr id="38" name="Left Brace 37"/>
          <p:cNvSpPr/>
          <p:nvPr/>
        </p:nvSpPr>
        <p:spPr>
          <a:xfrm>
            <a:off x="7063135" y="3215860"/>
            <a:ext cx="235403" cy="457971"/>
          </a:xfrm>
          <a:prstGeom prst="leftBrace">
            <a:avLst/>
          </a:prstGeom>
          <a:ln w="28575">
            <a:solidFill>
              <a:srgbClr val="25C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350277" y="3082681"/>
            <a:ext cx="164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5C6FF"/>
                </a:solidFill>
              </a:rPr>
              <a:t>Register Definition Files</a:t>
            </a:r>
          </a:p>
        </p:txBody>
      </p:sp>
      <p:sp>
        <p:nvSpPr>
          <p:cNvPr id="79" name="Left Brace 78"/>
          <p:cNvSpPr/>
          <p:nvPr/>
        </p:nvSpPr>
        <p:spPr>
          <a:xfrm rot="10800000">
            <a:off x="5059229" y="3158145"/>
            <a:ext cx="257416" cy="475940"/>
          </a:xfrm>
          <a:prstGeom prst="leftBrace">
            <a:avLst/>
          </a:prstGeom>
          <a:ln w="28575">
            <a:solidFill>
              <a:srgbClr val="25C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Left Brace 79"/>
          <p:cNvSpPr/>
          <p:nvPr/>
        </p:nvSpPr>
        <p:spPr>
          <a:xfrm rot="10800000">
            <a:off x="5067231" y="3861253"/>
            <a:ext cx="265289" cy="1680543"/>
          </a:xfrm>
          <a:prstGeom prst="leftBrace">
            <a:avLst/>
          </a:prstGeom>
          <a:ln w="28575">
            <a:solidFill>
              <a:srgbClr val="25C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7409140" y="1393890"/>
            <a:ext cx="3306233" cy="419539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600" dirty="0"/>
              <a:t>MSP432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7515933" y="1488186"/>
            <a:ext cx="3118226" cy="3533232"/>
            <a:chOff x="7895165" y="1791457"/>
            <a:chExt cx="3623429" cy="3533232"/>
          </a:xfrm>
        </p:grpSpPr>
        <p:sp>
          <p:nvSpPr>
            <p:cNvPr id="84" name="Rectangle 83"/>
            <p:cNvSpPr/>
            <p:nvPr/>
          </p:nvSpPr>
          <p:spPr>
            <a:xfrm>
              <a:off x="8967599" y="4297017"/>
              <a:ext cx="2511139" cy="52722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>
                  <a:solidFill>
                    <a:schemeClr val="tx1"/>
                  </a:solidFill>
                </a:rPr>
                <a:t>SPI Peripheral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7895168" y="4824240"/>
              <a:ext cx="3583573" cy="50044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500" dirty="0"/>
                <a:t>GPIO Hardware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9038420" y="2915530"/>
              <a:ext cx="2440315" cy="53573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2500" dirty="0" err="1">
                  <a:solidFill>
                    <a:schemeClr val="tx1"/>
                  </a:solidFill>
                </a:rPr>
                <a:t>spi.c</a:t>
              </a:r>
              <a:endParaRPr lang="en-US" sz="2500" dirty="0">
                <a:solidFill>
                  <a:schemeClr val="tx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895165" y="2376881"/>
              <a:ext cx="3583569" cy="54372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2500" dirty="0">
                  <a:solidFill>
                    <a:schemeClr val="tx1"/>
                  </a:solidFill>
                </a:rPr>
                <a:t>platform_msp432.c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898415" y="2919763"/>
              <a:ext cx="1143254" cy="5344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2500" dirty="0" err="1"/>
                <a:t>port.c</a:t>
              </a:r>
              <a:endParaRPr lang="en-US" sz="2500" dirty="0"/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7895195" y="4138682"/>
              <a:ext cx="3623399" cy="5533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8463041" y="3986608"/>
              <a:ext cx="0" cy="853417"/>
            </a:xfrm>
            <a:prstGeom prst="straightConnector1">
              <a:avLst/>
            </a:prstGeom>
            <a:ln w="19050">
              <a:solidFill>
                <a:srgbClr val="E7FC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H="1">
              <a:off x="9823157" y="3894735"/>
              <a:ext cx="802" cy="406112"/>
            </a:xfrm>
            <a:prstGeom prst="straightConnector1">
              <a:avLst/>
            </a:prstGeom>
            <a:ln w="19050">
              <a:solidFill>
                <a:srgbClr val="E7FC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7895167" y="1791457"/>
              <a:ext cx="3583569" cy="594544"/>
            </a:xfrm>
            <a:prstGeom prst="rect">
              <a:avLst/>
            </a:prstGeom>
            <a:solidFill>
              <a:srgbClr val="E7FC6A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2500" dirty="0">
                  <a:solidFill>
                    <a:schemeClr val="tx1"/>
                  </a:solidFill>
                </a:rPr>
                <a:t>Application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7895166" y="3439625"/>
              <a:ext cx="3583569" cy="54372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2500" dirty="0">
                  <a:solidFill>
                    <a:schemeClr val="tx1"/>
                  </a:solidFill>
                </a:rPr>
                <a:t>msp432p401r.h</a:t>
              </a:r>
            </a:p>
          </p:txBody>
        </p:sp>
      </p:grpSp>
      <p:cxnSp>
        <p:nvCxnSpPr>
          <p:cNvPr id="73" name="Straight Connector 72"/>
          <p:cNvCxnSpPr/>
          <p:nvPr/>
        </p:nvCxnSpPr>
        <p:spPr>
          <a:xfrm flipV="1">
            <a:off x="7079292" y="1074700"/>
            <a:ext cx="3891449" cy="49726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7140863" y="1074700"/>
            <a:ext cx="3931479" cy="493287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111615" y="1275823"/>
            <a:ext cx="2158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Same Application, Different Firmware and Platform code</a:t>
            </a:r>
          </a:p>
        </p:txBody>
      </p:sp>
    </p:spTree>
    <p:extLst>
      <p:ext uri="{BB962C8B-B14F-4D97-AF65-F5344CB8AC3E}">
        <p14:creationId xmlns:p14="http://schemas.microsoft.com/office/powerpoint/2010/main" val="2306648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Layers [S2c]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13671" y="4378358"/>
            <a:ext cx="1124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25C6FF"/>
                </a:solidFill>
              </a:rPr>
              <a:t>Hardware</a:t>
            </a:r>
          </a:p>
          <a:p>
            <a:pPr algn="ctr"/>
            <a:r>
              <a:rPr lang="en-US" b="1" dirty="0">
                <a:solidFill>
                  <a:srgbClr val="25C6FF"/>
                </a:solidFill>
              </a:rPr>
              <a:t>Layers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9995" y="1393351"/>
            <a:ext cx="3306233" cy="4148446"/>
            <a:chOff x="10240437" y="1421717"/>
            <a:chExt cx="3306233" cy="4148446"/>
          </a:xfrm>
        </p:grpSpPr>
        <p:sp>
          <p:nvSpPr>
            <p:cNvPr id="64" name="Rectangle 63"/>
            <p:cNvSpPr/>
            <p:nvPr/>
          </p:nvSpPr>
          <p:spPr>
            <a:xfrm>
              <a:off x="10240437" y="1421717"/>
              <a:ext cx="3306233" cy="41484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2600" dirty="0"/>
                <a:t>KL25z</a:t>
              </a: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10351591" y="1514541"/>
              <a:ext cx="3118223" cy="3532829"/>
              <a:chOff x="7895167" y="1795690"/>
              <a:chExt cx="3623427" cy="3532829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8967598" y="4300847"/>
                <a:ext cx="2511139" cy="52722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500" dirty="0">
                    <a:solidFill>
                      <a:schemeClr val="tx1"/>
                    </a:solidFill>
                  </a:rPr>
                  <a:t>SPI Peripheral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895167" y="4828070"/>
                <a:ext cx="3583573" cy="50044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500" dirty="0"/>
                  <a:t>GPIO Hardware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9038139" y="2934653"/>
                <a:ext cx="2440315" cy="535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2500" dirty="0" err="1">
                    <a:solidFill>
                      <a:schemeClr val="tx1"/>
                    </a:solidFill>
                  </a:rPr>
                  <a:t>spi.c</a:t>
                </a:r>
                <a:endParaRPr lang="en-US" sz="2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895167" y="2389384"/>
                <a:ext cx="3583569" cy="54372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2500" dirty="0">
                    <a:solidFill>
                      <a:schemeClr val="tx1"/>
                    </a:solidFill>
                  </a:rPr>
                  <a:t>platform_kl25z.c</a:t>
                </a: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7895729" y="2933180"/>
                <a:ext cx="1143255" cy="53448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2500" dirty="0" err="1"/>
                  <a:t>port.c</a:t>
                </a:r>
                <a:endParaRPr lang="en-US" sz="2500" dirty="0"/>
              </a:p>
            </p:txBody>
          </p:sp>
          <p:cxnSp>
            <p:nvCxnSpPr>
              <p:cNvPr id="71" name="Straight Connector 70"/>
              <p:cNvCxnSpPr/>
              <p:nvPr/>
            </p:nvCxnSpPr>
            <p:spPr>
              <a:xfrm>
                <a:off x="7895195" y="4134447"/>
                <a:ext cx="3623399" cy="5533"/>
              </a:xfrm>
              <a:prstGeom prst="line">
                <a:avLst/>
              </a:prstGeom>
              <a:ln w="38100">
                <a:solidFill>
                  <a:schemeClr val="accent3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8463041" y="3986608"/>
                <a:ext cx="10926" cy="837632"/>
              </a:xfrm>
              <a:prstGeom prst="straightConnector1">
                <a:avLst/>
              </a:prstGeom>
              <a:ln w="19050">
                <a:solidFill>
                  <a:srgbClr val="E7FC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flipH="1">
                <a:off x="9821829" y="3894735"/>
                <a:ext cx="2130" cy="420378"/>
              </a:xfrm>
              <a:prstGeom prst="straightConnector1">
                <a:avLst/>
              </a:prstGeom>
              <a:ln w="19050">
                <a:solidFill>
                  <a:srgbClr val="E7FC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ectangle 74"/>
              <p:cNvSpPr/>
              <p:nvPr/>
            </p:nvSpPr>
            <p:spPr>
              <a:xfrm>
                <a:off x="7900086" y="1795690"/>
                <a:ext cx="3583569" cy="594544"/>
              </a:xfrm>
              <a:prstGeom prst="rect">
                <a:avLst/>
              </a:prstGeom>
              <a:solidFill>
                <a:srgbClr val="E7FC6A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2500" dirty="0">
                    <a:solidFill>
                      <a:schemeClr val="tx1"/>
                    </a:solidFill>
                  </a:rPr>
                  <a:t>Application</a:t>
                </a: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7895167" y="3439624"/>
                <a:ext cx="3583569" cy="54372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2500" dirty="0">
                    <a:solidFill>
                      <a:schemeClr val="tx1"/>
                    </a:solidFill>
                  </a:rPr>
                  <a:t>MKL25Z.h</a:t>
                </a: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692631" y="5860448"/>
            <a:ext cx="519405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make all PLATFORM=KL25Z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111615" y="1275823"/>
            <a:ext cx="2158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Same Application, Different Firmware and Platform code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50277" y="3082681"/>
            <a:ext cx="164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5C6FF"/>
                </a:solidFill>
              </a:rPr>
              <a:t>Register Definition Files</a:t>
            </a:r>
          </a:p>
        </p:txBody>
      </p:sp>
      <p:sp>
        <p:nvSpPr>
          <p:cNvPr id="79" name="Left Brace 78"/>
          <p:cNvSpPr/>
          <p:nvPr/>
        </p:nvSpPr>
        <p:spPr>
          <a:xfrm rot="10800000">
            <a:off x="5059229" y="3158145"/>
            <a:ext cx="257416" cy="475940"/>
          </a:xfrm>
          <a:prstGeom prst="leftBrace">
            <a:avLst/>
          </a:prstGeom>
          <a:ln w="28575">
            <a:solidFill>
              <a:srgbClr val="25C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Left Brace 79"/>
          <p:cNvSpPr/>
          <p:nvPr/>
        </p:nvSpPr>
        <p:spPr>
          <a:xfrm rot="10800000">
            <a:off x="5067231" y="3861253"/>
            <a:ext cx="265289" cy="1680543"/>
          </a:xfrm>
          <a:prstGeom prst="leftBrace">
            <a:avLst/>
          </a:prstGeom>
          <a:ln w="28575">
            <a:solidFill>
              <a:srgbClr val="25C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ontent Placeholder 2"/>
          <p:cNvSpPr>
            <a:spLocks noGrp="1"/>
          </p:cNvSpPr>
          <p:nvPr>
            <p:ph idx="1"/>
          </p:nvPr>
        </p:nvSpPr>
        <p:spPr>
          <a:xfrm>
            <a:off x="7216336" y="2387421"/>
            <a:ext cx="4719648" cy="2685351"/>
          </a:xfrm>
        </p:spPr>
        <p:txBody>
          <a:bodyPr/>
          <a:lstStyle/>
          <a:p>
            <a:r>
              <a:rPr lang="en-US" sz="2600" dirty="0">
                <a:solidFill>
                  <a:srgbClr val="25C6FF"/>
                </a:solidFill>
              </a:rPr>
              <a:t>Interface methods for hardware</a:t>
            </a:r>
          </a:p>
          <a:p>
            <a:pPr lvl="1"/>
            <a:r>
              <a:rPr lang="en-US" dirty="0">
                <a:solidFill>
                  <a:srgbClr val="25C6FF"/>
                </a:solidFill>
              </a:rPr>
              <a:t>Register Definition Files</a:t>
            </a:r>
          </a:p>
          <a:p>
            <a:pPr lvl="1"/>
            <a:r>
              <a:rPr lang="en-US" dirty="0">
                <a:solidFill>
                  <a:srgbClr val="25C6FF"/>
                </a:solidFill>
              </a:rPr>
              <a:t>Macro Functions</a:t>
            </a:r>
          </a:p>
          <a:p>
            <a:pPr lvl="1"/>
            <a:r>
              <a:rPr lang="en-US" dirty="0">
                <a:solidFill>
                  <a:srgbClr val="25C6FF"/>
                </a:solidFill>
              </a:rPr>
              <a:t>Specialized C-Functions</a:t>
            </a:r>
          </a:p>
        </p:txBody>
      </p:sp>
    </p:spTree>
    <p:extLst>
      <p:ext uri="{BB962C8B-B14F-4D97-AF65-F5344CB8AC3E}">
        <p14:creationId xmlns:p14="http://schemas.microsoft.com/office/powerpoint/2010/main" val="3223495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Hardware Interface [S4a]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00" y="1282846"/>
            <a:ext cx="6700305" cy="2721258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Interface methods for hardware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Register Definition Files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Macro Functions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Specialized C-Functions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74570" y="1682647"/>
            <a:ext cx="4659478" cy="419539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600" dirty="0"/>
              <a:t>MSP432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457515" y="4282503"/>
            <a:ext cx="2161019" cy="5272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</a:rPr>
              <a:t>SPI Peripheral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534610" y="4809726"/>
            <a:ext cx="3083927" cy="5004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/>
              <a:t>GPIO Hardware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518462" y="2901016"/>
            <a:ext cx="2100070" cy="5357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500" dirty="0" err="1">
                <a:solidFill>
                  <a:schemeClr val="tx1"/>
                </a:solidFill>
              </a:rPr>
              <a:t>spi.c</a:t>
            </a:r>
            <a:endParaRPr lang="en-US" sz="25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534607" y="2362367"/>
            <a:ext cx="3083924" cy="5437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</a:rPr>
              <a:t>platform_msp432.c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537404" y="2905249"/>
            <a:ext cx="983854" cy="534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2500" dirty="0" err="1"/>
              <a:t>port.c</a:t>
            </a:r>
            <a:endParaRPr lang="en-US" sz="25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7181650" y="4124459"/>
            <a:ext cx="4471183" cy="5242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023306" y="3972094"/>
            <a:ext cx="0" cy="853417"/>
          </a:xfrm>
          <a:prstGeom prst="straightConnector1">
            <a:avLst/>
          </a:prstGeom>
          <a:ln w="19050">
            <a:solidFill>
              <a:srgbClr val="E7F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0193785" y="3880221"/>
            <a:ext cx="690" cy="406112"/>
          </a:xfrm>
          <a:prstGeom prst="straightConnector1">
            <a:avLst/>
          </a:prstGeom>
          <a:ln w="19050">
            <a:solidFill>
              <a:srgbClr val="E7F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181650" y="1776943"/>
            <a:ext cx="4436881" cy="5945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534608" y="3425111"/>
            <a:ext cx="3083924" cy="5437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</a:rPr>
              <a:t>msp432p401r.h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181650" y="4273755"/>
            <a:ext cx="1352957" cy="10357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/>
              <a:t>ARM Core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181650" y="2362367"/>
            <a:ext cx="1352957" cy="15810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/>
              <a:t>CMSIS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7852138" y="3921403"/>
            <a:ext cx="690" cy="406112"/>
          </a:xfrm>
          <a:prstGeom prst="straightConnector1">
            <a:avLst/>
          </a:prstGeom>
          <a:ln w="19050">
            <a:solidFill>
              <a:srgbClr val="E7F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259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Hardware Interface [S4b]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00" y="1282846"/>
            <a:ext cx="6700305" cy="5098832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Interface methods for hardware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Register Definition Files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Macro Functions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Specialized C-Functions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Create </a:t>
            </a:r>
            <a:r>
              <a:rPr lang="en-US" dirty="0">
                <a:solidFill>
                  <a:srgbClr val="FFFF00"/>
                </a:solidFill>
              </a:rPr>
              <a:t>Hardware Abstraction Layer (HAL) </a:t>
            </a:r>
            <a:r>
              <a:rPr lang="en-US" dirty="0">
                <a:solidFill>
                  <a:schemeClr val="bg1"/>
                </a:solidFill>
              </a:rPr>
              <a:t>to simplify application level programming 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Acts like an API (Application Programming Interface)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74570" y="1682647"/>
            <a:ext cx="4659478" cy="419539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600" dirty="0"/>
              <a:t>MSP432</a:t>
            </a:r>
          </a:p>
        </p:txBody>
      </p:sp>
      <p:sp>
        <p:nvSpPr>
          <p:cNvPr id="9" name="Rectangle 8"/>
          <p:cNvSpPr/>
          <p:nvPr/>
        </p:nvSpPr>
        <p:spPr>
          <a:xfrm>
            <a:off x="9457515" y="4282503"/>
            <a:ext cx="2161019" cy="5272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</a:rPr>
              <a:t>SPI Peripheral</a:t>
            </a:r>
          </a:p>
        </p:txBody>
      </p:sp>
      <p:sp>
        <p:nvSpPr>
          <p:cNvPr id="10" name="Rectangle 9"/>
          <p:cNvSpPr/>
          <p:nvPr/>
        </p:nvSpPr>
        <p:spPr>
          <a:xfrm>
            <a:off x="8534610" y="4809726"/>
            <a:ext cx="3083927" cy="5004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/>
              <a:t>GPIO Hardware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518462" y="2901016"/>
            <a:ext cx="2100070" cy="5357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500" dirty="0" err="1">
                <a:solidFill>
                  <a:schemeClr val="tx1"/>
                </a:solidFill>
              </a:rPr>
              <a:t>spi.c</a:t>
            </a:r>
            <a:endParaRPr lang="en-US" sz="25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34607" y="2362367"/>
            <a:ext cx="3083924" cy="5437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</a:rPr>
              <a:t>platform_msp432.c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537404" y="2905249"/>
            <a:ext cx="983854" cy="534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2500" dirty="0" err="1"/>
              <a:t>port.c</a:t>
            </a:r>
            <a:endParaRPr lang="en-US" sz="25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7181650" y="4124459"/>
            <a:ext cx="4471183" cy="5242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023306" y="3972094"/>
            <a:ext cx="0" cy="853417"/>
          </a:xfrm>
          <a:prstGeom prst="straightConnector1">
            <a:avLst/>
          </a:prstGeom>
          <a:ln w="19050">
            <a:solidFill>
              <a:srgbClr val="E7F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0193785" y="3880221"/>
            <a:ext cx="690" cy="406112"/>
          </a:xfrm>
          <a:prstGeom prst="straightConnector1">
            <a:avLst/>
          </a:prstGeom>
          <a:ln w="19050">
            <a:solidFill>
              <a:srgbClr val="E7F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181650" y="1776943"/>
            <a:ext cx="4436881" cy="5945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534608" y="3425111"/>
            <a:ext cx="3083924" cy="5437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</a:rPr>
              <a:t>msp432p401r.h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81650" y="4273755"/>
            <a:ext cx="1352957" cy="10357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/>
              <a:t>ARM Core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181650" y="2362367"/>
            <a:ext cx="1352957" cy="15810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/>
              <a:t>CMSIS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7852138" y="3921403"/>
            <a:ext cx="690" cy="406112"/>
          </a:xfrm>
          <a:prstGeom prst="straightConnector1">
            <a:avLst/>
          </a:prstGeom>
          <a:ln w="19050">
            <a:solidFill>
              <a:srgbClr val="E7F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181650" y="2371487"/>
            <a:ext cx="4436881" cy="1571916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43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Hardware Interface [S4c]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00" y="1282846"/>
            <a:ext cx="6876770" cy="184922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Create </a:t>
            </a:r>
            <a:r>
              <a:rPr lang="en-US" dirty="0">
                <a:solidFill>
                  <a:srgbClr val="FFFF00"/>
                </a:solidFill>
              </a:rPr>
              <a:t>Hardware Abstraction Layer (HAL) </a:t>
            </a:r>
            <a:r>
              <a:rPr lang="en-US" dirty="0">
                <a:solidFill>
                  <a:schemeClr val="bg1"/>
                </a:solidFill>
              </a:rPr>
              <a:t>to simplify application level programming 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CMSISv4 block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554" y="2901016"/>
            <a:ext cx="4860848" cy="279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39" idx="1"/>
            <a:endCxn id="1026" idx="3"/>
          </p:cNvCxnSpPr>
          <p:nvPr/>
        </p:nvCxnSpPr>
        <p:spPr>
          <a:xfrm flipH="1">
            <a:off x="5903402" y="3157445"/>
            <a:ext cx="1278249" cy="1138635"/>
          </a:xfrm>
          <a:prstGeom prst="straightConnector1">
            <a:avLst/>
          </a:prstGeom>
          <a:ln w="38100">
            <a:solidFill>
              <a:srgbClr val="25C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074570" y="1682647"/>
            <a:ext cx="4659478" cy="419539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600" dirty="0"/>
              <a:t>MSP432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457515" y="4282503"/>
            <a:ext cx="2161019" cy="5272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</a:rPr>
              <a:t>SPI Peripheral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534610" y="4809726"/>
            <a:ext cx="3083927" cy="5004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/>
              <a:t>GPIO Hardware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518462" y="2901016"/>
            <a:ext cx="2100070" cy="5357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500" dirty="0" err="1">
                <a:solidFill>
                  <a:schemeClr val="tx1"/>
                </a:solidFill>
              </a:rPr>
              <a:t>spi.c</a:t>
            </a:r>
            <a:endParaRPr lang="en-US" sz="25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534607" y="2362367"/>
            <a:ext cx="3083924" cy="5437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</a:rPr>
              <a:t>platform_msp432.c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537404" y="2905249"/>
            <a:ext cx="983854" cy="534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2500" dirty="0" err="1"/>
              <a:t>port.c</a:t>
            </a:r>
            <a:endParaRPr lang="en-US" sz="25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7181650" y="4124459"/>
            <a:ext cx="4471183" cy="5242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023306" y="3972094"/>
            <a:ext cx="0" cy="853417"/>
          </a:xfrm>
          <a:prstGeom prst="straightConnector1">
            <a:avLst/>
          </a:prstGeom>
          <a:ln w="19050">
            <a:solidFill>
              <a:srgbClr val="E7F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0193785" y="3880221"/>
            <a:ext cx="690" cy="406112"/>
          </a:xfrm>
          <a:prstGeom prst="straightConnector1">
            <a:avLst/>
          </a:prstGeom>
          <a:ln w="19050">
            <a:solidFill>
              <a:srgbClr val="E7F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181650" y="1776943"/>
            <a:ext cx="4436881" cy="5945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534608" y="3425111"/>
            <a:ext cx="3083924" cy="5437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</a:rPr>
              <a:t>msp432p401r.h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181650" y="4273755"/>
            <a:ext cx="1352957" cy="10357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/>
              <a:t>ARM Core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181650" y="2362367"/>
            <a:ext cx="1352957" cy="15810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/>
              <a:t>CMSIS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851793" y="3921403"/>
            <a:ext cx="345" cy="406112"/>
          </a:xfrm>
          <a:prstGeom prst="straightConnector1">
            <a:avLst/>
          </a:prstGeom>
          <a:ln w="19050">
            <a:solidFill>
              <a:srgbClr val="E7F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181651" y="2371487"/>
            <a:ext cx="1375632" cy="1571916"/>
          </a:xfrm>
          <a:prstGeom prst="rect">
            <a:avLst/>
          </a:prstGeom>
          <a:noFill/>
          <a:ln w="76200">
            <a:solidFill>
              <a:srgbClr val="25C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0" y="5759639"/>
            <a:ext cx="68767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5C6FF"/>
                </a:solidFill>
              </a:rPr>
              <a:t>ARM Core Microcontroller Software Interface Standard (CMSIS) Diagram</a:t>
            </a:r>
          </a:p>
        </p:txBody>
      </p:sp>
    </p:spTree>
    <p:extLst>
      <p:ext uri="{BB962C8B-B14F-4D97-AF65-F5344CB8AC3E}">
        <p14:creationId xmlns:p14="http://schemas.microsoft.com/office/powerpoint/2010/main" val="2662031202"/>
      </p:ext>
    </p:extLst>
  </p:cSld>
  <p:clrMapOvr>
    <a:masterClrMapping/>
  </p:clrMapOvr>
</p:sld>
</file>

<file path=ppt/theme/theme1.xml><?xml version="1.0" encoding="utf-8"?>
<a:theme xmlns:a="http://schemas.openxmlformats.org/drawingml/2006/main" name="MOOC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MOOC Dark</Template>
  <TotalTime>12820</TotalTime>
  <Words>3032</Words>
  <Application>Microsoft Office PowerPoint</Application>
  <PresentationFormat>Widescreen</PresentationFormat>
  <Paragraphs>712</Paragraphs>
  <Slides>48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 Unicode MS</vt:lpstr>
      <vt:lpstr>Arial</vt:lpstr>
      <vt:lpstr>Calibri</vt:lpstr>
      <vt:lpstr>Calibri Light</vt:lpstr>
      <vt:lpstr>Courier New</vt:lpstr>
      <vt:lpstr>Helvetica Neue</vt:lpstr>
      <vt:lpstr>Helvetica Neue UltraLight</vt:lpstr>
      <vt:lpstr>Wingdings</vt:lpstr>
      <vt:lpstr>MOOC Dark</vt:lpstr>
      <vt:lpstr>Creating Software Interfaces for Hardware</vt:lpstr>
      <vt:lpstr>Platform Independence [S1a]</vt:lpstr>
      <vt:lpstr>Platform Independence [S1b]</vt:lpstr>
      <vt:lpstr>Abstraction Layers [S2a] </vt:lpstr>
      <vt:lpstr>Abstraction Layers [S2b] </vt:lpstr>
      <vt:lpstr>Abstraction Layers [S2c] </vt:lpstr>
      <vt:lpstr>Embedded Hardware Interface [S4a]</vt:lpstr>
      <vt:lpstr>Embedded Hardware Interface [S4b]</vt:lpstr>
      <vt:lpstr>Embedded Hardware Interface [S4c]</vt:lpstr>
      <vt:lpstr>Register Definition Files [S5a]</vt:lpstr>
      <vt:lpstr>Register Definition Files [S5b]</vt:lpstr>
      <vt:lpstr>Register Definition Files [S5c]</vt:lpstr>
      <vt:lpstr>Register Definition Files [S5d]</vt:lpstr>
      <vt:lpstr>Embedded Hardware Interface [S6a]</vt:lpstr>
      <vt:lpstr>Embedded Hardware Interface [S6b]</vt:lpstr>
      <vt:lpstr>Embedded Hardware Interface [S6c]</vt:lpstr>
      <vt:lpstr>Embedded Hardware Interface [S6d]</vt:lpstr>
      <vt:lpstr>Macro Functions [S7a]</vt:lpstr>
      <vt:lpstr>Macro Functions [S7b]</vt:lpstr>
      <vt:lpstr>Macro Functions [S7c]</vt:lpstr>
      <vt:lpstr>Macro Functions [S7d]</vt:lpstr>
      <vt:lpstr>Macro Functions [S7e]</vt:lpstr>
      <vt:lpstr>Port Macros [S8a]</vt:lpstr>
      <vt:lpstr>Port Macros [S8b]</vt:lpstr>
      <vt:lpstr>Port Macros [S8c]</vt:lpstr>
      <vt:lpstr>Port Macros [S8c]</vt:lpstr>
      <vt:lpstr>Port Macros [S8d]</vt:lpstr>
      <vt:lpstr>Port Macros [S8e]</vt:lpstr>
      <vt:lpstr>Bit Band Macros [S9b]</vt:lpstr>
      <vt:lpstr>Bit Band Macros [S9b]</vt:lpstr>
      <vt:lpstr>Bit Band Macros [S9c]</vt:lpstr>
      <vt:lpstr>Macro Problems [S10a]</vt:lpstr>
      <vt:lpstr>Macro Problems [S10b]</vt:lpstr>
      <vt:lpstr>Macro Problems [S10c]</vt:lpstr>
      <vt:lpstr>Macro Problems [S10d]</vt:lpstr>
      <vt:lpstr>Specialized C Functions [S11]</vt:lpstr>
      <vt:lpstr>Specialized C Functions [S11b]</vt:lpstr>
      <vt:lpstr>Specialized C Functions [S11c]</vt:lpstr>
      <vt:lpstr>Inline Keyword [S12a]</vt:lpstr>
      <vt:lpstr>Inline Keyword [S12b]</vt:lpstr>
      <vt:lpstr>Inline Keyword [S12c]</vt:lpstr>
      <vt:lpstr>Static Keyword [S13a]</vt:lpstr>
      <vt:lpstr>Static Keyword [S13b]</vt:lpstr>
      <vt:lpstr>Static Keyword [S13c]</vt:lpstr>
      <vt:lpstr>Interface Library for GPIO [S14a]</vt:lpstr>
      <vt:lpstr>Interface Library for GPIO [S14b]</vt:lpstr>
      <vt:lpstr>Interface Library for GPIO [S14c]</vt:lpstr>
      <vt:lpstr>Interface Library for GPIO [S14c]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Abillar</dc:creator>
  <cp:lastModifiedBy>alex</cp:lastModifiedBy>
  <cp:revision>785</cp:revision>
  <dcterms:created xsi:type="dcterms:W3CDTF">2016-09-13T20:37:08Z</dcterms:created>
  <dcterms:modified xsi:type="dcterms:W3CDTF">2017-06-27T05:18:33Z</dcterms:modified>
</cp:coreProperties>
</file>