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65" r:id="rId2"/>
    <p:sldId id="411" r:id="rId3"/>
    <p:sldId id="420" r:id="rId4"/>
    <p:sldId id="430" r:id="rId5"/>
    <p:sldId id="431" r:id="rId6"/>
    <p:sldId id="421" r:id="rId7"/>
    <p:sldId id="429" r:id="rId8"/>
    <p:sldId id="433" r:id="rId9"/>
    <p:sldId id="434" r:id="rId10"/>
    <p:sldId id="435" r:id="rId11"/>
    <p:sldId id="422" r:id="rId12"/>
    <p:sldId id="424" r:id="rId13"/>
    <p:sldId id="425" r:id="rId14"/>
    <p:sldId id="428" r:id="rId15"/>
    <p:sldId id="423" r:id="rId16"/>
    <p:sldId id="42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billar" initials="DA" lastIdx="1" clrIdx="0">
    <p:extLst>
      <p:ext uri="{19B8F6BF-5375-455C-9EA6-DF929625EA0E}">
        <p15:presenceInfo xmlns:p15="http://schemas.microsoft.com/office/powerpoint/2012/main" userId="cacf579c1a3a12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C6FF"/>
    <a:srgbClr val="00B050"/>
    <a:srgbClr val="0B34A9"/>
    <a:srgbClr val="FFCC00"/>
    <a:srgbClr val="0FFA0F"/>
    <a:srgbClr val="5B9BD5"/>
    <a:srgbClr val="FFFFFF"/>
    <a:srgbClr val="009644"/>
    <a:srgbClr val="56FC56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84686" autoAdjust="0"/>
  </p:normalViewPr>
  <p:slideViewPr>
    <p:cSldViewPr snapToGrid="0">
      <p:cViewPr varScale="1">
        <p:scale>
          <a:sx n="60" d="100"/>
          <a:sy n="60" d="100"/>
        </p:scale>
        <p:origin x="2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1737C-FAE8-4E22-80A8-DF626DF4A916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BAD9F-8C4E-4038-BBED-9ACDD8ECD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26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BAD9F-8C4E-4038-BBED-9ACDD8ECD4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18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FF0000"/>
                </a:solidFill>
              </a:rPr>
              <a:t>Should there be a semicolon after RPS_TYPE_1 = 0 and after RPS_TYPE_2 = 1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BAD9F-8C4E-4038-BBED-9ACDD8ECD4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43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F0000"/>
                </a:solidFill>
              </a:rPr>
              <a:t>Should there be a semicolon after RPS_TYPE_1 = 0 and after RPS_TYPE_2 = 1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BAD9F-8C4E-4038-BBED-9ACDD8ECD4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31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BAD9F-8C4E-4038-BBED-9ACDD8ECD4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22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3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0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3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7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7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38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5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8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5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9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800" y="191438"/>
            <a:ext cx="11785255" cy="883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799" y="1282847"/>
            <a:ext cx="11785255" cy="207236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9C385-027E-48D1-B3CE-E75A27BD3EB1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4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bg2"/>
          </a:solidFill>
          <a:latin typeface="Helvetica Neue UltraLigh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bg2"/>
          </a:solidFill>
          <a:latin typeface="Helvetica Neue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bg2"/>
          </a:solidFill>
          <a:latin typeface="Helvetica Neue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Helvetica Neue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Helvetica Neue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Helvetica Neue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Helvetica Neue"/>
              </a:rPr>
              <a:t>Advanced Pointer Use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959237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 Neue"/>
              </a:rPr>
              <a:t>Embedded Software </a:t>
            </a:r>
            <a:r>
              <a:rPr lang="en-US" dirty="0" smtClean="0">
                <a:solidFill>
                  <a:schemeClr val="bg1"/>
                </a:solidFill>
                <a:latin typeface="Helvetica Neue"/>
              </a:rPr>
              <a:t>Essentials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C2 M2 V5</a:t>
            </a:r>
            <a:endParaRPr lang="en-US" dirty="0">
              <a:solidFill>
                <a:schemeClr val="bg1">
                  <a:lumMod val="75000"/>
                </a:schemeClr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0157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Pointer Example [S5d]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785255" cy="1608133"/>
          </a:xfrm>
        </p:spPr>
        <p:txBody>
          <a:bodyPr/>
          <a:lstStyle/>
          <a:p>
            <a:r>
              <a:rPr lang="en-US" dirty="0"/>
              <a:t>You might not know the underlying type without some processing</a:t>
            </a:r>
          </a:p>
          <a:p>
            <a:pPr lvl="1"/>
            <a:r>
              <a:rPr lang="en-US" dirty="0"/>
              <a:t>Sequence of bytes being sent, first byte is type indicator</a:t>
            </a:r>
          </a:p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65373" y="2522672"/>
            <a:ext cx="29256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RSP_TYPE_1 = 0,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RSP_TYPE_2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1,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RSP_e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RSP_e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rsp_type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data[4];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rsp1;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RSP_e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rsp_type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rsp2;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692826" y="3453143"/>
            <a:ext cx="90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25C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rsp1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234166" y="2554718"/>
            <a:ext cx="8508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Assume Packed:</a:t>
            </a:r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sizeof</a:t>
            </a:r>
            <a:r>
              <a:rPr lang="en-US" sz="2400" dirty="0">
                <a:solidFill>
                  <a:schemeClr val="bg1"/>
                </a:solidFill>
              </a:rPr>
              <a:t>( </a:t>
            </a:r>
            <a:r>
              <a:rPr lang="en-US" sz="2400" dirty="0">
                <a:solidFill>
                  <a:srgbClr val="25C6FF"/>
                </a:solidFill>
              </a:rPr>
              <a:t>rsp1</a:t>
            </a:r>
            <a:r>
              <a:rPr lang="en-US" sz="2400" dirty="0">
                <a:solidFill>
                  <a:schemeClr val="bg1"/>
                </a:solidFill>
              </a:rPr>
              <a:t> ) =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sizeof</a:t>
            </a:r>
            <a:r>
              <a:rPr lang="en-US" sz="2400" dirty="0">
                <a:solidFill>
                  <a:schemeClr val="bg1"/>
                </a:solidFill>
              </a:rPr>
              <a:t>( </a:t>
            </a:r>
            <a:r>
              <a:rPr lang="en-US" sz="2400" dirty="0">
                <a:solidFill>
                  <a:srgbClr val="25C6FF"/>
                </a:solidFill>
              </a:rPr>
              <a:t>rsp2 </a:t>
            </a:r>
            <a:r>
              <a:rPr lang="en-US" sz="2400" dirty="0">
                <a:solidFill>
                  <a:schemeClr val="bg1"/>
                </a:solidFill>
              </a:rPr>
              <a:t>) = </a:t>
            </a:r>
            <a:r>
              <a:rPr lang="en-US" sz="2400" dirty="0">
                <a:solidFill>
                  <a:srgbClr val="FFFF00"/>
                </a:solidFill>
              </a:rPr>
              <a:t>8 Bytes to transmit</a:t>
            </a:r>
            <a:endParaRPr lang="en-US" sz="2400" baseline="300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484404"/>
              </p:ext>
            </p:extLst>
          </p:nvPr>
        </p:nvGraphicFramePr>
        <p:xfrm>
          <a:off x="4422661" y="3528525"/>
          <a:ext cx="7449418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311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11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311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117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74413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Data[2]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Data[1]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Data[0]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RSP_e</a:t>
                      </a:r>
                      <a:r>
                        <a:rPr lang="en-US" dirty="0"/>
                        <a:t> = RSP_TYPE_1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425261"/>
              </p:ext>
            </p:extLst>
          </p:nvPr>
        </p:nvGraphicFramePr>
        <p:xfrm>
          <a:off x="4442416" y="4075042"/>
          <a:ext cx="7449418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705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441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RSP_e</a:t>
                      </a:r>
                      <a:r>
                        <a:rPr lang="en-US" dirty="0"/>
                        <a:t> = RSP_TYPE_2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3698499" y="4037637"/>
            <a:ext cx="982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25C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rsp2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75686" y="4940968"/>
            <a:ext cx="1638384" cy="1358051"/>
            <a:chOff x="6532724" y="5418585"/>
            <a:chExt cx="1307257" cy="1047559"/>
          </a:xfrm>
        </p:grpSpPr>
        <p:grpSp>
          <p:nvGrpSpPr>
            <p:cNvPr id="49" name="Group 48"/>
            <p:cNvGrpSpPr/>
            <p:nvPr/>
          </p:nvGrpSpPr>
          <p:grpSpPr>
            <a:xfrm>
              <a:off x="6532724" y="5568213"/>
              <a:ext cx="1307257" cy="897931"/>
              <a:chOff x="7252139" y="1891863"/>
              <a:chExt cx="4572002" cy="3957145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7252139" y="1891863"/>
                <a:ext cx="4572002" cy="395714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600" b="1" dirty="0"/>
                  <a:t>Microcontroller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943683" y="4850093"/>
                <a:ext cx="1122737" cy="84125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GPIO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0482435" y="2144110"/>
                <a:ext cx="1072600" cy="81689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Flash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979512" y="2546131"/>
                <a:ext cx="1193283" cy="93935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CPU-1</a:t>
                </a:r>
              </a:p>
            </p:txBody>
          </p:sp>
          <p:sp>
            <p:nvSpPr>
              <p:cNvPr id="54" name="Left-Up Arrow 53"/>
              <p:cNvSpPr/>
              <p:nvPr/>
            </p:nvSpPr>
            <p:spPr>
              <a:xfrm>
                <a:off x="7417676" y="1977287"/>
                <a:ext cx="2341234" cy="2370450"/>
              </a:xfrm>
              <a:prstGeom prst="leftUpArrow">
                <a:avLst>
                  <a:gd name="adj1" fmla="val 3214"/>
                  <a:gd name="adj2" fmla="val 5840"/>
                  <a:gd name="adj3" fmla="val 97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55" name="Up Arrow 54"/>
              <p:cNvSpPr/>
              <p:nvPr/>
            </p:nvSpPr>
            <p:spPr>
              <a:xfrm>
                <a:off x="8490714" y="3485484"/>
                <a:ext cx="301396" cy="766359"/>
              </a:xfrm>
              <a:prstGeom prst="upArrow">
                <a:avLst>
                  <a:gd name="adj1" fmla="val 22221"/>
                  <a:gd name="adj2" fmla="val 708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56" name="Up Arrow 55"/>
              <p:cNvSpPr/>
              <p:nvPr/>
            </p:nvSpPr>
            <p:spPr>
              <a:xfrm rot="10800000">
                <a:off x="9289607" y="4237271"/>
                <a:ext cx="267085" cy="612822"/>
              </a:xfrm>
              <a:prstGeom prst="upArrow">
                <a:avLst>
                  <a:gd name="adj1" fmla="val 22221"/>
                  <a:gd name="adj2" fmla="val 7952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57" name="Up Arrow 56"/>
              <p:cNvSpPr/>
              <p:nvPr/>
            </p:nvSpPr>
            <p:spPr>
              <a:xfrm rot="5400000">
                <a:off x="9941388" y="2112438"/>
                <a:ext cx="229869" cy="865154"/>
              </a:xfrm>
              <a:prstGeom prst="upArrow">
                <a:avLst>
                  <a:gd name="adj1" fmla="val 38159"/>
                  <a:gd name="adj2" fmla="val 9360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58" name="Up Arrow 57"/>
              <p:cNvSpPr/>
              <p:nvPr/>
            </p:nvSpPr>
            <p:spPr>
              <a:xfrm rot="10800000">
                <a:off x="7963123" y="4237271"/>
                <a:ext cx="267085" cy="612822"/>
              </a:xfrm>
              <a:prstGeom prst="upArrow">
                <a:avLst>
                  <a:gd name="adj1" fmla="val 22221"/>
                  <a:gd name="adj2" fmla="val 7952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417675" y="4850093"/>
                <a:ext cx="1376744" cy="84126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Peripheral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0448796" y="3215861"/>
                <a:ext cx="1106239" cy="80056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SRAM</a:t>
                </a:r>
              </a:p>
            </p:txBody>
          </p:sp>
          <p:sp>
            <p:nvSpPr>
              <p:cNvPr id="61" name="Up Arrow 60"/>
              <p:cNvSpPr/>
              <p:nvPr/>
            </p:nvSpPr>
            <p:spPr>
              <a:xfrm rot="5400000">
                <a:off x="9923662" y="3211317"/>
                <a:ext cx="229869" cy="865154"/>
              </a:xfrm>
              <a:prstGeom prst="upArrow">
                <a:avLst>
                  <a:gd name="adj1" fmla="val 38159"/>
                  <a:gd name="adj2" fmla="val 9360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0294102" y="4850093"/>
                <a:ext cx="1112742" cy="84125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UART</a:t>
                </a:r>
              </a:p>
            </p:txBody>
          </p:sp>
          <p:sp>
            <p:nvSpPr>
              <p:cNvPr id="63" name="Up Arrow 62"/>
              <p:cNvSpPr/>
              <p:nvPr/>
            </p:nvSpPr>
            <p:spPr>
              <a:xfrm rot="5400000">
                <a:off x="10544776" y="3168081"/>
                <a:ext cx="214162" cy="2076548"/>
              </a:xfrm>
              <a:prstGeom prst="upArrow">
                <a:avLst>
                  <a:gd name="adj1" fmla="val 38159"/>
                  <a:gd name="adj2" fmla="val 9360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64" name="Up Arrow 63"/>
              <p:cNvSpPr/>
              <p:nvPr/>
            </p:nvSpPr>
            <p:spPr>
              <a:xfrm rot="10800000">
                <a:off x="10693505" y="4237272"/>
                <a:ext cx="267085" cy="612822"/>
              </a:xfrm>
              <a:prstGeom prst="upArrow">
                <a:avLst>
                  <a:gd name="adj1" fmla="val 22221"/>
                  <a:gd name="adj2" fmla="val 7952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6955554" y="5418585"/>
              <a:ext cx="51328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Platform 1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0348680" y="4944308"/>
            <a:ext cx="1600928" cy="1371271"/>
            <a:chOff x="8282540" y="5402071"/>
            <a:chExt cx="1307257" cy="1060779"/>
          </a:xfrm>
        </p:grpSpPr>
        <p:grpSp>
          <p:nvGrpSpPr>
            <p:cNvPr id="65" name="Group 64"/>
            <p:cNvGrpSpPr/>
            <p:nvPr/>
          </p:nvGrpSpPr>
          <p:grpSpPr>
            <a:xfrm>
              <a:off x="8282540" y="5564919"/>
              <a:ext cx="1307257" cy="897931"/>
              <a:chOff x="7252139" y="1891862"/>
              <a:chExt cx="4572000" cy="3957145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7252139" y="1891862"/>
                <a:ext cx="4572000" cy="395714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r"/>
                <a:r>
                  <a:rPr lang="en-US" sz="600" b="1" dirty="0"/>
                  <a:t>Microcontroller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8943683" y="4850093"/>
                <a:ext cx="1122737" cy="84125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GPIO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787686" y="2137683"/>
                <a:ext cx="1072600" cy="8168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Flash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0179266" y="2466789"/>
                <a:ext cx="1193283" cy="93935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CPU-2</a:t>
                </a:r>
              </a:p>
            </p:txBody>
          </p:sp>
          <p:sp>
            <p:nvSpPr>
              <p:cNvPr id="70" name="Left-Up Arrow 69"/>
              <p:cNvSpPr/>
              <p:nvPr/>
            </p:nvSpPr>
            <p:spPr>
              <a:xfrm>
                <a:off x="7417676" y="1977287"/>
                <a:ext cx="2341234" cy="2370450"/>
              </a:xfrm>
              <a:prstGeom prst="leftUpArrow">
                <a:avLst>
                  <a:gd name="adj1" fmla="val 3214"/>
                  <a:gd name="adj2" fmla="val 5840"/>
                  <a:gd name="adj3" fmla="val 975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71" name="Up Arrow 70"/>
              <p:cNvSpPr/>
              <p:nvPr/>
            </p:nvSpPr>
            <p:spPr>
              <a:xfrm>
                <a:off x="10640826" y="3447596"/>
                <a:ext cx="301396" cy="766359"/>
              </a:xfrm>
              <a:prstGeom prst="upArrow">
                <a:avLst>
                  <a:gd name="adj1" fmla="val 22221"/>
                  <a:gd name="adj2" fmla="val 708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72" name="Up Arrow 71"/>
              <p:cNvSpPr/>
              <p:nvPr/>
            </p:nvSpPr>
            <p:spPr>
              <a:xfrm rot="10800000">
                <a:off x="9289607" y="4237271"/>
                <a:ext cx="267085" cy="612822"/>
              </a:xfrm>
              <a:prstGeom prst="upArrow">
                <a:avLst>
                  <a:gd name="adj1" fmla="val 22221"/>
                  <a:gd name="adj2" fmla="val 7952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73" name="Up Arrow 72"/>
              <p:cNvSpPr/>
              <p:nvPr/>
            </p:nvSpPr>
            <p:spPr>
              <a:xfrm rot="5400000" flipV="1">
                <a:off x="9120837" y="2169530"/>
                <a:ext cx="242356" cy="763459"/>
              </a:xfrm>
              <a:prstGeom prst="upArrow">
                <a:avLst>
                  <a:gd name="adj1" fmla="val 38159"/>
                  <a:gd name="adj2" fmla="val 9360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74" name="Up Arrow 73"/>
              <p:cNvSpPr/>
              <p:nvPr/>
            </p:nvSpPr>
            <p:spPr>
              <a:xfrm rot="10800000">
                <a:off x="7963123" y="4237271"/>
                <a:ext cx="267085" cy="612822"/>
              </a:xfrm>
              <a:prstGeom prst="upArrow">
                <a:avLst>
                  <a:gd name="adj1" fmla="val 22221"/>
                  <a:gd name="adj2" fmla="val 7952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0256907" y="4850435"/>
                <a:ext cx="1376744" cy="84126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Peripheral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754047" y="3209434"/>
                <a:ext cx="1106239" cy="80056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SRAM</a:t>
                </a:r>
              </a:p>
            </p:txBody>
          </p:sp>
          <p:sp>
            <p:nvSpPr>
              <p:cNvPr id="77" name="Up Arrow 76"/>
              <p:cNvSpPr/>
              <p:nvPr/>
            </p:nvSpPr>
            <p:spPr>
              <a:xfrm rot="5400000" flipV="1">
                <a:off x="9127079" y="3262170"/>
                <a:ext cx="229872" cy="763456"/>
              </a:xfrm>
              <a:prstGeom prst="upArrow">
                <a:avLst>
                  <a:gd name="adj1" fmla="val 38159"/>
                  <a:gd name="adj2" fmla="val 9360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530859" y="4851409"/>
                <a:ext cx="1112742" cy="84126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UART</a:t>
                </a:r>
              </a:p>
            </p:txBody>
          </p:sp>
          <p:sp>
            <p:nvSpPr>
              <p:cNvPr id="79" name="Up Arrow 78"/>
              <p:cNvSpPr/>
              <p:nvPr/>
            </p:nvSpPr>
            <p:spPr>
              <a:xfrm rot="5400000">
                <a:off x="10544776" y="3168081"/>
                <a:ext cx="214162" cy="2076548"/>
              </a:xfrm>
              <a:prstGeom prst="upArrow">
                <a:avLst>
                  <a:gd name="adj1" fmla="val 38159"/>
                  <a:gd name="adj2" fmla="val 9360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80" name="Up Arrow 79"/>
              <p:cNvSpPr/>
              <p:nvPr/>
            </p:nvSpPr>
            <p:spPr>
              <a:xfrm rot="10800000">
                <a:off x="10837717" y="4237271"/>
                <a:ext cx="267085" cy="612822"/>
              </a:xfrm>
              <a:prstGeom prst="upArrow">
                <a:avLst>
                  <a:gd name="adj1" fmla="val 22221"/>
                  <a:gd name="adj2" fmla="val 7952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8734716" y="5402071"/>
              <a:ext cx="51328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Platform 2</a:t>
              </a:r>
            </a:p>
          </p:txBody>
        </p:sp>
      </p:grpSp>
      <p:sp>
        <p:nvSpPr>
          <p:cNvPr id="81" name="Up-Down Arrow 80"/>
          <p:cNvSpPr/>
          <p:nvPr/>
        </p:nvSpPr>
        <p:spPr>
          <a:xfrm rot="16200000">
            <a:off x="7645444" y="3445454"/>
            <a:ext cx="201845" cy="5399818"/>
          </a:xfrm>
          <a:prstGeom prst="up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86" name="Right Brace 85"/>
          <p:cNvSpPr/>
          <p:nvPr/>
        </p:nvSpPr>
        <p:spPr>
          <a:xfrm rot="16200000">
            <a:off x="8021822" y="-351320"/>
            <a:ext cx="175490" cy="7287643"/>
          </a:xfrm>
          <a:prstGeom prst="rightBrace">
            <a:avLst>
              <a:gd name="adj1" fmla="val 8333"/>
              <a:gd name="adj2" fmla="val 86171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466033" y="5095557"/>
            <a:ext cx="982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25C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rsp2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Right Arrow 87"/>
          <p:cNvSpPr/>
          <p:nvPr/>
        </p:nvSpPr>
        <p:spPr>
          <a:xfrm>
            <a:off x="5557945" y="5536437"/>
            <a:ext cx="768463" cy="312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6390990" y="5087033"/>
            <a:ext cx="3726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5C6FF"/>
                </a:solidFill>
              </a:rPr>
              <a:t>First Word tells you how to interpret data fields</a:t>
            </a:r>
          </a:p>
        </p:txBody>
      </p:sp>
    </p:spTree>
    <p:extLst>
      <p:ext uri="{BB962C8B-B14F-4D97-AF65-F5344CB8AC3E}">
        <p14:creationId xmlns:p14="http://schemas.microsoft.com/office/powerpoint/2010/main" val="208805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Pointer [S6a]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6507801" cy="3008516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Double pointers are a pointer to a pointer</a:t>
            </a:r>
          </a:p>
          <a:p>
            <a:r>
              <a:rPr lang="en-US" sz="2600" dirty="0">
                <a:solidFill>
                  <a:schemeClr val="bg1"/>
                </a:solidFill>
              </a:rPr>
              <a:t>Must use the ** in declarations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sz="2200" dirty="0">
              <a:solidFill>
                <a:schemeClr val="bg1"/>
              </a:solidFill>
            </a:endParaRPr>
          </a:p>
          <a:p>
            <a:endParaRPr lang="en-US" sz="2600" dirty="0">
              <a:solidFill>
                <a:schemeClr val="bg1"/>
              </a:solidFill>
            </a:endParaRPr>
          </a:p>
          <a:p>
            <a:endParaRPr lang="en-US" sz="2600" dirty="0">
              <a:solidFill>
                <a:schemeClr val="bg1"/>
              </a:solidFill>
            </a:endParaRPr>
          </a:p>
          <a:p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50550" y="2435449"/>
            <a:ext cx="477387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sizeof</a:t>
            </a:r>
            <a:r>
              <a:rPr lang="en-US" sz="2400" dirty="0">
                <a:solidFill>
                  <a:schemeClr val="bg1"/>
                </a:solidFill>
              </a:rPr>
              <a:t>( </a:t>
            </a:r>
            <a:r>
              <a:rPr lang="en-US" sz="2400" dirty="0">
                <a:solidFill>
                  <a:srgbClr val="25C6FF"/>
                </a:solidFill>
              </a:rPr>
              <a:t>float</a:t>
            </a:r>
            <a:r>
              <a:rPr lang="en-US" sz="2400" dirty="0">
                <a:solidFill>
                  <a:schemeClr val="bg1"/>
                </a:solidFill>
              </a:rPr>
              <a:t>** ) =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sizeof</a:t>
            </a:r>
            <a:r>
              <a:rPr lang="en-US" sz="2400" dirty="0">
                <a:solidFill>
                  <a:schemeClr val="bg1"/>
                </a:solidFill>
              </a:rPr>
              <a:t>( </a:t>
            </a:r>
            <a:r>
              <a:rPr lang="en-US" sz="2400" dirty="0">
                <a:solidFill>
                  <a:srgbClr val="25C6FF"/>
                </a:solidFill>
              </a:rPr>
              <a:t>uint8_t</a:t>
            </a:r>
            <a:r>
              <a:rPr lang="en-US" sz="2400" dirty="0">
                <a:solidFill>
                  <a:schemeClr val="bg1"/>
                </a:solidFill>
              </a:rPr>
              <a:t>** ) 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               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sizeof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rgbClr val="25C6FF"/>
                </a:solidFill>
              </a:rPr>
              <a:t>void</a:t>
            </a:r>
            <a:r>
              <a:rPr lang="en-US" sz="2400" dirty="0">
                <a:solidFill>
                  <a:schemeClr val="bg1"/>
                </a:solidFill>
              </a:rPr>
              <a:t>** )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               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sizeof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rgbClr val="25C6FF"/>
                </a:solidFill>
              </a:rPr>
              <a:t>uint32_t</a:t>
            </a:r>
            <a:r>
              <a:rPr lang="en-US" sz="2400" dirty="0">
                <a:solidFill>
                  <a:schemeClr val="bg1"/>
                </a:solidFill>
              </a:rPr>
              <a:t>** )</a:t>
            </a:r>
          </a:p>
          <a:p>
            <a:r>
              <a:rPr lang="en-US" sz="2400" dirty="0">
                <a:solidFill>
                  <a:srgbClr val="FFFF00"/>
                </a:solidFill>
              </a:rPr>
              <a:t>	        </a:t>
            </a:r>
            <a:r>
              <a:rPr lang="en-US" sz="2400" dirty="0">
                <a:solidFill>
                  <a:srgbClr val="FFFF00"/>
                </a:solidFill>
                <a:sym typeface="Wingdings" panose="05000000000000000000" pitchFamily="2" charset="2"/>
              </a:rPr>
              <a:t>       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=</a:t>
            </a:r>
            <a:r>
              <a:rPr lang="en-US" sz="2400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>
                <a:solidFill>
                  <a:srgbClr val="FFFF00"/>
                </a:solidFill>
              </a:rPr>
              <a:t>32-Bits!</a:t>
            </a:r>
            <a:r>
              <a:rPr lang="en-US" sz="2400" baseline="30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799" y="6328247"/>
            <a:ext cx="4257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On our 32-bit ARM Architecture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7658351" y="1645023"/>
            <a:ext cx="39651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5C6FF"/>
                </a:solidFill>
              </a:rPr>
              <a:t>uint32_t </a:t>
            </a:r>
            <a:r>
              <a:rPr lang="en-US" sz="2400" dirty="0" err="1">
                <a:solidFill>
                  <a:schemeClr val="bg1"/>
                </a:solidFill>
              </a:rPr>
              <a:t>var</a:t>
            </a:r>
            <a:r>
              <a:rPr lang="en-US" sz="2400" dirty="0">
                <a:solidFill>
                  <a:schemeClr val="bg1"/>
                </a:solidFill>
              </a:rPr>
              <a:t> = 0x1234ABCD;</a:t>
            </a:r>
          </a:p>
          <a:p>
            <a:r>
              <a:rPr lang="en-US" sz="2400" dirty="0">
                <a:solidFill>
                  <a:srgbClr val="25C6FF"/>
                </a:solidFill>
              </a:rPr>
              <a:t>uint32_t</a:t>
            </a:r>
            <a:r>
              <a:rPr lang="en-US" sz="2400" dirty="0">
                <a:solidFill>
                  <a:schemeClr val="bg1"/>
                </a:solidFill>
              </a:rPr>
              <a:t> *</a:t>
            </a:r>
            <a:r>
              <a:rPr lang="en-US" sz="2400" dirty="0">
                <a:solidFill>
                  <a:srgbClr val="25C6FF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ptr3 =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&amp;</a:t>
            </a:r>
            <a:r>
              <a:rPr lang="en-US" sz="2400" dirty="0" err="1">
                <a:solidFill>
                  <a:schemeClr val="bg1"/>
                </a:solidFill>
              </a:rPr>
              <a:t>var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  <a:endParaRPr lang="en-US" sz="2400" dirty="0">
              <a:solidFill>
                <a:srgbClr val="25C6FF"/>
              </a:solidFill>
            </a:endParaRPr>
          </a:p>
          <a:p>
            <a:r>
              <a:rPr lang="en-US" sz="2400" dirty="0">
                <a:solidFill>
                  <a:srgbClr val="25C6FF"/>
                </a:solidFill>
              </a:rPr>
              <a:t>uint32_t</a:t>
            </a:r>
            <a:r>
              <a:rPr lang="en-US" sz="2400" dirty="0">
                <a:solidFill>
                  <a:schemeClr val="bg1"/>
                </a:solidFill>
              </a:rPr>
              <a:t> ** ptr4 =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&amp;</a:t>
            </a:r>
            <a:r>
              <a:rPr lang="en-US" sz="2400" dirty="0">
                <a:solidFill>
                  <a:schemeClr val="bg1"/>
                </a:solidFill>
              </a:rPr>
              <a:t>ptr3;</a:t>
            </a:r>
          </a:p>
        </p:txBody>
      </p:sp>
    </p:spTree>
    <p:extLst>
      <p:ext uri="{BB962C8B-B14F-4D97-AF65-F5344CB8AC3E}">
        <p14:creationId xmlns:p14="http://schemas.microsoft.com/office/powerpoint/2010/main" val="400737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Pointer [S6b]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6507801" cy="4406334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Double pointers are a pointer to a pointer</a:t>
            </a:r>
          </a:p>
          <a:p>
            <a:r>
              <a:rPr lang="en-US" sz="2600" dirty="0">
                <a:solidFill>
                  <a:schemeClr val="bg1"/>
                </a:solidFill>
              </a:rPr>
              <a:t>Must use the ** in declarations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sz="2200" dirty="0">
              <a:solidFill>
                <a:schemeClr val="bg1"/>
              </a:solidFill>
            </a:endParaRPr>
          </a:p>
          <a:p>
            <a:endParaRPr lang="en-US" sz="2600" dirty="0">
              <a:solidFill>
                <a:schemeClr val="bg1"/>
              </a:solidFill>
            </a:endParaRPr>
          </a:p>
          <a:p>
            <a:endParaRPr lang="en-US" sz="2600" dirty="0">
              <a:solidFill>
                <a:schemeClr val="bg1"/>
              </a:solidFill>
            </a:endParaRPr>
          </a:p>
          <a:p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Used to set value of a pointer (address)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Single dereference accesses pointer address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Double dereference accesses pointer 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50550" y="2435449"/>
            <a:ext cx="477387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sizeof</a:t>
            </a:r>
            <a:r>
              <a:rPr lang="en-US" sz="2400" dirty="0">
                <a:solidFill>
                  <a:schemeClr val="bg1"/>
                </a:solidFill>
              </a:rPr>
              <a:t>( </a:t>
            </a:r>
            <a:r>
              <a:rPr lang="en-US" sz="2400" dirty="0">
                <a:solidFill>
                  <a:srgbClr val="25C6FF"/>
                </a:solidFill>
              </a:rPr>
              <a:t>float</a:t>
            </a:r>
            <a:r>
              <a:rPr lang="en-US" sz="2400" dirty="0">
                <a:solidFill>
                  <a:schemeClr val="bg1"/>
                </a:solidFill>
              </a:rPr>
              <a:t>** ) =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sizeof</a:t>
            </a:r>
            <a:r>
              <a:rPr lang="en-US" sz="2400" dirty="0">
                <a:solidFill>
                  <a:schemeClr val="bg1"/>
                </a:solidFill>
              </a:rPr>
              <a:t>( </a:t>
            </a:r>
            <a:r>
              <a:rPr lang="en-US" sz="2400" dirty="0">
                <a:solidFill>
                  <a:srgbClr val="25C6FF"/>
                </a:solidFill>
              </a:rPr>
              <a:t>uint8_t</a:t>
            </a:r>
            <a:r>
              <a:rPr lang="en-US" sz="2400" dirty="0">
                <a:solidFill>
                  <a:schemeClr val="bg1"/>
                </a:solidFill>
              </a:rPr>
              <a:t>** ) 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               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sizeof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rgbClr val="25C6FF"/>
                </a:solidFill>
              </a:rPr>
              <a:t>void</a:t>
            </a:r>
            <a:r>
              <a:rPr lang="en-US" sz="2400" dirty="0">
                <a:solidFill>
                  <a:schemeClr val="bg1"/>
                </a:solidFill>
              </a:rPr>
              <a:t>** )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               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sizeof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rgbClr val="25C6FF"/>
                </a:solidFill>
              </a:rPr>
              <a:t>uint32_t</a:t>
            </a:r>
            <a:r>
              <a:rPr lang="en-US" sz="2400" dirty="0">
                <a:solidFill>
                  <a:schemeClr val="bg1"/>
                </a:solidFill>
              </a:rPr>
              <a:t>** )</a:t>
            </a:r>
          </a:p>
          <a:p>
            <a:r>
              <a:rPr lang="en-US" sz="2400" dirty="0">
                <a:solidFill>
                  <a:srgbClr val="FFFF00"/>
                </a:solidFill>
              </a:rPr>
              <a:t>	        </a:t>
            </a:r>
            <a:r>
              <a:rPr lang="en-US" sz="2400" dirty="0">
                <a:solidFill>
                  <a:srgbClr val="FFFF00"/>
                </a:solidFill>
                <a:sym typeface="Wingdings" panose="05000000000000000000" pitchFamily="2" charset="2"/>
              </a:rPr>
              <a:t>       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=</a:t>
            </a:r>
            <a:r>
              <a:rPr lang="en-US" sz="2400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>
                <a:solidFill>
                  <a:srgbClr val="FFFF00"/>
                </a:solidFill>
              </a:rPr>
              <a:t>32-Bits!</a:t>
            </a:r>
            <a:r>
              <a:rPr lang="en-US" sz="2400" baseline="30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799" y="6328247"/>
            <a:ext cx="4257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On our 32-bit ARM Architecture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7658351" y="1645023"/>
            <a:ext cx="39651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5C6FF"/>
                </a:solidFill>
              </a:rPr>
              <a:t>uint32_t </a:t>
            </a:r>
            <a:r>
              <a:rPr lang="en-US" sz="2400" dirty="0" err="1">
                <a:solidFill>
                  <a:schemeClr val="bg1"/>
                </a:solidFill>
              </a:rPr>
              <a:t>var</a:t>
            </a:r>
            <a:r>
              <a:rPr lang="en-US" sz="2400" dirty="0">
                <a:solidFill>
                  <a:schemeClr val="bg1"/>
                </a:solidFill>
              </a:rPr>
              <a:t> = 0x1234ABCD;</a:t>
            </a:r>
          </a:p>
          <a:p>
            <a:r>
              <a:rPr lang="en-US" sz="2400" dirty="0">
                <a:solidFill>
                  <a:srgbClr val="25C6FF"/>
                </a:solidFill>
              </a:rPr>
              <a:t>uint32_t</a:t>
            </a:r>
            <a:r>
              <a:rPr lang="en-US" sz="2400" dirty="0">
                <a:solidFill>
                  <a:schemeClr val="bg1"/>
                </a:solidFill>
              </a:rPr>
              <a:t> *</a:t>
            </a:r>
            <a:r>
              <a:rPr lang="en-US" sz="2400" dirty="0">
                <a:solidFill>
                  <a:srgbClr val="25C6FF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ptr3 =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&amp;</a:t>
            </a:r>
            <a:r>
              <a:rPr lang="en-US" sz="2400" dirty="0" err="1">
                <a:solidFill>
                  <a:schemeClr val="bg1"/>
                </a:solidFill>
              </a:rPr>
              <a:t>var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  <a:endParaRPr lang="en-US" sz="2400" dirty="0">
              <a:solidFill>
                <a:srgbClr val="25C6FF"/>
              </a:solidFill>
            </a:endParaRPr>
          </a:p>
          <a:p>
            <a:r>
              <a:rPr lang="en-US" sz="2400" dirty="0">
                <a:solidFill>
                  <a:srgbClr val="25C6FF"/>
                </a:solidFill>
              </a:rPr>
              <a:t>uint32_t</a:t>
            </a:r>
            <a:r>
              <a:rPr lang="en-US" sz="2400" dirty="0">
                <a:solidFill>
                  <a:schemeClr val="bg1"/>
                </a:solidFill>
              </a:rPr>
              <a:t> ** ptr4 =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&amp;</a:t>
            </a:r>
            <a:r>
              <a:rPr lang="en-US" sz="2400" dirty="0">
                <a:solidFill>
                  <a:schemeClr val="bg1"/>
                </a:solidFill>
              </a:rPr>
              <a:t>ptr3;</a:t>
            </a:r>
          </a:p>
        </p:txBody>
      </p:sp>
    </p:spTree>
    <p:extLst>
      <p:ext uri="{BB962C8B-B14F-4D97-AF65-F5344CB8AC3E}">
        <p14:creationId xmlns:p14="http://schemas.microsoft.com/office/powerpoint/2010/main" val="373615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Pointer [S6c]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6507801" cy="4406334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Double pointers are a pointer to a pointer</a:t>
            </a:r>
          </a:p>
          <a:p>
            <a:r>
              <a:rPr lang="en-US" sz="2600" dirty="0">
                <a:solidFill>
                  <a:schemeClr val="bg1"/>
                </a:solidFill>
              </a:rPr>
              <a:t>Must use the ** in declarations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sz="2200" dirty="0">
              <a:solidFill>
                <a:schemeClr val="bg1"/>
              </a:solidFill>
            </a:endParaRPr>
          </a:p>
          <a:p>
            <a:endParaRPr lang="en-US" sz="2600" dirty="0">
              <a:solidFill>
                <a:schemeClr val="bg1"/>
              </a:solidFill>
            </a:endParaRPr>
          </a:p>
          <a:p>
            <a:endParaRPr lang="en-US" sz="2600" dirty="0">
              <a:solidFill>
                <a:schemeClr val="bg1"/>
              </a:solidFill>
            </a:endParaRPr>
          </a:p>
          <a:p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Used to set value of a pointer (address)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Single dereference accesses pointer address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Double dereference accesses pointer 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50550" y="2435449"/>
            <a:ext cx="477387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sizeof</a:t>
            </a:r>
            <a:r>
              <a:rPr lang="en-US" sz="2400" dirty="0">
                <a:solidFill>
                  <a:schemeClr val="bg1"/>
                </a:solidFill>
              </a:rPr>
              <a:t>( </a:t>
            </a:r>
            <a:r>
              <a:rPr lang="en-US" sz="2400" dirty="0">
                <a:solidFill>
                  <a:srgbClr val="25C6FF"/>
                </a:solidFill>
              </a:rPr>
              <a:t>float</a:t>
            </a:r>
            <a:r>
              <a:rPr lang="en-US" sz="2400" dirty="0">
                <a:solidFill>
                  <a:schemeClr val="bg1"/>
                </a:solidFill>
              </a:rPr>
              <a:t>** ) =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sizeof</a:t>
            </a:r>
            <a:r>
              <a:rPr lang="en-US" sz="2400" dirty="0">
                <a:solidFill>
                  <a:schemeClr val="bg1"/>
                </a:solidFill>
              </a:rPr>
              <a:t>( </a:t>
            </a:r>
            <a:r>
              <a:rPr lang="en-US" sz="2400" dirty="0">
                <a:solidFill>
                  <a:srgbClr val="25C6FF"/>
                </a:solidFill>
              </a:rPr>
              <a:t>uint8_t</a:t>
            </a:r>
            <a:r>
              <a:rPr lang="en-US" sz="2400" dirty="0">
                <a:solidFill>
                  <a:schemeClr val="bg1"/>
                </a:solidFill>
              </a:rPr>
              <a:t>** ) 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               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sizeof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rgbClr val="25C6FF"/>
                </a:solidFill>
              </a:rPr>
              <a:t>void</a:t>
            </a:r>
            <a:r>
              <a:rPr lang="en-US" sz="2400" dirty="0">
                <a:solidFill>
                  <a:schemeClr val="bg1"/>
                </a:solidFill>
              </a:rPr>
              <a:t>** )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               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sizeof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rgbClr val="25C6FF"/>
                </a:solidFill>
              </a:rPr>
              <a:t>uint32_t</a:t>
            </a:r>
            <a:r>
              <a:rPr lang="en-US" sz="2400" dirty="0">
                <a:solidFill>
                  <a:schemeClr val="bg1"/>
                </a:solidFill>
              </a:rPr>
              <a:t>** )</a:t>
            </a:r>
          </a:p>
          <a:p>
            <a:r>
              <a:rPr lang="en-US" sz="2400" dirty="0">
                <a:solidFill>
                  <a:srgbClr val="FFFF00"/>
                </a:solidFill>
              </a:rPr>
              <a:t>	        </a:t>
            </a:r>
            <a:r>
              <a:rPr lang="en-US" sz="2400" dirty="0">
                <a:solidFill>
                  <a:srgbClr val="FFFF00"/>
                </a:solidFill>
                <a:sym typeface="Wingdings" panose="05000000000000000000" pitchFamily="2" charset="2"/>
              </a:rPr>
              <a:t>       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=</a:t>
            </a:r>
            <a:r>
              <a:rPr lang="en-US" sz="2400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>
                <a:solidFill>
                  <a:srgbClr val="FFFF00"/>
                </a:solidFill>
              </a:rPr>
              <a:t>32-Bits!</a:t>
            </a:r>
            <a:r>
              <a:rPr lang="en-US" sz="2400" baseline="30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799" y="6328247"/>
            <a:ext cx="4257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On our 32-bit ARM Architecture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7658351" y="1645023"/>
            <a:ext cx="39651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5C6FF"/>
                </a:solidFill>
              </a:rPr>
              <a:t>uint32_t </a:t>
            </a:r>
            <a:r>
              <a:rPr lang="en-US" sz="2400" dirty="0" err="1">
                <a:solidFill>
                  <a:schemeClr val="bg1"/>
                </a:solidFill>
              </a:rPr>
              <a:t>var</a:t>
            </a:r>
            <a:r>
              <a:rPr lang="en-US" sz="2400" dirty="0">
                <a:solidFill>
                  <a:schemeClr val="bg1"/>
                </a:solidFill>
              </a:rPr>
              <a:t> = 0x1234ABCD;</a:t>
            </a:r>
          </a:p>
          <a:p>
            <a:r>
              <a:rPr lang="en-US" sz="2400" dirty="0">
                <a:solidFill>
                  <a:srgbClr val="25C6FF"/>
                </a:solidFill>
              </a:rPr>
              <a:t>uint32_t</a:t>
            </a:r>
            <a:r>
              <a:rPr lang="en-US" sz="2400" dirty="0">
                <a:solidFill>
                  <a:schemeClr val="bg1"/>
                </a:solidFill>
              </a:rPr>
              <a:t> *</a:t>
            </a:r>
            <a:r>
              <a:rPr lang="en-US" sz="2400" dirty="0">
                <a:solidFill>
                  <a:srgbClr val="25C6FF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ptr3 =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&amp;</a:t>
            </a:r>
            <a:r>
              <a:rPr lang="en-US" sz="2400" dirty="0" err="1">
                <a:solidFill>
                  <a:schemeClr val="bg1"/>
                </a:solidFill>
              </a:rPr>
              <a:t>var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  <a:endParaRPr lang="en-US" sz="2400" dirty="0">
              <a:solidFill>
                <a:srgbClr val="25C6FF"/>
              </a:solidFill>
            </a:endParaRPr>
          </a:p>
          <a:p>
            <a:r>
              <a:rPr lang="en-US" sz="2400" dirty="0">
                <a:solidFill>
                  <a:srgbClr val="25C6FF"/>
                </a:solidFill>
              </a:rPr>
              <a:t>uint32_t</a:t>
            </a:r>
            <a:r>
              <a:rPr lang="en-US" sz="2400" dirty="0">
                <a:solidFill>
                  <a:schemeClr val="bg1"/>
                </a:solidFill>
              </a:rPr>
              <a:t> ** ptr4 =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&amp;</a:t>
            </a:r>
            <a:r>
              <a:rPr lang="en-US" sz="2400" dirty="0">
                <a:solidFill>
                  <a:schemeClr val="bg1"/>
                </a:solidFill>
              </a:rPr>
              <a:t>ptr3;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90086" y="3270570"/>
            <a:ext cx="11686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36375" y="3689326"/>
            <a:ext cx="7344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0x00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30442" y="4852520"/>
            <a:ext cx="7344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0x04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39239" y="3988340"/>
            <a:ext cx="7344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0x01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0747" y="4273791"/>
            <a:ext cx="7344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0x02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30442" y="4555876"/>
            <a:ext cx="7344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0x03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30442" y="5125674"/>
            <a:ext cx="7344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0x05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995020" y="3762297"/>
            <a:ext cx="1063720" cy="1126432"/>
            <a:chOff x="1322987" y="1953305"/>
            <a:chExt cx="1063720" cy="1126432"/>
          </a:xfrm>
          <a:solidFill>
            <a:srgbClr val="25C6FF"/>
          </a:solidFill>
        </p:grpSpPr>
        <p:sp>
          <p:nvSpPr>
            <p:cNvPr id="26" name="Rectangle 25"/>
            <p:cNvSpPr/>
            <p:nvPr/>
          </p:nvSpPr>
          <p:spPr>
            <a:xfrm>
              <a:off x="1322988" y="1953305"/>
              <a:ext cx="1063719" cy="28184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CD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322987" y="2233510"/>
              <a:ext cx="1063719" cy="28184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AB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22987" y="2515356"/>
              <a:ext cx="1063719" cy="28184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34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22987" y="2797891"/>
              <a:ext cx="1063719" cy="28184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995020" y="4884807"/>
            <a:ext cx="1063720" cy="562051"/>
            <a:chOff x="1322987" y="3106295"/>
            <a:chExt cx="1063720" cy="562051"/>
          </a:xfrm>
          <a:solidFill>
            <a:srgbClr val="25C6FF"/>
          </a:solidFill>
        </p:grpSpPr>
        <p:sp>
          <p:nvSpPr>
            <p:cNvPr id="31" name="Rectangle 30"/>
            <p:cNvSpPr/>
            <p:nvPr/>
          </p:nvSpPr>
          <p:spPr>
            <a:xfrm>
              <a:off x="1322988" y="3106295"/>
              <a:ext cx="1063719" cy="28184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..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322987" y="3386500"/>
              <a:ext cx="1063719" cy="28184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..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9764277" y="4814568"/>
            <a:ext cx="624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ptr3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765734" y="3751123"/>
            <a:ext cx="509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var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437086" y="4864260"/>
            <a:ext cx="1387642" cy="273154"/>
          </a:xfrm>
          <a:prstGeom prst="rect">
            <a:avLst/>
          </a:prstGeom>
          <a:solidFill>
            <a:srgbClr val="25C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0x00000000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903368" y="5656442"/>
            <a:ext cx="1540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ptr4 = &amp;ptr3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0422886" y="5727092"/>
            <a:ext cx="1387642" cy="273154"/>
          </a:xfrm>
          <a:prstGeom prst="rect">
            <a:avLst/>
          </a:prstGeom>
          <a:solidFill>
            <a:srgbClr val="25C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&amp;ptr3</a:t>
            </a:r>
          </a:p>
        </p:txBody>
      </p:sp>
      <p:sp>
        <p:nvSpPr>
          <p:cNvPr id="4" name="Left Brace 3"/>
          <p:cNvSpPr/>
          <p:nvPr/>
        </p:nvSpPr>
        <p:spPr>
          <a:xfrm rot="10800000">
            <a:off x="9160860" y="3756140"/>
            <a:ext cx="480445" cy="1141741"/>
          </a:xfrm>
          <a:prstGeom prst="leftBrace">
            <a:avLst>
              <a:gd name="adj1" fmla="val 8333"/>
              <a:gd name="adj2" fmla="val 81107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>
            <a:stCxn id="44" idx="0"/>
            <a:endCxn id="40" idx="2"/>
          </p:cNvCxnSpPr>
          <p:nvPr/>
        </p:nvCxnSpPr>
        <p:spPr>
          <a:xfrm rot="16200000" flipV="1">
            <a:off x="10340370" y="4950754"/>
            <a:ext cx="512414" cy="1040261"/>
          </a:xfrm>
          <a:prstGeom prst="bentConnector3">
            <a:avLst>
              <a:gd name="adj1" fmla="val 50000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2" idx="0"/>
            <a:endCxn id="41" idx="3"/>
          </p:cNvCxnSpPr>
          <p:nvPr/>
        </p:nvCxnSpPr>
        <p:spPr>
          <a:xfrm rot="16200000" flipV="1">
            <a:off x="10246529" y="3979881"/>
            <a:ext cx="913082" cy="855675"/>
          </a:xfrm>
          <a:prstGeom prst="bentConnector2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18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Pointer Example [S7]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785255" cy="1018227"/>
          </a:xfrm>
        </p:spPr>
        <p:txBody>
          <a:bodyPr/>
          <a:lstStyle/>
          <a:p>
            <a:r>
              <a:rPr lang="en-US" dirty="0"/>
              <a:t>Copies of pointers are made when passed into a function</a:t>
            </a:r>
          </a:p>
          <a:p>
            <a:pPr lvl="1"/>
            <a:r>
              <a:rPr lang="en-US" dirty="0"/>
              <a:t>Original pointer address cannot be altered!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81073" y="2782056"/>
            <a:ext cx="685318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create_rsp1 (rsp1 ** </a:t>
            </a:r>
            <a:r>
              <a:rPr lang="en-US" sz="2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r_p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r_p</a:t>
            </a: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rsp1</a:t>
            </a:r>
            <a:r>
              <a:rPr lang="en-US" sz="2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en-US" sz="2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rsp1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2200" dirty="0">
              <a:solidFill>
                <a:schemeClr val="accent4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r_p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FFD9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Allocation Failed!!! */</a:t>
            </a:r>
            <a:endParaRPr lang="en-US" sz="2200" dirty="0">
              <a:solidFill>
                <a:schemeClr val="accent4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200" dirty="0">
              <a:solidFill>
                <a:schemeClr val="accent4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(*</a:t>
            </a:r>
            <a:r>
              <a:rPr lang="en-US" sz="2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r_p</a:t>
            </a:r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rsp_type</a:t>
            </a:r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RSP_TYPE_1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200" dirty="0">
              <a:solidFill>
                <a:schemeClr val="accent4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3921" y="2720500"/>
            <a:ext cx="3653174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dirty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2400" dirty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RSP_TYPE_1 = 0,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RSP_TYPE_2 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1,</a:t>
            </a: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RSP_e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200" dirty="0">
              <a:solidFill>
                <a:srgbClr val="25C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dirty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RSP_e</a:t>
            </a: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rsp_type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data[4];</a:t>
            </a:r>
          </a:p>
          <a:p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rsp1;</a:t>
            </a:r>
          </a:p>
        </p:txBody>
      </p:sp>
    </p:spTree>
    <p:extLst>
      <p:ext uri="{BB962C8B-B14F-4D97-AF65-F5344CB8AC3E}">
        <p14:creationId xmlns:p14="http://schemas.microsoft.com/office/powerpoint/2010/main" val="87507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 Qualified Pointer [S8a]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480854" cy="3595856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Restrict type qualifier helps compiler to optimize memory interactions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Must use the </a:t>
            </a:r>
            <a:r>
              <a:rPr lang="en-US" sz="2200" dirty="0">
                <a:solidFill>
                  <a:srgbClr val="25C6FF"/>
                </a:solidFill>
              </a:rPr>
              <a:t>restrict</a:t>
            </a:r>
            <a:r>
              <a:rPr lang="en-US" sz="2200" dirty="0">
                <a:solidFill>
                  <a:schemeClr val="bg1"/>
                </a:solidFill>
              </a:rPr>
              <a:t> qualifier </a:t>
            </a:r>
            <a:r>
              <a:rPr lang="en-US" sz="2200" dirty="0">
                <a:solidFill>
                  <a:srgbClr val="FFFF00"/>
                </a:solidFill>
              </a:rPr>
              <a:t>AFTER</a:t>
            </a:r>
            <a:r>
              <a:rPr lang="en-US" sz="2200" dirty="0">
                <a:solidFill>
                  <a:schemeClr val="bg1"/>
                </a:solidFill>
              </a:rPr>
              <a:t>  the * in declarations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200" dirty="0">
              <a:solidFill>
                <a:schemeClr val="bg1"/>
              </a:solidFill>
            </a:endParaRPr>
          </a:p>
          <a:p>
            <a:endParaRPr lang="en-US" sz="2600" dirty="0">
              <a:solidFill>
                <a:schemeClr val="bg1"/>
              </a:solidFill>
            </a:endParaRPr>
          </a:p>
          <a:p>
            <a:endParaRPr lang="en-US" sz="2600" dirty="0">
              <a:solidFill>
                <a:schemeClr val="bg1"/>
              </a:solidFill>
            </a:endParaRPr>
          </a:p>
          <a:p>
            <a:pPr lvl="1"/>
            <a:endParaRPr lang="en-US" sz="2200" dirty="0">
              <a:solidFill>
                <a:schemeClr val="bg1"/>
              </a:solidFill>
            </a:endParaRPr>
          </a:p>
          <a:p>
            <a:pPr lvl="2"/>
            <a:endParaRPr lang="en-US" sz="16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Introduced in C99 Standard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63182" y="2579828"/>
            <a:ext cx="543802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sizeof</a:t>
            </a:r>
            <a:r>
              <a:rPr lang="en-US" sz="2400" dirty="0">
                <a:solidFill>
                  <a:schemeClr val="bg1"/>
                </a:solidFill>
              </a:rPr>
              <a:t>( </a:t>
            </a:r>
            <a:r>
              <a:rPr lang="en-US" sz="2400" dirty="0">
                <a:solidFill>
                  <a:srgbClr val="25C6FF"/>
                </a:solidFill>
              </a:rPr>
              <a:t>float</a:t>
            </a:r>
            <a:r>
              <a:rPr lang="en-US" sz="2400" dirty="0">
                <a:solidFill>
                  <a:schemeClr val="bg1"/>
                </a:solidFill>
              </a:rPr>
              <a:t>* ) =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sizeof</a:t>
            </a:r>
            <a:r>
              <a:rPr lang="en-US" sz="2400" dirty="0">
                <a:solidFill>
                  <a:schemeClr val="bg1"/>
                </a:solidFill>
              </a:rPr>
              <a:t>( </a:t>
            </a:r>
            <a:r>
              <a:rPr lang="en-US" sz="2400" dirty="0">
                <a:solidFill>
                  <a:srgbClr val="25C6FF"/>
                </a:solidFill>
              </a:rPr>
              <a:t>uint8_t</a:t>
            </a:r>
            <a:r>
              <a:rPr lang="en-US" sz="2400" dirty="0">
                <a:solidFill>
                  <a:schemeClr val="bg1"/>
                </a:solidFill>
              </a:rPr>
              <a:t>* ) 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             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sizeof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rgbClr val="25C6FF"/>
                </a:solidFill>
              </a:rPr>
              <a:t>void</a:t>
            </a:r>
            <a:r>
              <a:rPr lang="en-US" sz="2400" dirty="0">
                <a:solidFill>
                  <a:schemeClr val="bg1"/>
                </a:solidFill>
              </a:rPr>
              <a:t>* )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             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sizeof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rgbClr val="25C6FF"/>
                </a:solidFill>
              </a:rPr>
              <a:t>uint32_t</a:t>
            </a:r>
            <a:r>
              <a:rPr lang="en-US" sz="2400" dirty="0">
                <a:solidFill>
                  <a:schemeClr val="bg1"/>
                </a:solidFill>
              </a:rPr>
              <a:t>* </a:t>
            </a:r>
            <a:r>
              <a:rPr lang="en-US" sz="2400" dirty="0">
                <a:solidFill>
                  <a:srgbClr val="25C6FF"/>
                </a:solidFill>
              </a:rPr>
              <a:t>restrict</a:t>
            </a:r>
            <a:r>
              <a:rPr lang="en-US" sz="2400" dirty="0">
                <a:solidFill>
                  <a:schemeClr val="bg1"/>
                </a:solidFill>
              </a:rPr>
              <a:t> )</a:t>
            </a:r>
          </a:p>
          <a:p>
            <a:r>
              <a:rPr lang="en-US" sz="2400" dirty="0">
                <a:solidFill>
                  <a:srgbClr val="FFFF00"/>
                </a:solidFill>
              </a:rPr>
              <a:t>	           </a:t>
            </a:r>
            <a:r>
              <a:rPr lang="en-US" sz="2400" dirty="0">
                <a:solidFill>
                  <a:srgbClr val="FFFF00"/>
                </a:solidFill>
                <a:sym typeface="Wingdings" panose="05000000000000000000" pitchFamily="2" charset="2"/>
              </a:rPr>
              <a:t>  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=</a:t>
            </a:r>
            <a:r>
              <a:rPr lang="en-US" sz="2400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>
                <a:solidFill>
                  <a:srgbClr val="FFFF00"/>
                </a:solidFill>
              </a:rPr>
              <a:t>32-Bits!</a:t>
            </a:r>
            <a:r>
              <a:rPr lang="en-US" sz="2400" baseline="30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34744" y="6292031"/>
            <a:ext cx="4257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On our 32-bit ARM Architecture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1554701" y="2523680"/>
            <a:ext cx="3965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5C6FF"/>
                </a:solidFill>
              </a:rPr>
              <a:t>uint32_t</a:t>
            </a:r>
            <a:r>
              <a:rPr lang="en-US" sz="2400" dirty="0">
                <a:solidFill>
                  <a:schemeClr val="bg1"/>
                </a:solidFill>
              </a:rPr>
              <a:t> *</a:t>
            </a:r>
            <a:r>
              <a:rPr lang="en-US" sz="2400" dirty="0">
                <a:solidFill>
                  <a:srgbClr val="25C6FF"/>
                </a:solidFill>
              </a:rPr>
              <a:t> restrict </a:t>
            </a:r>
            <a:r>
              <a:rPr lang="en-US" sz="2400" dirty="0">
                <a:solidFill>
                  <a:schemeClr val="bg1"/>
                </a:solidFill>
              </a:rPr>
              <a:t>ptr4;</a:t>
            </a:r>
            <a:endParaRPr lang="en-US" sz="2400" dirty="0">
              <a:solidFill>
                <a:srgbClr val="25C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34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 Qualified Pointer [S8b]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480854" cy="5486117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Restrict type qualifier helps compiler to optimize memory interactions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Must use the </a:t>
            </a:r>
            <a:r>
              <a:rPr lang="en-US" sz="2200" dirty="0">
                <a:solidFill>
                  <a:srgbClr val="25C6FF"/>
                </a:solidFill>
              </a:rPr>
              <a:t>restrict</a:t>
            </a:r>
            <a:r>
              <a:rPr lang="en-US" sz="2200" dirty="0">
                <a:solidFill>
                  <a:schemeClr val="bg1"/>
                </a:solidFill>
              </a:rPr>
              <a:t> qualifier </a:t>
            </a:r>
            <a:r>
              <a:rPr lang="en-US" sz="2200" dirty="0">
                <a:solidFill>
                  <a:srgbClr val="FFFF00"/>
                </a:solidFill>
              </a:rPr>
              <a:t>AFTER</a:t>
            </a:r>
            <a:r>
              <a:rPr lang="en-US" sz="2200" dirty="0">
                <a:solidFill>
                  <a:schemeClr val="bg1"/>
                </a:solidFill>
              </a:rPr>
              <a:t>  the * in declarations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200" dirty="0">
              <a:solidFill>
                <a:schemeClr val="bg1"/>
              </a:solidFill>
            </a:endParaRPr>
          </a:p>
          <a:p>
            <a:pPr lvl="1"/>
            <a:endParaRPr lang="en-US" sz="2200" dirty="0">
              <a:solidFill>
                <a:schemeClr val="bg1"/>
              </a:solidFill>
            </a:endParaRPr>
          </a:p>
          <a:p>
            <a:pPr lvl="1"/>
            <a:endParaRPr lang="en-US" sz="22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Only the data at this location or data near is accessed by this pointer</a:t>
            </a:r>
          </a:p>
          <a:p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Largest speedup comes from iterative memory interaction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Compiler removes unneeded assembly instructions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Couple assembly instructions per loop </a:t>
            </a:r>
          </a:p>
          <a:p>
            <a:pPr lvl="1"/>
            <a:endParaRPr lang="en-US" sz="22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34744" y="6292031"/>
            <a:ext cx="4257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On our 32-bit ARM Architecture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1554701" y="2523680"/>
            <a:ext cx="3965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5C6FF"/>
                </a:solidFill>
              </a:rPr>
              <a:t>uint32_t</a:t>
            </a:r>
            <a:r>
              <a:rPr lang="en-US" sz="2400" dirty="0">
                <a:solidFill>
                  <a:schemeClr val="bg1"/>
                </a:solidFill>
              </a:rPr>
              <a:t> *</a:t>
            </a:r>
            <a:r>
              <a:rPr lang="en-US" sz="2400" dirty="0">
                <a:solidFill>
                  <a:srgbClr val="25C6FF"/>
                </a:solidFill>
              </a:rPr>
              <a:t> restrict </a:t>
            </a:r>
            <a:r>
              <a:rPr lang="en-US" sz="2400" dirty="0">
                <a:solidFill>
                  <a:schemeClr val="bg1"/>
                </a:solidFill>
              </a:rPr>
              <a:t>ptr4;</a:t>
            </a:r>
            <a:endParaRPr lang="en-US" sz="2400" dirty="0">
              <a:solidFill>
                <a:srgbClr val="25C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9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Pointers [S2]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7"/>
            <a:ext cx="6193208" cy="1885131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Memories of an Embedded System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Generic Pointer (void)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Double Pointer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Restrict Pointer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7071804" y="1598318"/>
            <a:ext cx="58180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5C6FF"/>
                </a:solidFill>
              </a:rPr>
              <a:t>void </a:t>
            </a:r>
            <a:r>
              <a:rPr lang="en-US" sz="2400" dirty="0">
                <a:solidFill>
                  <a:schemeClr val="bg1"/>
                </a:solidFill>
              </a:rPr>
              <a:t>* ptr1 =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NULL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sz="2400" dirty="0">
                <a:solidFill>
                  <a:srgbClr val="25C6FF"/>
                </a:solidFill>
              </a:rPr>
              <a:t>void </a:t>
            </a:r>
            <a:r>
              <a:rPr lang="en-US" sz="2400">
                <a:solidFill>
                  <a:schemeClr val="bg1"/>
                </a:solidFill>
              </a:rPr>
              <a:t>** </a:t>
            </a:r>
            <a:r>
              <a:rPr lang="en-US" sz="2400" smtClean="0">
                <a:solidFill>
                  <a:schemeClr val="bg1"/>
                </a:solidFill>
              </a:rPr>
              <a:t>ptr2  </a:t>
            </a:r>
            <a:r>
              <a:rPr lang="en-US" sz="2400" dirty="0">
                <a:solidFill>
                  <a:schemeClr val="bg1"/>
                </a:solidFill>
              </a:rPr>
              <a:t>=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&amp;</a:t>
            </a:r>
            <a:r>
              <a:rPr lang="en-US" sz="2400" dirty="0">
                <a:solidFill>
                  <a:schemeClr val="bg1"/>
                </a:solidFill>
              </a:rPr>
              <a:t>ptr1;</a:t>
            </a:r>
          </a:p>
          <a:p>
            <a:r>
              <a:rPr lang="en-US" sz="2400" dirty="0">
                <a:solidFill>
                  <a:srgbClr val="25C6FF"/>
                </a:solidFill>
              </a:rPr>
              <a:t>uint32_t</a:t>
            </a:r>
            <a:r>
              <a:rPr lang="en-US" sz="2400" dirty="0">
                <a:solidFill>
                  <a:schemeClr val="bg1"/>
                </a:solidFill>
              </a:rPr>
              <a:t> *</a:t>
            </a:r>
            <a:r>
              <a:rPr lang="en-US" sz="2400" dirty="0">
                <a:solidFill>
                  <a:srgbClr val="25C6FF"/>
                </a:solidFill>
              </a:rPr>
              <a:t> restrict</a:t>
            </a:r>
            <a:r>
              <a:rPr lang="en-US" sz="2400" dirty="0">
                <a:solidFill>
                  <a:schemeClr val="bg1"/>
                </a:solidFill>
              </a:rPr>
              <a:t> ptr3;</a:t>
            </a:r>
            <a:endParaRPr lang="en-US" sz="2400" dirty="0">
              <a:solidFill>
                <a:srgbClr val="25C6FF"/>
              </a:solidFill>
            </a:endParaRPr>
          </a:p>
          <a:p>
            <a:r>
              <a:rPr lang="en-US" sz="2400" dirty="0">
                <a:solidFill>
                  <a:srgbClr val="25C6FF"/>
                </a:solidFill>
              </a:rPr>
              <a:t>uint32_t</a:t>
            </a:r>
            <a:r>
              <a:rPr lang="en-US" sz="2400" dirty="0">
                <a:solidFill>
                  <a:schemeClr val="bg1"/>
                </a:solidFill>
              </a:rPr>
              <a:t> ** ptr4;</a:t>
            </a:r>
          </a:p>
        </p:txBody>
      </p:sp>
      <p:sp>
        <p:nvSpPr>
          <p:cNvPr id="7" name="Rectangle 6"/>
          <p:cNvSpPr/>
          <p:nvPr/>
        </p:nvSpPr>
        <p:spPr>
          <a:xfrm>
            <a:off x="851913" y="3947788"/>
            <a:ext cx="580992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sizeof</a:t>
            </a:r>
            <a:r>
              <a:rPr lang="en-US" sz="2400" dirty="0">
                <a:solidFill>
                  <a:schemeClr val="bg1"/>
                </a:solidFill>
              </a:rPr>
              <a:t>( </a:t>
            </a:r>
            <a:r>
              <a:rPr lang="en-US" sz="2400" dirty="0">
                <a:solidFill>
                  <a:srgbClr val="25C6FF"/>
                </a:solidFill>
              </a:rPr>
              <a:t>uint8_t</a:t>
            </a:r>
            <a:r>
              <a:rPr lang="en-US" sz="2400" dirty="0">
                <a:solidFill>
                  <a:schemeClr val="bg1"/>
                </a:solidFill>
              </a:rPr>
              <a:t>* ) =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sizeof</a:t>
            </a:r>
            <a:r>
              <a:rPr lang="en-US" sz="2400" dirty="0">
                <a:solidFill>
                  <a:schemeClr val="bg1"/>
                </a:solidFill>
              </a:rPr>
              <a:t>( </a:t>
            </a:r>
            <a:r>
              <a:rPr lang="en-US" sz="2400" dirty="0">
                <a:solidFill>
                  <a:srgbClr val="25C6FF"/>
                </a:solidFill>
              </a:rPr>
              <a:t>void</a:t>
            </a:r>
            <a:r>
              <a:rPr lang="en-US" sz="2400" dirty="0">
                <a:solidFill>
                  <a:schemeClr val="bg1"/>
                </a:solidFill>
              </a:rPr>
              <a:t>* ) 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	     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sizeof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rgbClr val="25C6FF"/>
                </a:solidFill>
              </a:rPr>
              <a:t>void</a:t>
            </a:r>
            <a:r>
              <a:rPr lang="en-US" sz="2400" dirty="0">
                <a:solidFill>
                  <a:schemeClr val="bg1"/>
                </a:solidFill>
              </a:rPr>
              <a:t>** )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 	     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sizeof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rgbClr val="25C6FF"/>
                </a:solidFill>
              </a:rPr>
              <a:t>uint32_t</a:t>
            </a:r>
            <a:r>
              <a:rPr lang="en-US" sz="2400" dirty="0">
                <a:solidFill>
                  <a:schemeClr val="bg1"/>
                </a:solidFill>
              </a:rPr>
              <a:t>** )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 	     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sizeof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rgbClr val="25C6FF"/>
                </a:solidFill>
              </a:rPr>
              <a:t>uint32_t</a:t>
            </a:r>
            <a:r>
              <a:rPr lang="en-US" sz="2400" dirty="0">
                <a:solidFill>
                  <a:schemeClr val="bg1"/>
                </a:solidFill>
              </a:rPr>
              <a:t>* </a:t>
            </a:r>
            <a:r>
              <a:rPr lang="en-US" sz="2400" dirty="0">
                <a:solidFill>
                  <a:srgbClr val="25C6FF"/>
                </a:solidFill>
              </a:rPr>
              <a:t>restrict</a:t>
            </a:r>
            <a:r>
              <a:rPr lang="en-US" sz="2400" dirty="0">
                <a:solidFill>
                  <a:schemeClr val="bg1"/>
                </a:solidFill>
              </a:rPr>
              <a:t> )</a:t>
            </a:r>
          </a:p>
          <a:p>
            <a:r>
              <a:rPr lang="en-US" sz="2400" dirty="0">
                <a:solidFill>
                  <a:srgbClr val="FFFF00"/>
                </a:solidFill>
              </a:rPr>
              <a:t>		</a:t>
            </a:r>
            <a:r>
              <a:rPr lang="en-US" sz="2400" dirty="0">
                <a:solidFill>
                  <a:srgbClr val="FFFF00"/>
                </a:solidFill>
                <a:sym typeface="Wingdings" panose="05000000000000000000" pitchFamily="2" charset="2"/>
              </a:rPr>
              <a:t>     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=</a:t>
            </a:r>
            <a:r>
              <a:rPr lang="en-US" sz="2400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>
                <a:solidFill>
                  <a:srgbClr val="FFFF00"/>
                </a:solidFill>
              </a:rPr>
              <a:t>32-Bits!</a:t>
            </a:r>
            <a:r>
              <a:rPr lang="en-US" sz="2400" baseline="30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930427" y="3939219"/>
            <a:ext cx="367709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sizeof</a:t>
            </a:r>
            <a:r>
              <a:rPr lang="en-US" sz="2400" dirty="0">
                <a:solidFill>
                  <a:schemeClr val="bg1"/>
                </a:solidFill>
              </a:rPr>
              <a:t>( ptr1 ) = </a:t>
            </a:r>
            <a:r>
              <a:rPr 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sizeof</a:t>
            </a:r>
            <a:r>
              <a:rPr lang="en-US" sz="2400" dirty="0">
                <a:solidFill>
                  <a:schemeClr val="bg1"/>
                </a:solidFill>
              </a:rPr>
              <a:t>( ptr2 ) </a:t>
            </a:r>
          </a:p>
          <a:p>
            <a:r>
              <a:rPr lang="en-US" sz="2400" dirty="0">
                <a:solidFill>
                  <a:schemeClr val="bg1"/>
                </a:solidFill>
              </a:rPr>
              <a:t>	          = </a:t>
            </a:r>
            <a:r>
              <a:rPr 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sizeof</a:t>
            </a:r>
            <a:r>
              <a:rPr lang="en-US" sz="2400" dirty="0">
                <a:solidFill>
                  <a:schemeClr val="bg1"/>
                </a:solidFill>
              </a:rPr>
              <a:t>( ptr3 )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	          = </a:t>
            </a:r>
            <a:r>
              <a:rPr 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sizeof</a:t>
            </a:r>
            <a:r>
              <a:rPr lang="en-US" sz="2400" dirty="0">
                <a:solidFill>
                  <a:schemeClr val="bg1"/>
                </a:solidFill>
              </a:rPr>
              <a:t>( ptr4 )</a:t>
            </a:r>
          </a:p>
          <a:p>
            <a:r>
              <a:rPr lang="en-US" sz="2400" dirty="0">
                <a:solidFill>
                  <a:srgbClr val="FFFF00"/>
                </a:solidFill>
              </a:rPr>
              <a:t>	     </a:t>
            </a:r>
            <a:r>
              <a:rPr lang="en-US" sz="2400" dirty="0">
                <a:solidFill>
                  <a:srgbClr val="FFFF00"/>
                </a:solidFill>
                <a:sym typeface="Wingdings" panose="05000000000000000000" pitchFamily="2" charset="2"/>
              </a:rPr>
              <a:t>     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=</a:t>
            </a:r>
            <a:r>
              <a:rPr lang="en-US" sz="2400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>
                <a:solidFill>
                  <a:srgbClr val="FFFF00"/>
                </a:solidFill>
              </a:rPr>
              <a:t>32-Bits!</a:t>
            </a:r>
            <a:r>
              <a:rPr lang="en-US" sz="2400" baseline="30000" dirty="0">
                <a:solidFill>
                  <a:schemeClr val="bg1"/>
                </a:solidFill>
              </a:rPr>
              <a:t> 1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25799" y="6280121"/>
            <a:ext cx="4257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On our 32-bit ARM Architecture</a:t>
            </a:r>
          </a:p>
        </p:txBody>
      </p:sp>
    </p:spTree>
    <p:extLst>
      <p:ext uri="{BB962C8B-B14F-4D97-AF65-F5344CB8AC3E}">
        <p14:creationId xmlns:p14="http://schemas.microsoft.com/office/powerpoint/2010/main" val="34385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Pointer [S3a]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007611" cy="2913618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Void pointers are </a:t>
            </a:r>
            <a:r>
              <a:rPr lang="en-US" sz="2600" dirty="0">
                <a:solidFill>
                  <a:srgbClr val="25C6FF"/>
                </a:solidFill>
              </a:rPr>
              <a:t>Generic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rgbClr val="25C6FF"/>
                </a:solidFill>
              </a:rPr>
              <a:t>Pointers</a:t>
            </a:r>
            <a:r>
              <a:rPr lang="en-US" sz="2600" dirty="0">
                <a:solidFill>
                  <a:schemeClr val="bg1"/>
                </a:solidFill>
              </a:rPr>
              <a:t>, they point to a memory address</a:t>
            </a:r>
          </a:p>
          <a:p>
            <a:pPr lvl="1"/>
            <a:r>
              <a:rPr lang="en-US" sz="2400" dirty="0">
                <a:solidFill>
                  <a:srgbClr val="25C6FF"/>
                </a:solidFill>
              </a:rPr>
              <a:t>void </a:t>
            </a:r>
            <a:r>
              <a:rPr lang="en-US" sz="2400" dirty="0">
                <a:solidFill>
                  <a:schemeClr val="bg1"/>
                </a:solidFill>
              </a:rPr>
              <a:t>= Lack of type, dereferencing does not make sense!</a:t>
            </a:r>
          </a:p>
          <a:p>
            <a:pPr lvl="1"/>
            <a:endParaRPr lang="en-US" sz="2200" dirty="0">
              <a:solidFill>
                <a:schemeClr val="bg1"/>
              </a:solidFill>
            </a:endParaRPr>
          </a:p>
          <a:p>
            <a:endParaRPr lang="en-US" sz="2600" dirty="0">
              <a:solidFill>
                <a:schemeClr val="bg1"/>
              </a:solidFill>
            </a:endParaRPr>
          </a:p>
          <a:p>
            <a:endParaRPr lang="en-US" sz="2600" dirty="0">
              <a:solidFill>
                <a:schemeClr val="bg1"/>
              </a:solidFill>
            </a:endParaRPr>
          </a:p>
          <a:p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5799" y="6328247"/>
            <a:ext cx="4257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On our 32-bit ARM Architecture</a:t>
            </a:r>
          </a:p>
        </p:txBody>
      </p:sp>
    </p:spTree>
    <p:extLst>
      <p:ext uri="{BB962C8B-B14F-4D97-AF65-F5344CB8AC3E}">
        <p14:creationId xmlns:p14="http://schemas.microsoft.com/office/powerpoint/2010/main" val="329263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Pointer [S3b]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007611" cy="3377848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Void pointers are </a:t>
            </a:r>
            <a:r>
              <a:rPr lang="en-US" sz="2600" dirty="0">
                <a:solidFill>
                  <a:srgbClr val="25C6FF"/>
                </a:solidFill>
              </a:rPr>
              <a:t>Generic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rgbClr val="25C6FF"/>
                </a:solidFill>
              </a:rPr>
              <a:t>Pointers</a:t>
            </a:r>
            <a:r>
              <a:rPr lang="en-US" sz="2600" dirty="0">
                <a:solidFill>
                  <a:schemeClr val="bg1"/>
                </a:solidFill>
              </a:rPr>
              <a:t>, they point to a memory address</a:t>
            </a:r>
          </a:p>
          <a:p>
            <a:pPr lvl="1"/>
            <a:r>
              <a:rPr lang="en-US" sz="2400" dirty="0">
                <a:solidFill>
                  <a:srgbClr val="25C6FF"/>
                </a:solidFill>
              </a:rPr>
              <a:t>void </a:t>
            </a:r>
            <a:r>
              <a:rPr lang="en-US" sz="2400" dirty="0">
                <a:solidFill>
                  <a:schemeClr val="bg1"/>
                </a:solidFill>
              </a:rPr>
              <a:t>= Lack of type, dereferencing does not make sense!</a:t>
            </a:r>
          </a:p>
          <a:p>
            <a:pPr lvl="1"/>
            <a:endParaRPr lang="en-US" sz="2200" dirty="0">
              <a:solidFill>
                <a:schemeClr val="bg1"/>
              </a:solidFill>
            </a:endParaRPr>
          </a:p>
          <a:p>
            <a:endParaRPr lang="en-US" sz="2600" dirty="0">
              <a:solidFill>
                <a:schemeClr val="bg1"/>
              </a:solidFill>
            </a:endParaRPr>
          </a:p>
          <a:p>
            <a:endParaRPr lang="en-US" sz="2600" dirty="0">
              <a:solidFill>
                <a:schemeClr val="bg1"/>
              </a:solidFill>
            </a:endParaRPr>
          </a:p>
          <a:p>
            <a:endParaRPr lang="en-US" sz="26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95621" y="2282858"/>
            <a:ext cx="517073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FFFF00"/>
                </a:solidFill>
              </a:rPr>
              <a:t>Void Pointers are NOT NULL Pointers, but a NULL Pointer is a Void Pointer:</a:t>
            </a:r>
          </a:p>
          <a:p>
            <a:r>
              <a:rPr lang="en-US" sz="2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600" dirty="0">
                <a:solidFill>
                  <a:schemeClr val="bg1"/>
                </a:solidFill>
              </a:rPr>
              <a:t> NULL (</a:t>
            </a:r>
            <a:r>
              <a:rPr lang="en-US" sz="2600" dirty="0">
                <a:solidFill>
                  <a:srgbClr val="25C6FF"/>
                </a:solidFill>
              </a:rPr>
              <a:t>void*</a:t>
            </a:r>
            <a:r>
              <a:rPr lang="en-US" sz="2600" dirty="0">
                <a:solidFill>
                  <a:schemeClr val="bg1"/>
                </a:solidFill>
              </a:rPr>
              <a:t>(0))</a:t>
            </a:r>
          </a:p>
          <a:p>
            <a:r>
              <a:rPr lang="en-US" sz="2600" dirty="0">
                <a:solidFill>
                  <a:srgbClr val="25C6FF"/>
                </a:solidFill>
              </a:rPr>
              <a:t>void </a:t>
            </a:r>
            <a:r>
              <a:rPr lang="en-US" sz="2600" dirty="0">
                <a:solidFill>
                  <a:schemeClr val="bg1"/>
                </a:solidFill>
              </a:rPr>
              <a:t>* ptr1 = 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NULL</a:t>
            </a:r>
            <a:r>
              <a:rPr lang="en-US" sz="26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50550" y="2435449"/>
            <a:ext cx="455105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sizeof</a:t>
            </a:r>
            <a:r>
              <a:rPr lang="en-US" sz="2400" dirty="0">
                <a:solidFill>
                  <a:schemeClr val="bg1"/>
                </a:solidFill>
              </a:rPr>
              <a:t>( </a:t>
            </a:r>
            <a:r>
              <a:rPr lang="en-US" sz="2400" dirty="0">
                <a:solidFill>
                  <a:srgbClr val="25C6FF"/>
                </a:solidFill>
              </a:rPr>
              <a:t>void</a:t>
            </a:r>
            <a:r>
              <a:rPr lang="en-US" sz="2400" dirty="0">
                <a:solidFill>
                  <a:schemeClr val="bg1"/>
                </a:solidFill>
              </a:rPr>
              <a:t>* ) =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sizeof</a:t>
            </a:r>
            <a:r>
              <a:rPr lang="en-US" sz="2400" dirty="0">
                <a:solidFill>
                  <a:schemeClr val="bg1"/>
                </a:solidFill>
              </a:rPr>
              <a:t>( </a:t>
            </a:r>
            <a:r>
              <a:rPr lang="en-US" sz="2400" dirty="0">
                <a:solidFill>
                  <a:srgbClr val="25C6FF"/>
                </a:solidFill>
              </a:rPr>
              <a:t>uint8_t</a:t>
            </a:r>
            <a:r>
              <a:rPr lang="en-US" sz="2400" dirty="0">
                <a:solidFill>
                  <a:schemeClr val="bg1"/>
                </a:solidFill>
              </a:rPr>
              <a:t>* ) 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             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sizeof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rgbClr val="25C6FF"/>
                </a:solidFill>
              </a:rPr>
              <a:t>float</a:t>
            </a:r>
            <a:r>
              <a:rPr lang="en-US" sz="2400" dirty="0">
                <a:solidFill>
                  <a:schemeClr val="bg1"/>
                </a:solidFill>
              </a:rPr>
              <a:t>* )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             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sizeof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rgbClr val="25C6FF"/>
                </a:solidFill>
              </a:rPr>
              <a:t>uint32_t</a:t>
            </a:r>
            <a:r>
              <a:rPr lang="en-US" sz="2400" dirty="0">
                <a:solidFill>
                  <a:schemeClr val="bg1"/>
                </a:solidFill>
              </a:rPr>
              <a:t>* )</a:t>
            </a:r>
          </a:p>
          <a:p>
            <a:r>
              <a:rPr lang="en-US" sz="2400" dirty="0">
                <a:solidFill>
                  <a:srgbClr val="FFFF00"/>
                </a:solidFill>
              </a:rPr>
              <a:t>	        </a:t>
            </a:r>
            <a:r>
              <a:rPr lang="en-US" sz="2400" dirty="0">
                <a:solidFill>
                  <a:srgbClr val="FFFF00"/>
                </a:solidFill>
                <a:sym typeface="Wingdings" panose="05000000000000000000" pitchFamily="2" charset="2"/>
              </a:rPr>
              <a:t>     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=</a:t>
            </a:r>
            <a:r>
              <a:rPr lang="en-US" sz="2400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>
                <a:solidFill>
                  <a:srgbClr val="FFFF00"/>
                </a:solidFill>
              </a:rPr>
              <a:t>32-Bits!</a:t>
            </a:r>
            <a:r>
              <a:rPr lang="en-US" sz="2400" baseline="30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799" y="6328247"/>
            <a:ext cx="4257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On our 32-bit ARM Architecture</a:t>
            </a:r>
          </a:p>
        </p:txBody>
      </p:sp>
    </p:spTree>
    <p:extLst>
      <p:ext uri="{BB962C8B-B14F-4D97-AF65-F5344CB8AC3E}">
        <p14:creationId xmlns:p14="http://schemas.microsoft.com/office/powerpoint/2010/main" val="38828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Pointer [S3c]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007611" cy="4962897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Void pointers are </a:t>
            </a:r>
            <a:r>
              <a:rPr lang="en-US" sz="2600" dirty="0">
                <a:solidFill>
                  <a:srgbClr val="25C6FF"/>
                </a:solidFill>
              </a:rPr>
              <a:t>Generic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rgbClr val="25C6FF"/>
                </a:solidFill>
              </a:rPr>
              <a:t>Pointers</a:t>
            </a:r>
            <a:r>
              <a:rPr lang="en-US" sz="2600" dirty="0">
                <a:solidFill>
                  <a:schemeClr val="bg1"/>
                </a:solidFill>
              </a:rPr>
              <a:t>, they point to a memory address</a:t>
            </a:r>
          </a:p>
          <a:p>
            <a:pPr lvl="1"/>
            <a:r>
              <a:rPr lang="en-US" sz="2400" dirty="0">
                <a:solidFill>
                  <a:srgbClr val="25C6FF"/>
                </a:solidFill>
              </a:rPr>
              <a:t>void </a:t>
            </a:r>
            <a:r>
              <a:rPr lang="en-US" sz="2400" dirty="0">
                <a:solidFill>
                  <a:schemeClr val="bg1"/>
                </a:solidFill>
              </a:rPr>
              <a:t>= Lack of type, dereferencing does not make sense!</a:t>
            </a:r>
          </a:p>
          <a:p>
            <a:pPr lvl="1"/>
            <a:endParaRPr lang="en-US" sz="2200" dirty="0">
              <a:solidFill>
                <a:schemeClr val="bg1"/>
              </a:solidFill>
            </a:endParaRPr>
          </a:p>
          <a:p>
            <a:endParaRPr lang="en-US" sz="2600" dirty="0">
              <a:solidFill>
                <a:schemeClr val="bg1"/>
              </a:solidFill>
            </a:endParaRPr>
          </a:p>
          <a:p>
            <a:endParaRPr lang="en-US" sz="2600" dirty="0">
              <a:solidFill>
                <a:schemeClr val="bg1"/>
              </a:solidFill>
            </a:endParaRPr>
          </a:p>
          <a:p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Must cast before using</a:t>
            </a:r>
          </a:p>
          <a:p>
            <a:r>
              <a:rPr lang="en-US" sz="2600" dirty="0">
                <a:solidFill>
                  <a:schemeClr val="bg1"/>
                </a:solidFill>
              </a:rPr>
              <a:t>No </a:t>
            </a:r>
            <a:r>
              <a:rPr lang="en-US" sz="2600" dirty="0" smtClean="0">
                <a:solidFill>
                  <a:schemeClr val="bg1"/>
                </a:solidFill>
              </a:rPr>
              <a:t>dereferencing </a:t>
            </a:r>
            <a:r>
              <a:rPr lang="en-US" sz="2600" dirty="0">
                <a:solidFill>
                  <a:schemeClr val="bg1"/>
                </a:solidFill>
              </a:rPr>
              <a:t>on a void *</a:t>
            </a:r>
          </a:p>
          <a:p>
            <a:r>
              <a:rPr lang="en-US" sz="2600" dirty="0">
                <a:solidFill>
                  <a:schemeClr val="bg1"/>
                </a:solidFill>
              </a:rPr>
              <a:t>No </a:t>
            </a:r>
            <a:r>
              <a:rPr lang="en-US" sz="2600" dirty="0" smtClean="0">
                <a:solidFill>
                  <a:schemeClr val="bg1"/>
                </a:solidFill>
              </a:rPr>
              <a:t>pointer </a:t>
            </a:r>
            <a:r>
              <a:rPr lang="en-US" sz="2600" dirty="0">
                <a:solidFill>
                  <a:schemeClr val="bg1"/>
                </a:solidFill>
              </a:rPr>
              <a:t>a</a:t>
            </a:r>
            <a:r>
              <a:rPr lang="en-US" sz="2600" dirty="0" smtClean="0">
                <a:solidFill>
                  <a:schemeClr val="bg1"/>
                </a:solidFill>
              </a:rPr>
              <a:t>rithmetic </a:t>
            </a:r>
            <a:r>
              <a:rPr lang="en-US" sz="2600" dirty="0">
                <a:solidFill>
                  <a:schemeClr val="bg1"/>
                </a:solidFill>
              </a:rPr>
              <a:t>on a void *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95621" y="2282858"/>
            <a:ext cx="517073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FFFF00"/>
                </a:solidFill>
              </a:rPr>
              <a:t>Void Pointers are NOT NULL Pointers, but a NULL Pointer is a Void Pointer:</a:t>
            </a:r>
          </a:p>
          <a:p>
            <a:r>
              <a:rPr lang="en-US" sz="2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#define</a:t>
            </a:r>
            <a:r>
              <a:rPr lang="en-US" sz="2600" dirty="0">
                <a:solidFill>
                  <a:schemeClr val="bg1"/>
                </a:solidFill>
              </a:rPr>
              <a:t> NULL (</a:t>
            </a:r>
            <a:r>
              <a:rPr lang="en-US" sz="2600" dirty="0">
                <a:solidFill>
                  <a:srgbClr val="25C6FF"/>
                </a:solidFill>
              </a:rPr>
              <a:t>void*</a:t>
            </a:r>
            <a:r>
              <a:rPr lang="en-US" sz="2600" dirty="0">
                <a:solidFill>
                  <a:schemeClr val="bg1"/>
                </a:solidFill>
              </a:rPr>
              <a:t>(0))</a:t>
            </a:r>
          </a:p>
          <a:p>
            <a:r>
              <a:rPr lang="en-US" sz="2600" dirty="0">
                <a:solidFill>
                  <a:srgbClr val="25C6FF"/>
                </a:solidFill>
              </a:rPr>
              <a:t>void </a:t>
            </a:r>
            <a:r>
              <a:rPr lang="en-US" sz="2600" dirty="0">
                <a:solidFill>
                  <a:schemeClr val="bg1"/>
                </a:solidFill>
              </a:rPr>
              <a:t>* ptr1 = 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NULL</a:t>
            </a:r>
            <a:r>
              <a:rPr lang="en-US" sz="26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50550" y="2435449"/>
            <a:ext cx="455105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sizeof</a:t>
            </a:r>
            <a:r>
              <a:rPr lang="en-US" sz="2400" dirty="0">
                <a:solidFill>
                  <a:schemeClr val="bg1"/>
                </a:solidFill>
              </a:rPr>
              <a:t>( </a:t>
            </a:r>
            <a:r>
              <a:rPr lang="en-US" sz="2400" dirty="0">
                <a:solidFill>
                  <a:srgbClr val="25C6FF"/>
                </a:solidFill>
              </a:rPr>
              <a:t>void</a:t>
            </a:r>
            <a:r>
              <a:rPr lang="en-US" sz="2400" dirty="0">
                <a:solidFill>
                  <a:schemeClr val="bg1"/>
                </a:solidFill>
              </a:rPr>
              <a:t>* ) =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sizeof</a:t>
            </a:r>
            <a:r>
              <a:rPr lang="en-US" sz="2400" dirty="0">
                <a:solidFill>
                  <a:schemeClr val="bg1"/>
                </a:solidFill>
              </a:rPr>
              <a:t>( </a:t>
            </a:r>
            <a:r>
              <a:rPr lang="en-US" sz="2400" dirty="0">
                <a:solidFill>
                  <a:srgbClr val="25C6FF"/>
                </a:solidFill>
              </a:rPr>
              <a:t>uint8_t</a:t>
            </a:r>
            <a:r>
              <a:rPr lang="en-US" sz="2400" dirty="0">
                <a:solidFill>
                  <a:schemeClr val="bg1"/>
                </a:solidFill>
              </a:rPr>
              <a:t>* ) 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             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sizeof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rgbClr val="25C6FF"/>
                </a:solidFill>
              </a:rPr>
              <a:t>float</a:t>
            </a:r>
            <a:r>
              <a:rPr lang="en-US" sz="2400" dirty="0">
                <a:solidFill>
                  <a:schemeClr val="bg1"/>
                </a:solidFill>
              </a:rPr>
              <a:t>* )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             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sizeof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rgbClr val="25C6FF"/>
                </a:solidFill>
              </a:rPr>
              <a:t>uint32_t</a:t>
            </a:r>
            <a:r>
              <a:rPr lang="en-US" sz="2400" dirty="0">
                <a:solidFill>
                  <a:schemeClr val="bg1"/>
                </a:solidFill>
              </a:rPr>
              <a:t>* )</a:t>
            </a:r>
          </a:p>
          <a:p>
            <a:r>
              <a:rPr lang="en-US" sz="2400" dirty="0">
                <a:solidFill>
                  <a:srgbClr val="FFFF00"/>
                </a:solidFill>
              </a:rPr>
              <a:t>	        </a:t>
            </a:r>
            <a:r>
              <a:rPr lang="en-US" sz="2400" dirty="0">
                <a:solidFill>
                  <a:srgbClr val="FFFF00"/>
                </a:solidFill>
                <a:sym typeface="Wingdings" panose="05000000000000000000" pitchFamily="2" charset="2"/>
              </a:rPr>
              <a:t>     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=</a:t>
            </a:r>
            <a:r>
              <a:rPr lang="en-US" sz="2400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>
                <a:solidFill>
                  <a:srgbClr val="FFFF00"/>
                </a:solidFill>
              </a:rPr>
              <a:t>32-Bits!</a:t>
            </a:r>
            <a:r>
              <a:rPr lang="en-US" sz="2400" baseline="30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799" y="6328247"/>
            <a:ext cx="4257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On our 32-bit ARM Architecture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95621" y="4666829"/>
            <a:ext cx="517073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25C6FF"/>
                </a:solidFill>
              </a:rPr>
              <a:t>void </a:t>
            </a:r>
            <a:r>
              <a:rPr lang="en-US" sz="2600" dirty="0">
                <a:solidFill>
                  <a:schemeClr val="bg1"/>
                </a:solidFill>
              </a:rPr>
              <a:t>* ptr1 = (</a:t>
            </a:r>
            <a:r>
              <a:rPr lang="en-US" sz="2600" dirty="0">
                <a:solidFill>
                  <a:srgbClr val="25C6FF"/>
                </a:solidFill>
              </a:rPr>
              <a:t>void</a:t>
            </a:r>
            <a:r>
              <a:rPr lang="en-US" sz="2600" dirty="0">
                <a:solidFill>
                  <a:schemeClr val="bg1"/>
                </a:solidFill>
              </a:rPr>
              <a:t>*)0x40000000;</a:t>
            </a:r>
          </a:p>
          <a:p>
            <a:r>
              <a:rPr lang="en-US" sz="2600" dirty="0">
                <a:solidFill>
                  <a:schemeClr val="bg1"/>
                </a:solidFill>
              </a:rPr>
              <a:t>*((</a:t>
            </a:r>
            <a:r>
              <a:rPr lang="en-US" sz="2600" dirty="0">
                <a:solidFill>
                  <a:srgbClr val="25C6FF"/>
                </a:solidFill>
              </a:rPr>
              <a:t>uint16_t</a:t>
            </a:r>
            <a:r>
              <a:rPr lang="en-US" sz="2600" dirty="0">
                <a:solidFill>
                  <a:schemeClr val="bg1"/>
                </a:solidFill>
              </a:rPr>
              <a:t>*)ptr1) = 0x0202;</a:t>
            </a:r>
          </a:p>
          <a:p>
            <a:r>
              <a:rPr lang="en-US" sz="2600" dirty="0">
                <a:solidFill>
                  <a:srgbClr val="FFFF00"/>
                </a:solidFill>
              </a:rPr>
              <a:t>Equivalent to:</a:t>
            </a:r>
          </a:p>
          <a:p>
            <a:r>
              <a:rPr lang="en-US" sz="2600" dirty="0">
                <a:solidFill>
                  <a:schemeClr val="bg1"/>
                </a:solidFill>
              </a:rPr>
              <a:t>TA0CTL = 0x0202;</a:t>
            </a:r>
          </a:p>
        </p:txBody>
      </p:sp>
    </p:spTree>
    <p:extLst>
      <p:ext uri="{BB962C8B-B14F-4D97-AF65-F5344CB8AC3E}">
        <p14:creationId xmlns:p14="http://schemas.microsoft.com/office/powerpoint/2010/main" val="321720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and Void *[S4]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7"/>
            <a:ext cx="7432458" cy="4360168"/>
          </a:xfrm>
        </p:spPr>
        <p:txBody>
          <a:bodyPr/>
          <a:lstStyle/>
          <a:p>
            <a:r>
              <a:rPr lang="en-US" sz="3200" dirty="0" err="1">
                <a:solidFill>
                  <a:srgbClr val="FFFF00"/>
                </a:solidFill>
              </a:rPr>
              <a:t>Malloc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reserves blocks of data, it does not care how it is used</a:t>
            </a: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Returns </a:t>
            </a:r>
            <a:r>
              <a:rPr lang="en-US" sz="2800" dirty="0">
                <a:solidFill>
                  <a:schemeClr val="bg1"/>
                </a:solidFill>
              </a:rPr>
              <a:t>a void </a:t>
            </a:r>
            <a:r>
              <a:rPr lang="en-US" sz="2800" dirty="0" smtClean="0">
                <a:solidFill>
                  <a:schemeClr val="bg1"/>
                </a:solidFill>
              </a:rPr>
              <a:t>pointer, </a:t>
            </a:r>
            <a:r>
              <a:rPr lang="en-US" sz="2800" dirty="0">
                <a:solidFill>
                  <a:schemeClr val="bg1"/>
                </a:solidFill>
              </a:rPr>
              <a:t>you </a:t>
            </a:r>
            <a:r>
              <a:rPr lang="en-US" sz="2800" dirty="0" smtClean="0">
                <a:solidFill>
                  <a:schemeClr val="bg1"/>
                </a:solidFill>
              </a:rPr>
              <a:t>cast this </a:t>
            </a:r>
            <a:r>
              <a:rPr lang="en-US" sz="2800" dirty="0">
                <a:solidFill>
                  <a:schemeClr val="bg1"/>
                </a:solidFill>
              </a:rPr>
              <a:t>pointer </a:t>
            </a:r>
            <a:r>
              <a:rPr lang="en-US" sz="2800" dirty="0" smtClean="0">
                <a:solidFill>
                  <a:schemeClr val="bg1"/>
                </a:solidFill>
              </a:rPr>
              <a:t>for </a:t>
            </a:r>
            <a:r>
              <a:rPr lang="en-US" sz="2800" dirty="0">
                <a:solidFill>
                  <a:schemeClr val="bg1"/>
                </a:solidFill>
              </a:rPr>
              <a:t>the intended use</a:t>
            </a:r>
          </a:p>
          <a:p>
            <a:pPr lvl="1"/>
            <a:endParaRPr lang="en-US" sz="28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10193" y="1570004"/>
            <a:ext cx="1146165" cy="7162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8 Bytes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10193" y="2286268"/>
            <a:ext cx="1146165" cy="39043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04570" y="5821249"/>
            <a:ext cx="64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End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0097049" y="1682835"/>
            <a:ext cx="3869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928990" y="1258653"/>
            <a:ext cx="61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00B0F0"/>
                </a:solidFill>
              </a:rPr>
              <a:t>ptr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06286" y="730243"/>
            <a:ext cx="2462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Heap States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610290" y="1570004"/>
            <a:ext cx="1146165" cy="46096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35878" y="6190581"/>
            <a:ext cx="1694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F0"/>
                </a:solidFill>
              </a:rPr>
              <a:t>After </a:t>
            </a:r>
            <a:r>
              <a:rPr lang="en-US" sz="2000" b="1" dirty="0" err="1">
                <a:solidFill>
                  <a:srgbClr val="00B0F0"/>
                </a:solidFill>
              </a:rPr>
              <a:t>Malloc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87947" y="6157599"/>
            <a:ext cx="2095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F0"/>
                </a:solidFill>
              </a:rPr>
              <a:t>Before </a:t>
            </a:r>
            <a:r>
              <a:rPr lang="en-US" sz="2000" b="1" dirty="0" err="1">
                <a:solidFill>
                  <a:srgbClr val="00B0F0"/>
                </a:solidFill>
              </a:rPr>
              <a:t>Malloc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64000" y="1542091"/>
            <a:ext cx="64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40692" y="3589452"/>
            <a:ext cx="670666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D9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(char *)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000" dirty="0">
                <a:solidFill>
                  <a:srgbClr val="FFD9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D9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D9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Allocation Failed!!! */</a:t>
            </a:r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 …Handle Failure */</a:t>
            </a:r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/* Other Code */</a:t>
            </a:r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((void *)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16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Pointer Example [S5a]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785255" cy="1608133"/>
          </a:xfrm>
        </p:spPr>
        <p:txBody>
          <a:bodyPr/>
          <a:lstStyle/>
          <a:p>
            <a:r>
              <a:rPr lang="en-US" dirty="0"/>
              <a:t>You might not know the underlying type without some processing</a:t>
            </a:r>
          </a:p>
          <a:p>
            <a:pPr lvl="1"/>
            <a:r>
              <a:rPr lang="en-US" dirty="0"/>
              <a:t>Sequence of bytes being sent, first byte is type indicator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363594" y="3042504"/>
            <a:ext cx="3221102" cy="2435772"/>
            <a:chOff x="7252139" y="1891862"/>
            <a:chExt cx="4572000" cy="3957145"/>
          </a:xfrm>
        </p:grpSpPr>
        <p:sp>
          <p:nvSpPr>
            <p:cNvPr id="9" name="Rectangle 8"/>
            <p:cNvSpPr/>
            <p:nvPr/>
          </p:nvSpPr>
          <p:spPr>
            <a:xfrm>
              <a:off x="7252139" y="1891862"/>
              <a:ext cx="4572000" cy="39571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b="1" dirty="0"/>
                <a:t>Microcontroller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943683" y="4850093"/>
              <a:ext cx="1122737" cy="8412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GPIO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482435" y="2144110"/>
              <a:ext cx="1072600" cy="81689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Flash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979512" y="2546131"/>
              <a:ext cx="1193283" cy="939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CPU-1</a:t>
              </a:r>
            </a:p>
          </p:txBody>
        </p:sp>
        <p:sp>
          <p:nvSpPr>
            <p:cNvPr id="13" name="Left-Up Arrow 12"/>
            <p:cNvSpPr/>
            <p:nvPr/>
          </p:nvSpPr>
          <p:spPr>
            <a:xfrm>
              <a:off x="7417676" y="1977287"/>
              <a:ext cx="2341234" cy="2370450"/>
            </a:xfrm>
            <a:prstGeom prst="leftUpArrow">
              <a:avLst>
                <a:gd name="adj1" fmla="val 3214"/>
                <a:gd name="adj2" fmla="val 5840"/>
                <a:gd name="adj3" fmla="val 97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Up Arrow 13"/>
            <p:cNvSpPr/>
            <p:nvPr/>
          </p:nvSpPr>
          <p:spPr>
            <a:xfrm>
              <a:off x="8490714" y="3485484"/>
              <a:ext cx="301396" cy="766359"/>
            </a:xfrm>
            <a:prstGeom prst="upArrow">
              <a:avLst>
                <a:gd name="adj1" fmla="val 22221"/>
                <a:gd name="adj2" fmla="val 708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" name="Up Arrow 14"/>
            <p:cNvSpPr/>
            <p:nvPr/>
          </p:nvSpPr>
          <p:spPr>
            <a:xfrm rot="10800000">
              <a:off x="9289607" y="4237271"/>
              <a:ext cx="267085" cy="612822"/>
            </a:xfrm>
            <a:prstGeom prst="upArrow">
              <a:avLst>
                <a:gd name="adj1" fmla="val 22221"/>
                <a:gd name="adj2" fmla="val 7952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" name="Up Arrow 15"/>
            <p:cNvSpPr/>
            <p:nvPr/>
          </p:nvSpPr>
          <p:spPr>
            <a:xfrm rot="5400000">
              <a:off x="9941388" y="2112438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Up Arrow 16"/>
            <p:cNvSpPr/>
            <p:nvPr/>
          </p:nvSpPr>
          <p:spPr>
            <a:xfrm rot="10800000">
              <a:off x="7963123" y="4237271"/>
              <a:ext cx="267085" cy="612822"/>
            </a:xfrm>
            <a:prstGeom prst="upArrow">
              <a:avLst>
                <a:gd name="adj1" fmla="val 22221"/>
                <a:gd name="adj2" fmla="val 7952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417675" y="4850093"/>
              <a:ext cx="1376744" cy="84126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Peripheral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448796" y="3215861"/>
              <a:ext cx="1106239" cy="8005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SRAM</a:t>
              </a:r>
            </a:p>
          </p:txBody>
        </p:sp>
        <p:sp>
          <p:nvSpPr>
            <p:cNvPr id="20" name="Up Arrow 19"/>
            <p:cNvSpPr/>
            <p:nvPr/>
          </p:nvSpPr>
          <p:spPr>
            <a:xfrm rot="5400000">
              <a:off x="9923662" y="3211317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294102" y="4850093"/>
              <a:ext cx="1112742" cy="84125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UART</a:t>
              </a:r>
            </a:p>
          </p:txBody>
        </p:sp>
        <p:sp>
          <p:nvSpPr>
            <p:cNvPr id="22" name="Up Arrow 21"/>
            <p:cNvSpPr/>
            <p:nvPr/>
          </p:nvSpPr>
          <p:spPr>
            <a:xfrm rot="5400000">
              <a:off x="10544776" y="3168081"/>
              <a:ext cx="214162" cy="2076548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" name="Up Arrow 22"/>
            <p:cNvSpPr/>
            <p:nvPr/>
          </p:nvSpPr>
          <p:spPr>
            <a:xfrm rot="10800000">
              <a:off x="10693505" y="4237272"/>
              <a:ext cx="267085" cy="612822"/>
            </a:xfrm>
            <a:prstGeom prst="upArrow">
              <a:avLst>
                <a:gd name="adj1" fmla="val 22221"/>
                <a:gd name="adj2" fmla="val 7952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75171" y="3033570"/>
            <a:ext cx="3221102" cy="2435772"/>
            <a:chOff x="7252139" y="1891862"/>
            <a:chExt cx="4572000" cy="3957145"/>
          </a:xfrm>
        </p:grpSpPr>
        <p:sp>
          <p:nvSpPr>
            <p:cNvPr id="25" name="Rectangle 24"/>
            <p:cNvSpPr/>
            <p:nvPr/>
          </p:nvSpPr>
          <p:spPr>
            <a:xfrm>
              <a:off x="7252139" y="1891862"/>
              <a:ext cx="4572000" cy="39571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US" sz="1400" b="1" dirty="0"/>
                <a:t>Microcontroller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943683" y="4850093"/>
              <a:ext cx="1122737" cy="8412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GPIO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87686" y="2137683"/>
              <a:ext cx="1072600" cy="81689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Flash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179266" y="2466789"/>
              <a:ext cx="1193283" cy="9393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CPU-2</a:t>
              </a:r>
            </a:p>
          </p:txBody>
        </p:sp>
        <p:sp>
          <p:nvSpPr>
            <p:cNvPr id="29" name="Left-Up Arrow 28"/>
            <p:cNvSpPr/>
            <p:nvPr/>
          </p:nvSpPr>
          <p:spPr>
            <a:xfrm>
              <a:off x="7417676" y="1977287"/>
              <a:ext cx="2341234" cy="2370450"/>
            </a:xfrm>
            <a:prstGeom prst="leftUpArrow">
              <a:avLst>
                <a:gd name="adj1" fmla="val 3214"/>
                <a:gd name="adj2" fmla="val 5840"/>
                <a:gd name="adj3" fmla="val 97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Up Arrow 29"/>
            <p:cNvSpPr/>
            <p:nvPr/>
          </p:nvSpPr>
          <p:spPr>
            <a:xfrm>
              <a:off x="10640826" y="3447596"/>
              <a:ext cx="301396" cy="766359"/>
            </a:xfrm>
            <a:prstGeom prst="upArrow">
              <a:avLst>
                <a:gd name="adj1" fmla="val 22221"/>
                <a:gd name="adj2" fmla="val 708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" name="Up Arrow 30"/>
            <p:cNvSpPr/>
            <p:nvPr/>
          </p:nvSpPr>
          <p:spPr>
            <a:xfrm rot="10800000">
              <a:off x="9289607" y="4237271"/>
              <a:ext cx="267085" cy="612822"/>
            </a:xfrm>
            <a:prstGeom prst="upArrow">
              <a:avLst>
                <a:gd name="adj1" fmla="val 22221"/>
                <a:gd name="adj2" fmla="val 7952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Up Arrow 31"/>
            <p:cNvSpPr/>
            <p:nvPr/>
          </p:nvSpPr>
          <p:spPr>
            <a:xfrm rot="5400000" flipV="1">
              <a:off x="9120837" y="2169530"/>
              <a:ext cx="242356" cy="763459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3" name="Up Arrow 32"/>
            <p:cNvSpPr/>
            <p:nvPr/>
          </p:nvSpPr>
          <p:spPr>
            <a:xfrm rot="10800000">
              <a:off x="7963123" y="4237271"/>
              <a:ext cx="267085" cy="612822"/>
            </a:xfrm>
            <a:prstGeom prst="upArrow">
              <a:avLst>
                <a:gd name="adj1" fmla="val 22221"/>
                <a:gd name="adj2" fmla="val 7952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256907" y="4850435"/>
              <a:ext cx="1376744" cy="84126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Peripheral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754047" y="3209434"/>
              <a:ext cx="1106239" cy="80056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SRAM</a:t>
              </a:r>
            </a:p>
          </p:txBody>
        </p:sp>
        <p:sp>
          <p:nvSpPr>
            <p:cNvPr id="36" name="Up Arrow 35"/>
            <p:cNvSpPr/>
            <p:nvPr/>
          </p:nvSpPr>
          <p:spPr>
            <a:xfrm rot="5400000" flipV="1">
              <a:off x="9127079" y="3262170"/>
              <a:ext cx="229872" cy="763456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530859" y="4851409"/>
              <a:ext cx="1112742" cy="8412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UART</a:t>
              </a:r>
            </a:p>
          </p:txBody>
        </p:sp>
        <p:sp>
          <p:nvSpPr>
            <p:cNvPr id="38" name="Up Arrow 37"/>
            <p:cNvSpPr/>
            <p:nvPr/>
          </p:nvSpPr>
          <p:spPr>
            <a:xfrm rot="5400000">
              <a:off x="10544776" y="3168081"/>
              <a:ext cx="214162" cy="2076548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Up Arrow 38"/>
            <p:cNvSpPr/>
            <p:nvPr/>
          </p:nvSpPr>
          <p:spPr>
            <a:xfrm rot="10800000">
              <a:off x="10837717" y="4237271"/>
              <a:ext cx="267085" cy="612822"/>
            </a:xfrm>
            <a:prstGeom prst="upArrow">
              <a:avLst>
                <a:gd name="adj1" fmla="val 22221"/>
                <a:gd name="adj2" fmla="val 7952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405454" y="2636616"/>
            <a:ext cx="13815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Platform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789339" y="2591820"/>
            <a:ext cx="13815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Platform 2</a:t>
            </a:r>
          </a:p>
        </p:txBody>
      </p:sp>
    </p:spTree>
    <p:extLst>
      <p:ext uri="{BB962C8B-B14F-4D97-AF65-F5344CB8AC3E}">
        <p14:creationId xmlns:p14="http://schemas.microsoft.com/office/powerpoint/2010/main" val="298351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Pointer Example [S5b]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785255" cy="1608133"/>
          </a:xfrm>
        </p:spPr>
        <p:txBody>
          <a:bodyPr/>
          <a:lstStyle/>
          <a:p>
            <a:r>
              <a:rPr lang="en-US" dirty="0"/>
              <a:t>You might not know the underlying type without some processing</a:t>
            </a:r>
          </a:p>
          <a:p>
            <a:pPr lvl="1"/>
            <a:r>
              <a:rPr lang="en-US" dirty="0"/>
              <a:t>Sequence of bytes being sent, first byte is type indicator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363594" y="3042504"/>
            <a:ext cx="3221102" cy="2435772"/>
            <a:chOff x="7252139" y="1891862"/>
            <a:chExt cx="4572000" cy="3957145"/>
          </a:xfrm>
        </p:grpSpPr>
        <p:sp>
          <p:nvSpPr>
            <p:cNvPr id="9" name="Rectangle 8"/>
            <p:cNvSpPr/>
            <p:nvPr/>
          </p:nvSpPr>
          <p:spPr>
            <a:xfrm>
              <a:off x="7252139" y="1891862"/>
              <a:ext cx="4572000" cy="39571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b="1" dirty="0"/>
                <a:t>Microcontroller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943683" y="4850093"/>
              <a:ext cx="1122737" cy="8412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GPIO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482435" y="2144110"/>
              <a:ext cx="1072600" cy="81689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Flash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979512" y="2546131"/>
              <a:ext cx="1193283" cy="939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CPU-1</a:t>
              </a:r>
            </a:p>
          </p:txBody>
        </p:sp>
        <p:sp>
          <p:nvSpPr>
            <p:cNvPr id="13" name="Left-Up Arrow 12"/>
            <p:cNvSpPr/>
            <p:nvPr/>
          </p:nvSpPr>
          <p:spPr>
            <a:xfrm>
              <a:off x="7417676" y="1977287"/>
              <a:ext cx="2341234" cy="2370450"/>
            </a:xfrm>
            <a:prstGeom prst="leftUpArrow">
              <a:avLst>
                <a:gd name="adj1" fmla="val 3214"/>
                <a:gd name="adj2" fmla="val 5840"/>
                <a:gd name="adj3" fmla="val 97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Up Arrow 13"/>
            <p:cNvSpPr/>
            <p:nvPr/>
          </p:nvSpPr>
          <p:spPr>
            <a:xfrm>
              <a:off x="8490714" y="3485484"/>
              <a:ext cx="301396" cy="766359"/>
            </a:xfrm>
            <a:prstGeom prst="upArrow">
              <a:avLst>
                <a:gd name="adj1" fmla="val 22221"/>
                <a:gd name="adj2" fmla="val 708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" name="Up Arrow 14"/>
            <p:cNvSpPr/>
            <p:nvPr/>
          </p:nvSpPr>
          <p:spPr>
            <a:xfrm rot="10800000">
              <a:off x="9289607" y="4237271"/>
              <a:ext cx="267085" cy="612822"/>
            </a:xfrm>
            <a:prstGeom prst="upArrow">
              <a:avLst>
                <a:gd name="adj1" fmla="val 22221"/>
                <a:gd name="adj2" fmla="val 7952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" name="Up Arrow 15"/>
            <p:cNvSpPr/>
            <p:nvPr/>
          </p:nvSpPr>
          <p:spPr>
            <a:xfrm rot="5400000">
              <a:off x="9941388" y="2112438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Up Arrow 16"/>
            <p:cNvSpPr/>
            <p:nvPr/>
          </p:nvSpPr>
          <p:spPr>
            <a:xfrm rot="10800000">
              <a:off x="7963123" y="4237271"/>
              <a:ext cx="267085" cy="612822"/>
            </a:xfrm>
            <a:prstGeom prst="upArrow">
              <a:avLst>
                <a:gd name="adj1" fmla="val 22221"/>
                <a:gd name="adj2" fmla="val 7952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417675" y="4850093"/>
              <a:ext cx="1376744" cy="84126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Peripheral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448796" y="3215861"/>
              <a:ext cx="1106239" cy="8005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SRAM</a:t>
              </a:r>
            </a:p>
          </p:txBody>
        </p:sp>
        <p:sp>
          <p:nvSpPr>
            <p:cNvPr id="20" name="Up Arrow 19"/>
            <p:cNvSpPr/>
            <p:nvPr/>
          </p:nvSpPr>
          <p:spPr>
            <a:xfrm rot="5400000">
              <a:off x="9923662" y="3211317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294102" y="4850093"/>
              <a:ext cx="1112742" cy="84125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UART</a:t>
              </a:r>
            </a:p>
          </p:txBody>
        </p:sp>
        <p:sp>
          <p:nvSpPr>
            <p:cNvPr id="22" name="Up Arrow 21"/>
            <p:cNvSpPr/>
            <p:nvPr/>
          </p:nvSpPr>
          <p:spPr>
            <a:xfrm rot="5400000">
              <a:off x="10544776" y="3168081"/>
              <a:ext cx="214162" cy="2076548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" name="Up Arrow 22"/>
            <p:cNvSpPr/>
            <p:nvPr/>
          </p:nvSpPr>
          <p:spPr>
            <a:xfrm rot="10800000">
              <a:off x="10693505" y="4237272"/>
              <a:ext cx="267085" cy="612822"/>
            </a:xfrm>
            <a:prstGeom prst="upArrow">
              <a:avLst>
                <a:gd name="adj1" fmla="val 22221"/>
                <a:gd name="adj2" fmla="val 7952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75171" y="3033570"/>
            <a:ext cx="3221102" cy="2435772"/>
            <a:chOff x="7252139" y="1891862"/>
            <a:chExt cx="4572000" cy="3957145"/>
          </a:xfrm>
        </p:grpSpPr>
        <p:sp>
          <p:nvSpPr>
            <p:cNvPr id="25" name="Rectangle 24"/>
            <p:cNvSpPr/>
            <p:nvPr/>
          </p:nvSpPr>
          <p:spPr>
            <a:xfrm>
              <a:off x="7252139" y="1891862"/>
              <a:ext cx="4572000" cy="39571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US" sz="1400" b="1" dirty="0"/>
                <a:t>Microcontroller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943683" y="4850093"/>
              <a:ext cx="1122737" cy="8412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GPIO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87686" y="2137683"/>
              <a:ext cx="1072600" cy="81689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Flash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179266" y="2466789"/>
              <a:ext cx="1193283" cy="9393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CPU-2</a:t>
              </a:r>
            </a:p>
          </p:txBody>
        </p:sp>
        <p:sp>
          <p:nvSpPr>
            <p:cNvPr id="29" name="Left-Up Arrow 28"/>
            <p:cNvSpPr/>
            <p:nvPr/>
          </p:nvSpPr>
          <p:spPr>
            <a:xfrm>
              <a:off x="7417676" y="1977287"/>
              <a:ext cx="2341234" cy="2370450"/>
            </a:xfrm>
            <a:prstGeom prst="leftUpArrow">
              <a:avLst>
                <a:gd name="adj1" fmla="val 3214"/>
                <a:gd name="adj2" fmla="val 5840"/>
                <a:gd name="adj3" fmla="val 97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Up Arrow 29"/>
            <p:cNvSpPr/>
            <p:nvPr/>
          </p:nvSpPr>
          <p:spPr>
            <a:xfrm>
              <a:off x="10640826" y="3447596"/>
              <a:ext cx="301396" cy="766359"/>
            </a:xfrm>
            <a:prstGeom prst="upArrow">
              <a:avLst>
                <a:gd name="adj1" fmla="val 22221"/>
                <a:gd name="adj2" fmla="val 708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" name="Up Arrow 30"/>
            <p:cNvSpPr/>
            <p:nvPr/>
          </p:nvSpPr>
          <p:spPr>
            <a:xfrm rot="10800000">
              <a:off x="9289607" y="4237271"/>
              <a:ext cx="267085" cy="612822"/>
            </a:xfrm>
            <a:prstGeom prst="upArrow">
              <a:avLst>
                <a:gd name="adj1" fmla="val 22221"/>
                <a:gd name="adj2" fmla="val 7952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Up Arrow 31"/>
            <p:cNvSpPr/>
            <p:nvPr/>
          </p:nvSpPr>
          <p:spPr>
            <a:xfrm rot="5400000" flipV="1">
              <a:off x="9120837" y="2169530"/>
              <a:ext cx="242356" cy="763459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3" name="Up Arrow 32"/>
            <p:cNvSpPr/>
            <p:nvPr/>
          </p:nvSpPr>
          <p:spPr>
            <a:xfrm rot="10800000">
              <a:off x="7963123" y="4237271"/>
              <a:ext cx="267085" cy="612822"/>
            </a:xfrm>
            <a:prstGeom prst="upArrow">
              <a:avLst>
                <a:gd name="adj1" fmla="val 22221"/>
                <a:gd name="adj2" fmla="val 7952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256907" y="4850435"/>
              <a:ext cx="1376744" cy="84126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Peripheral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754047" y="3209434"/>
              <a:ext cx="1106239" cy="80056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SRAM</a:t>
              </a:r>
            </a:p>
          </p:txBody>
        </p:sp>
        <p:sp>
          <p:nvSpPr>
            <p:cNvPr id="36" name="Up Arrow 35"/>
            <p:cNvSpPr/>
            <p:nvPr/>
          </p:nvSpPr>
          <p:spPr>
            <a:xfrm rot="5400000" flipV="1">
              <a:off x="9127079" y="3262170"/>
              <a:ext cx="229872" cy="763456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530859" y="4851409"/>
              <a:ext cx="1112742" cy="8412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UART</a:t>
              </a:r>
            </a:p>
          </p:txBody>
        </p:sp>
        <p:sp>
          <p:nvSpPr>
            <p:cNvPr id="38" name="Up Arrow 37"/>
            <p:cNvSpPr/>
            <p:nvPr/>
          </p:nvSpPr>
          <p:spPr>
            <a:xfrm rot="5400000">
              <a:off x="10544776" y="3168081"/>
              <a:ext cx="214162" cy="2076548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Up Arrow 38"/>
            <p:cNvSpPr/>
            <p:nvPr/>
          </p:nvSpPr>
          <p:spPr>
            <a:xfrm rot="10800000">
              <a:off x="10837717" y="4237271"/>
              <a:ext cx="267085" cy="612822"/>
            </a:xfrm>
            <a:prstGeom prst="upArrow">
              <a:avLst>
                <a:gd name="adj1" fmla="val 22221"/>
                <a:gd name="adj2" fmla="val 7952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40" name="Up-Down Arrow 39"/>
          <p:cNvSpPr/>
          <p:nvPr/>
        </p:nvSpPr>
        <p:spPr>
          <a:xfrm rot="16200000">
            <a:off x="7851711" y="4299336"/>
            <a:ext cx="458818" cy="1580835"/>
          </a:xfrm>
          <a:prstGeom prst="up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448547" y="5687391"/>
            <a:ext cx="5380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Two embedded systems sending </a:t>
            </a:r>
            <a:r>
              <a:rPr lang="en-US" sz="2400" dirty="0">
                <a:solidFill>
                  <a:srgbClr val="25C6FF"/>
                </a:solidFill>
              </a:rPr>
              <a:t>command</a:t>
            </a:r>
            <a:r>
              <a:rPr lang="en-US" sz="2400" dirty="0">
                <a:solidFill>
                  <a:schemeClr val="bg1"/>
                </a:solidFill>
              </a:rPr>
              <a:t> and </a:t>
            </a:r>
            <a:r>
              <a:rPr lang="en-US" sz="2400" dirty="0">
                <a:solidFill>
                  <a:srgbClr val="25C6FF"/>
                </a:solidFill>
              </a:rPr>
              <a:t>responses</a:t>
            </a:r>
            <a:r>
              <a:rPr lang="en-US" sz="2400" dirty="0">
                <a:solidFill>
                  <a:schemeClr val="bg1"/>
                </a:solidFill>
              </a:rPr>
              <a:t> to each other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05454" y="2636616"/>
            <a:ext cx="13815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Platform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789339" y="2591820"/>
            <a:ext cx="13815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Platform 2</a:t>
            </a:r>
          </a:p>
        </p:txBody>
      </p:sp>
    </p:spTree>
    <p:extLst>
      <p:ext uri="{BB962C8B-B14F-4D97-AF65-F5344CB8AC3E}">
        <p14:creationId xmlns:p14="http://schemas.microsoft.com/office/powerpoint/2010/main" val="169454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Pointer Example [S5c]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785255" cy="1608133"/>
          </a:xfrm>
        </p:spPr>
        <p:txBody>
          <a:bodyPr/>
          <a:lstStyle/>
          <a:p>
            <a:r>
              <a:rPr lang="en-US" dirty="0"/>
              <a:t>You might not know the underlying type without some processing</a:t>
            </a:r>
          </a:p>
          <a:p>
            <a:pPr lvl="1"/>
            <a:r>
              <a:rPr lang="en-US" dirty="0"/>
              <a:t>Sequence of bytes being sent, first byte is type indicator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363594" y="3042504"/>
            <a:ext cx="3221102" cy="2435772"/>
            <a:chOff x="7252139" y="1891862"/>
            <a:chExt cx="4572000" cy="3957145"/>
          </a:xfrm>
        </p:grpSpPr>
        <p:sp>
          <p:nvSpPr>
            <p:cNvPr id="9" name="Rectangle 8"/>
            <p:cNvSpPr/>
            <p:nvPr/>
          </p:nvSpPr>
          <p:spPr>
            <a:xfrm>
              <a:off x="7252139" y="1891862"/>
              <a:ext cx="4572000" cy="39571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b="1" dirty="0"/>
                <a:t>Microcontroller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943683" y="4850093"/>
              <a:ext cx="1122737" cy="8412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GPIO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482435" y="2144110"/>
              <a:ext cx="1072600" cy="81689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Flash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979512" y="2546131"/>
              <a:ext cx="1193283" cy="939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CPU-1</a:t>
              </a:r>
            </a:p>
          </p:txBody>
        </p:sp>
        <p:sp>
          <p:nvSpPr>
            <p:cNvPr id="13" name="Left-Up Arrow 12"/>
            <p:cNvSpPr/>
            <p:nvPr/>
          </p:nvSpPr>
          <p:spPr>
            <a:xfrm>
              <a:off x="7417676" y="1977287"/>
              <a:ext cx="2341234" cy="2370450"/>
            </a:xfrm>
            <a:prstGeom prst="leftUpArrow">
              <a:avLst>
                <a:gd name="adj1" fmla="val 3214"/>
                <a:gd name="adj2" fmla="val 5840"/>
                <a:gd name="adj3" fmla="val 97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Up Arrow 13"/>
            <p:cNvSpPr/>
            <p:nvPr/>
          </p:nvSpPr>
          <p:spPr>
            <a:xfrm>
              <a:off x="8490714" y="3485484"/>
              <a:ext cx="301396" cy="766359"/>
            </a:xfrm>
            <a:prstGeom prst="upArrow">
              <a:avLst>
                <a:gd name="adj1" fmla="val 22221"/>
                <a:gd name="adj2" fmla="val 708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" name="Up Arrow 14"/>
            <p:cNvSpPr/>
            <p:nvPr/>
          </p:nvSpPr>
          <p:spPr>
            <a:xfrm rot="10800000">
              <a:off x="9289607" y="4237271"/>
              <a:ext cx="267085" cy="612822"/>
            </a:xfrm>
            <a:prstGeom prst="upArrow">
              <a:avLst>
                <a:gd name="adj1" fmla="val 22221"/>
                <a:gd name="adj2" fmla="val 7952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" name="Up Arrow 15"/>
            <p:cNvSpPr/>
            <p:nvPr/>
          </p:nvSpPr>
          <p:spPr>
            <a:xfrm rot="5400000">
              <a:off x="9941388" y="2112438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Up Arrow 16"/>
            <p:cNvSpPr/>
            <p:nvPr/>
          </p:nvSpPr>
          <p:spPr>
            <a:xfrm rot="10800000">
              <a:off x="7963123" y="4237271"/>
              <a:ext cx="267085" cy="612822"/>
            </a:xfrm>
            <a:prstGeom prst="upArrow">
              <a:avLst>
                <a:gd name="adj1" fmla="val 22221"/>
                <a:gd name="adj2" fmla="val 7952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417675" y="4850093"/>
              <a:ext cx="1376744" cy="84126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Peripheral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448796" y="3215861"/>
              <a:ext cx="1106239" cy="8005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SRAM</a:t>
              </a:r>
            </a:p>
          </p:txBody>
        </p:sp>
        <p:sp>
          <p:nvSpPr>
            <p:cNvPr id="20" name="Up Arrow 19"/>
            <p:cNvSpPr/>
            <p:nvPr/>
          </p:nvSpPr>
          <p:spPr>
            <a:xfrm rot="5400000">
              <a:off x="9923662" y="3211317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294102" y="4850093"/>
              <a:ext cx="1112742" cy="84125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UART</a:t>
              </a:r>
            </a:p>
          </p:txBody>
        </p:sp>
        <p:sp>
          <p:nvSpPr>
            <p:cNvPr id="22" name="Up Arrow 21"/>
            <p:cNvSpPr/>
            <p:nvPr/>
          </p:nvSpPr>
          <p:spPr>
            <a:xfrm rot="5400000">
              <a:off x="10544776" y="3168081"/>
              <a:ext cx="214162" cy="2076548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" name="Up Arrow 22"/>
            <p:cNvSpPr/>
            <p:nvPr/>
          </p:nvSpPr>
          <p:spPr>
            <a:xfrm rot="10800000">
              <a:off x="10693505" y="4237272"/>
              <a:ext cx="267085" cy="612822"/>
            </a:xfrm>
            <a:prstGeom prst="upArrow">
              <a:avLst>
                <a:gd name="adj1" fmla="val 22221"/>
                <a:gd name="adj2" fmla="val 7952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75171" y="3033570"/>
            <a:ext cx="3221102" cy="2435772"/>
            <a:chOff x="7252139" y="1891862"/>
            <a:chExt cx="4572000" cy="3957145"/>
          </a:xfrm>
        </p:grpSpPr>
        <p:sp>
          <p:nvSpPr>
            <p:cNvPr id="25" name="Rectangle 24"/>
            <p:cNvSpPr/>
            <p:nvPr/>
          </p:nvSpPr>
          <p:spPr>
            <a:xfrm>
              <a:off x="7252139" y="1891862"/>
              <a:ext cx="4572000" cy="39571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US" sz="1400" b="1" dirty="0"/>
                <a:t>Microcontroller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943683" y="4850093"/>
              <a:ext cx="1122737" cy="8412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GPIO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87686" y="2137683"/>
              <a:ext cx="1072600" cy="81689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Flash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179266" y="2466789"/>
              <a:ext cx="1193283" cy="9393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CPU-2</a:t>
              </a:r>
            </a:p>
          </p:txBody>
        </p:sp>
        <p:sp>
          <p:nvSpPr>
            <p:cNvPr id="29" name="Left-Up Arrow 28"/>
            <p:cNvSpPr/>
            <p:nvPr/>
          </p:nvSpPr>
          <p:spPr>
            <a:xfrm>
              <a:off x="7417676" y="1977287"/>
              <a:ext cx="2341234" cy="2370450"/>
            </a:xfrm>
            <a:prstGeom prst="leftUpArrow">
              <a:avLst>
                <a:gd name="adj1" fmla="val 3214"/>
                <a:gd name="adj2" fmla="val 5840"/>
                <a:gd name="adj3" fmla="val 97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Up Arrow 29"/>
            <p:cNvSpPr/>
            <p:nvPr/>
          </p:nvSpPr>
          <p:spPr>
            <a:xfrm>
              <a:off x="10640826" y="3447596"/>
              <a:ext cx="301396" cy="766359"/>
            </a:xfrm>
            <a:prstGeom prst="upArrow">
              <a:avLst>
                <a:gd name="adj1" fmla="val 22221"/>
                <a:gd name="adj2" fmla="val 708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" name="Up Arrow 30"/>
            <p:cNvSpPr/>
            <p:nvPr/>
          </p:nvSpPr>
          <p:spPr>
            <a:xfrm rot="10800000">
              <a:off x="9289607" y="4237271"/>
              <a:ext cx="267085" cy="612822"/>
            </a:xfrm>
            <a:prstGeom prst="upArrow">
              <a:avLst>
                <a:gd name="adj1" fmla="val 22221"/>
                <a:gd name="adj2" fmla="val 7952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Up Arrow 31"/>
            <p:cNvSpPr/>
            <p:nvPr/>
          </p:nvSpPr>
          <p:spPr>
            <a:xfrm rot="5400000" flipV="1">
              <a:off x="9120837" y="2169530"/>
              <a:ext cx="242356" cy="763459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3" name="Up Arrow 32"/>
            <p:cNvSpPr/>
            <p:nvPr/>
          </p:nvSpPr>
          <p:spPr>
            <a:xfrm rot="10800000">
              <a:off x="7963123" y="4237271"/>
              <a:ext cx="267085" cy="612822"/>
            </a:xfrm>
            <a:prstGeom prst="upArrow">
              <a:avLst>
                <a:gd name="adj1" fmla="val 22221"/>
                <a:gd name="adj2" fmla="val 7952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256907" y="4850435"/>
              <a:ext cx="1376744" cy="84126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Peripheral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754047" y="3209434"/>
              <a:ext cx="1106239" cy="80056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SRAM</a:t>
              </a:r>
            </a:p>
          </p:txBody>
        </p:sp>
        <p:sp>
          <p:nvSpPr>
            <p:cNvPr id="36" name="Up Arrow 35"/>
            <p:cNvSpPr/>
            <p:nvPr/>
          </p:nvSpPr>
          <p:spPr>
            <a:xfrm rot="5400000" flipV="1">
              <a:off x="9127079" y="3262170"/>
              <a:ext cx="229872" cy="763456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530859" y="4851409"/>
              <a:ext cx="1112742" cy="8412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UART</a:t>
              </a:r>
            </a:p>
          </p:txBody>
        </p:sp>
        <p:sp>
          <p:nvSpPr>
            <p:cNvPr id="38" name="Up Arrow 37"/>
            <p:cNvSpPr/>
            <p:nvPr/>
          </p:nvSpPr>
          <p:spPr>
            <a:xfrm rot="5400000">
              <a:off x="10544776" y="3168081"/>
              <a:ext cx="214162" cy="2076548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Up Arrow 38"/>
            <p:cNvSpPr/>
            <p:nvPr/>
          </p:nvSpPr>
          <p:spPr>
            <a:xfrm rot="10800000">
              <a:off x="10837717" y="4237271"/>
              <a:ext cx="267085" cy="612822"/>
            </a:xfrm>
            <a:prstGeom prst="upArrow">
              <a:avLst>
                <a:gd name="adj1" fmla="val 22221"/>
                <a:gd name="adj2" fmla="val 7952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40" name="Up-Down Arrow 39"/>
          <p:cNvSpPr/>
          <p:nvPr/>
        </p:nvSpPr>
        <p:spPr>
          <a:xfrm rot="16200000">
            <a:off x="7851711" y="4299336"/>
            <a:ext cx="458818" cy="1580835"/>
          </a:xfrm>
          <a:prstGeom prst="up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448547" y="5687391"/>
            <a:ext cx="5380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Two embedded systems sending </a:t>
            </a:r>
            <a:r>
              <a:rPr lang="en-US" sz="2400" dirty="0">
                <a:solidFill>
                  <a:srgbClr val="25C6FF"/>
                </a:solidFill>
              </a:rPr>
              <a:t>command</a:t>
            </a:r>
            <a:r>
              <a:rPr lang="en-US" sz="2400" dirty="0">
                <a:solidFill>
                  <a:schemeClr val="bg1"/>
                </a:solidFill>
              </a:rPr>
              <a:t> and </a:t>
            </a:r>
            <a:r>
              <a:rPr lang="en-US" sz="2400" dirty="0">
                <a:solidFill>
                  <a:srgbClr val="25C6FF"/>
                </a:solidFill>
              </a:rPr>
              <a:t>responses</a:t>
            </a:r>
            <a:r>
              <a:rPr lang="en-US" sz="2400" dirty="0">
                <a:solidFill>
                  <a:schemeClr val="bg1"/>
                </a:solidFill>
              </a:rPr>
              <a:t> to each other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05454" y="2636616"/>
            <a:ext cx="13815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Platform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789339" y="2591820"/>
            <a:ext cx="13815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Platform 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65373" y="2522672"/>
            <a:ext cx="29256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RSP_TYPE_1 = 0,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RSP_TYPE_2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1,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RSP_e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RSP_e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rsp_type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data[4];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rsp1;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RSP_e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rsp_type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rsp2;</a:t>
            </a:r>
          </a:p>
        </p:txBody>
      </p:sp>
    </p:spTree>
    <p:extLst>
      <p:ext uri="{BB962C8B-B14F-4D97-AF65-F5344CB8AC3E}">
        <p14:creationId xmlns:p14="http://schemas.microsoft.com/office/powerpoint/2010/main" val="47854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OC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MOOC Dark</Template>
  <TotalTime>13571</TotalTime>
  <Words>1195</Words>
  <Application>Microsoft Office PowerPoint</Application>
  <PresentationFormat>Widescreen</PresentationFormat>
  <Paragraphs>326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Helvetica Neue</vt:lpstr>
      <vt:lpstr>Helvetica Neue UltraLight</vt:lpstr>
      <vt:lpstr>Wingdings</vt:lpstr>
      <vt:lpstr>MOOC Dark</vt:lpstr>
      <vt:lpstr>Advanced Pointer Use</vt:lpstr>
      <vt:lpstr>Advanced Pointers [S2]</vt:lpstr>
      <vt:lpstr>Void Pointer [S3a]</vt:lpstr>
      <vt:lpstr>Void Pointer [S3b]</vt:lpstr>
      <vt:lpstr>Void Pointer [S3c]</vt:lpstr>
      <vt:lpstr>Malloc and Void *[S4]</vt:lpstr>
      <vt:lpstr>Void Pointer Example [S5a] </vt:lpstr>
      <vt:lpstr>Void Pointer Example [S5b] </vt:lpstr>
      <vt:lpstr>Void Pointer Example [S5c] </vt:lpstr>
      <vt:lpstr>Void Pointer Example [S5d] </vt:lpstr>
      <vt:lpstr>Double Pointer [S6a]</vt:lpstr>
      <vt:lpstr>Double Pointer [S6b]</vt:lpstr>
      <vt:lpstr>Double Pointer [S6c]</vt:lpstr>
      <vt:lpstr>Double Pointer Example [S7]</vt:lpstr>
      <vt:lpstr>Restrict Qualified Pointer [S8a]</vt:lpstr>
      <vt:lpstr>Restrict Qualified Pointer [S8b]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Abillar</dc:creator>
  <cp:lastModifiedBy>alex</cp:lastModifiedBy>
  <cp:revision>744</cp:revision>
  <dcterms:created xsi:type="dcterms:W3CDTF">2016-09-13T20:37:08Z</dcterms:created>
  <dcterms:modified xsi:type="dcterms:W3CDTF">2017-06-30T05:58:18Z</dcterms:modified>
</cp:coreProperties>
</file>