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65" r:id="rId2"/>
    <p:sldId id="427" r:id="rId3"/>
    <p:sldId id="434" r:id="rId4"/>
    <p:sldId id="428" r:id="rId5"/>
    <p:sldId id="431" r:id="rId6"/>
    <p:sldId id="429" r:id="rId7"/>
    <p:sldId id="430" r:id="rId8"/>
    <p:sldId id="432" r:id="rId9"/>
    <p:sldId id="433" r:id="rId10"/>
    <p:sldId id="435" r:id="rId11"/>
    <p:sldId id="440" r:id="rId12"/>
    <p:sldId id="439" r:id="rId13"/>
    <p:sldId id="441" r:id="rId14"/>
    <p:sldId id="442" r:id="rId15"/>
    <p:sldId id="443" r:id="rId16"/>
    <p:sldId id="445" r:id="rId17"/>
    <p:sldId id="444" r:id="rId18"/>
    <p:sldId id="44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billar" initials="DA" lastIdx="1" clrIdx="0">
    <p:extLst>
      <p:ext uri="{19B8F6BF-5375-455C-9EA6-DF929625EA0E}">
        <p15:presenceInfo xmlns:p15="http://schemas.microsoft.com/office/powerpoint/2012/main" userId="cacf579c1a3a12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C6FF"/>
    <a:srgbClr val="00B050"/>
    <a:srgbClr val="0B34A9"/>
    <a:srgbClr val="FFCC00"/>
    <a:srgbClr val="0FFA0F"/>
    <a:srgbClr val="5B9BD5"/>
    <a:srgbClr val="FFFFFF"/>
    <a:srgbClr val="009644"/>
    <a:srgbClr val="56FC56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8" autoAdjust="0"/>
    <p:restoredTop sz="83948" autoAdjust="0"/>
  </p:normalViewPr>
  <p:slideViewPr>
    <p:cSldViewPr snapToGrid="0">
      <p:cViewPr varScale="1">
        <p:scale>
          <a:sx n="60" d="100"/>
          <a:sy n="60" d="100"/>
        </p:scale>
        <p:origin x="200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1737C-FAE8-4E22-80A8-DF626DF4A916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BAD9F-8C4E-4038-BBED-9ACDD8ECD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2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18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3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8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3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0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3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7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7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3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8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5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9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800" y="191438"/>
            <a:ext cx="11785255" cy="88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799" y="1282847"/>
            <a:ext cx="11785255" cy="20723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C385-027E-48D1-B3CE-E75A27BD3EB1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4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bg2"/>
          </a:solidFill>
          <a:latin typeface="Helvetica Neue UltraLigh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bg2"/>
          </a:solidFill>
          <a:latin typeface="Helvetica Neue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bg2"/>
          </a:solidFill>
          <a:latin typeface="Helvetica Neue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Helvetica Neue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Function Pointers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95923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"/>
              </a:rPr>
              <a:t>Embedded Software Essentials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C2 M2 V6</a:t>
            </a:r>
          </a:p>
        </p:txBody>
      </p:sp>
    </p:spTree>
    <p:extLst>
      <p:ext uri="{BB962C8B-B14F-4D97-AF65-F5344CB8AC3E}">
        <p14:creationId xmlns:p14="http://schemas.microsoft.com/office/powerpoint/2010/main" val="260157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Vector Table [S5a]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6"/>
            <a:ext cx="6245334" cy="184922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Interrupts are special events that request the CPU to perform a specific operation</a:t>
            </a:r>
          </a:p>
          <a:p>
            <a:pPr lvl="2"/>
            <a:endParaRPr lang="en-US" dirty="0">
              <a:solidFill>
                <a:srgbClr val="25C6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74593" y="655220"/>
            <a:ext cx="2101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Code Memory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00195" y="1048605"/>
            <a:ext cx="81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0x0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207532" y="1122788"/>
            <a:ext cx="1342882" cy="5162205"/>
            <a:chOff x="9573936" y="1127275"/>
            <a:chExt cx="2204197" cy="5162205"/>
          </a:xfrm>
        </p:grpSpPr>
        <p:sp>
          <p:nvSpPr>
            <p:cNvPr id="9" name="Rectangle 8"/>
            <p:cNvSpPr/>
            <p:nvPr/>
          </p:nvSpPr>
          <p:spPr>
            <a:xfrm>
              <a:off x="9573937" y="1568632"/>
              <a:ext cx="2204196" cy="17476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.text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573937" y="1127275"/>
              <a:ext cx="2204196" cy="4413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.</a:t>
              </a:r>
              <a:r>
                <a:rPr lang="en-US" sz="2400" dirty="0" err="1">
                  <a:solidFill>
                    <a:srgbClr val="002060"/>
                  </a:solidFill>
                </a:rPr>
                <a:t>intvecs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573936" y="3316310"/>
              <a:ext cx="2204196" cy="56958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.</a:t>
              </a:r>
              <a:r>
                <a:rPr lang="en-US" sz="2400" dirty="0" err="1">
                  <a:solidFill>
                    <a:srgbClr val="002060"/>
                  </a:solidFill>
                </a:rPr>
                <a:t>const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573937" y="4665030"/>
              <a:ext cx="2204195" cy="1624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(unused)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573936" y="3885895"/>
              <a:ext cx="2204196" cy="39019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.</a:t>
              </a:r>
              <a:r>
                <a:rPr lang="en-US" sz="2400" dirty="0" err="1">
                  <a:solidFill>
                    <a:srgbClr val="002060"/>
                  </a:solidFill>
                </a:rPr>
                <a:t>cinit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573936" y="4274833"/>
              <a:ext cx="2204196" cy="39019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.</a:t>
              </a:r>
              <a:r>
                <a:rPr lang="en-US" sz="2400" dirty="0" err="1">
                  <a:solidFill>
                    <a:srgbClr val="002060"/>
                  </a:solidFill>
                </a:rPr>
                <a:t>pinit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22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Vector Table [S5b]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6"/>
            <a:ext cx="6245334" cy="382668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Interrupts are special events that request the CPU to perform a specific operation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E.g. Timers, GPIO, CPU Exception</a:t>
            </a:r>
            <a:endParaRPr lang="en-US" dirty="0">
              <a:solidFill>
                <a:srgbClr val="25C6FF"/>
              </a:solidFill>
            </a:endParaRPr>
          </a:p>
          <a:p>
            <a:pPr lvl="2"/>
            <a:endParaRPr lang="en-US" dirty="0">
              <a:solidFill>
                <a:srgbClr val="25C6FF"/>
              </a:solidFill>
            </a:endParaRPr>
          </a:p>
          <a:p>
            <a:r>
              <a:rPr lang="en-US" dirty="0">
                <a:solidFill>
                  <a:srgbClr val="25C6FF"/>
                </a:solidFill>
              </a:rPr>
              <a:t>Interrupt Service Routine (ISR):</a:t>
            </a:r>
            <a:r>
              <a:rPr lang="en-US" dirty="0">
                <a:solidFill>
                  <a:schemeClr val="bg1"/>
                </a:solidFill>
              </a:rPr>
              <a:t> Function to be called in response to an interrupt 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74593" y="655220"/>
            <a:ext cx="2101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Code Memory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00195" y="1048605"/>
            <a:ext cx="81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0x0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207532" y="1122788"/>
            <a:ext cx="1342882" cy="5162205"/>
            <a:chOff x="9573936" y="1127275"/>
            <a:chExt cx="2204197" cy="5162205"/>
          </a:xfrm>
        </p:grpSpPr>
        <p:sp>
          <p:nvSpPr>
            <p:cNvPr id="9" name="Rectangle 8"/>
            <p:cNvSpPr/>
            <p:nvPr/>
          </p:nvSpPr>
          <p:spPr>
            <a:xfrm>
              <a:off x="9573937" y="1568632"/>
              <a:ext cx="2204196" cy="17476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.text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573937" y="1127275"/>
              <a:ext cx="2204196" cy="4413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.</a:t>
              </a:r>
              <a:r>
                <a:rPr lang="en-US" sz="2400" dirty="0" err="1">
                  <a:solidFill>
                    <a:srgbClr val="002060"/>
                  </a:solidFill>
                </a:rPr>
                <a:t>intvecs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573936" y="3316310"/>
              <a:ext cx="2204196" cy="56958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.</a:t>
              </a:r>
              <a:r>
                <a:rPr lang="en-US" sz="2400" dirty="0" err="1">
                  <a:solidFill>
                    <a:srgbClr val="002060"/>
                  </a:solidFill>
                </a:rPr>
                <a:t>const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573937" y="4665030"/>
              <a:ext cx="2204195" cy="1624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(unused)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573936" y="3885895"/>
              <a:ext cx="2204196" cy="39019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.</a:t>
              </a:r>
              <a:r>
                <a:rPr lang="en-US" sz="2400" dirty="0" err="1">
                  <a:solidFill>
                    <a:srgbClr val="002060"/>
                  </a:solidFill>
                </a:rPr>
                <a:t>cinit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573936" y="4274833"/>
              <a:ext cx="2204196" cy="39019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.</a:t>
              </a:r>
              <a:r>
                <a:rPr lang="en-US" sz="2400" dirty="0" err="1">
                  <a:solidFill>
                    <a:srgbClr val="002060"/>
                  </a:solidFill>
                </a:rPr>
                <a:t>pinit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917609" y="6296401"/>
            <a:ext cx="210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Interrupt Vectors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50469" y="2824296"/>
            <a:ext cx="1446415" cy="349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Stack Pointer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49829" y="3176817"/>
            <a:ext cx="1446415" cy="349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NMI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247081" y="3525951"/>
            <a:ext cx="1446415" cy="349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Hard Fault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47081" y="3875085"/>
            <a:ext cx="1446415" cy="349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MPU Fault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48219" y="4227582"/>
            <a:ext cx="1446415" cy="349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Bus Fault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44527" y="4580103"/>
            <a:ext cx="1446415" cy="349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248218" y="4929237"/>
            <a:ext cx="1446415" cy="349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Power Control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248218" y="5278371"/>
            <a:ext cx="1446415" cy="349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Watchdog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251685" y="5627505"/>
            <a:ext cx="1446415" cy="349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FPU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251685" y="5976639"/>
            <a:ext cx="1446415" cy="349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0" name="Elbow Connector 29"/>
          <p:cNvCxnSpPr>
            <a:stCxn id="10" idx="1"/>
            <a:endCxn id="17" idx="0"/>
          </p:cNvCxnSpPr>
          <p:nvPr/>
        </p:nvCxnSpPr>
        <p:spPr>
          <a:xfrm rot="10800000" flipV="1">
            <a:off x="8973677" y="1343466"/>
            <a:ext cx="1233856" cy="1480829"/>
          </a:xfrm>
          <a:prstGeom prst="bentConnector2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2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Vector Table [S5c]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6"/>
            <a:ext cx="6245334" cy="525015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Interrupts are special events that request the CPU to perform a specific operation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E.g. Timers, GPIO, CPU Exception</a:t>
            </a:r>
            <a:endParaRPr lang="en-US" dirty="0">
              <a:solidFill>
                <a:srgbClr val="25C6FF"/>
              </a:solidFill>
            </a:endParaRPr>
          </a:p>
          <a:p>
            <a:pPr lvl="2"/>
            <a:endParaRPr lang="en-US" dirty="0">
              <a:solidFill>
                <a:srgbClr val="25C6FF"/>
              </a:solidFill>
            </a:endParaRPr>
          </a:p>
          <a:p>
            <a:r>
              <a:rPr lang="en-US" dirty="0">
                <a:solidFill>
                  <a:srgbClr val="25C6FF"/>
                </a:solidFill>
              </a:rPr>
              <a:t>Interrupt Service Routine (ISR):</a:t>
            </a:r>
            <a:r>
              <a:rPr lang="en-US" dirty="0">
                <a:solidFill>
                  <a:schemeClr val="bg1"/>
                </a:solidFill>
              </a:rPr>
              <a:t> Function to be called in response to an interrupt 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2"/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elvetica Neue UltraLight"/>
                <a:cs typeface="Times New Roman" panose="02020603050405020304" pitchFamily="18" charset="0"/>
              </a:rPr>
              <a:t>Placed at address 0x0 in code 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memory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74593" y="655220"/>
            <a:ext cx="2101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Code Memory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52363" y="1054606"/>
            <a:ext cx="81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0x0</a:t>
            </a:r>
            <a:endParaRPr lang="en-US" b="1" dirty="0">
              <a:solidFill>
                <a:srgbClr val="FFFF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207532" y="1122788"/>
            <a:ext cx="1342882" cy="5162205"/>
            <a:chOff x="9573936" y="1127275"/>
            <a:chExt cx="2204197" cy="5162205"/>
          </a:xfrm>
        </p:grpSpPr>
        <p:sp>
          <p:nvSpPr>
            <p:cNvPr id="9" name="Rectangle 8"/>
            <p:cNvSpPr/>
            <p:nvPr/>
          </p:nvSpPr>
          <p:spPr>
            <a:xfrm>
              <a:off x="9573937" y="1568632"/>
              <a:ext cx="2204196" cy="17476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.text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573937" y="1127275"/>
              <a:ext cx="2204196" cy="4413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.</a:t>
              </a:r>
              <a:r>
                <a:rPr lang="en-US" sz="2400" dirty="0" err="1">
                  <a:solidFill>
                    <a:srgbClr val="002060"/>
                  </a:solidFill>
                </a:rPr>
                <a:t>intvecs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573936" y="3316310"/>
              <a:ext cx="2204196" cy="56958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.</a:t>
              </a:r>
              <a:r>
                <a:rPr lang="en-US" sz="2400" dirty="0" err="1">
                  <a:solidFill>
                    <a:srgbClr val="002060"/>
                  </a:solidFill>
                </a:rPr>
                <a:t>const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573937" y="4665030"/>
              <a:ext cx="2204195" cy="1624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(unused)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573936" y="3885895"/>
              <a:ext cx="2204196" cy="39019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.</a:t>
              </a:r>
              <a:r>
                <a:rPr lang="en-US" sz="2400" dirty="0" err="1">
                  <a:solidFill>
                    <a:srgbClr val="002060"/>
                  </a:solidFill>
                </a:rPr>
                <a:t>cinit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573936" y="4274833"/>
              <a:ext cx="2204196" cy="39019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.</a:t>
              </a:r>
              <a:r>
                <a:rPr lang="en-US" sz="2400" dirty="0" err="1">
                  <a:solidFill>
                    <a:srgbClr val="002060"/>
                  </a:solidFill>
                </a:rPr>
                <a:t>pinit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917609" y="6296401"/>
            <a:ext cx="210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Interrupt Vectors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50469" y="2824296"/>
            <a:ext cx="1446415" cy="349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Stack Pointer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49829" y="3176817"/>
            <a:ext cx="1446415" cy="349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NMI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247081" y="3525951"/>
            <a:ext cx="1446415" cy="349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Hard Fault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47081" y="3875085"/>
            <a:ext cx="1446415" cy="349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MPU Fault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48219" y="4227582"/>
            <a:ext cx="1446415" cy="349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Bus Fault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44527" y="4580103"/>
            <a:ext cx="1446415" cy="349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248218" y="4929237"/>
            <a:ext cx="1446415" cy="349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Power Control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248218" y="5278371"/>
            <a:ext cx="1446415" cy="349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Watchdog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251685" y="5627505"/>
            <a:ext cx="1446415" cy="349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FPU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251685" y="5976639"/>
            <a:ext cx="1446415" cy="349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0" name="Elbow Connector 29"/>
          <p:cNvCxnSpPr>
            <a:stCxn id="10" idx="1"/>
            <a:endCxn id="17" idx="0"/>
          </p:cNvCxnSpPr>
          <p:nvPr/>
        </p:nvCxnSpPr>
        <p:spPr>
          <a:xfrm rot="10800000" flipV="1">
            <a:off x="8973677" y="1343466"/>
            <a:ext cx="1233856" cy="1480829"/>
          </a:xfrm>
          <a:prstGeom prst="bentConnector2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Brace 30"/>
          <p:cNvSpPr/>
          <p:nvPr/>
        </p:nvSpPr>
        <p:spPr>
          <a:xfrm>
            <a:off x="7917609" y="2861769"/>
            <a:ext cx="196081" cy="3434631"/>
          </a:xfrm>
          <a:prstGeom prst="lef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3264" y="4006350"/>
            <a:ext cx="1574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FF00"/>
                </a:solidFill>
              </a:rPr>
              <a:t>Array of function addresses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07532" y="1074700"/>
            <a:ext cx="1906360" cy="48944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Table [S6a]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7515334" cy="1015663"/>
          </a:xfrm>
        </p:spPr>
        <p:txBody>
          <a:bodyPr/>
          <a:lstStyle/>
          <a:p>
            <a:r>
              <a:rPr lang="en-US" dirty="0"/>
              <a:t>Definition requires both linker mapping and C/assembly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448685" y="3633752"/>
            <a:ext cx="9375370" cy="286232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#pragma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DATA_SECTION(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interruptVectors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intvecs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(* </a:t>
            </a:r>
            <a:r>
              <a:rPr lang="en-US" b="1" dirty="0" err="1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interruptVectors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[])(</a:t>
            </a:r>
            <a:r>
              <a:rPr lang="en-US" b="1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=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(</a:t>
            </a:r>
            <a:r>
              <a:rPr lang="en-US" b="1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(*)(</a:t>
            </a:r>
            <a:r>
              <a:rPr lang="en-US" b="1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))((</a:t>
            </a:r>
            <a:r>
              <a:rPr lang="en-US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uint32_t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)&amp;__STACK_END),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Initial stack pointer */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reset_ISR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                  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Reset handler         */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nmi_ISR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NMI handler           */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fault_ISR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Hard fault handler    */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mpu_ISR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MPU fault handler     */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busfault_ISR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Bus fault handler     */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…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More Interrupt handlers */</a:t>
            </a:r>
            <a:endParaRPr lang="en-US" dirty="0">
              <a:solidFill>
                <a:schemeClr val="bg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01734" y="3552000"/>
            <a:ext cx="1524000" cy="491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311244" y="1202182"/>
            <a:ext cx="3671811" cy="2271432"/>
            <a:chOff x="8181522" y="743137"/>
            <a:chExt cx="3928533" cy="2271432"/>
          </a:xfrm>
        </p:grpSpPr>
        <p:sp>
          <p:nvSpPr>
            <p:cNvPr id="5" name="Text Placeholder 3"/>
            <p:cNvSpPr txBox="1">
              <a:spLocks/>
            </p:cNvSpPr>
            <p:nvPr/>
          </p:nvSpPr>
          <p:spPr>
            <a:xfrm>
              <a:off x="8181522" y="743137"/>
              <a:ext cx="3928533" cy="22714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SECTIONS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{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intvecs</a:t>
              </a:r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: &gt; 0x00000000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.text :    &gt; MAIN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.</a:t>
              </a:r>
              <a:r>
                <a:rPr lang="en-US" sz="1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:   &gt; MAIN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…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6754" y="1422951"/>
              <a:ext cx="3158067" cy="4910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501369" y="580379"/>
            <a:ext cx="348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5C6FF"/>
                </a:solidFill>
              </a:rPr>
              <a:t>Linker Script Excerpt</a:t>
            </a:r>
            <a:endParaRPr lang="en-US" sz="2400" b="1" dirty="0">
              <a:solidFill>
                <a:srgbClr val="25C6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63801" y="2980578"/>
            <a:ext cx="446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5C6FF"/>
                </a:solidFill>
              </a:rPr>
              <a:t>MSP432 Startup File Excerpt</a:t>
            </a:r>
            <a:endParaRPr lang="en-US" sz="2400" b="1" dirty="0">
              <a:solidFill>
                <a:srgbClr val="25C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1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Table [S6b]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7515334" cy="1015663"/>
          </a:xfrm>
        </p:spPr>
        <p:txBody>
          <a:bodyPr/>
          <a:lstStyle/>
          <a:p>
            <a:r>
              <a:rPr lang="en-US" dirty="0"/>
              <a:t>Definition requires both linker mapping and C/assembly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448685" y="3633752"/>
            <a:ext cx="9375370" cy="286232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#pragma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DATA_SECTION(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interruptVectors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intvecs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(* </a:t>
            </a:r>
            <a:r>
              <a:rPr lang="en-US" b="1" dirty="0" err="1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interruptVectors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[])(</a:t>
            </a:r>
            <a:r>
              <a:rPr lang="en-US" b="1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=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(</a:t>
            </a:r>
            <a:r>
              <a:rPr lang="en-US" b="1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(*)(</a:t>
            </a:r>
            <a:r>
              <a:rPr lang="en-US" b="1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))((</a:t>
            </a:r>
            <a:r>
              <a:rPr lang="en-US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uint32_t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)&amp;__STACK_END),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Initial stack pointer */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reset_ISR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                  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Reset handler         */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nmi_ISR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                         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NMI handler           */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fault_ISR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Hard fault handler    */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mpu_ISR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MPU fault handler     */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busfault_ISR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Bus fault handler     */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…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More Interrupt handlers */</a:t>
            </a:r>
            <a:endParaRPr lang="en-US" dirty="0">
              <a:solidFill>
                <a:schemeClr val="bg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8685" y="3633752"/>
            <a:ext cx="6477049" cy="641915"/>
          </a:xfrm>
          <a:prstGeom prst="rect">
            <a:avLst/>
          </a:prstGeom>
          <a:noFill/>
          <a:ln w="28575">
            <a:solidFill>
              <a:srgbClr val="25C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6" idx="3"/>
            <a:endCxn id="12" idx="1"/>
          </p:cNvCxnSpPr>
          <p:nvPr/>
        </p:nvCxnSpPr>
        <p:spPr>
          <a:xfrm flipV="1">
            <a:off x="6925734" y="2127530"/>
            <a:ext cx="1745568" cy="1827180"/>
          </a:xfrm>
          <a:prstGeom prst="bentConnector3">
            <a:avLst>
              <a:gd name="adj1" fmla="val 50000"/>
            </a:avLst>
          </a:prstGeom>
          <a:ln w="28575">
            <a:solidFill>
              <a:srgbClr val="25C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3"/>
          <p:cNvSpPr txBox="1">
            <a:spLocks/>
          </p:cNvSpPr>
          <p:nvPr/>
        </p:nvSpPr>
        <p:spPr>
          <a:xfrm>
            <a:off x="8311244" y="1202182"/>
            <a:ext cx="3671811" cy="22714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SECTIONS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intvecs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: &gt; 0x00000000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.text : 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.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: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71302" y="1881996"/>
            <a:ext cx="3122765" cy="491067"/>
          </a:xfrm>
          <a:prstGeom prst="rect">
            <a:avLst/>
          </a:prstGeom>
          <a:noFill/>
          <a:ln w="28575">
            <a:solidFill>
              <a:srgbClr val="25C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501369" y="580379"/>
            <a:ext cx="348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5C6FF"/>
                </a:solidFill>
              </a:rPr>
              <a:t>Linker Script Excerpt</a:t>
            </a:r>
            <a:endParaRPr lang="en-US" sz="2400" b="1" dirty="0">
              <a:solidFill>
                <a:srgbClr val="25C6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63801" y="2980578"/>
            <a:ext cx="446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5C6FF"/>
                </a:solidFill>
              </a:rPr>
              <a:t>MSP432 Startup File Excerpt</a:t>
            </a:r>
            <a:endParaRPr lang="en-US" sz="2400" b="1" dirty="0">
              <a:solidFill>
                <a:srgbClr val="25C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2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Table [S7a]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1018227"/>
          </a:xfrm>
        </p:spPr>
        <p:txBody>
          <a:bodyPr/>
          <a:lstStyle/>
          <a:p>
            <a:r>
              <a:rPr lang="en-US" dirty="0"/>
              <a:t>Vector table is an array of function addresses</a:t>
            </a:r>
          </a:p>
          <a:p>
            <a:pPr lvl="1"/>
            <a:r>
              <a:rPr lang="en-US" dirty="0"/>
              <a:t>Used to “</a:t>
            </a:r>
            <a:r>
              <a:rPr lang="en-US" dirty="0">
                <a:solidFill>
                  <a:srgbClr val="FFFF00"/>
                </a:solidFill>
              </a:rPr>
              <a:t>jump</a:t>
            </a:r>
            <a:r>
              <a:rPr lang="en-US" dirty="0"/>
              <a:t>” into a routine when interrupt occurs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96485" y="3633752"/>
            <a:ext cx="6517381" cy="286232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#pragma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DATA_SECTION(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interruptVectors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intvecs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(* </a:t>
            </a:r>
            <a:r>
              <a:rPr lang="en-US" b="1" dirty="0" err="1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interruptVectors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[])(</a:t>
            </a:r>
            <a:r>
              <a:rPr lang="en-US" b="1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=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(*)(</a:t>
            </a:r>
            <a:r>
              <a:rPr lang="en-US" b="1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))((</a:t>
            </a:r>
            <a:r>
              <a:rPr lang="en-US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uint32_t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)&amp;__STACK_END),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reset_ISR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nmi_ISR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fault_ISR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mpu_ISR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busfault_ISR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…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More Interrupt handlers */</a:t>
            </a:r>
            <a:endParaRPr lang="en-US" dirty="0">
              <a:solidFill>
                <a:schemeClr val="bg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208" y="3043239"/>
            <a:ext cx="446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5C6FF"/>
                </a:solidFill>
              </a:rPr>
              <a:t>MSP432 Startup File Excerpt</a:t>
            </a:r>
            <a:endParaRPr lang="en-US" sz="2400" b="1" dirty="0">
              <a:solidFill>
                <a:srgbClr val="25C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50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Table [S7b]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1018227"/>
          </a:xfrm>
        </p:spPr>
        <p:txBody>
          <a:bodyPr/>
          <a:lstStyle/>
          <a:p>
            <a:r>
              <a:rPr lang="en-US" dirty="0"/>
              <a:t>Vector table is an array of function addresses</a:t>
            </a:r>
          </a:p>
          <a:p>
            <a:pPr lvl="1"/>
            <a:r>
              <a:rPr lang="en-US" dirty="0"/>
              <a:t>Used to “</a:t>
            </a:r>
            <a:r>
              <a:rPr lang="en-US" dirty="0">
                <a:solidFill>
                  <a:srgbClr val="FFFF00"/>
                </a:solidFill>
              </a:rPr>
              <a:t>jump</a:t>
            </a:r>
            <a:r>
              <a:rPr lang="en-US" dirty="0"/>
              <a:t>” into a routine when interrupt occurs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96485" y="3633752"/>
            <a:ext cx="6517381" cy="286232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#pragma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DATA_SECTION(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interruptVectors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intvecs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(* </a:t>
            </a:r>
            <a:r>
              <a:rPr lang="en-US" b="1" dirty="0" err="1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interruptVectors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[])(</a:t>
            </a:r>
            <a:r>
              <a:rPr lang="en-US" b="1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=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(*)(</a:t>
            </a:r>
            <a:r>
              <a:rPr lang="en-US" b="1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))((</a:t>
            </a:r>
            <a:r>
              <a:rPr lang="en-US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uint32_t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)&amp;__STACK_END),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reset_ISR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nmi_ISR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fault_ISR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mpu_ISR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busfault_ISR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…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More Interrupt handlers */</a:t>
            </a:r>
            <a:endParaRPr lang="en-US" dirty="0">
              <a:solidFill>
                <a:schemeClr val="bg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96485" y="3891448"/>
            <a:ext cx="6517381" cy="38960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208" y="3043239"/>
            <a:ext cx="446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5C6FF"/>
                </a:solidFill>
              </a:rPr>
              <a:t>MSP432 Startup File Excerpt</a:t>
            </a:r>
            <a:endParaRPr lang="en-US" sz="2400" b="1" dirty="0">
              <a:solidFill>
                <a:srgbClr val="25C6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185" y="3845413"/>
            <a:ext cx="446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Function pointer declaration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4326512" y="4605424"/>
            <a:ext cx="196081" cy="1803690"/>
          </a:xfrm>
          <a:prstGeom prst="lef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7855" y="4953271"/>
            <a:ext cx="2614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All Interrupt Subroutines are type void functions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Table [S7c]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1018227"/>
          </a:xfrm>
        </p:spPr>
        <p:txBody>
          <a:bodyPr/>
          <a:lstStyle/>
          <a:p>
            <a:r>
              <a:rPr lang="en-US" dirty="0"/>
              <a:t>Vector table is an array of function addresses</a:t>
            </a:r>
          </a:p>
          <a:p>
            <a:pPr lvl="1"/>
            <a:r>
              <a:rPr lang="en-US" dirty="0"/>
              <a:t>Used to “</a:t>
            </a:r>
            <a:r>
              <a:rPr lang="en-US" dirty="0">
                <a:solidFill>
                  <a:srgbClr val="FFFF00"/>
                </a:solidFill>
              </a:rPr>
              <a:t>jump</a:t>
            </a:r>
            <a:r>
              <a:rPr lang="en-US" dirty="0"/>
              <a:t>” into a routine when interrupt occurs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96485" y="3633752"/>
            <a:ext cx="6517381" cy="286232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#pragma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DATA_SECTION(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interruptVectors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intvecs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(* </a:t>
            </a:r>
            <a:r>
              <a:rPr lang="en-US" b="1" dirty="0" err="1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interruptVectors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[])(</a:t>
            </a:r>
            <a:r>
              <a:rPr lang="en-US" b="1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=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(*)(</a:t>
            </a:r>
            <a:r>
              <a:rPr lang="en-US" b="1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))((</a:t>
            </a:r>
            <a:r>
              <a:rPr lang="en-US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uint32_t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)&amp;__STACK_END),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reset_ISR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nmi_ISR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fault_ISR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mpu_ISR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busfault_ISR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…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More Interrupt handlers */</a:t>
            </a:r>
            <a:endParaRPr lang="en-US" dirty="0">
              <a:solidFill>
                <a:schemeClr val="bg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1586" y="3906981"/>
            <a:ext cx="3532910" cy="39901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208" y="3043239"/>
            <a:ext cx="446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5C6FF"/>
                </a:solidFill>
              </a:rPr>
              <a:t>MSP432 Startup File Excerpt</a:t>
            </a:r>
            <a:endParaRPr lang="en-US" sz="2400" b="1" dirty="0">
              <a:solidFill>
                <a:srgbClr val="25C6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2565" y="3705827"/>
            <a:ext cx="2726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Array should be read only functions set at compile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8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Table [S8a]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1018227"/>
          </a:xfrm>
        </p:spPr>
        <p:txBody>
          <a:bodyPr/>
          <a:lstStyle/>
          <a:p>
            <a:r>
              <a:rPr lang="en-US" dirty="0"/>
              <a:t>Vector table is an array of function addresses</a:t>
            </a:r>
          </a:p>
          <a:p>
            <a:pPr lvl="1"/>
            <a:r>
              <a:rPr lang="en-US" dirty="0"/>
              <a:t>Used to “</a:t>
            </a:r>
            <a:r>
              <a:rPr lang="en-US" dirty="0">
                <a:solidFill>
                  <a:srgbClr val="FFFF00"/>
                </a:solidFill>
              </a:rPr>
              <a:t>jump</a:t>
            </a:r>
            <a:r>
              <a:rPr lang="en-US" dirty="0"/>
              <a:t>” into a routine when interrupt occurs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96485" y="3633752"/>
            <a:ext cx="6517381" cy="286232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#pragma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DATA_SECTION(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interruptVectors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intvecs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(* </a:t>
            </a:r>
            <a:r>
              <a:rPr lang="en-US" b="1" dirty="0" err="1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interruptVectors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[])(</a:t>
            </a:r>
            <a:r>
              <a:rPr lang="en-US" b="1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=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(*)(</a:t>
            </a:r>
            <a:r>
              <a:rPr lang="en-US" b="1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))((</a:t>
            </a:r>
            <a:r>
              <a:rPr lang="en-US" dirty="0">
                <a:solidFill>
                  <a:srgbClr val="25C6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uint32_t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)&amp;__STACK_END),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reset_ISR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nmi_ISR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fault_ISR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mpu_ISR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busfault_ISR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…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More Interrupt handlers */</a:t>
            </a:r>
            <a:endParaRPr lang="en-US" dirty="0">
              <a:solidFill>
                <a:schemeClr val="bg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62698" y="4438571"/>
            <a:ext cx="5394959" cy="38281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208" y="3043239"/>
            <a:ext cx="446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5C6FF"/>
                </a:solidFill>
              </a:rPr>
              <a:t>MSP432 Startup File Excerpt</a:t>
            </a:r>
            <a:endParaRPr lang="en-US" sz="2400" b="1" dirty="0">
              <a:solidFill>
                <a:srgbClr val="25C6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1" y="3104675"/>
            <a:ext cx="2742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First element is the initial stack pointer to initialize the Core CPU Registers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>
            <a:stCxn id="11" idx="3"/>
            <a:endCxn id="5" idx="1"/>
          </p:cNvCxnSpPr>
          <p:nvPr/>
        </p:nvCxnSpPr>
        <p:spPr>
          <a:xfrm>
            <a:off x="3840276" y="3889505"/>
            <a:ext cx="1122422" cy="74047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97280" y="5395511"/>
            <a:ext cx="2742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5C6FF"/>
                </a:solidFill>
              </a:rPr>
              <a:t>High Priority ARM Core Exceptions</a:t>
            </a:r>
            <a:endParaRPr lang="en-US" sz="2400" b="1" dirty="0">
              <a:solidFill>
                <a:srgbClr val="25C6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62698" y="4804757"/>
            <a:ext cx="1845426" cy="1434914"/>
          </a:xfrm>
          <a:prstGeom prst="rect">
            <a:avLst/>
          </a:prstGeom>
          <a:noFill/>
          <a:ln w="28575">
            <a:solidFill>
              <a:srgbClr val="25C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cxnSp>
        <p:nvCxnSpPr>
          <p:cNvPr id="16" name="Straight Arrow Connector 15"/>
          <p:cNvCxnSpPr>
            <a:stCxn id="14" idx="3"/>
            <a:endCxn id="15" idx="1"/>
          </p:cNvCxnSpPr>
          <p:nvPr/>
        </p:nvCxnSpPr>
        <p:spPr>
          <a:xfrm flipV="1">
            <a:off x="3840275" y="5522214"/>
            <a:ext cx="1122423" cy="288796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64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 [S1a]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6293681" cy="3126497"/>
          </a:xfrm>
        </p:spPr>
        <p:txBody>
          <a:bodyPr/>
          <a:lstStyle/>
          <a:p>
            <a:r>
              <a:rPr lang="en-US" dirty="0"/>
              <a:t>Pointer that points to functions</a:t>
            </a:r>
          </a:p>
          <a:p>
            <a:endParaRPr lang="en-US" dirty="0"/>
          </a:p>
          <a:p>
            <a:r>
              <a:rPr lang="en-US" dirty="0"/>
              <a:t>Defined just like a function</a:t>
            </a:r>
          </a:p>
          <a:p>
            <a:pPr lvl="1"/>
            <a:r>
              <a:rPr lang="en-US" dirty="0"/>
              <a:t>Return type</a:t>
            </a:r>
          </a:p>
          <a:p>
            <a:pPr lvl="1"/>
            <a:r>
              <a:rPr lang="en-US" dirty="0"/>
              <a:t>Function parameters</a:t>
            </a:r>
          </a:p>
          <a:p>
            <a:pPr lvl="1"/>
            <a:r>
              <a:rPr lang="en-US" dirty="0"/>
              <a:t>Pointer name</a:t>
            </a:r>
          </a:p>
        </p:txBody>
      </p:sp>
      <p:sp>
        <p:nvSpPr>
          <p:cNvPr id="4" name="Rectangle 3"/>
          <p:cNvSpPr/>
          <p:nvPr/>
        </p:nvSpPr>
        <p:spPr>
          <a:xfrm>
            <a:off x="6365507" y="2120573"/>
            <a:ext cx="523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5C6FF"/>
                </a:solidFill>
              </a:rPr>
              <a:t>void </a:t>
            </a:r>
            <a:r>
              <a:rPr lang="en-US" sz="2400" dirty="0">
                <a:solidFill>
                  <a:schemeClr val="bg1"/>
                </a:solidFill>
              </a:rPr>
              <a:t>(* foo)(); </a:t>
            </a:r>
          </a:p>
          <a:p>
            <a:r>
              <a:rPr lang="en-US" sz="2400" dirty="0">
                <a:solidFill>
                  <a:srgbClr val="25C6FF"/>
                </a:solidFill>
              </a:rPr>
              <a:t>int8_t void </a:t>
            </a:r>
            <a:r>
              <a:rPr lang="en-US" sz="2400" dirty="0">
                <a:solidFill>
                  <a:schemeClr val="bg1"/>
                </a:solidFill>
              </a:rPr>
              <a:t>(* bar)( </a:t>
            </a:r>
            <a:r>
              <a:rPr lang="en-US" sz="2400" dirty="0">
                <a:solidFill>
                  <a:srgbClr val="25C6FF"/>
                </a:solidFill>
              </a:rPr>
              <a:t>int8_t</a:t>
            </a:r>
            <a:r>
              <a:rPr lang="en-US" sz="2400" dirty="0">
                <a:solidFill>
                  <a:schemeClr val="bg1"/>
                </a:solidFill>
              </a:rPr>
              <a:t> a, </a:t>
            </a:r>
            <a:r>
              <a:rPr lang="en-US" sz="2400" dirty="0">
                <a:solidFill>
                  <a:srgbClr val="25C6FF"/>
                </a:solidFill>
              </a:rPr>
              <a:t>int8_t</a:t>
            </a:r>
            <a:r>
              <a:rPr lang="en-US" sz="2400" dirty="0">
                <a:solidFill>
                  <a:schemeClr val="bg1"/>
                </a:solidFill>
              </a:rPr>
              <a:t> * b );  </a:t>
            </a:r>
          </a:p>
          <a:p>
            <a:r>
              <a:rPr lang="en-US" sz="2400" dirty="0">
                <a:solidFill>
                  <a:srgbClr val="25C6FF"/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 (* </a:t>
            </a:r>
            <a:r>
              <a:rPr lang="en-US" sz="2400" dirty="0" err="1">
                <a:solidFill>
                  <a:schemeClr val="bg1"/>
                </a:solidFill>
              </a:rPr>
              <a:t>func</a:t>
            </a:r>
            <a:r>
              <a:rPr lang="en-US" sz="2400" dirty="0">
                <a:solidFill>
                  <a:schemeClr val="bg1"/>
                </a:solidFill>
              </a:rPr>
              <a:t>)( </a:t>
            </a:r>
            <a:r>
              <a:rPr lang="en-US" sz="2400" dirty="0">
                <a:solidFill>
                  <a:srgbClr val="25C6FF"/>
                </a:solidFill>
              </a:rPr>
              <a:t>uint8_t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param</a:t>
            </a:r>
            <a:r>
              <a:rPr lang="en-US" sz="2400" dirty="0">
                <a:solidFill>
                  <a:schemeClr val="bg1"/>
                </a:solidFill>
              </a:rPr>
              <a:t> 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491480" y="4025140"/>
            <a:ext cx="51986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 smtClean="0">
                <a:solidFill>
                  <a:schemeClr val="bg1"/>
                </a:solidFill>
              </a:rPr>
              <a:t>( ( </a:t>
            </a:r>
            <a:r>
              <a:rPr lang="en-US" sz="2400" dirty="0">
                <a:solidFill>
                  <a:srgbClr val="25C6FF"/>
                </a:solidFill>
              </a:rPr>
              <a:t>void </a:t>
            </a:r>
            <a:r>
              <a:rPr lang="en-US" sz="2400" dirty="0" smtClean="0">
                <a:solidFill>
                  <a:schemeClr val="bg1"/>
                </a:solidFill>
              </a:rPr>
              <a:t>(*)) </a:t>
            </a:r>
            <a:r>
              <a:rPr lang="en-US" sz="2400" dirty="0">
                <a:solidFill>
                  <a:schemeClr val="bg1"/>
                </a:solidFill>
              </a:rPr>
              <a:t>) =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 </a:t>
            </a:r>
            <a:r>
              <a:rPr lang="en-US" sz="2400" dirty="0">
                <a:solidFill>
                  <a:srgbClr val="25C6FF"/>
                </a:solidFill>
              </a:rPr>
              <a:t>void</a:t>
            </a:r>
            <a:r>
              <a:rPr lang="en-US" sz="2400" dirty="0">
                <a:solidFill>
                  <a:schemeClr val="bg1"/>
                </a:solidFill>
              </a:rPr>
              <a:t>* ) 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	        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25C6FF"/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* 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 	    </a:t>
            </a:r>
            <a:r>
              <a:rPr lang="en-US" sz="2400" dirty="0">
                <a:solidFill>
                  <a:srgbClr val="FFFF00"/>
                </a:solidFill>
                <a:sym typeface="Wingdings" panose="05000000000000000000" pitchFamily="2" charset="2"/>
              </a:rPr>
              <a:t>    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=</a:t>
            </a:r>
            <a:r>
              <a:rPr lang="en-US" sz="2400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32-Bits!</a:t>
            </a:r>
            <a:r>
              <a:rPr lang="en-US" sz="2400" baseline="30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25799" y="6280121"/>
            <a:ext cx="4257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On our 32-bit ARM Architecture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34151" y="1548105"/>
            <a:ext cx="284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5C6FF"/>
                </a:solidFill>
              </a:rPr>
              <a:t>Example Declarations</a:t>
            </a:r>
          </a:p>
        </p:txBody>
      </p:sp>
    </p:spTree>
    <p:extLst>
      <p:ext uri="{BB962C8B-B14F-4D97-AF65-F5344CB8AC3E}">
        <p14:creationId xmlns:p14="http://schemas.microsoft.com/office/powerpoint/2010/main" val="189937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 [S1a]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6293681" cy="4767972"/>
          </a:xfrm>
        </p:spPr>
        <p:txBody>
          <a:bodyPr/>
          <a:lstStyle/>
          <a:p>
            <a:r>
              <a:rPr lang="en-US" dirty="0"/>
              <a:t>Pointer that points to functions</a:t>
            </a:r>
          </a:p>
          <a:p>
            <a:endParaRPr lang="en-US" dirty="0"/>
          </a:p>
          <a:p>
            <a:r>
              <a:rPr lang="en-US" dirty="0"/>
              <a:t>Defined just like a function</a:t>
            </a:r>
          </a:p>
          <a:p>
            <a:pPr lvl="1"/>
            <a:r>
              <a:rPr lang="en-US" dirty="0"/>
              <a:t>Return type</a:t>
            </a:r>
          </a:p>
          <a:p>
            <a:pPr lvl="1"/>
            <a:r>
              <a:rPr lang="en-US" dirty="0"/>
              <a:t>Function parameters</a:t>
            </a:r>
          </a:p>
          <a:p>
            <a:pPr lvl="1"/>
            <a:r>
              <a:rPr lang="en-US" dirty="0"/>
              <a:t>Pointer name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Dereferencing</a:t>
            </a:r>
            <a:r>
              <a:rPr lang="en-US" dirty="0"/>
              <a:t> a function pointer will call a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365507" y="2120573"/>
            <a:ext cx="523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5C6FF"/>
                </a:solidFill>
              </a:rPr>
              <a:t>void </a:t>
            </a:r>
            <a:r>
              <a:rPr lang="en-US" sz="2400" dirty="0">
                <a:solidFill>
                  <a:schemeClr val="bg1"/>
                </a:solidFill>
              </a:rPr>
              <a:t>(* foo)(); </a:t>
            </a:r>
          </a:p>
          <a:p>
            <a:r>
              <a:rPr lang="en-US" sz="2400" dirty="0">
                <a:solidFill>
                  <a:srgbClr val="25C6FF"/>
                </a:solidFill>
              </a:rPr>
              <a:t>int8_t void </a:t>
            </a:r>
            <a:r>
              <a:rPr lang="en-US" sz="2400" dirty="0">
                <a:solidFill>
                  <a:schemeClr val="bg1"/>
                </a:solidFill>
              </a:rPr>
              <a:t>(* bar)( </a:t>
            </a:r>
            <a:r>
              <a:rPr lang="en-US" sz="2400" dirty="0">
                <a:solidFill>
                  <a:srgbClr val="25C6FF"/>
                </a:solidFill>
              </a:rPr>
              <a:t>int8_t</a:t>
            </a:r>
            <a:r>
              <a:rPr lang="en-US" sz="2400" dirty="0">
                <a:solidFill>
                  <a:schemeClr val="bg1"/>
                </a:solidFill>
              </a:rPr>
              <a:t> a, </a:t>
            </a:r>
            <a:r>
              <a:rPr lang="en-US" sz="2400" dirty="0">
                <a:solidFill>
                  <a:srgbClr val="25C6FF"/>
                </a:solidFill>
              </a:rPr>
              <a:t>int8_t</a:t>
            </a:r>
            <a:r>
              <a:rPr lang="en-US" sz="2400" dirty="0">
                <a:solidFill>
                  <a:schemeClr val="bg1"/>
                </a:solidFill>
              </a:rPr>
              <a:t> * b );  </a:t>
            </a:r>
          </a:p>
          <a:p>
            <a:r>
              <a:rPr lang="en-US" sz="2400" dirty="0">
                <a:solidFill>
                  <a:srgbClr val="25C6FF"/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 (* </a:t>
            </a:r>
            <a:r>
              <a:rPr lang="en-US" sz="2400" dirty="0" err="1">
                <a:solidFill>
                  <a:schemeClr val="bg1"/>
                </a:solidFill>
              </a:rPr>
              <a:t>func</a:t>
            </a:r>
            <a:r>
              <a:rPr lang="en-US" sz="2400" dirty="0">
                <a:solidFill>
                  <a:schemeClr val="bg1"/>
                </a:solidFill>
              </a:rPr>
              <a:t>)( </a:t>
            </a:r>
            <a:r>
              <a:rPr lang="en-US" sz="2400" dirty="0">
                <a:solidFill>
                  <a:srgbClr val="25C6FF"/>
                </a:solidFill>
              </a:rPr>
              <a:t>uint8_t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param</a:t>
            </a:r>
            <a:r>
              <a:rPr lang="en-US" sz="2400" dirty="0">
                <a:solidFill>
                  <a:schemeClr val="bg1"/>
                </a:solidFill>
              </a:rPr>
              <a:t> 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491480" y="4025140"/>
            <a:ext cx="51986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 </a:t>
            </a:r>
            <a:r>
              <a:rPr lang="en-US" sz="2400" dirty="0">
                <a:solidFill>
                  <a:srgbClr val="25C6FF"/>
                </a:solidFill>
              </a:rPr>
              <a:t>void </a:t>
            </a:r>
            <a:r>
              <a:rPr lang="en-US" sz="2400" dirty="0">
                <a:solidFill>
                  <a:schemeClr val="bg1"/>
                </a:solidFill>
              </a:rPr>
              <a:t>(*foo) ) =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 </a:t>
            </a:r>
            <a:r>
              <a:rPr lang="en-US" sz="2400" dirty="0">
                <a:solidFill>
                  <a:srgbClr val="25C6FF"/>
                </a:solidFill>
              </a:rPr>
              <a:t>void</a:t>
            </a:r>
            <a:r>
              <a:rPr lang="en-US" sz="2400" dirty="0">
                <a:solidFill>
                  <a:schemeClr val="bg1"/>
                </a:solidFill>
              </a:rPr>
              <a:t>* ) 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	        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25C6FF"/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* 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 	    </a:t>
            </a:r>
            <a:r>
              <a:rPr lang="en-US" sz="2400" dirty="0">
                <a:solidFill>
                  <a:srgbClr val="FFFF00"/>
                </a:solidFill>
                <a:sym typeface="Wingdings" panose="05000000000000000000" pitchFamily="2" charset="2"/>
              </a:rPr>
              <a:t>    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=</a:t>
            </a:r>
            <a:r>
              <a:rPr lang="en-US" sz="2400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32-Bits!</a:t>
            </a:r>
            <a:r>
              <a:rPr lang="en-US" sz="2400" baseline="30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25799" y="6280121"/>
            <a:ext cx="4257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On our 32-bit ARM Architecture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34151" y="1548105"/>
            <a:ext cx="284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5C6FF"/>
                </a:solidFill>
              </a:rPr>
              <a:t>Example Declarations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6491480" y="5521962"/>
            <a:ext cx="4428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(* foo)();   </a:t>
            </a:r>
            <a:r>
              <a:rPr lang="en-US" sz="2400" dirty="0">
                <a:solidFill>
                  <a:srgbClr val="FFFF00"/>
                </a:solidFill>
                <a:sym typeface="Wingdings" panose="05000000000000000000" pitchFamily="2" charset="2"/>
              </a:rPr>
              <a:t>or  foo();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8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 Syntax [S2a]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0004980" cy="553998"/>
          </a:xfrm>
        </p:spPr>
        <p:txBody>
          <a:bodyPr/>
          <a:lstStyle/>
          <a:p>
            <a:r>
              <a:rPr lang="en-US" dirty="0"/>
              <a:t>Declaration requires </a:t>
            </a:r>
            <a:r>
              <a:rPr lang="en-US" dirty="0">
                <a:solidFill>
                  <a:srgbClr val="FFFF00"/>
                </a:solidFill>
              </a:rPr>
              <a:t>parentheses</a:t>
            </a:r>
            <a:r>
              <a:rPr lang="en-US" dirty="0"/>
              <a:t> and a pointer </a:t>
            </a:r>
            <a:r>
              <a:rPr lang="en-US" dirty="0">
                <a:solidFill>
                  <a:srgbClr val="FFFF00"/>
                </a:solidFill>
              </a:rPr>
              <a:t>*</a:t>
            </a:r>
          </a:p>
        </p:txBody>
      </p:sp>
      <p:sp>
        <p:nvSpPr>
          <p:cNvPr id="4" name="Rectangle 3"/>
          <p:cNvSpPr/>
          <p:nvPr/>
        </p:nvSpPr>
        <p:spPr>
          <a:xfrm>
            <a:off x="874288" y="2031847"/>
            <a:ext cx="102829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5C6FF"/>
                </a:solidFill>
              </a:rPr>
              <a:t>&lt;type&gt; </a:t>
            </a:r>
            <a:r>
              <a:rPr lang="en-US" sz="2400" dirty="0">
                <a:solidFill>
                  <a:schemeClr val="bg1"/>
                </a:solidFill>
              </a:rPr>
              <a:t>(*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function_pointer_name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2400" dirty="0">
                <a:solidFill>
                  <a:schemeClr val="bg1"/>
                </a:solidFill>
              </a:rPr>
              <a:t>)(</a:t>
            </a:r>
            <a:r>
              <a:rPr lang="en-US" sz="2400" dirty="0">
                <a:solidFill>
                  <a:srgbClr val="FFFF00"/>
                </a:solidFill>
              </a:rPr>
              <a:t>&lt;parameter list&gt;</a:t>
            </a:r>
            <a:r>
              <a:rPr lang="en-US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&lt;function-address&gt;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3487026" y="994497"/>
            <a:ext cx="413324" cy="3553327"/>
          </a:xfrm>
          <a:prstGeom prst="rightBrace">
            <a:avLst/>
          </a:prstGeom>
          <a:ln w="28575">
            <a:solidFill>
              <a:srgbClr val="25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73172" y="3173238"/>
            <a:ext cx="3628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5C6FF"/>
                </a:solidFill>
              </a:rPr>
              <a:t>Must be inside parentheses</a:t>
            </a:r>
          </a:p>
        </p:txBody>
      </p:sp>
    </p:spTree>
    <p:extLst>
      <p:ext uri="{BB962C8B-B14F-4D97-AF65-F5344CB8AC3E}">
        <p14:creationId xmlns:p14="http://schemas.microsoft.com/office/powerpoint/2010/main" val="8027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 Syntax [S2b]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0004980" cy="553998"/>
          </a:xfrm>
        </p:spPr>
        <p:txBody>
          <a:bodyPr/>
          <a:lstStyle/>
          <a:p>
            <a:r>
              <a:rPr lang="en-US" dirty="0"/>
              <a:t>Declaration requires </a:t>
            </a:r>
            <a:r>
              <a:rPr lang="en-US" dirty="0">
                <a:solidFill>
                  <a:srgbClr val="FFFF00"/>
                </a:solidFill>
              </a:rPr>
              <a:t>parentheses</a:t>
            </a:r>
            <a:r>
              <a:rPr lang="en-US" dirty="0"/>
              <a:t> and a pointer </a:t>
            </a:r>
            <a:r>
              <a:rPr lang="en-US" dirty="0">
                <a:solidFill>
                  <a:srgbClr val="FFFF00"/>
                </a:solidFill>
              </a:rPr>
              <a:t>*</a:t>
            </a:r>
          </a:p>
        </p:txBody>
      </p:sp>
      <p:sp>
        <p:nvSpPr>
          <p:cNvPr id="4" name="Rectangle 3"/>
          <p:cNvSpPr/>
          <p:nvPr/>
        </p:nvSpPr>
        <p:spPr>
          <a:xfrm>
            <a:off x="874288" y="2031847"/>
            <a:ext cx="102829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5C6FF"/>
                </a:solidFill>
              </a:rPr>
              <a:t>&lt;type&gt; </a:t>
            </a:r>
            <a:r>
              <a:rPr lang="en-US" sz="2400" dirty="0">
                <a:solidFill>
                  <a:schemeClr val="bg1"/>
                </a:solidFill>
              </a:rPr>
              <a:t>(*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function_pointer_name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2400" dirty="0">
                <a:solidFill>
                  <a:schemeClr val="bg1"/>
                </a:solidFill>
              </a:rPr>
              <a:t>)(</a:t>
            </a:r>
            <a:r>
              <a:rPr lang="en-US" sz="2400" dirty="0">
                <a:solidFill>
                  <a:srgbClr val="FFFF00"/>
                </a:solidFill>
              </a:rPr>
              <a:t>&lt;parameter list&gt;</a:t>
            </a:r>
            <a:r>
              <a:rPr lang="en-US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&lt;function-address&gt;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2436" y="4314230"/>
            <a:ext cx="22757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25C6FF"/>
                </a:solidFill>
              </a:rPr>
              <a:t>int8_t </a:t>
            </a:r>
            <a:r>
              <a:rPr lang="en-US" sz="2800" dirty="0">
                <a:solidFill>
                  <a:schemeClr val="bg1"/>
                </a:solidFill>
              </a:rPr>
              <a:t>* foo(); 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3487026" y="994497"/>
            <a:ext cx="413324" cy="3553327"/>
          </a:xfrm>
          <a:prstGeom prst="rightBrace">
            <a:avLst/>
          </a:prstGeom>
          <a:ln w="28575">
            <a:solidFill>
              <a:srgbClr val="25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73172" y="3173238"/>
            <a:ext cx="3628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5C6FF"/>
                </a:solidFill>
              </a:rPr>
              <a:t>Must be inside parentheses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4426" y="4353124"/>
            <a:ext cx="2874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25C6FF"/>
                </a:solidFill>
              </a:rPr>
              <a:t>int8_t </a:t>
            </a:r>
            <a:r>
              <a:rPr lang="en-US" sz="2800" dirty="0">
                <a:solidFill>
                  <a:schemeClr val="bg1"/>
                </a:solidFill>
              </a:rPr>
              <a:t>(* foo)();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2710" y="4876344"/>
            <a:ext cx="27659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 </a:t>
            </a:r>
            <a:r>
              <a:rPr lang="en-US" sz="2400" dirty="0">
                <a:solidFill>
                  <a:srgbClr val="FFFF00"/>
                </a:solidFill>
              </a:rPr>
              <a:t>function pointer variable declaration </a:t>
            </a:r>
            <a:r>
              <a:rPr lang="en-US" sz="2400" dirty="0">
                <a:solidFill>
                  <a:schemeClr val="bg1"/>
                </a:solidFill>
              </a:rPr>
              <a:t>that returns a int8_t type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76551" y="4837450"/>
            <a:ext cx="2847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 </a:t>
            </a:r>
            <a:r>
              <a:rPr lang="en-US" sz="2400" dirty="0">
                <a:solidFill>
                  <a:srgbClr val="FFFF00"/>
                </a:solidFill>
              </a:rPr>
              <a:t>function declaration</a:t>
            </a:r>
            <a:r>
              <a:rPr lang="en-US" sz="2400" dirty="0">
                <a:solidFill>
                  <a:schemeClr val="bg1"/>
                </a:solidFill>
              </a:rPr>
              <a:t> that returns a int8_t pointer type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13565" y="3335582"/>
            <a:ext cx="44283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/* Function Bar Prototype */</a:t>
            </a:r>
          </a:p>
          <a:p>
            <a:r>
              <a:rPr lang="en-US" sz="2800" dirty="0">
                <a:solidFill>
                  <a:srgbClr val="25C6FF"/>
                </a:solidFill>
              </a:rPr>
              <a:t>int8_t </a:t>
            </a:r>
            <a:r>
              <a:rPr lang="en-US" sz="2800" dirty="0">
                <a:solidFill>
                  <a:schemeClr val="bg1"/>
                </a:solidFill>
              </a:rPr>
              <a:t>bar();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00B050"/>
                </a:solidFill>
              </a:rPr>
              <a:t>/* Function Pointer */</a:t>
            </a:r>
          </a:p>
          <a:p>
            <a:r>
              <a:rPr lang="en-US" sz="2800" dirty="0">
                <a:solidFill>
                  <a:srgbClr val="25C6FF"/>
                </a:solidFill>
              </a:rPr>
              <a:t>int8_t </a:t>
            </a:r>
            <a:r>
              <a:rPr lang="en-US" sz="2800" dirty="0">
                <a:solidFill>
                  <a:schemeClr val="bg1"/>
                </a:solidFill>
              </a:rPr>
              <a:t>(* foo)() = 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&amp;</a:t>
            </a:r>
            <a:r>
              <a:rPr lang="en-US" sz="2800" dirty="0">
                <a:solidFill>
                  <a:schemeClr val="bg1"/>
                </a:solidFill>
              </a:rPr>
              <a:t>bar; </a:t>
            </a:r>
          </a:p>
        </p:txBody>
      </p:sp>
    </p:spTree>
    <p:extLst>
      <p:ext uri="{BB962C8B-B14F-4D97-AF65-F5344CB8AC3E}">
        <p14:creationId xmlns:p14="http://schemas.microsoft.com/office/powerpoint/2010/main" val="41019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 Syntax [S3a]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0004980" cy="1015663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Initialization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assignment</a:t>
            </a:r>
            <a:r>
              <a:rPr lang="en-US" dirty="0"/>
              <a:t> to a function pointer should have </a:t>
            </a:r>
            <a:r>
              <a:rPr lang="en-US" dirty="0">
                <a:solidFill>
                  <a:srgbClr val="FFFF00"/>
                </a:solidFill>
              </a:rPr>
              <a:t>matching </a:t>
            </a:r>
            <a:r>
              <a:rPr lang="en-US" dirty="0" smtClean="0">
                <a:solidFill>
                  <a:srgbClr val="FFFF00"/>
                </a:solidFill>
              </a:rPr>
              <a:t>return types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FF00"/>
                </a:solidFill>
              </a:rPr>
              <a:t>parameter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874288" y="2559338"/>
            <a:ext cx="102829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5C6FF"/>
                </a:solidFill>
              </a:rPr>
              <a:t>&lt;type&gt; </a:t>
            </a:r>
            <a:r>
              <a:rPr lang="en-US" sz="2400" dirty="0">
                <a:solidFill>
                  <a:schemeClr val="bg1"/>
                </a:solidFill>
              </a:rPr>
              <a:t>(*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function_pointer_name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2400" dirty="0">
                <a:solidFill>
                  <a:schemeClr val="bg1"/>
                </a:solidFill>
              </a:rPr>
              <a:t>)(</a:t>
            </a:r>
            <a:r>
              <a:rPr lang="en-US" sz="2400" dirty="0">
                <a:solidFill>
                  <a:srgbClr val="FFFF00"/>
                </a:solidFill>
              </a:rPr>
              <a:t>&lt;parameter list&gt;</a:t>
            </a:r>
            <a:r>
              <a:rPr lang="en-US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&lt;function-address&gt;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4015522" y="4714888"/>
            <a:ext cx="32358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25C6FF"/>
                </a:solidFill>
              </a:rPr>
              <a:t>int</a:t>
            </a:r>
            <a:r>
              <a:rPr lang="en-US" sz="2800" dirty="0">
                <a:solidFill>
                  <a:srgbClr val="25C6FF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foo( </a:t>
            </a:r>
            <a:r>
              <a:rPr lang="en-US" sz="2800" dirty="0" err="1">
                <a:solidFill>
                  <a:srgbClr val="25C6FF"/>
                </a:solidFill>
              </a:rPr>
              <a:t>int</a:t>
            </a:r>
            <a:r>
              <a:rPr lang="en-US" sz="2800" dirty="0">
                <a:solidFill>
                  <a:srgbClr val="25C6FF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a, </a:t>
            </a:r>
            <a:r>
              <a:rPr lang="en-US" sz="2800" dirty="0" err="1">
                <a:solidFill>
                  <a:srgbClr val="25C6FF"/>
                </a:solidFill>
              </a:rPr>
              <a:t>int</a:t>
            </a:r>
            <a:r>
              <a:rPr lang="en-US" sz="2800" dirty="0">
                <a:solidFill>
                  <a:srgbClr val="25C6FF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b );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ret = foo(1, 3) 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1237284" y="2841610"/>
            <a:ext cx="388940" cy="938469"/>
          </a:xfrm>
          <a:prstGeom prst="rightBrace">
            <a:avLst/>
          </a:prstGeom>
          <a:ln w="28575">
            <a:solidFill>
              <a:srgbClr val="25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06105" y="4714888"/>
            <a:ext cx="37511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25C6FF"/>
                </a:solidFill>
              </a:rPr>
              <a:t>int</a:t>
            </a:r>
            <a:r>
              <a:rPr lang="en-US" sz="2800" dirty="0">
                <a:solidFill>
                  <a:srgbClr val="25C6FF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(* </a:t>
            </a:r>
            <a:r>
              <a:rPr lang="en-US" sz="2800" dirty="0" err="1">
                <a:solidFill>
                  <a:schemeClr val="bg1"/>
                </a:solidFill>
              </a:rPr>
              <a:t>fptr</a:t>
            </a:r>
            <a:r>
              <a:rPr lang="en-US" sz="2800" dirty="0">
                <a:solidFill>
                  <a:schemeClr val="bg1"/>
                </a:solidFill>
              </a:rPr>
              <a:t>)( </a:t>
            </a:r>
            <a:r>
              <a:rPr lang="en-US" sz="2800" dirty="0" err="1">
                <a:solidFill>
                  <a:srgbClr val="25C6FF"/>
                </a:solidFill>
              </a:rPr>
              <a:t>int</a:t>
            </a:r>
            <a:r>
              <a:rPr lang="en-US" sz="2800" dirty="0">
                <a:solidFill>
                  <a:srgbClr val="25C6FF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c, </a:t>
            </a:r>
            <a:r>
              <a:rPr lang="en-US" sz="2800" dirty="0" err="1">
                <a:solidFill>
                  <a:srgbClr val="25C6FF"/>
                </a:solidFill>
              </a:rPr>
              <a:t>int</a:t>
            </a:r>
            <a:r>
              <a:rPr lang="en-US" sz="2800" dirty="0">
                <a:solidFill>
                  <a:srgbClr val="25C6FF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d );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fptr</a:t>
            </a:r>
            <a:r>
              <a:rPr lang="en-US" sz="2800" dirty="0">
                <a:solidFill>
                  <a:schemeClr val="bg1"/>
                </a:solidFill>
              </a:rPr>
              <a:t> = &amp;foo; </a:t>
            </a:r>
          </a:p>
          <a:p>
            <a:r>
              <a:rPr lang="en-US" sz="2800" dirty="0">
                <a:solidFill>
                  <a:schemeClr val="bg1"/>
                </a:solidFill>
              </a:rPr>
              <a:t>ret = </a:t>
            </a:r>
            <a:r>
              <a:rPr lang="en-US" sz="2800" dirty="0" err="1">
                <a:solidFill>
                  <a:schemeClr val="bg1"/>
                </a:solidFill>
              </a:rPr>
              <a:t>fptr</a:t>
            </a:r>
            <a:r>
              <a:rPr lang="en-US" sz="2800" dirty="0">
                <a:solidFill>
                  <a:schemeClr val="bg1"/>
                </a:solidFill>
              </a:rPr>
              <a:t>(1, 3);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3952" y="4776810"/>
            <a:ext cx="2535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Declarations:</a:t>
            </a:r>
          </a:p>
        </p:txBody>
      </p:sp>
      <p:sp>
        <p:nvSpPr>
          <p:cNvPr id="15" name="Right Brace 14"/>
          <p:cNvSpPr/>
          <p:nvPr/>
        </p:nvSpPr>
        <p:spPr>
          <a:xfrm rot="5400000">
            <a:off x="6488521" y="2205394"/>
            <a:ext cx="413324" cy="2186518"/>
          </a:xfrm>
          <a:prstGeom prst="rightBrace">
            <a:avLst/>
          </a:prstGeom>
          <a:ln w="28575">
            <a:solidFill>
              <a:srgbClr val="25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62519" y="3692406"/>
            <a:ext cx="6419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5C6FF"/>
                </a:solidFill>
              </a:rPr>
              <a:t>Should be consistent with function being assigned</a:t>
            </a:r>
          </a:p>
        </p:txBody>
      </p:sp>
      <p:cxnSp>
        <p:nvCxnSpPr>
          <p:cNvPr id="6" name="Elbow Connector 5"/>
          <p:cNvCxnSpPr>
            <a:stCxn id="16" idx="3"/>
          </p:cNvCxnSpPr>
          <p:nvPr/>
        </p:nvCxnSpPr>
        <p:spPr>
          <a:xfrm flipV="1">
            <a:off x="7381840" y="2967263"/>
            <a:ext cx="2002039" cy="955976"/>
          </a:xfrm>
          <a:prstGeom prst="bentConnector3">
            <a:avLst>
              <a:gd name="adj1" fmla="val 100081"/>
            </a:avLst>
          </a:prstGeom>
          <a:ln w="28575">
            <a:solidFill>
              <a:srgbClr val="25C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3297" y="5586346"/>
            <a:ext cx="346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Calling the functions:</a:t>
            </a:r>
          </a:p>
        </p:txBody>
      </p:sp>
    </p:spTree>
    <p:extLst>
      <p:ext uri="{BB962C8B-B14F-4D97-AF65-F5344CB8AC3E}">
        <p14:creationId xmlns:p14="http://schemas.microsoft.com/office/powerpoint/2010/main" val="613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 Syntax [S3b]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0004980" cy="1015663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Initialization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assignment</a:t>
            </a:r>
            <a:r>
              <a:rPr lang="en-US" dirty="0"/>
              <a:t> to a function pointer should have </a:t>
            </a:r>
            <a:r>
              <a:rPr lang="en-US" dirty="0">
                <a:solidFill>
                  <a:srgbClr val="FFFF00"/>
                </a:solidFill>
              </a:rPr>
              <a:t>matching </a:t>
            </a:r>
            <a:r>
              <a:rPr lang="en-US" dirty="0" smtClean="0">
                <a:solidFill>
                  <a:srgbClr val="FFFF00"/>
                </a:solidFill>
              </a:rPr>
              <a:t>return types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FF00"/>
                </a:solidFill>
              </a:rPr>
              <a:t>parameter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874288" y="2559338"/>
            <a:ext cx="102829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5C6FF"/>
                </a:solidFill>
              </a:rPr>
              <a:t>&lt;type&gt; </a:t>
            </a:r>
            <a:r>
              <a:rPr lang="en-US" sz="2400" dirty="0">
                <a:solidFill>
                  <a:schemeClr val="bg1"/>
                </a:solidFill>
              </a:rPr>
              <a:t>(*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function_pointer_name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2400" dirty="0">
                <a:solidFill>
                  <a:schemeClr val="bg1"/>
                </a:solidFill>
              </a:rPr>
              <a:t>)(</a:t>
            </a:r>
            <a:r>
              <a:rPr lang="en-US" sz="2400" dirty="0">
                <a:solidFill>
                  <a:srgbClr val="FFFF00"/>
                </a:solidFill>
              </a:rPr>
              <a:t>&lt;parameter list&gt;</a:t>
            </a:r>
            <a:r>
              <a:rPr lang="en-US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&lt;function-address&gt;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7921430" y="3824599"/>
            <a:ext cx="32358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25C6FF"/>
                </a:solidFill>
              </a:rPr>
              <a:t>int</a:t>
            </a:r>
            <a:r>
              <a:rPr lang="en-US" sz="2800" dirty="0">
                <a:solidFill>
                  <a:srgbClr val="25C6FF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foo( </a:t>
            </a:r>
            <a:r>
              <a:rPr lang="en-US" sz="2800" dirty="0" err="1">
                <a:solidFill>
                  <a:srgbClr val="25C6FF"/>
                </a:solidFill>
              </a:rPr>
              <a:t>int</a:t>
            </a:r>
            <a:r>
              <a:rPr lang="en-US" sz="2800" dirty="0">
                <a:solidFill>
                  <a:srgbClr val="25C6FF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a, </a:t>
            </a:r>
            <a:r>
              <a:rPr lang="en-US" sz="2800" dirty="0" err="1">
                <a:solidFill>
                  <a:srgbClr val="25C6FF"/>
                </a:solidFill>
              </a:rPr>
              <a:t>int</a:t>
            </a:r>
            <a:r>
              <a:rPr lang="en-US" sz="2800" dirty="0">
                <a:solidFill>
                  <a:srgbClr val="25C6FF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b );</a:t>
            </a:r>
          </a:p>
          <a:p>
            <a:r>
              <a:rPr lang="en-US" sz="2800" dirty="0" err="1">
                <a:solidFill>
                  <a:srgbClr val="25C6FF"/>
                </a:solidFill>
              </a:rPr>
              <a:t>int</a:t>
            </a:r>
            <a:r>
              <a:rPr lang="en-US" sz="2800" dirty="0">
                <a:solidFill>
                  <a:srgbClr val="25C6FF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bar( </a:t>
            </a:r>
            <a:r>
              <a:rPr lang="en-US" sz="2800" dirty="0" err="1">
                <a:solidFill>
                  <a:srgbClr val="25C6FF"/>
                </a:solidFill>
              </a:rPr>
              <a:t>int</a:t>
            </a:r>
            <a:r>
              <a:rPr lang="en-US" sz="2800" dirty="0">
                <a:solidFill>
                  <a:srgbClr val="25C6FF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c, </a:t>
            </a:r>
            <a:r>
              <a:rPr lang="en-US" sz="2800" dirty="0" err="1">
                <a:solidFill>
                  <a:srgbClr val="25C6FF"/>
                </a:solidFill>
              </a:rPr>
              <a:t>int</a:t>
            </a:r>
            <a:r>
              <a:rPr lang="en-US" sz="2800" dirty="0">
                <a:solidFill>
                  <a:srgbClr val="25C6FF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d 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9793" y="3587279"/>
            <a:ext cx="5694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25C6FF"/>
                </a:solidFill>
              </a:rPr>
              <a:t>typedef</a:t>
            </a:r>
            <a:r>
              <a:rPr lang="en-US" sz="2800" dirty="0">
                <a:solidFill>
                  <a:srgbClr val="25C6FF"/>
                </a:solidFill>
              </a:rPr>
              <a:t> </a:t>
            </a:r>
            <a:r>
              <a:rPr lang="en-US" sz="2800" dirty="0" err="1">
                <a:solidFill>
                  <a:srgbClr val="25C6FF"/>
                </a:solidFill>
              </a:rPr>
              <a:t>int</a:t>
            </a:r>
            <a:r>
              <a:rPr lang="en-US" sz="2800" dirty="0">
                <a:solidFill>
                  <a:srgbClr val="25C6FF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(* </a:t>
            </a:r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fptr_TYPE</a:t>
            </a:r>
            <a:r>
              <a:rPr lang="en-US" sz="2800" dirty="0">
                <a:solidFill>
                  <a:schemeClr val="bg1"/>
                </a:solidFill>
              </a:rPr>
              <a:t>)( </a:t>
            </a:r>
            <a:r>
              <a:rPr lang="en-US" sz="2800" dirty="0" err="1">
                <a:solidFill>
                  <a:srgbClr val="25C6FF"/>
                </a:solidFill>
              </a:rPr>
              <a:t>int</a:t>
            </a:r>
            <a:r>
              <a:rPr lang="en-US" sz="2800" dirty="0">
                <a:solidFill>
                  <a:srgbClr val="25C6FF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c, </a:t>
            </a:r>
            <a:r>
              <a:rPr lang="en-US" sz="2800" dirty="0" err="1">
                <a:solidFill>
                  <a:srgbClr val="25C6FF"/>
                </a:solidFill>
              </a:rPr>
              <a:t>int</a:t>
            </a:r>
            <a:r>
              <a:rPr lang="en-US" sz="2800" dirty="0">
                <a:solidFill>
                  <a:srgbClr val="25C6FF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d 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793" y="4505641"/>
            <a:ext cx="561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Two function pointer declarations: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21430" y="4825035"/>
            <a:ext cx="346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Calling the functions: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793" y="4985755"/>
            <a:ext cx="38349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fptr_TYPE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fptr1 = &amp;foo; </a:t>
            </a:r>
          </a:p>
          <a:p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fptr_TYPE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fptr2 = &amp;bar;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21430" y="5319806"/>
            <a:ext cx="32358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ret = fptr1(1, 3);</a:t>
            </a:r>
          </a:p>
          <a:p>
            <a:r>
              <a:rPr lang="en-US" sz="2800" dirty="0">
                <a:solidFill>
                  <a:schemeClr val="bg1"/>
                </a:solidFill>
              </a:rPr>
              <a:t>ret = (*fptr2)(4, 5);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21430" y="3376157"/>
            <a:ext cx="346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Defined functions:</a:t>
            </a:r>
          </a:p>
        </p:txBody>
      </p:sp>
      <p:cxnSp>
        <p:nvCxnSpPr>
          <p:cNvPr id="19" name="Elbow Connector 18"/>
          <p:cNvCxnSpPr>
            <a:stCxn id="5" idx="3"/>
            <a:endCxn id="7" idx="1"/>
          </p:cNvCxnSpPr>
          <p:nvPr/>
        </p:nvCxnSpPr>
        <p:spPr>
          <a:xfrm flipV="1">
            <a:off x="4374731" y="4301653"/>
            <a:ext cx="3546699" cy="1161156"/>
          </a:xfrm>
          <a:prstGeom prst="bentConnector3">
            <a:avLst>
              <a:gd name="adj1" fmla="val 64063"/>
            </a:avLst>
          </a:prstGeom>
          <a:ln w="28575">
            <a:solidFill>
              <a:srgbClr val="25C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30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 Array [S4a]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0004980" cy="55399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Function pointers can be declared with an array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6987" y="2762789"/>
            <a:ext cx="5694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25C6FF"/>
                </a:solidFill>
              </a:rPr>
              <a:t>typedef</a:t>
            </a:r>
            <a:r>
              <a:rPr lang="en-US" sz="2800" dirty="0">
                <a:solidFill>
                  <a:srgbClr val="25C6FF"/>
                </a:solidFill>
              </a:rPr>
              <a:t> void </a:t>
            </a:r>
            <a:r>
              <a:rPr lang="en-US" sz="2800" dirty="0">
                <a:solidFill>
                  <a:schemeClr val="bg1"/>
                </a:solidFill>
              </a:rPr>
              <a:t>(* </a:t>
            </a:r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FuncPtr_t</a:t>
            </a:r>
            <a:r>
              <a:rPr lang="en-US" sz="2800" dirty="0">
                <a:solidFill>
                  <a:schemeClr val="bg1"/>
                </a:solidFill>
              </a:rPr>
              <a:t>[2])();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6987" y="3575099"/>
            <a:ext cx="33173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FuncPtr_t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example = </a:t>
            </a:r>
          </a:p>
          <a:p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foo,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bar</a:t>
            </a:r>
          </a:p>
          <a:p>
            <a:r>
              <a:rPr lang="en-US" sz="28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15095" y="2239569"/>
            <a:ext cx="346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Alternatively…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361740" y="2762789"/>
            <a:ext cx="5694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5C6FF"/>
                </a:solidFill>
              </a:rPr>
              <a:t>typedef void </a:t>
            </a:r>
            <a:r>
              <a:rPr lang="en-US" sz="2800" dirty="0">
                <a:solidFill>
                  <a:schemeClr val="bg1"/>
                </a:solidFill>
              </a:rPr>
              <a:t>(* </a:t>
            </a:r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FuncPtr_t</a:t>
            </a:r>
            <a:r>
              <a:rPr lang="en-US" sz="2800" dirty="0">
                <a:solidFill>
                  <a:schemeClr val="bg1"/>
                </a:solidFill>
              </a:rPr>
              <a:t>());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361739" y="3575099"/>
            <a:ext cx="43034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FuncPtr_t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example[2] = </a:t>
            </a:r>
          </a:p>
          <a:p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foo,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bar</a:t>
            </a:r>
          </a:p>
          <a:p>
            <a:r>
              <a:rPr lang="en-US" sz="2800" dirty="0">
                <a:solidFill>
                  <a:schemeClr val="bg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017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 Array [S4b]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0004980" cy="55399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Function pointers can be declared with an array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6987" y="2762789"/>
            <a:ext cx="5694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25C6FF"/>
                </a:solidFill>
              </a:rPr>
              <a:t>typedef</a:t>
            </a:r>
            <a:r>
              <a:rPr lang="en-US" sz="2800" dirty="0">
                <a:solidFill>
                  <a:srgbClr val="25C6FF"/>
                </a:solidFill>
              </a:rPr>
              <a:t> void </a:t>
            </a:r>
            <a:r>
              <a:rPr lang="en-US" sz="2800" dirty="0">
                <a:solidFill>
                  <a:schemeClr val="bg1"/>
                </a:solidFill>
              </a:rPr>
              <a:t>(* </a:t>
            </a:r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FuncPtr_t</a:t>
            </a:r>
            <a:r>
              <a:rPr lang="en-US" sz="2800" dirty="0">
                <a:solidFill>
                  <a:schemeClr val="bg1"/>
                </a:solidFill>
              </a:rPr>
              <a:t>[2])();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6987" y="3575099"/>
            <a:ext cx="33173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FuncPtr_t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example = </a:t>
            </a:r>
          </a:p>
          <a:p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foo,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bar</a:t>
            </a:r>
          </a:p>
          <a:p>
            <a:r>
              <a:rPr lang="en-US" sz="28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57694" y="2244278"/>
            <a:ext cx="28105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25C6FF"/>
                </a:solidFill>
              </a:rPr>
              <a:t>typedef</a:t>
            </a:r>
            <a:r>
              <a:rPr lang="en-US" sz="2800" dirty="0">
                <a:solidFill>
                  <a:srgbClr val="25C6FF"/>
                </a:solidFill>
              </a:rPr>
              <a:t> </a:t>
            </a:r>
            <a:r>
              <a:rPr lang="en-US" sz="2800" dirty="0" err="1">
                <a:solidFill>
                  <a:srgbClr val="25C6FF"/>
                </a:solidFill>
              </a:rPr>
              <a:t>enum</a:t>
            </a:r>
            <a:r>
              <a:rPr lang="en-US" sz="2800" dirty="0">
                <a:solidFill>
                  <a:srgbClr val="25C6FF"/>
                </a:solidFill>
              </a:rPr>
              <a:t> </a:t>
            </a:r>
          </a:p>
          <a:p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FP_FOO = 0,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FP_BAR = 1,</a:t>
            </a:r>
          </a:p>
          <a:p>
            <a:r>
              <a:rPr lang="en-US" sz="2800" dirty="0">
                <a:solidFill>
                  <a:schemeClr val="bg1"/>
                </a:solidFill>
              </a:rPr>
              <a:t>} </a:t>
            </a:r>
            <a:r>
              <a:rPr lang="en-US" sz="2800" dirty="0" err="1">
                <a:solidFill>
                  <a:srgbClr val="25C6FF"/>
                </a:solidFill>
              </a:rPr>
              <a:t>FP_e</a:t>
            </a:r>
            <a:r>
              <a:rPr lang="en-US" sz="2800" dirty="0">
                <a:solidFill>
                  <a:srgbClr val="25C6FF"/>
                </a:solidFill>
              </a:rPr>
              <a:t>;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57694" y="5292194"/>
            <a:ext cx="32358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example[FP_FOO]();</a:t>
            </a:r>
          </a:p>
          <a:p>
            <a:r>
              <a:rPr lang="en-US" sz="2800" dirty="0">
                <a:solidFill>
                  <a:schemeClr val="bg1"/>
                </a:solidFill>
              </a:rPr>
              <a:t>example[FP_BAR]();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57694" y="4898480"/>
            <a:ext cx="346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Example Calls:</a:t>
            </a:r>
          </a:p>
        </p:txBody>
      </p:sp>
    </p:spTree>
    <p:extLst>
      <p:ext uri="{BB962C8B-B14F-4D97-AF65-F5344CB8AC3E}">
        <p14:creationId xmlns:p14="http://schemas.microsoft.com/office/powerpoint/2010/main" val="257290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OC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MOOC Dark</Template>
  <TotalTime>17394</TotalTime>
  <Words>1322</Words>
  <Application>Microsoft Office PowerPoint</Application>
  <PresentationFormat>Widescreen</PresentationFormat>
  <Paragraphs>275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Helvetica Neue</vt:lpstr>
      <vt:lpstr>Helvetica Neue UltraLight</vt:lpstr>
      <vt:lpstr>Times New Roman</vt:lpstr>
      <vt:lpstr>Wingdings</vt:lpstr>
      <vt:lpstr>MOOC Dark</vt:lpstr>
      <vt:lpstr>Function Pointers</vt:lpstr>
      <vt:lpstr>Function Pointers [S1a]</vt:lpstr>
      <vt:lpstr>Function Pointers [S1a]</vt:lpstr>
      <vt:lpstr>Function Pointer Syntax [S2a]</vt:lpstr>
      <vt:lpstr>Function Pointer Syntax [S2b]</vt:lpstr>
      <vt:lpstr>Function Pointer Syntax [S3a]</vt:lpstr>
      <vt:lpstr>Function Pointer Syntax [S3b]</vt:lpstr>
      <vt:lpstr>Function Pointer Array [S4a]</vt:lpstr>
      <vt:lpstr>Function Pointer Array [S4b]</vt:lpstr>
      <vt:lpstr>Interrupt Vector Table [S5a]</vt:lpstr>
      <vt:lpstr>Interrupt Vector Table [S5b]</vt:lpstr>
      <vt:lpstr>Interrupt Vector Table [S5c]</vt:lpstr>
      <vt:lpstr>Vector Table [S6a]</vt:lpstr>
      <vt:lpstr>Vector Table [S6b]</vt:lpstr>
      <vt:lpstr>Vector Table [S7a]</vt:lpstr>
      <vt:lpstr>Vector Table [S7b]</vt:lpstr>
      <vt:lpstr>Vector Table [S7c]</vt:lpstr>
      <vt:lpstr>Vector Table [S8a]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Abillar</dc:creator>
  <cp:lastModifiedBy>alex</cp:lastModifiedBy>
  <cp:revision>756</cp:revision>
  <dcterms:created xsi:type="dcterms:W3CDTF">2016-09-13T20:37:08Z</dcterms:created>
  <dcterms:modified xsi:type="dcterms:W3CDTF">2017-07-03T20:47:24Z</dcterms:modified>
</cp:coreProperties>
</file>