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65" r:id="rId2"/>
    <p:sldId id="411" r:id="rId3"/>
    <p:sldId id="412" r:id="rId4"/>
    <p:sldId id="414" r:id="rId5"/>
    <p:sldId id="415" r:id="rId6"/>
    <p:sldId id="416" r:id="rId7"/>
    <p:sldId id="417" r:id="rId8"/>
    <p:sldId id="420" r:id="rId9"/>
    <p:sldId id="418" r:id="rId10"/>
    <p:sldId id="419" r:id="rId11"/>
    <p:sldId id="421" r:id="rId12"/>
    <p:sldId id="422" r:id="rId13"/>
    <p:sldId id="423" r:id="rId14"/>
    <p:sldId id="424" r:id="rId15"/>
    <p:sldId id="425" r:id="rId16"/>
    <p:sldId id="413" r:id="rId17"/>
    <p:sldId id="402" r:id="rId18"/>
    <p:sldId id="403" r:id="rId19"/>
    <p:sldId id="40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billar" initials="DA" lastIdx="1" clrIdx="0">
    <p:extLst>
      <p:ext uri="{19B8F6BF-5375-455C-9EA6-DF929625EA0E}">
        <p15:presenceInfo xmlns:p15="http://schemas.microsoft.com/office/powerpoint/2012/main" userId="cacf579c1a3a12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B34A9"/>
    <a:srgbClr val="FFCC00"/>
    <a:srgbClr val="25C6FF"/>
    <a:srgbClr val="0FFA0F"/>
    <a:srgbClr val="5B9BD5"/>
    <a:srgbClr val="FFFFFF"/>
    <a:srgbClr val="009644"/>
    <a:srgbClr val="56FC56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014" autoAdjust="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1737C-FAE8-4E22-80A8-DF626DF4A916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BAD9F-8C4E-4038-BBED-9ACDD8ECD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26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BAD9F-8C4E-4038-BBED-9ACDD8ECD4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87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BAD9F-8C4E-4038-BBED-9ACDD8ECD4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87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BAD9F-8C4E-4038-BBED-9ACDD8ECD4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4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3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0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3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7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7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38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5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8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5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9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800" y="191438"/>
            <a:ext cx="11785255" cy="883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799" y="1282847"/>
            <a:ext cx="11785255" cy="207236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9C385-027E-48D1-B3CE-E75A27BD3EB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4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bg2"/>
          </a:solidFill>
          <a:latin typeface="Helvetica Neue UltraLigh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bg2"/>
          </a:solidFill>
          <a:latin typeface="Helvetica Neue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bg2"/>
          </a:solidFill>
          <a:latin typeface="Helvetica Neue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Helvetica Neue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Helvetica Neue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Helvetica Neue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Helvetica Neue"/>
              </a:rPr>
              <a:t>Register Definition Files</a:t>
            </a:r>
            <a:r>
              <a:rPr lang="en-US" dirty="0"/>
              <a:t>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 Neue"/>
              </a:rPr>
              <a:t>Embedded Software Essentials</a:t>
            </a:r>
          </a:p>
        </p:txBody>
      </p:sp>
    </p:spTree>
    <p:extLst>
      <p:ext uri="{BB962C8B-B14F-4D97-AF65-F5344CB8AC3E}">
        <p14:creationId xmlns:p14="http://schemas.microsoft.com/office/powerpoint/2010/main" val="2601577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Overlay [S8a]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785255" cy="553998"/>
          </a:xfrm>
        </p:spPr>
        <p:txBody>
          <a:bodyPr/>
          <a:lstStyle/>
          <a:p>
            <a:r>
              <a:rPr lang="en-US" dirty="0"/>
              <a:t>Define a Structure to directly match peripheral region registers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748406" y="2338724"/>
            <a:ext cx="34971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rgbClr val="00B0F0"/>
                </a:solidFill>
              </a:rPr>
              <a:t>typedef</a:t>
            </a:r>
            <a:r>
              <a:rPr lang="en-US" sz="2200" dirty="0">
                <a:solidFill>
                  <a:srgbClr val="00B0F0"/>
                </a:solidFill>
              </a:rPr>
              <a:t> </a:t>
            </a:r>
            <a:r>
              <a:rPr lang="en-US" sz="2200" dirty="0" err="1">
                <a:solidFill>
                  <a:srgbClr val="00B0F0"/>
                </a:solidFill>
              </a:rPr>
              <a:t>struct</a:t>
            </a:r>
            <a:r>
              <a:rPr lang="en-US" sz="2200" dirty="0">
                <a:solidFill>
                  <a:srgbClr val="00B0F0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{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__IO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CTL; 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__IO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CCTL[7]; 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__IO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R;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__IO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CCR[7];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__IO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EX0;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RESERVED0[6];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__I 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IV;</a:t>
            </a:r>
          </a:p>
          <a:p>
            <a:r>
              <a:rPr lang="en-US" sz="2200" dirty="0">
                <a:solidFill>
                  <a:schemeClr val="bg1"/>
                </a:solidFill>
              </a:rPr>
              <a:t>} </a:t>
            </a:r>
            <a:r>
              <a:rPr lang="en-US" sz="2200" dirty="0" err="1">
                <a:solidFill>
                  <a:schemeClr val="bg1"/>
                </a:solidFill>
              </a:rPr>
              <a:t>Timer_A_Type</a:t>
            </a:r>
            <a:r>
              <a:rPr lang="en-US" sz="22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0643" y="5729521"/>
            <a:ext cx="35749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__IO (</a:t>
            </a:r>
            <a:r>
              <a:rPr lang="en-US" sz="2200" dirty="0">
                <a:solidFill>
                  <a:srgbClr val="00B0F0"/>
                </a:solidFill>
              </a:rPr>
              <a:t>volatile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__I    (</a:t>
            </a:r>
            <a:r>
              <a:rPr lang="en-US" sz="2200" dirty="0">
                <a:solidFill>
                  <a:srgbClr val="00B0F0"/>
                </a:solidFill>
              </a:rPr>
              <a:t>volatile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rgbClr val="00B0F0"/>
                </a:solidFill>
              </a:rPr>
              <a:t>const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1374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Overlay [S8b]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785255" cy="553998"/>
          </a:xfrm>
        </p:spPr>
        <p:txBody>
          <a:bodyPr/>
          <a:lstStyle/>
          <a:p>
            <a:r>
              <a:rPr lang="en-US" dirty="0"/>
              <a:t>Define a Structure to directly match peripheral region registers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4796191" y="2040384"/>
            <a:ext cx="705090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92D050"/>
                </a:solidFill>
              </a:rPr>
              <a:t>/* Define the Base Address of Peripheral Regions */</a:t>
            </a:r>
          </a:p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PERIPH_BASE                ((</a:t>
            </a:r>
            <a:r>
              <a:rPr lang="en-US" sz="2200" dirty="0">
                <a:solidFill>
                  <a:srgbClr val="92D050"/>
                </a:solidFill>
              </a:rPr>
              <a:t>uint32_t</a:t>
            </a:r>
            <a:r>
              <a:rPr lang="en-US" sz="2200" dirty="0">
                <a:solidFill>
                  <a:schemeClr val="bg1"/>
                </a:solidFill>
              </a:rPr>
              <a:t>) </a:t>
            </a:r>
            <a:r>
              <a:rPr lang="en-US" sz="2200" dirty="0">
                <a:solidFill>
                  <a:srgbClr val="FFFF00"/>
                </a:solidFill>
              </a:rPr>
              <a:t>0x40000000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TIMER_A0_BASE          (PERIPH_BASE + </a:t>
            </a:r>
            <a:r>
              <a:rPr lang="en-US" sz="2200" dirty="0">
                <a:solidFill>
                  <a:srgbClr val="FFFF00"/>
                </a:solidFill>
              </a:rPr>
              <a:t>0x00000000</a:t>
            </a:r>
            <a:r>
              <a:rPr lang="en-US" sz="2200" dirty="0">
                <a:solidFill>
                  <a:schemeClr val="bg1"/>
                </a:solidFill>
              </a:rPr>
              <a:t>) </a:t>
            </a:r>
          </a:p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 </a:t>
            </a:r>
            <a:r>
              <a:rPr lang="en-US" sz="2200" dirty="0">
                <a:solidFill>
                  <a:schemeClr val="bg1"/>
                </a:solidFill>
              </a:rPr>
              <a:t>TIMER_A1_BASE          (PERIPH_BASE + </a:t>
            </a:r>
            <a:r>
              <a:rPr lang="en-US" sz="2200" dirty="0">
                <a:solidFill>
                  <a:srgbClr val="FFFF00"/>
                </a:solidFill>
              </a:rPr>
              <a:t>0x00000400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 </a:t>
            </a:r>
            <a:r>
              <a:rPr lang="en-US" sz="2200" dirty="0">
                <a:solidFill>
                  <a:schemeClr val="bg1"/>
                </a:solidFill>
              </a:rPr>
              <a:t>TIMER_A2_BASE          (PERIPH_BASE + </a:t>
            </a:r>
            <a:r>
              <a:rPr lang="en-US" sz="2200" dirty="0">
                <a:solidFill>
                  <a:srgbClr val="FFFF00"/>
                </a:solidFill>
              </a:rPr>
              <a:t>0x00000800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748406" y="2338724"/>
            <a:ext cx="34971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rgbClr val="00B0F0"/>
                </a:solidFill>
              </a:rPr>
              <a:t>typedef</a:t>
            </a:r>
            <a:r>
              <a:rPr lang="en-US" sz="2200" dirty="0">
                <a:solidFill>
                  <a:srgbClr val="00B0F0"/>
                </a:solidFill>
              </a:rPr>
              <a:t> </a:t>
            </a:r>
            <a:r>
              <a:rPr lang="en-US" sz="2200" dirty="0" err="1">
                <a:solidFill>
                  <a:srgbClr val="00B0F0"/>
                </a:solidFill>
              </a:rPr>
              <a:t>struct</a:t>
            </a:r>
            <a:r>
              <a:rPr lang="en-US" sz="2200" dirty="0">
                <a:solidFill>
                  <a:srgbClr val="00B0F0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{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__IO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CTL; 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__IO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CCTL[7]; 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__IO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R;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__IO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CCR[7];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__IO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EX0;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RESERVED0[6];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__I 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IV;</a:t>
            </a:r>
          </a:p>
          <a:p>
            <a:r>
              <a:rPr lang="en-US" sz="2200" dirty="0">
                <a:solidFill>
                  <a:schemeClr val="bg1"/>
                </a:solidFill>
              </a:rPr>
              <a:t>} </a:t>
            </a:r>
            <a:r>
              <a:rPr lang="en-US" sz="2200" dirty="0" err="1">
                <a:solidFill>
                  <a:schemeClr val="bg1"/>
                </a:solidFill>
              </a:rPr>
              <a:t>Timer_A_Type</a:t>
            </a:r>
            <a:r>
              <a:rPr lang="en-US" sz="22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0643" y="5729521"/>
            <a:ext cx="35749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__IO (</a:t>
            </a:r>
            <a:r>
              <a:rPr lang="en-US" sz="2200" dirty="0">
                <a:solidFill>
                  <a:srgbClr val="00B0F0"/>
                </a:solidFill>
              </a:rPr>
              <a:t>volatile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__I    (</a:t>
            </a:r>
            <a:r>
              <a:rPr lang="en-US" sz="2200" dirty="0">
                <a:solidFill>
                  <a:srgbClr val="00B0F0"/>
                </a:solidFill>
              </a:rPr>
              <a:t>volatile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rgbClr val="00B0F0"/>
                </a:solidFill>
              </a:rPr>
              <a:t>const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2452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Overlay [S8c]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785255" cy="553998"/>
          </a:xfrm>
        </p:spPr>
        <p:txBody>
          <a:bodyPr/>
          <a:lstStyle/>
          <a:p>
            <a:r>
              <a:rPr lang="en-US" dirty="0"/>
              <a:t>Define a Structure to directly match peripheral region registers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4796191" y="2040384"/>
            <a:ext cx="705090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92D050"/>
                </a:solidFill>
              </a:rPr>
              <a:t>/* Define the Base Address of Peripheral Regions */</a:t>
            </a:r>
          </a:p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PERIPH_BASE                ((</a:t>
            </a:r>
            <a:r>
              <a:rPr lang="en-US" sz="2200" dirty="0">
                <a:solidFill>
                  <a:srgbClr val="92D050"/>
                </a:solidFill>
              </a:rPr>
              <a:t>uint32_t</a:t>
            </a:r>
            <a:r>
              <a:rPr lang="en-US" sz="2200" dirty="0">
                <a:solidFill>
                  <a:schemeClr val="bg1"/>
                </a:solidFill>
              </a:rPr>
              <a:t>) </a:t>
            </a:r>
            <a:r>
              <a:rPr lang="en-US" sz="2200" dirty="0">
                <a:solidFill>
                  <a:srgbClr val="FFFF00"/>
                </a:solidFill>
              </a:rPr>
              <a:t>0x40000000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TIMER_A0_BASE          (PERIPH_BASE + </a:t>
            </a:r>
            <a:r>
              <a:rPr lang="en-US" sz="2200" dirty="0">
                <a:solidFill>
                  <a:srgbClr val="FFFF00"/>
                </a:solidFill>
              </a:rPr>
              <a:t>0x00000000</a:t>
            </a:r>
            <a:r>
              <a:rPr lang="en-US" sz="2200" dirty="0">
                <a:solidFill>
                  <a:schemeClr val="bg1"/>
                </a:solidFill>
              </a:rPr>
              <a:t>) </a:t>
            </a:r>
          </a:p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 </a:t>
            </a:r>
            <a:r>
              <a:rPr lang="en-US" sz="2200" dirty="0">
                <a:solidFill>
                  <a:schemeClr val="bg1"/>
                </a:solidFill>
              </a:rPr>
              <a:t>TIMER_A1_BASE          (PERIPH_BASE + </a:t>
            </a:r>
            <a:r>
              <a:rPr lang="en-US" sz="2200" dirty="0">
                <a:solidFill>
                  <a:srgbClr val="FFFF00"/>
                </a:solidFill>
              </a:rPr>
              <a:t>0x00000400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 </a:t>
            </a:r>
            <a:r>
              <a:rPr lang="en-US" sz="2200" dirty="0">
                <a:solidFill>
                  <a:schemeClr val="bg1"/>
                </a:solidFill>
              </a:rPr>
              <a:t>TIMER_A2_BASE          (PERIPH_BASE + </a:t>
            </a:r>
            <a:r>
              <a:rPr lang="en-US" sz="2200" dirty="0">
                <a:solidFill>
                  <a:srgbClr val="FFFF00"/>
                </a:solidFill>
              </a:rPr>
              <a:t>0x00000800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  <a:p>
            <a:endParaRPr lang="en-US" sz="2200" dirty="0">
              <a:solidFill>
                <a:srgbClr val="92D050"/>
              </a:solidFill>
            </a:endParaRPr>
          </a:p>
          <a:p>
            <a:r>
              <a:rPr lang="en-US" sz="2200" dirty="0">
                <a:solidFill>
                  <a:srgbClr val="92D050"/>
                </a:solidFill>
              </a:rPr>
              <a:t>/ * Multiple Timer Modules, different Addresses */</a:t>
            </a:r>
          </a:p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TIMER_A0         ((</a:t>
            </a:r>
            <a:r>
              <a:rPr lang="en-US" sz="2200" dirty="0" err="1">
                <a:solidFill>
                  <a:schemeClr val="bg1"/>
                </a:solidFill>
              </a:rPr>
              <a:t>Timer_A_Type</a:t>
            </a:r>
            <a:r>
              <a:rPr lang="en-US" sz="2200" dirty="0">
                <a:solidFill>
                  <a:schemeClr val="bg1"/>
                </a:solidFill>
              </a:rPr>
              <a:t> *) TIMER_A0_BASE)</a:t>
            </a:r>
          </a:p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TIMER_A1         ((</a:t>
            </a:r>
            <a:r>
              <a:rPr lang="en-US" sz="2200" dirty="0" err="1">
                <a:solidFill>
                  <a:schemeClr val="bg1"/>
                </a:solidFill>
              </a:rPr>
              <a:t>Timer_A_Type</a:t>
            </a:r>
            <a:r>
              <a:rPr lang="en-US" sz="2200" dirty="0">
                <a:solidFill>
                  <a:schemeClr val="bg1"/>
                </a:solidFill>
              </a:rPr>
              <a:t> *) TIMER_A1_BASE)</a:t>
            </a:r>
          </a:p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TIMER_A2         ((</a:t>
            </a:r>
            <a:r>
              <a:rPr lang="en-US" sz="2200" dirty="0" err="1">
                <a:solidFill>
                  <a:schemeClr val="bg1"/>
                </a:solidFill>
              </a:rPr>
              <a:t>Timer_A_Type</a:t>
            </a:r>
            <a:r>
              <a:rPr lang="en-US" sz="2200" dirty="0">
                <a:solidFill>
                  <a:schemeClr val="bg1"/>
                </a:solidFill>
              </a:rPr>
              <a:t> *) TIMER_A2_BASE)</a:t>
            </a:r>
          </a:p>
        </p:txBody>
      </p:sp>
      <p:sp>
        <p:nvSpPr>
          <p:cNvPr id="5" name="Rectangle 4"/>
          <p:cNvSpPr/>
          <p:nvPr/>
        </p:nvSpPr>
        <p:spPr>
          <a:xfrm>
            <a:off x="748406" y="2338724"/>
            <a:ext cx="34971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rgbClr val="00B0F0"/>
                </a:solidFill>
              </a:rPr>
              <a:t>typedef</a:t>
            </a:r>
            <a:r>
              <a:rPr lang="en-US" sz="2200" dirty="0">
                <a:solidFill>
                  <a:srgbClr val="00B0F0"/>
                </a:solidFill>
              </a:rPr>
              <a:t> </a:t>
            </a:r>
            <a:r>
              <a:rPr lang="en-US" sz="2200" dirty="0" err="1">
                <a:solidFill>
                  <a:srgbClr val="00B0F0"/>
                </a:solidFill>
              </a:rPr>
              <a:t>struct</a:t>
            </a:r>
            <a:r>
              <a:rPr lang="en-US" sz="2200" dirty="0">
                <a:solidFill>
                  <a:srgbClr val="00B0F0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{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__IO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CTL; 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__IO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CCTL[7]; 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__IO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R;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__IO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CCR[7];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__IO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EX0;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RESERVED0[6];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__I 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IV;</a:t>
            </a:r>
          </a:p>
          <a:p>
            <a:r>
              <a:rPr lang="en-US" sz="2200" dirty="0">
                <a:solidFill>
                  <a:schemeClr val="bg1"/>
                </a:solidFill>
              </a:rPr>
              <a:t>} </a:t>
            </a:r>
            <a:r>
              <a:rPr lang="en-US" sz="2200" dirty="0" err="1">
                <a:solidFill>
                  <a:schemeClr val="bg1"/>
                </a:solidFill>
              </a:rPr>
              <a:t>Timer_A_Type</a:t>
            </a:r>
            <a:r>
              <a:rPr lang="en-US" sz="22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8" name="Rectangle 7"/>
          <p:cNvSpPr/>
          <p:nvPr/>
        </p:nvSpPr>
        <p:spPr>
          <a:xfrm>
            <a:off x="4796191" y="6068075"/>
            <a:ext cx="318843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TIMER_A0-&gt;CTL = </a:t>
            </a:r>
            <a:r>
              <a:rPr lang="en-US" sz="2200" dirty="0">
                <a:solidFill>
                  <a:srgbClr val="FFFF00"/>
                </a:solidFill>
              </a:rPr>
              <a:t>0x0202</a:t>
            </a:r>
            <a:r>
              <a:rPr lang="en-US" sz="22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9" name="Rectangle 8"/>
          <p:cNvSpPr/>
          <p:nvPr/>
        </p:nvSpPr>
        <p:spPr>
          <a:xfrm>
            <a:off x="4796191" y="5721798"/>
            <a:ext cx="4444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Example Use of Structure Overlay:</a:t>
            </a:r>
          </a:p>
        </p:txBody>
      </p:sp>
      <p:sp>
        <p:nvSpPr>
          <p:cNvPr id="6" name="Rectangle 5"/>
          <p:cNvSpPr/>
          <p:nvPr/>
        </p:nvSpPr>
        <p:spPr>
          <a:xfrm>
            <a:off x="670643" y="5729521"/>
            <a:ext cx="35749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__IO (</a:t>
            </a:r>
            <a:r>
              <a:rPr lang="en-US" sz="2200" dirty="0">
                <a:solidFill>
                  <a:srgbClr val="00B0F0"/>
                </a:solidFill>
              </a:rPr>
              <a:t>volatile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__I    (</a:t>
            </a:r>
            <a:r>
              <a:rPr lang="en-US" sz="2200" dirty="0">
                <a:solidFill>
                  <a:srgbClr val="00B0F0"/>
                </a:solidFill>
              </a:rPr>
              <a:t>volatile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rgbClr val="00B0F0"/>
                </a:solidFill>
              </a:rPr>
              <a:t>const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0482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Overlay [S9]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785255" cy="2875146"/>
          </a:xfrm>
        </p:spPr>
        <p:txBody>
          <a:bodyPr/>
          <a:lstStyle/>
          <a:p>
            <a:r>
              <a:rPr lang="en-US" dirty="0"/>
              <a:t>Structure Overlays require exact replica of peripheral region</a:t>
            </a:r>
          </a:p>
          <a:p>
            <a:pPr lvl="1"/>
            <a:r>
              <a:rPr lang="en-US" dirty="0"/>
              <a:t>Size registers to equivalent standard types</a:t>
            </a:r>
          </a:p>
          <a:p>
            <a:pPr lvl="1"/>
            <a:r>
              <a:rPr lang="en-US" dirty="0"/>
              <a:t>Order matters</a:t>
            </a:r>
          </a:p>
          <a:p>
            <a:pPr lvl="1"/>
            <a:r>
              <a:rPr lang="en-US" dirty="0"/>
              <a:t>Leave space for reserved bytes</a:t>
            </a:r>
          </a:p>
          <a:p>
            <a:pPr lvl="1"/>
            <a:r>
              <a:rPr lang="en-US" dirty="0"/>
              <a:t>Read-Only Registers = </a:t>
            </a:r>
            <a:r>
              <a:rPr lang="en-US" dirty="0" err="1">
                <a:solidFill>
                  <a:srgbClr val="FFFF00"/>
                </a:solidFill>
              </a:rPr>
              <a:t>Const</a:t>
            </a:r>
            <a:r>
              <a:rPr lang="en-US" dirty="0">
                <a:solidFill>
                  <a:srgbClr val="FFFF00"/>
                </a:solidFill>
              </a:rPr>
              <a:t>!</a:t>
            </a:r>
          </a:p>
          <a:p>
            <a:pPr lvl="1"/>
            <a:r>
              <a:rPr lang="en-US" dirty="0"/>
              <a:t>All registers are </a:t>
            </a:r>
            <a:r>
              <a:rPr lang="en-US" dirty="0">
                <a:solidFill>
                  <a:srgbClr val="FFFF00"/>
                </a:solidFill>
              </a:rPr>
              <a:t>volatile</a:t>
            </a:r>
          </a:p>
        </p:txBody>
      </p:sp>
      <p:sp>
        <p:nvSpPr>
          <p:cNvPr id="4" name="Rectangle 3"/>
          <p:cNvSpPr/>
          <p:nvPr/>
        </p:nvSpPr>
        <p:spPr>
          <a:xfrm>
            <a:off x="7518175" y="3269644"/>
            <a:ext cx="34971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rgbClr val="00B0F0"/>
                </a:solidFill>
              </a:rPr>
              <a:t>typedef</a:t>
            </a:r>
            <a:r>
              <a:rPr lang="en-US" sz="2200" dirty="0">
                <a:solidFill>
                  <a:srgbClr val="00B0F0"/>
                </a:solidFill>
              </a:rPr>
              <a:t> </a:t>
            </a:r>
            <a:r>
              <a:rPr lang="en-US" sz="2200" dirty="0" err="1">
                <a:solidFill>
                  <a:srgbClr val="00B0F0"/>
                </a:solidFill>
              </a:rPr>
              <a:t>struct</a:t>
            </a:r>
            <a:r>
              <a:rPr lang="en-US" sz="2200" dirty="0">
                <a:solidFill>
                  <a:srgbClr val="00B0F0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{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__IO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CTL; 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__IO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CCTL[7]; 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__IO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R;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__IO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CCR[7];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__IO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EX0;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RESERVED0[6];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__I 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IV;</a:t>
            </a:r>
          </a:p>
          <a:p>
            <a:r>
              <a:rPr lang="en-US" sz="2200" dirty="0">
                <a:solidFill>
                  <a:schemeClr val="bg1"/>
                </a:solidFill>
              </a:rPr>
              <a:t>} </a:t>
            </a:r>
            <a:r>
              <a:rPr lang="en-US" sz="2200" dirty="0" err="1">
                <a:solidFill>
                  <a:schemeClr val="bg1"/>
                </a:solidFill>
              </a:rPr>
              <a:t>Timer_A_Type</a:t>
            </a:r>
            <a:r>
              <a:rPr lang="en-US" sz="22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7518175" y="2455725"/>
            <a:ext cx="35749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__IO (</a:t>
            </a:r>
            <a:r>
              <a:rPr lang="en-US" sz="2200" dirty="0">
                <a:solidFill>
                  <a:srgbClr val="00B0F0"/>
                </a:solidFill>
              </a:rPr>
              <a:t>volatile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200" dirty="0">
                <a:solidFill>
                  <a:schemeClr val="bg1"/>
                </a:solidFill>
              </a:rPr>
              <a:t> __I    (</a:t>
            </a:r>
            <a:r>
              <a:rPr lang="en-US" sz="2200" dirty="0">
                <a:solidFill>
                  <a:srgbClr val="00B0F0"/>
                </a:solidFill>
              </a:rPr>
              <a:t>volatile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rgbClr val="00B0F0"/>
                </a:solidFill>
              </a:rPr>
              <a:t>const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200274" y="5462337"/>
            <a:ext cx="131790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2250" y="5231504"/>
            <a:ext cx="5278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Unused memory in the peripheral region</a:t>
            </a:r>
          </a:p>
        </p:txBody>
      </p:sp>
    </p:spTree>
    <p:extLst>
      <p:ext uri="{BB962C8B-B14F-4D97-AF65-F5344CB8AC3E}">
        <p14:creationId xmlns:p14="http://schemas.microsoft.com/office/powerpoint/2010/main" val="2657028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Overlay Example [S10]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8" y="1282846"/>
            <a:ext cx="8384727" cy="1015663"/>
          </a:xfrm>
        </p:spPr>
        <p:txBody>
          <a:bodyPr/>
          <a:lstStyle/>
          <a:p>
            <a:r>
              <a:rPr lang="en-US" dirty="0"/>
              <a:t>Use Structure pointer and deference it to access the individual registers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979500" y="2744468"/>
            <a:ext cx="34971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rgbClr val="00B0F0"/>
                </a:solidFill>
              </a:rPr>
              <a:t>typedef</a:t>
            </a:r>
            <a:r>
              <a:rPr lang="en-US" sz="2200" dirty="0">
                <a:solidFill>
                  <a:srgbClr val="00B0F0"/>
                </a:solidFill>
              </a:rPr>
              <a:t> </a:t>
            </a:r>
            <a:r>
              <a:rPr lang="en-US" sz="2200" dirty="0" err="1">
                <a:solidFill>
                  <a:srgbClr val="00B0F0"/>
                </a:solidFill>
              </a:rPr>
              <a:t>struct</a:t>
            </a:r>
            <a:r>
              <a:rPr lang="en-US" sz="2200" dirty="0">
                <a:solidFill>
                  <a:srgbClr val="00B0F0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{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__IO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CTL; 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__IO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CCTL[7]; 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__IO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R;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__IO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CCR[7];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__IO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EX0;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RESERVED0[6];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__I  </a:t>
            </a:r>
            <a:r>
              <a:rPr lang="en-US" sz="2200" dirty="0">
                <a:solidFill>
                  <a:srgbClr val="92D050"/>
                </a:solidFill>
              </a:rPr>
              <a:t>uint16_t</a:t>
            </a:r>
            <a:r>
              <a:rPr lang="en-US" sz="2200" dirty="0">
                <a:solidFill>
                  <a:schemeClr val="bg1"/>
                </a:solidFill>
              </a:rPr>
              <a:t> IV;</a:t>
            </a:r>
          </a:p>
          <a:p>
            <a:r>
              <a:rPr lang="en-US" sz="2200" dirty="0">
                <a:solidFill>
                  <a:schemeClr val="bg1"/>
                </a:solidFill>
              </a:rPr>
              <a:t>} </a:t>
            </a:r>
            <a:r>
              <a:rPr lang="en-US" sz="2200" dirty="0" err="1">
                <a:solidFill>
                  <a:schemeClr val="bg1"/>
                </a:solidFill>
              </a:rPr>
              <a:t>Timer_A_Type</a:t>
            </a:r>
            <a:r>
              <a:rPr lang="en-US" sz="22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5558190" y="5360569"/>
            <a:ext cx="4014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TIMER_A0-&gt;CTL = </a:t>
            </a:r>
            <a:r>
              <a:rPr lang="en-US" sz="2800" dirty="0">
                <a:solidFill>
                  <a:srgbClr val="FFFF00"/>
                </a:solidFill>
              </a:rPr>
              <a:t>0x0202</a:t>
            </a:r>
            <a:r>
              <a:rPr lang="en-US" sz="28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5558190" y="4898083"/>
            <a:ext cx="5153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Example Use of Structure Overlay:</a:t>
            </a:r>
          </a:p>
        </p:txBody>
      </p:sp>
      <p:sp>
        <p:nvSpPr>
          <p:cNvPr id="7" name="Rectangle 6"/>
          <p:cNvSpPr/>
          <p:nvPr/>
        </p:nvSpPr>
        <p:spPr>
          <a:xfrm>
            <a:off x="4949476" y="2744468"/>
            <a:ext cx="690563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000" dirty="0">
                <a:solidFill>
                  <a:schemeClr val="bg1"/>
                </a:solidFill>
              </a:rPr>
              <a:t> PERIPH_BASE          ((</a:t>
            </a:r>
            <a:r>
              <a:rPr lang="en-US" sz="2000" dirty="0">
                <a:solidFill>
                  <a:srgbClr val="92D050"/>
                </a:solidFill>
              </a:rPr>
              <a:t>uint32_t</a:t>
            </a:r>
            <a:r>
              <a:rPr lang="en-US" sz="2000" dirty="0">
                <a:solidFill>
                  <a:schemeClr val="bg1"/>
                </a:solidFill>
              </a:rPr>
              <a:t>) </a:t>
            </a:r>
            <a:r>
              <a:rPr lang="en-US" sz="2000" dirty="0">
                <a:solidFill>
                  <a:srgbClr val="FFFF00"/>
                </a:solidFill>
              </a:rPr>
              <a:t>0x40000000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000" dirty="0">
                <a:solidFill>
                  <a:schemeClr val="bg1"/>
                </a:solidFill>
              </a:rPr>
              <a:t> TIMER_A0_BASE     (PERIPH_BASE + </a:t>
            </a:r>
            <a:r>
              <a:rPr lang="en-US" sz="2000" dirty="0">
                <a:solidFill>
                  <a:srgbClr val="FFFF00"/>
                </a:solidFill>
              </a:rPr>
              <a:t>0x00000000</a:t>
            </a:r>
            <a:r>
              <a:rPr lang="en-US" sz="2000" dirty="0">
                <a:solidFill>
                  <a:schemeClr val="bg1"/>
                </a:solidFill>
              </a:rPr>
              <a:t>) </a:t>
            </a:r>
          </a:p>
          <a:p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000" dirty="0">
                <a:solidFill>
                  <a:schemeClr val="bg1"/>
                </a:solidFill>
              </a:rPr>
              <a:t> TIMER_A0                 ((</a:t>
            </a:r>
            <a:r>
              <a:rPr lang="en-US" sz="2000" dirty="0" err="1">
                <a:solidFill>
                  <a:schemeClr val="bg1"/>
                </a:solidFill>
              </a:rPr>
              <a:t>Timer_A_Type</a:t>
            </a:r>
            <a:r>
              <a:rPr lang="en-US" sz="2000" dirty="0">
                <a:solidFill>
                  <a:schemeClr val="bg1"/>
                </a:solidFill>
              </a:rPr>
              <a:t> *) TIMER_A0_BASE)</a:t>
            </a:r>
          </a:p>
          <a:p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000" dirty="0">
                <a:solidFill>
                  <a:schemeClr val="bg1"/>
                </a:solidFill>
              </a:rPr>
              <a:t> __IO (</a:t>
            </a:r>
            <a:r>
              <a:rPr lang="en-US" sz="2000" dirty="0">
                <a:solidFill>
                  <a:srgbClr val="00B0F0"/>
                </a:solidFill>
              </a:rPr>
              <a:t>volatile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000" dirty="0">
                <a:solidFill>
                  <a:schemeClr val="bg1"/>
                </a:solidFill>
              </a:rPr>
              <a:t> __I    (</a:t>
            </a:r>
            <a:r>
              <a:rPr lang="en-US" sz="2000" dirty="0">
                <a:solidFill>
                  <a:srgbClr val="00B0F0"/>
                </a:solidFill>
              </a:rPr>
              <a:t>volatile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rgbClr val="00B0F0"/>
                </a:solidFill>
              </a:rPr>
              <a:t>const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9880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Unused Slides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461665"/>
          </a:xfrm>
        </p:spPr>
        <p:txBody>
          <a:bodyPr/>
          <a:lstStyle/>
          <a:p>
            <a:r>
              <a:rPr lang="en-US" dirty="0"/>
              <a:t>Ignore all slides below this</a:t>
            </a:r>
          </a:p>
        </p:txBody>
      </p:sp>
    </p:spTree>
    <p:extLst>
      <p:ext uri="{BB962C8B-B14F-4D97-AF65-F5344CB8AC3E}">
        <p14:creationId xmlns:p14="http://schemas.microsoft.com/office/powerpoint/2010/main" val="1860092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Peripheral Memory [S2]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2081" y="5983125"/>
            <a:ext cx="2185342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Memory Map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7915" y="2128428"/>
            <a:ext cx="2535488" cy="3934161"/>
            <a:chOff x="1380494" y="2792973"/>
            <a:chExt cx="3251624" cy="3283255"/>
          </a:xfrm>
        </p:grpSpPr>
        <p:sp>
          <p:nvSpPr>
            <p:cNvPr id="6" name="Rectangle 5"/>
            <p:cNvSpPr/>
            <p:nvPr/>
          </p:nvSpPr>
          <p:spPr>
            <a:xfrm>
              <a:off x="2816793" y="5321681"/>
              <a:ext cx="1801911" cy="6297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23727" y="4707216"/>
              <a:ext cx="1801911" cy="632260"/>
            </a:xfrm>
            <a:prstGeom prst="rect">
              <a:avLst/>
            </a:prstGeom>
            <a:solidFill>
              <a:srgbClr val="25D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SRAM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30207" y="4109985"/>
              <a:ext cx="1801911" cy="633881"/>
            </a:xfrm>
            <a:prstGeom prst="rect">
              <a:avLst/>
            </a:prstGeom>
            <a:solidFill>
              <a:srgbClr val="A9D3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Peripherals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23727" y="3482977"/>
              <a:ext cx="1801911" cy="6465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(unused)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23725" y="2844327"/>
              <a:ext cx="1801911" cy="644007"/>
            </a:xfrm>
            <a:prstGeom prst="rect">
              <a:avLst/>
            </a:prstGeom>
            <a:solidFill>
              <a:srgbClr val="ED7A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System Specific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80494" y="5676118"/>
              <a:ext cx="1463862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0x00000000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94631" y="2792973"/>
              <a:ext cx="1374094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0xFFFFFFFF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30816" y="3117879"/>
              <a:ext cx="1459054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0xE0000000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53805" y="3468063"/>
              <a:ext cx="1412566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0xDFFFFFFF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391990" y="3786555"/>
              <a:ext cx="1463862" cy="702529"/>
              <a:chOff x="433999" y="2645623"/>
              <a:chExt cx="1463862" cy="702529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33999" y="2645623"/>
                <a:ext cx="1463862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0x60000000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00075" y="2948042"/>
                <a:ext cx="1385316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0x5FFFFFFF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408056" y="5031986"/>
              <a:ext cx="1463862" cy="709221"/>
              <a:chOff x="475713" y="1773362"/>
              <a:chExt cx="1463862" cy="709221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475713" y="1773362"/>
                <a:ext cx="1463862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0x20000000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25723" y="2082473"/>
                <a:ext cx="1385316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0x1FFFFFFF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436378" y="4403065"/>
              <a:ext cx="1463862" cy="691282"/>
              <a:chOff x="504035" y="1646915"/>
              <a:chExt cx="1463862" cy="69128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504035" y="1646915"/>
                <a:ext cx="1463862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0x40000000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43308" y="1938087"/>
                <a:ext cx="1385316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0x3FFFFFFF</a:t>
                </a:r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4593835" y="4266365"/>
            <a:ext cx="1887866" cy="1646730"/>
            <a:chOff x="8217056" y="1211990"/>
            <a:chExt cx="1738574" cy="3001163"/>
          </a:xfrm>
        </p:grpSpPr>
        <p:sp>
          <p:nvSpPr>
            <p:cNvPr id="33" name="Rectangle 32"/>
            <p:cNvSpPr/>
            <p:nvPr/>
          </p:nvSpPr>
          <p:spPr>
            <a:xfrm>
              <a:off x="8217057" y="3516814"/>
              <a:ext cx="1738573" cy="696339"/>
            </a:xfrm>
            <a:prstGeom prst="rect">
              <a:avLst/>
            </a:prstGeom>
            <a:solidFill>
              <a:srgbClr val="A9D3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Peripheral Region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217056" y="2818613"/>
              <a:ext cx="1738574" cy="6982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Reserved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217056" y="1858849"/>
              <a:ext cx="1738574" cy="9606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Peripheral Bit-Band Alias Region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17056" y="1211990"/>
              <a:ext cx="1738574" cy="6503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Reserved</a:t>
              </a:r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3100817" y="3788326"/>
            <a:ext cx="1493018" cy="43456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166880" y="4476864"/>
            <a:ext cx="1396839" cy="143623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10065815" y="3165265"/>
            <a:ext cx="1707708" cy="3448001"/>
            <a:chOff x="5029845" y="2443735"/>
            <a:chExt cx="1788958" cy="3079939"/>
          </a:xfrm>
        </p:grpSpPr>
        <p:sp>
          <p:nvSpPr>
            <p:cNvPr id="44" name="Rectangle 43"/>
            <p:cNvSpPr/>
            <p:nvPr/>
          </p:nvSpPr>
          <p:spPr>
            <a:xfrm>
              <a:off x="5029848" y="5303043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Timer_A0-A3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029848" y="5082412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eUSCI_A0-A3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848" y="4861781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eUSCI_B0-B3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029847" y="4641150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REF_A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29846" y="4420519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COMP_E0-E1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029846" y="4199888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AES256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29846" y="3988429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CRC32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029846" y="3764249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RTC_C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029845" y="3547167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WDT_A 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029845" y="3109017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Timer32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29845" y="2443735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ADC14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29845" y="3331122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029845" y="2659111"/>
              <a:ext cx="1788955" cy="46149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Reserved</a:t>
              </a:r>
            </a:p>
          </p:txBody>
        </p:sp>
      </p:grpSp>
      <p:cxnSp>
        <p:nvCxnSpPr>
          <p:cNvPr id="57" name="Straight Connector 56"/>
          <p:cNvCxnSpPr>
            <a:endCxn id="54" idx="1"/>
          </p:cNvCxnSpPr>
          <p:nvPr/>
        </p:nvCxnSpPr>
        <p:spPr>
          <a:xfrm flipV="1">
            <a:off x="6488179" y="3288764"/>
            <a:ext cx="3577636" cy="224225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44" idx="1"/>
          </p:cNvCxnSpPr>
          <p:nvPr/>
        </p:nvCxnSpPr>
        <p:spPr>
          <a:xfrm>
            <a:off x="6392779" y="5913095"/>
            <a:ext cx="3673039" cy="57667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4593835" y="1770845"/>
            <a:ext cx="1887866" cy="1993415"/>
            <a:chOff x="4526120" y="2611414"/>
            <a:chExt cx="1788956" cy="1820077"/>
          </a:xfrm>
        </p:grpSpPr>
        <p:sp>
          <p:nvSpPr>
            <p:cNvPr id="65" name="Rectangle 64"/>
            <p:cNvSpPr/>
            <p:nvPr/>
          </p:nvSpPr>
          <p:spPr>
            <a:xfrm>
              <a:off x="4526121" y="2886465"/>
              <a:ext cx="1788954" cy="4462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System Control Space (SCS)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526121" y="3332722"/>
              <a:ext cx="1788955" cy="2749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Reserved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526121" y="3606653"/>
              <a:ext cx="1788954" cy="2749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FPB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526121" y="3881599"/>
              <a:ext cx="1788954" cy="2749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DWT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26121" y="4156545"/>
              <a:ext cx="1788954" cy="2749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ITM (ETM)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526120" y="2611414"/>
              <a:ext cx="1788955" cy="2749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Reserved</a:t>
              </a:r>
            </a:p>
          </p:txBody>
        </p:sp>
      </p:grpSp>
      <p:cxnSp>
        <p:nvCxnSpPr>
          <p:cNvPr id="71" name="Straight Connector 70"/>
          <p:cNvCxnSpPr/>
          <p:nvPr/>
        </p:nvCxnSpPr>
        <p:spPr>
          <a:xfrm>
            <a:off x="3191578" y="2970567"/>
            <a:ext cx="1408737" cy="7634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166880" y="1746779"/>
            <a:ext cx="1426955" cy="47639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7721454" y="1113751"/>
            <a:ext cx="1707705" cy="3388783"/>
            <a:chOff x="7232646" y="2006719"/>
            <a:chExt cx="1755778" cy="3414144"/>
          </a:xfrm>
        </p:grpSpPr>
        <p:sp>
          <p:nvSpPr>
            <p:cNvPr id="82" name="Rectangle 81"/>
            <p:cNvSpPr/>
            <p:nvPr/>
          </p:nvSpPr>
          <p:spPr>
            <a:xfrm>
              <a:off x="7232648" y="4179474"/>
              <a:ext cx="1750725" cy="35606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Reserved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232648" y="3427933"/>
              <a:ext cx="1750725" cy="75154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364060" y="3555236"/>
              <a:ext cx="1619314" cy="2749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MPU</a:t>
              </a: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7232649" y="2006719"/>
              <a:ext cx="1755775" cy="1421212"/>
              <a:chOff x="7232649" y="2006719"/>
              <a:chExt cx="1755775" cy="1421212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7232649" y="2006719"/>
                <a:ext cx="1750725" cy="1421212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364060" y="2055926"/>
                <a:ext cx="1619314" cy="49661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Processor Debug Control</a:t>
                </a: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369110" y="2979026"/>
                <a:ext cx="1619314" cy="27494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FPU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826662" y="2547123"/>
                <a:ext cx="694108" cy="3720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SCB</a:t>
                </a:r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7232647" y="4535543"/>
              <a:ext cx="1750725" cy="35606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SysTick Timer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232646" y="4887440"/>
              <a:ext cx="1750725" cy="53342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Misc system control registers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764108" y="3863396"/>
              <a:ext cx="507754" cy="2898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NVIC</a:t>
              </a:r>
            </a:p>
          </p:txBody>
        </p:sp>
      </p:grpSp>
      <p:cxnSp>
        <p:nvCxnSpPr>
          <p:cNvPr id="93" name="Straight Connector 92"/>
          <p:cNvCxnSpPr/>
          <p:nvPr/>
        </p:nvCxnSpPr>
        <p:spPr>
          <a:xfrm>
            <a:off x="6481700" y="2517747"/>
            <a:ext cx="1256390" cy="194988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6481700" y="1344315"/>
            <a:ext cx="1239754" cy="73452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323114" y="673427"/>
            <a:ext cx="2324354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Private Peripherals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9647468" y="2671554"/>
            <a:ext cx="2427716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General Peripherals</a:t>
            </a:r>
          </a:p>
        </p:txBody>
      </p:sp>
    </p:spTree>
    <p:extLst>
      <p:ext uri="{BB962C8B-B14F-4D97-AF65-F5344CB8AC3E}">
        <p14:creationId xmlns:p14="http://schemas.microsoft.com/office/powerpoint/2010/main" val="2813235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/>
              <a:t>Peripheral Registers in MSP432 [S1.3.6.c]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20907" y="5670484"/>
            <a:ext cx="154241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Peripheral Zone </a:t>
            </a:r>
          </a:p>
          <a:p>
            <a:pPr algn="ctr"/>
            <a:r>
              <a:rPr lang="en-US" sz="1600" dirty="0"/>
              <a:t>Memory Map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807394" y="5066163"/>
            <a:ext cx="1738573" cy="604321"/>
          </a:xfrm>
          <a:prstGeom prst="rect">
            <a:avLst/>
          </a:prstGeom>
          <a:solidFill>
            <a:srgbClr val="A9D3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Peripheral Region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662936" y="1718697"/>
            <a:ext cx="1175322" cy="4030831"/>
            <a:chOff x="722539" y="1408626"/>
            <a:chExt cx="1175322" cy="4030831"/>
          </a:xfrm>
        </p:grpSpPr>
        <p:sp>
          <p:nvSpPr>
            <p:cNvPr id="93" name="TextBox 92"/>
            <p:cNvSpPr txBox="1"/>
            <p:nvPr/>
          </p:nvSpPr>
          <p:spPr>
            <a:xfrm>
              <a:off x="789865" y="1408626"/>
              <a:ext cx="1107996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0x5FFF_FFFF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22539" y="5131680"/>
              <a:ext cx="117532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0x4000_0000</a:t>
              </a:r>
            </a:p>
          </p:txBody>
        </p:sp>
      </p:grpSp>
      <p:sp>
        <p:nvSpPr>
          <p:cNvPr id="62" name="Rectangle 61"/>
          <p:cNvSpPr/>
          <p:nvPr/>
        </p:nvSpPr>
        <p:spPr>
          <a:xfrm>
            <a:off x="7807393" y="4176012"/>
            <a:ext cx="1738574" cy="890152"/>
          </a:xfrm>
          <a:prstGeom prst="rect">
            <a:avLst/>
          </a:prstGeom>
          <a:solidFill>
            <a:srgbClr val="A9D3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Reserved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807393" y="3443947"/>
            <a:ext cx="1738574" cy="732064"/>
          </a:xfrm>
          <a:prstGeom prst="rect">
            <a:avLst/>
          </a:prstGeom>
          <a:solidFill>
            <a:srgbClr val="A9D3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Peripheral Bit-Band Alias Region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807393" y="1809838"/>
            <a:ext cx="1738574" cy="1634108"/>
          </a:xfrm>
          <a:prstGeom prst="rect">
            <a:avLst/>
          </a:prstGeom>
          <a:solidFill>
            <a:srgbClr val="A9D3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Reserved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659728" y="3217768"/>
            <a:ext cx="117532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1400" dirty="0"/>
              <a:t>0x4400_0000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659729" y="3946217"/>
            <a:ext cx="1175322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1400" dirty="0"/>
              <a:t>0x4200_0000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659729" y="4834672"/>
            <a:ext cx="1175322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1400" dirty="0"/>
              <a:t>0x4010_0000</a:t>
            </a:r>
          </a:p>
        </p:txBody>
      </p:sp>
      <p:cxnSp>
        <p:nvCxnSpPr>
          <p:cNvPr id="4" name="Elbow Connector 3"/>
          <p:cNvCxnSpPr>
            <a:endCxn id="80" idx="3"/>
          </p:cNvCxnSpPr>
          <p:nvPr/>
        </p:nvCxnSpPr>
        <p:spPr>
          <a:xfrm rot="16200000" flipV="1">
            <a:off x="9508884" y="5405408"/>
            <a:ext cx="489875" cy="415708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721721" y="5916705"/>
            <a:ext cx="2149435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“4kB” peripheral region</a:t>
            </a:r>
          </a:p>
          <a:p>
            <a:pPr algn="ctr"/>
            <a:r>
              <a:rPr lang="en-US" sz="1600" dirty="0"/>
              <a:t>(128kB for MSP432)</a:t>
            </a:r>
          </a:p>
        </p:txBody>
      </p:sp>
    </p:spTree>
    <p:extLst>
      <p:ext uri="{BB962C8B-B14F-4D97-AF65-F5344CB8AC3E}">
        <p14:creationId xmlns:p14="http://schemas.microsoft.com/office/powerpoint/2010/main" val="4082481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/>
              <a:t>Peripheral Registers in MSP432p401r [S1.3.6.c]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45750" y="5630379"/>
            <a:ext cx="154241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Peripheral Zone </a:t>
            </a:r>
          </a:p>
          <a:p>
            <a:pPr algn="ctr"/>
            <a:r>
              <a:rPr lang="en-US" sz="1600" dirty="0"/>
              <a:t>Memory Map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032237" y="5026058"/>
            <a:ext cx="1738573" cy="604321"/>
          </a:xfrm>
          <a:prstGeom prst="rect">
            <a:avLst/>
          </a:prstGeom>
          <a:solidFill>
            <a:srgbClr val="A9D3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Peripheral Region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87779" y="1678592"/>
            <a:ext cx="1175322" cy="4030831"/>
            <a:chOff x="722539" y="1408626"/>
            <a:chExt cx="1175322" cy="4030831"/>
          </a:xfrm>
        </p:grpSpPr>
        <p:sp>
          <p:nvSpPr>
            <p:cNvPr id="93" name="TextBox 92"/>
            <p:cNvSpPr txBox="1"/>
            <p:nvPr/>
          </p:nvSpPr>
          <p:spPr>
            <a:xfrm>
              <a:off x="789865" y="1408626"/>
              <a:ext cx="1107996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0x5FFF_FFFF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22539" y="5131680"/>
              <a:ext cx="117532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0x4000_0000</a:t>
              </a:r>
            </a:p>
          </p:txBody>
        </p:sp>
      </p:grpSp>
      <p:sp>
        <p:nvSpPr>
          <p:cNvPr id="62" name="Rectangle 61"/>
          <p:cNvSpPr/>
          <p:nvPr/>
        </p:nvSpPr>
        <p:spPr>
          <a:xfrm>
            <a:off x="2032236" y="4135907"/>
            <a:ext cx="1738574" cy="890152"/>
          </a:xfrm>
          <a:prstGeom prst="rect">
            <a:avLst/>
          </a:prstGeom>
          <a:solidFill>
            <a:srgbClr val="A9D3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Reserved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032236" y="3403842"/>
            <a:ext cx="1738574" cy="732064"/>
          </a:xfrm>
          <a:prstGeom prst="rect">
            <a:avLst/>
          </a:prstGeom>
          <a:solidFill>
            <a:srgbClr val="A9D3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Peripheral Bit-Band Alias Region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032236" y="1769733"/>
            <a:ext cx="1738574" cy="1634108"/>
          </a:xfrm>
          <a:prstGeom prst="rect">
            <a:avLst/>
          </a:prstGeom>
          <a:solidFill>
            <a:srgbClr val="A9D3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Reserved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84571" y="3177663"/>
            <a:ext cx="117532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1400" dirty="0"/>
              <a:t>0x4400_0000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84572" y="3906112"/>
            <a:ext cx="1175322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1400" dirty="0"/>
              <a:t>0x4200_0000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84572" y="4794567"/>
            <a:ext cx="1175322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1400" dirty="0"/>
              <a:t>0x4010_0000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028096" y="2526165"/>
            <a:ext cx="1452843" cy="3294552"/>
            <a:chOff x="5029844" y="2229122"/>
            <a:chExt cx="1788959" cy="3294552"/>
          </a:xfrm>
        </p:grpSpPr>
        <p:sp>
          <p:nvSpPr>
            <p:cNvPr id="101" name="Rectangle 100"/>
            <p:cNvSpPr/>
            <p:nvPr/>
          </p:nvSpPr>
          <p:spPr>
            <a:xfrm>
              <a:off x="5029848" y="5303043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Timer_A0-A3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029848" y="5082412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eUSCI_A0-A3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029848" y="4861781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eUSCI_B0-B3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029847" y="4641150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REF_A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029846" y="4420519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COMP_E0-E1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029846" y="4199888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AES256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029846" y="3988429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CRC32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029846" y="3764249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RTC_C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029845" y="3547167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WDT_A 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029845" y="3109017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Timer32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029845" y="2443735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ADC14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029844" y="2229122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Timer_A0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5029845" y="3331122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Port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5029845" y="2659111"/>
              <a:ext cx="1788955" cy="46149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Reserved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>
          <a:xfrm flipV="1">
            <a:off x="3770810" y="2526165"/>
            <a:ext cx="1257286" cy="249989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3770810" y="5630379"/>
            <a:ext cx="1257286" cy="19033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02354" y="5818168"/>
            <a:ext cx="1833451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Peripheral Registers</a:t>
            </a:r>
          </a:p>
        </p:txBody>
      </p:sp>
    </p:spTree>
    <p:extLst>
      <p:ext uri="{BB962C8B-B14F-4D97-AF65-F5344CB8AC3E}">
        <p14:creationId xmlns:p14="http://schemas.microsoft.com/office/powerpoint/2010/main" val="55865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/>
              <a:t>Peripheral Registers in MSP432p401r [S1.3.6.c]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032237" y="5026058"/>
            <a:ext cx="1738573" cy="604321"/>
          </a:xfrm>
          <a:prstGeom prst="rect">
            <a:avLst/>
          </a:prstGeom>
          <a:solidFill>
            <a:srgbClr val="A9D3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Peripheral Region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87779" y="1678592"/>
            <a:ext cx="1175322" cy="4030831"/>
            <a:chOff x="722539" y="1408626"/>
            <a:chExt cx="1175322" cy="4030831"/>
          </a:xfrm>
        </p:grpSpPr>
        <p:sp>
          <p:nvSpPr>
            <p:cNvPr id="93" name="TextBox 92"/>
            <p:cNvSpPr txBox="1"/>
            <p:nvPr/>
          </p:nvSpPr>
          <p:spPr>
            <a:xfrm>
              <a:off x="789865" y="1408626"/>
              <a:ext cx="1107996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0x5FFF_FFFF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22539" y="5131680"/>
              <a:ext cx="117532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0x4000_0000</a:t>
              </a:r>
            </a:p>
          </p:txBody>
        </p:sp>
      </p:grpSp>
      <p:sp>
        <p:nvSpPr>
          <p:cNvPr id="62" name="Rectangle 61"/>
          <p:cNvSpPr/>
          <p:nvPr/>
        </p:nvSpPr>
        <p:spPr>
          <a:xfrm>
            <a:off x="2032236" y="4135907"/>
            <a:ext cx="1738574" cy="890152"/>
          </a:xfrm>
          <a:prstGeom prst="rect">
            <a:avLst/>
          </a:prstGeom>
          <a:solidFill>
            <a:srgbClr val="A9D3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Reserved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032236" y="3403842"/>
            <a:ext cx="1738574" cy="732064"/>
          </a:xfrm>
          <a:prstGeom prst="rect">
            <a:avLst/>
          </a:prstGeom>
          <a:solidFill>
            <a:srgbClr val="A9D3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Peripheral Bit-Band Alias Region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032236" y="1769733"/>
            <a:ext cx="1738574" cy="1634108"/>
          </a:xfrm>
          <a:prstGeom prst="rect">
            <a:avLst/>
          </a:prstGeom>
          <a:solidFill>
            <a:srgbClr val="A9D3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Reserved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84571" y="3177663"/>
            <a:ext cx="117532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1400" dirty="0"/>
              <a:t>0x4400_0000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84572" y="3906112"/>
            <a:ext cx="1175322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1400" dirty="0"/>
              <a:t>0x4200_0000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84572" y="4794567"/>
            <a:ext cx="1175322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1400" dirty="0"/>
              <a:t>0x4010_0000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028096" y="2526165"/>
            <a:ext cx="1452843" cy="3294552"/>
            <a:chOff x="5029844" y="2229122"/>
            <a:chExt cx="1788959" cy="3294552"/>
          </a:xfrm>
        </p:grpSpPr>
        <p:sp>
          <p:nvSpPr>
            <p:cNvPr id="101" name="Rectangle 100"/>
            <p:cNvSpPr/>
            <p:nvPr/>
          </p:nvSpPr>
          <p:spPr>
            <a:xfrm>
              <a:off x="5029848" y="5303043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Timer_A0-A3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029848" y="5082412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eUSCI_A0-A3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029848" y="4861781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eUSCI_B0-B3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029847" y="4641150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REF_A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029846" y="4420519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COMP_E0-E1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029846" y="4199888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AES256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029846" y="3988429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CRC32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029846" y="3764249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RTC_C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029845" y="3547167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WDT_A 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029845" y="3109017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Timer32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029845" y="2443735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ADC14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029844" y="2229122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Timer_A0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5029845" y="3331122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Port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5029845" y="2659111"/>
              <a:ext cx="1788955" cy="46149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Reserved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032498" y="2851664"/>
            <a:ext cx="2456603" cy="3119319"/>
            <a:chOff x="7335666" y="2659539"/>
            <a:chExt cx="2456603" cy="3119319"/>
          </a:xfrm>
        </p:grpSpPr>
        <p:sp>
          <p:nvSpPr>
            <p:cNvPr id="135" name="Rectangle 134"/>
            <p:cNvSpPr/>
            <p:nvPr/>
          </p:nvSpPr>
          <p:spPr>
            <a:xfrm>
              <a:off x="7335674" y="5558227"/>
              <a:ext cx="245659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Timer_A0 Control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7335674" y="5340426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Timer_A0 CAPCOM Control 0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7335670" y="4229448"/>
              <a:ext cx="2456596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Timer_A0 Counter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7335666" y="2882718"/>
              <a:ext cx="2456596" cy="22343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Timer_A0 Interrupt Vector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7335666" y="2659539"/>
              <a:ext cx="2456596" cy="22343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Timer_A0 Expansion 0</a:t>
              </a: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7335674" y="5122787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Timer_A0 CAPCOM Control 1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7335673" y="4901190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Timer_A0 CAPCOM Control 2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7335672" y="4673655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Timer_A0 CAPCOM Control 3</a:t>
              </a: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335671" y="4452058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Timer_A0 CAPCOM Control 4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335669" y="4009347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Timer_A0 CAPCOM 0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7335669" y="3784781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Timer_A0 CAPCOM 1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7335669" y="3559225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Timer_A0 CAPCOM 2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7335668" y="3333669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Timer_A0 CAPCOM 3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7335667" y="3108113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Timer_A0 CAPCOM 4</a:t>
              </a:r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8374222" y="5971949"/>
            <a:ext cx="179049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1600" dirty="0"/>
              <a:t>Timer_A0 Registers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10466088" y="5714292"/>
            <a:ext cx="103586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0x4000_0000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10466088" y="5495051"/>
            <a:ext cx="103586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0x4000_0002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0466088" y="5280870"/>
            <a:ext cx="103586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0x4000_0004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0466088" y="5061629"/>
            <a:ext cx="103586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0x4000_0006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10466088" y="4834116"/>
            <a:ext cx="103586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0x4000_0008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10454866" y="4614875"/>
            <a:ext cx="104708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0x4000_000A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0454866" y="4400817"/>
            <a:ext cx="103586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0x4000_0010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10454862" y="4163012"/>
            <a:ext cx="103586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0x4000_0012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0454862" y="3939396"/>
            <a:ext cx="103586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0x4000_0014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10454862" y="3706211"/>
            <a:ext cx="103586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0x4000_0016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10454862" y="3492030"/>
            <a:ext cx="103586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0x4000_0018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10454862" y="3272065"/>
            <a:ext cx="104708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0x4000_001A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10469290" y="3051513"/>
            <a:ext cx="1032655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0x4000_002E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10466084" y="2832272"/>
            <a:ext cx="103586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0x4000_0020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770810" y="2526165"/>
            <a:ext cx="1257286" cy="249989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3770810" y="5630379"/>
            <a:ext cx="1257286" cy="19033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01" idx="3"/>
          </p:cNvCxnSpPr>
          <p:nvPr/>
        </p:nvCxnSpPr>
        <p:spPr>
          <a:xfrm flipV="1">
            <a:off x="6480939" y="2851664"/>
            <a:ext cx="1551557" cy="285873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480936" y="5814656"/>
            <a:ext cx="1591910" cy="15942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902354" y="5818168"/>
            <a:ext cx="1833451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Peripheral Registers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145750" y="5630379"/>
            <a:ext cx="154241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Peripheral Zone </a:t>
            </a:r>
          </a:p>
          <a:p>
            <a:pPr algn="ctr"/>
            <a:r>
              <a:rPr lang="en-US" sz="1600" dirty="0"/>
              <a:t>Memory Map</a:t>
            </a:r>
          </a:p>
        </p:txBody>
      </p:sp>
    </p:spTree>
    <p:extLst>
      <p:ext uri="{BB962C8B-B14F-4D97-AF65-F5344CB8AC3E}">
        <p14:creationId xmlns:p14="http://schemas.microsoft.com/office/powerpoint/2010/main" val="198340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System Memories [S1]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7"/>
            <a:ext cx="6193208" cy="4049827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Memories of an Embedded System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Code Memory (</a:t>
            </a:r>
            <a:r>
              <a:rPr lang="en-US" dirty="0">
                <a:solidFill>
                  <a:srgbClr val="FFFF00"/>
                </a:solidFill>
              </a:rPr>
              <a:t>Flash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Data Memory (</a:t>
            </a:r>
            <a:r>
              <a:rPr lang="en-US" dirty="0">
                <a:solidFill>
                  <a:srgbClr val="FFFF00"/>
                </a:solidFill>
              </a:rPr>
              <a:t>SRAM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Register Memory (internal to chip)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External Memory (if applicable)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Peripherals have special functionality each with a reserved spot in the memory map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601326" y="1825625"/>
            <a:ext cx="5315187" cy="40939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200" b="1" dirty="0"/>
              <a:t>Microcontroller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757017" y="4850093"/>
            <a:ext cx="1309404" cy="1005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GPIO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0482435" y="2078981"/>
            <a:ext cx="1331824" cy="1047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Flash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601138" y="2360995"/>
            <a:ext cx="1363160" cy="11244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56" name="Left-Up Arrow 55"/>
          <p:cNvSpPr/>
          <p:nvPr/>
        </p:nvSpPr>
        <p:spPr>
          <a:xfrm>
            <a:off x="6773852" y="1977287"/>
            <a:ext cx="2985058" cy="2370450"/>
          </a:xfrm>
          <a:prstGeom prst="leftUpArrow">
            <a:avLst>
              <a:gd name="adj1" fmla="val 3214"/>
              <a:gd name="adj2" fmla="val 5840"/>
              <a:gd name="adj3" fmla="val 975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Up Arrow 56"/>
          <p:cNvSpPr/>
          <p:nvPr/>
        </p:nvSpPr>
        <p:spPr>
          <a:xfrm>
            <a:off x="8112340" y="3485484"/>
            <a:ext cx="301396" cy="766359"/>
          </a:xfrm>
          <a:prstGeom prst="upArrow">
            <a:avLst>
              <a:gd name="adj1" fmla="val 22221"/>
              <a:gd name="adj2" fmla="val 708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Up Arrow 57"/>
          <p:cNvSpPr/>
          <p:nvPr/>
        </p:nvSpPr>
        <p:spPr>
          <a:xfrm rot="10800000">
            <a:off x="9289607" y="4237271"/>
            <a:ext cx="267085" cy="612822"/>
          </a:xfrm>
          <a:prstGeom prst="upArrow">
            <a:avLst>
              <a:gd name="adj1" fmla="val 22221"/>
              <a:gd name="adj2" fmla="val 795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Up Arrow 58"/>
          <p:cNvSpPr/>
          <p:nvPr/>
        </p:nvSpPr>
        <p:spPr>
          <a:xfrm rot="5400000">
            <a:off x="9941388" y="2278301"/>
            <a:ext cx="229869" cy="865154"/>
          </a:xfrm>
          <a:prstGeom prst="upArrow">
            <a:avLst>
              <a:gd name="adj1" fmla="val 38159"/>
              <a:gd name="adj2" fmla="val 9360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Up Arrow 59"/>
          <p:cNvSpPr/>
          <p:nvPr/>
        </p:nvSpPr>
        <p:spPr>
          <a:xfrm rot="10800000">
            <a:off x="7613476" y="4237271"/>
            <a:ext cx="267085" cy="612822"/>
          </a:xfrm>
          <a:prstGeom prst="upArrow">
            <a:avLst>
              <a:gd name="adj1" fmla="val 22221"/>
              <a:gd name="adj2" fmla="val 795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066547" y="4850093"/>
            <a:ext cx="1467739" cy="10052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Peripherals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0482435" y="3257660"/>
            <a:ext cx="1331824" cy="1047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SRAM</a:t>
            </a:r>
          </a:p>
        </p:txBody>
      </p:sp>
      <p:sp>
        <p:nvSpPr>
          <p:cNvPr id="63" name="Up Arrow 62"/>
          <p:cNvSpPr/>
          <p:nvPr/>
        </p:nvSpPr>
        <p:spPr>
          <a:xfrm rot="5400000">
            <a:off x="9901284" y="3377179"/>
            <a:ext cx="229869" cy="865154"/>
          </a:xfrm>
          <a:prstGeom prst="upArrow">
            <a:avLst>
              <a:gd name="adj1" fmla="val 38159"/>
              <a:gd name="adj2" fmla="val 9360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8863620" y="5216745"/>
            <a:ext cx="1093073" cy="4999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736181" y="2811466"/>
            <a:ext cx="1093073" cy="4999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253879" y="5256648"/>
            <a:ext cx="1093073" cy="4999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Registers</a:t>
            </a:r>
          </a:p>
        </p:txBody>
      </p:sp>
      <p:sp>
        <p:nvSpPr>
          <p:cNvPr id="68" name="Right Arrow 67"/>
          <p:cNvSpPr/>
          <p:nvPr/>
        </p:nvSpPr>
        <p:spPr>
          <a:xfrm>
            <a:off x="840515" y="5663653"/>
            <a:ext cx="1510962" cy="32005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351477" y="5374489"/>
            <a:ext cx="375440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Addresses specified in a </a:t>
            </a:r>
            <a:r>
              <a:rPr lang="en-US" sz="2600" b="1" dirty="0">
                <a:solidFill>
                  <a:srgbClr val="FFFF00"/>
                </a:solidFill>
              </a:rPr>
              <a:t>Register Definition File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253879" y="5216745"/>
            <a:ext cx="1159857" cy="539852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8829254" y="5227623"/>
            <a:ext cx="1159857" cy="539852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3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Peripheral Memory [S2]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7"/>
            <a:ext cx="7918318" cy="3341941"/>
          </a:xfrm>
        </p:spPr>
        <p:txBody>
          <a:bodyPr/>
          <a:lstStyle/>
          <a:p>
            <a:r>
              <a:rPr lang="en-US" dirty="0"/>
              <a:t>Microcontrollers contain multiple peripherals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Private</a:t>
            </a:r>
          </a:p>
          <a:p>
            <a:pPr lvl="2"/>
            <a:r>
              <a:rPr lang="en-US" dirty="0"/>
              <a:t>System Control Block (SCB)</a:t>
            </a:r>
          </a:p>
          <a:p>
            <a:pPr lvl="2"/>
            <a:r>
              <a:rPr lang="en-US" dirty="0"/>
              <a:t>Nested Vector Interrupt Controller (NVIC)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General</a:t>
            </a:r>
          </a:p>
          <a:p>
            <a:pPr lvl="2"/>
            <a:r>
              <a:rPr lang="en-US" dirty="0"/>
              <a:t>UART / SPI / I2C</a:t>
            </a:r>
          </a:p>
          <a:p>
            <a:pPr lvl="2"/>
            <a:r>
              <a:rPr lang="en-US" dirty="0"/>
              <a:t>Timers</a:t>
            </a:r>
          </a:p>
          <a:p>
            <a:pPr lvl="2"/>
            <a:r>
              <a:rPr lang="en-US" dirty="0"/>
              <a:t>ADC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8503129" y="964835"/>
            <a:ext cx="3135418" cy="4568522"/>
            <a:chOff x="8511151" y="1489701"/>
            <a:chExt cx="3135418" cy="4568522"/>
          </a:xfrm>
        </p:grpSpPr>
        <p:sp>
          <p:nvSpPr>
            <p:cNvPr id="111" name="TextBox 110"/>
            <p:cNvSpPr txBox="1"/>
            <p:nvPr/>
          </p:nvSpPr>
          <p:spPr>
            <a:xfrm>
              <a:off x="8932336" y="1489701"/>
              <a:ext cx="2185342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Memory Map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8619948" y="5142411"/>
              <a:ext cx="1405059" cy="75464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8625355" y="4406128"/>
              <a:ext cx="1405059" cy="757606"/>
            </a:xfrm>
            <a:prstGeom prst="rect">
              <a:avLst/>
            </a:prstGeom>
            <a:solidFill>
              <a:srgbClr val="25D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SRAM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8630408" y="3690496"/>
              <a:ext cx="1405059" cy="759548"/>
            </a:xfrm>
            <a:prstGeom prst="rect">
              <a:avLst/>
            </a:prstGeom>
            <a:solidFill>
              <a:srgbClr val="A9D3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Peripherals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8625355" y="2939183"/>
              <a:ext cx="1405059" cy="7747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(unused)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8625354" y="2173921"/>
              <a:ext cx="1405059" cy="771682"/>
            </a:xfrm>
            <a:prstGeom prst="rect">
              <a:avLst/>
            </a:prstGeom>
            <a:solidFill>
              <a:srgbClr val="ED7A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System Specific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0359487" y="5578791"/>
              <a:ext cx="1141462" cy="479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0x00000000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144616" y="2124062"/>
              <a:ext cx="1375335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0xFFFFFFFF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0398726" y="2513381"/>
              <a:ext cx="1137713" cy="479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0xE0000000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777664" y="2932989"/>
              <a:ext cx="1740451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0xDFFFFFFF</a:t>
              </a:r>
            </a:p>
          </p:txBody>
        </p:sp>
        <p:grpSp>
          <p:nvGrpSpPr>
            <p:cNvPr id="122" name="Group 121"/>
            <p:cNvGrpSpPr/>
            <p:nvPr/>
          </p:nvGrpSpPr>
          <p:grpSpPr>
            <a:xfrm>
              <a:off x="10419974" y="3250626"/>
              <a:ext cx="1162367" cy="905801"/>
              <a:chOff x="500075" y="2592216"/>
              <a:chExt cx="1490672" cy="755936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526885" y="2592216"/>
                <a:ext cx="1463862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0x60000000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500075" y="2948042"/>
                <a:ext cx="1385316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0x5FFFFFFF</a:t>
                </a: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10380979" y="4806960"/>
              <a:ext cx="1141462" cy="849824"/>
              <a:chOff x="475713" y="1773362"/>
              <a:chExt cx="1463862" cy="709221"/>
            </a:xfrm>
          </p:grpSpPr>
          <p:sp>
            <p:nvSpPr>
              <p:cNvPr id="127" name="TextBox 126"/>
              <p:cNvSpPr txBox="1"/>
              <p:nvPr/>
            </p:nvSpPr>
            <p:spPr>
              <a:xfrm>
                <a:off x="475713" y="1773362"/>
                <a:ext cx="1463862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0x20000000</a:t>
                </a: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525723" y="2082473"/>
                <a:ext cx="1385316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0x1FFFFFFF</a:t>
                </a:r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10403063" y="4053355"/>
              <a:ext cx="1141462" cy="828329"/>
              <a:chOff x="504035" y="1646915"/>
              <a:chExt cx="1463862" cy="691282"/>
            </a:xfrm>
          </p:grpSpPr>
          <p:sp>
            <p:nvSpPr>
              <p:cNvPr id="125" name="TextBox 124"/>
              <p:cNvSpPr txBox="1"/>
              <p:nvPr/>
            </p:nvSpPr>
            <p:spPr>
              <a:xfrm>
                <a:off x="504035" y="1646915"/>
                <a:ext cx="1463862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0x40000000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543308" y="1938087"/>
                <a:ext cx="1385316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0x3FFFFFFF</a:t>
                </a:r>
              </a:p>
            </p:txBody>
          </p:sp>
        </p:grpSp>
        <p:sp>
          <p:nvSpPr>
            <p:cNvPr id="131" name="Rounded Rectangle 130"/>
            <p:cNvSpPr/>
            <p:nvPr/>
          </p:nvSpPr>
          <p:spPr>
            <a:xfrm>
              <a:off x="8511151" y="2135833"/>
              <a:ext cx="3135418" cy="856979"/>
            </a:xfrm>
            <a:prstGeom prst="round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8533349" y="3652065"/>
              <a:ext cx="3113220" cy="856979"/>
            </a:xfrm>
            <a:prstGeom prst="roundRect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575531" y="5667578"/>
            <a:ext cx="99549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uint16_t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ta0_ctrl = (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en-US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0x40000000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*ta0_ctrl =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0x0202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75531" y="5161055"/>
            <a:ext cx="453310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rgbClr val="92D050"/>
                </a:solidFill>
              </a:rPr>
              <a:t>Access Peripherals with Pointers</a:t>
            </a:r>
          </a:p>
        </p:txBody>
      </p:sp>
    </p:spTree>
    <p:extLst>
      <p:ext uri="{BB962C8B-B14F-4D97-AF65-F5344CB8AC3E}">
        <p14:creationId xmlns:p14="http://schemas.microsoft.com/office/powerpoint/2010/main" val="119576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Definition File [S3]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7"/>
            <a:ext cx="8545147" cy="5021700"/>
          </a:xfrm>
        </p:spPr>
        <p:txBody>
          <a:bodyPr/>
          <a:lstStyle/>
          <a:p>
            <a:r>
              <a:rPr lang="en-US" dirty="0"/>
              <a:t>Platform File that provides interface to peripheral memory by specifying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Address List </a:t>
            </a:r>
            <a:r>
              <a:rPr lang="en-US" dirty="0"/>
              <a:t>for Peripherals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Access Methods</a:t>
            </a:r>
          </a:p>
          <a:p>
            <a:pPr lvl="1"/>
            <a:r>
              <a:rPr lang="en-US" dirty="0"/>
              <a:t>Defines for </a:t>
            </a:r>
            <a:r>
              <a:rPr lang="en-US" dirty="0">
                <a:solidFill>
                  <a:srgbClr val="92D050"/>
                </a:solidFill>
              </a:rPr>
              <a:t>Bit Field </a:t>
            </a:r>
            <a:r>
              <a:rPr lang="en-US" dirty="0"/>
              <a:t>and </a:t>
            </a:r>
            <a:r>
              <a:rPr lang="en-US" dirty="0">
                <a:solidFill>
                  <a:srgbClr val="92D050"/>
                </a:solidFill>
              </a:rPr>
              <a:t>Bit Masks</a:t>
            </a:r>
          </a:p>
          <a:p>
            <a:pPr lvl="1"/>
            <a:endParaRPr lang="en-US" dirty="0"/>
          </a:p>
          <a:p>
            <a:r>
              <a:rPr lang="en-US" dirty="0"/>
              <a:t>Peripheral </a:t>
            </a:r>
            <a:r>
              <a:rPr lang="en-US" dirty="0">
                <a:solidFill>
                  <a:srgbClr val="92D050"/>
                </a:solidFill>
              </a:rPr>
              <a:t>Access Methods </a:t>
            </a:r>
            <a:r>
              <a:rPr lang="en-US" dirty="0"/>
              <a:t>are used to read/write data</a:t>
            </a:r>
          </a:p>
          <a:p>
            <a:pPr lvl="1"/>
            <a:r>
              <a:rPr lang="en-US" dirty="0"/>
              <a:t>Direct Dereferencing of Memory</a:t>
            </a:r>
          </a:p>
          <a:p>
            <a:pPr lvl="1"/>
            <a:r>
              <a:rPr lang="en-US" dirty="0"/>
              <a:t>Structure Overlays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913761" y="2062230"/>
            <a:ext cx="1707708" cy="3448001"/>
            <a:chOff x="5029845" y="2443735"/>
            <a:chExt cx="1788958" cy="3079939"/>
          </a:xfrm>
        </p:grpSpPr>
        <p:sp>
          <p:nvSpPr>
            <p:cNvPr id="5" name="Rectangle 4"/>
            <p:cNvSpPr/>
            <p:nvPr/>
          </p:nvSpPr>
          <p:spPr>
            <a:xfrm>
              <a:off x="5029848" y="5303043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Timer_A0-A3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029848" y="5082412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eUSCI_A0-A3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29848" y="4861781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eUSCI_B0-B3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029847" y="4641150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REF_A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029846" y="4420519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COMP_E0-E1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29846" y="4199888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AES256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29846" y="3988429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CRC32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29846" y="3764249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RTC_C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29845" y="3547167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WDT_A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845" y="3109017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Timer32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29845" y="2443735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ADC14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029845" y="3331122"/>
              <a:ext cx="178895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29845" y="2659111"/>
              <a:ext cx="1788955" cy="46149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Reserved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630439" y="2063785"/>
            <a:ext cx="1707705" cy="3478039"/>
            <a:chOff x="7232646" y="2006719"/>
            <a:chExt cx="1755778" cy="3414144"/>
          </a:xfrm>
        </p:grpSpPr>
        <p:sp>
          <p:nvSpPr>
            <p:cNvPr id="19" name="Rectangle 18"/>
            <p:cNvSpPr/>
            <p:nvPr/>
          </p:nvSpPr>
          <p:spPr>
            <a:xfrm>
              <a:off x="7232648" y="4179474"/>
              <a:ext cx="1750725" cy="35606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Reserved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32648" y="3427933"/>
              <a:ext cx="1750725" cy="75154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364060" y="3555236"/>
              <a:ext cx="1619314" cy="2749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MPU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7232649" y="2006719"/>
              <a:ext cx="1755775" cy="1421212"/>
              <a:chOff x="7232649" y="2006719"/>
              <a:chExt cx="1755775" cy="1421212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7232649" y="2006719"/>
                <a:ext cx="1750725" cy="1421212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364060" y="2055926"/>
                <a:ext cx="1619314" cy="49661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Processor Debug Control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369110" y="2979026"/>
                <a:ext cx="1619314" cy="27494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FPU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826662" y="2547123"/>
                <a:ext cx="694108" cy="3720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SCB</a:t>
                </a:r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7232647" y="4535543"/>
              <a:ext cx="1750725" cy="35606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SysTick Timer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32646" y="4887440"/>
              <a:ext cx="1750725" cy="53342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Misc system control registers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764108" y="3863396"/>
              <a:ext cx="507754" cy="2898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NVIC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0034976" y="1222505"/>
            <a:ext cx="1465273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General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</a:rPr>
              <a:t>Peripherals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49197" y="1290203"/>
            <a:ext cx="1465273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Private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</a:rPr>
              <a:t>Peripherals</a:t>
            </a:r>
          </a:p>
        </p:txBody>
      </p:sp>
      <p:sp>
        <p:nvSpPr>
          <p:cNvPr id="32" name="Right Brace 31"/>
          <p:cNvSpPr/>
          <p:nvPr/>
        </p:nvSpPr>
        <p:spPr>
          <a:xfrm rot="5400000">
            <a:off x="9545190" y="3812247"/>
            <a:ext cx="186284" cy="3966266"/>
          </a:xfrm>
          <a:prstGeom prst="rightBrac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547810" y="6048936"/>
            <a:ext cx="40932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FF00"/>
                </a:solidFill>
              </a:rPr>
              <a:t>Could Contain 1000’s of Registers!</a:t>
            </a:r>
          </a:p>
        </p:txBody>
      </p:sp>
    </p:spTree>
    <p:extLst>
      <p:ext uri="{BB962C8B-B14F-4D97-AF65-F5344CB8AC3E}">
        <p14:creationId xmlns:p14="http://schemas.microsoft.com/office/powerpoint/2010/main" val="4151961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Directly Dereference Memory [S4]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6"/>
            <a:ext cx="11023654" cy="553998"/>
          </a:xfrm>
        </p:spPr>
        <p:txBody>
          <a:bodyPr/>
          <a:lstStyle/>
          <a:p>
            <a:r>
              <a:rPr lang="en-US" dirty="0"/>
              <a:t>Do not need a pointer variable to read/write to memory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76867" y="4834410"/>
            <a:ext cx="5177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volatile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2D050"/>
                </a:solidFill>
                <a:cs typeface="Courier New" panose="02070309020205020404" pitchFamily="49" charset="0"/>
              </a:rPr>
              <a:t>uint16_t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cs typeface="Courier New" panose="02070309020205020404" pitchFamily="49" charset="0"/>
              </a:rPr>
              <a:t>* ta0_ctrl = (</a:t>
            </a:r>
            <a:r>
              <a:rPr lang="en-US" dirty="0">
                <a:solidFill>
                  <a:srgbClr val="92D050"/>
                </a:solidFill>
                <a:cs typeface="Courier New" panose="02070309020205020404" pitchFamily="49" charset="0"/>
              </a:rPr>
              <a:t>uint16_t</a:t>
            </a:r>
            <a:r>
              <a:rPr lang="en-US" dirty="0">
                <a:solidFill>
                  <a:schemeClr val="bg1"/>
                </a:solidFill>
                <a:cs typeface="Courier New" panose="02070309020205020404" pitchFamily="49" charset="0"/>
              </a:rPr>
              <a:t>*)</a:t>
            </a:r>
            <a:r>
              <a:rPr lang="en-US" dirty="0">
                <a:solidFill>
                  <a:srgbClr val="FFFF00"/>
                </a:solidFill>
                <a:cs typeface="Courier New" panose="02070309020205020404" pitchFamily="49" charset="0"/>
              </a:rPr>
              <a:t>0x40000000</a:t>
            </a:r>
            <a:r>
              <a:rPr lang="en-US" dirty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  <a:cs typeface="Courier New" panose="02070309020205020404" pitchFamily="49" charset="0"/>
              </a:rPr>
              <a:t>*ta0_ctrl = </a:t>
            </a:r>
            <a:r>
              <a:rPr lang="en-US" dirty="0">
                <a:solidFill>
                  <a:srgbClr val="FFFF00"/>
                </a:solidFill>
                <a:cs typeface="Courier New" panose="02070309020205020404" pitchFamily="49" charset="0"/>
              </a:rPr>
              <a:t>0x0202</a:t>
            </a:r>
            <a:r>
              <a:rPr lang="en-US" dirty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FFC000"/>
              </a:solidFill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95847" y="2106458"/>
            <a:ext cx="10660355" cy="1209380"/>
            <a:chOff x="761178" y="1906222"/>
            <a:chExt cx="8247081" cy="811408"/>
          </a:xfrm>
        </p:grpSpPr>
        <p:sp>
          <p:nvSpPr>
            <p:cNvPr id="7" name="TextBox 6"/>
            <p:cNvSpPr txBox="1"/>
            <p:nvPr/>
          </p:nvSpPr>
          <p:spPr>
            <a:xfrm>
              <a:off x="2312759" y="1906222"/>
              <a:ext cx="5037661" cy="268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Timer_A0 Control Register,  Address = 0x40000000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61178" y="2216325"/>
              <a:ext cx="8247081" cy="501305"/>
              <a:chOff x="450402" y="2321752"/>
              <a:chExt cx="8247081" cy="50130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450432" y="2321752"/>
                <a:ext cx="8247051" cy="493418"/>
                <a:chOff x="2479257" y="3084719"/>
                <a:chExt cx="8247051" cy="493418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8736909" y="3084719"/>
                  <a:ext cx="1989399" cy="493418"/>
                  <a:chOff x="8736909" y="3084719"/>
                  <a:chExt cx="1989399" cy="493418"/>
                </a:xfrm>
              </p:grpSpPr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10063176" y="3084719"/>
                    <a:ext cx="663132" cy="493418"/>
                    <a:chOff x="10063176" y="3084719"/>
                    <a:chExt cx="663132" cy="493418"/>
                  </a:xfrm>
                </p:grpSpPr>
                <p:sp>
                  <p:nvSpPr>
                    <p:cNvPr id="45" name="Rectangle 44"/>
                    <p:cNvSpPr/>
                    <p:nvPr/>
                  </p:nvSpPr>
                  <p:spPr>
                    <a:xfrm>
                      <a:off x="10063176" y="3331428"/>
                      <a:ext cx="663132" cy="246709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/>
                        <a:t>TAIFG</a:t>
                      </a:r>
                    </a:p>
                  </p:txBody>
                </p:sp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0063177" y="3084719"/>
                      <a:ext cx="663131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p:txBody>
                </p:sp>
              </p:grp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9400043" y="3084719"/>
                    <a:ext cx="663132" cy="493418"/>
                    <a:chOff x="10063176" y="3084719"/>
                    <a:chExt cx="663132" cy="493418"/>
                  </a:xfrm>
                </p:grpSpPr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10063176" y="3331428"/>
                      <a:ext cx="663132" cy="246709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/>
                        <a:t>TAIE</a:t>
                      </a:r>
                    </a:p>
                  </p:txBody>
                </p:sp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10063177" y="3084719"/>
                      <a:ext cx="663131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8736909" y="3084719"/>
                    <a:ext cx="663132" cy="493418"/>
                    <a:chOff x="10063176" y="3084719"/>
                    <a:chExt cx="663132" cy="493418"/>
                  </a:xfrm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0063176" y="3331428"/>
                      <a:ext cx="663132" cy="246709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/>
                        <a:t>TACLR</a:t>
                      </a:r>
                    </a:p>
                  </p:txBody>
                </p:sp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10063177" y="3084719"/>
                      <a:ext cx="663131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p:txBody>
                </p:sp>
              </p:grp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7597513" y="3084719"/>
                  <a:ext cx="1139393" cy="493418"/>
                  <a:chOff x="10063176" y="3084719"/>
                  <a:chExt cx="663132" cy="493418"/>
                </a:xfrm>
              </p:grpSpPr>
              <p:sp>
                <p:nvSpPr>
                  <p:cNvPr id="36" name="Rectangle 35"/>
                  <p:cNvSpPr/>
                  <p:nvPr/>
                </p:nvSpPr>
                <p:spPr>
                  <a:xfrm>
                    <a:off x="10063176" y="3331428"/>
                    <a:ext cx="663132" cy="246709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/>
                      <a:t>Reserved</a:t>
                    </a:r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10063177" y="3084719"/>
                    <a:ext cx="663131" cy="246709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3618680" y="3084719"/>
                  <a:ext cx="3978840" cy="493418"/>
                  <a:chOff x="4094930" y="3084719"/>
                  <a:chExt cx="3978840" cy="493418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6747501" y="3084719"/>
                    <a:ext cx="1326269" cy="493418"/>
                    <a:chOff x="6747500" y="3578137"/>
                    <a:chExt cx="1326269" cy="493418"/>
                  </a:xfrm>
                </p:grpSpPr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6747500" y="3824846"/>
                      <a:ext cx="1326269" cy="246709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/>
                        <a:t>MC</a:t>
                      </a:r>
                    </a:p>
                  </p:txBody>
                </p:sp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6747502" y="3578137"/>
                      <a:ext cx="663130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p:txBody>
                </p:sp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7410632" y="3578137"/>
                      <a:ext cx="663130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p:txBody>
                </p:sp>
              </p:grpSp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5421220" y="3084719"/>
                    <a:ext cx="1326269" cy="493418"/>
                    <a:chOff x="6747500" y="3578137"/>
                    <a:chExt cx="1326269" cy="493418"/>
                  </a:xfrm>
                </p:grpSpPr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6747500" y="3824846"/>
                      <a:ext cx="1326269" cy="246709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/>
                        <a:t>ID</a:t>
                      </a:r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6747502" y="3578137"/>
                      <a:ext cx="663130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p:txBody>
                </p:sp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7410632" y="3578137"/>
                      <a:ext cx="663130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p:txBody>
                </p:sp>
              </p:grpSp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4094930" y="3084719"/>
                    <a:ext cx="1326269" cy="493418"/>
                    <a:chOff x="6747500" y="3578137"/>
                    <a:chExt cx="1326269" cy="493418"/>
                  </a:xfrm>
                </p:grpSpPr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6747500" y="3824846"/>
                      <a:ext cx="1326269" cy="246709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/>
                        <a:t>TASSEL</a:t>
                      </a:r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6747502" y="3578137"/>
                      <a:ext cx="663130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7410632" y="3578137"/>
                      <a:ext cx="663130" cy="24670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</p:grp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2479257" y="3084719"/>
                  <a:ext cx="1139393" cy="493418"/>
                  <a:chOff x="10063176" y="3084719"/>
                  <a:chExt cx="663132" cy="493418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10063176" y="3331428"/>
                    <a:ext cx="663132" cy="246709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/>
                      <a:t>Reserved</a:t>
                    </a: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10063177" y="3084719"/>
                    <a:ext cx="663131" cy="246709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</a:rPr>
                      <a:t>15:10</a:t>
                    </a:r>
                  </a:p>
                </p:txBody>
              </p:sp>
            </p:grpSp>
          </p:grpSp>
          <p:sp>
            <p:nvSpPr>
              <p:cNvPr id="10" name="Rectangle 9"/>
              <p:cNvSpPr/>
              <p:nvPr/>
            </p:nvSpPr>
            <p:spPr>
              <a:xfrm>
                <a:off x="450402" y="2574691"/>
                <a:ext cx="1139393" cy="246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568676" y="2576348"/>
                <a:ext cx="1139393" cy="246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589795" y="2576348"/>
                <a:ext cx="1326269" cy="246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916059" y="2576347"/>
                <a:ext cx="1326269" cy="246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242263" y="2576347"/>
                <a:ext cx="1326269" cy="246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708078" y="2576347"/>
                <a:ext cx="663132" cy="246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371218" y="2576346"/>
                <a:ext cx="663132" cy="246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034331" y="2576346"/>
                <a:ext cx="663132" cy="246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</p:grpSp>
      <p:sp>
        <p:nvSpPr>
          <p:cNvPr id="51" name="Rectangle 50"/>
          <p:cNvSpPr/>
          <p:nvPr/>
        </p:nvSpPr>
        <p:spPr>
          <a:xfrm>
            <a:off x="1673391" y="3865480"/>
            <a:ext cx="90877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(*(</a:t>
            </a:r>
            <a:r>
              <a:rPr lang="en-US" sz="2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en-US" sz="2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sz="2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en-US" sz="2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0x40000000</a:t>
            </a:r>
            <a:r>
              <a:rPr lang="en-US" sz="2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= </a:t>
            </a:r>
            <a:r>
              <a:rPr lang="en-US" sz="2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0x0202</a:t>
            </a:r>
            <a:r>
              <a:rPr lang="en-US" sz="2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600" dirty="0"/>
          </a:p>
        </p:txBody>
      </p:sp>
      <p:sp>
        <p:nvSpPr>
          <p:cNvPr id="53" name="Right Brace 52"/>
          <p:cNvSpPr/>
          <p:nvPr/>
        </p:nvSpPr>
        <p:spPr>
          <a:xfrm rot="5400000">
            <a:off x="5237926" y="1598396"/>
            <a:ext cx="115915" cy="5926518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782955" y="4740538"/>
            <a:ext cx="2934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Equivalent to Defining a Pointer!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1761622" y="4382804"/>
            <a:ext cx="177971" cy="289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77702" y="4694288"/>
            <a:ext cx="2002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Dereference!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597320" y="5795147"/>
            <a:ext cx="6522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FFFF00"/>
                </a:solidFill>
              </a:rPr>
              <a:t>Not Very Readable or Maintainable…</a:t>
            </a:r>
          </a:p>
        </p:txBody>
      </p:sp>
    </p:spTree>
    <p:extLst>
      <p:ext uri="{BB962C8B-B14F-4D97-AF65-F5344CB8AC3E}">
        <p14:creationId xmlns:p14="http://schemas.microsoft.com/office/powerpoint/2010/main" val="133710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Access Macros [S5]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785255" cy="1015663"/>
          </a:xfrm>
        </p:spPr>
        <p:txBody>
          <a:bodyPr/>
          <a:lstStyle/>
          <a:p>
            <a:r>
              <a:rPr lang="en-US" dirty="0"/>
              <a:t>Use preprocessor to define an access method without using hardcoded 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6270" y="2362610"/>
            <a:ext cx="6400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/ * 8, 16, &amp; 32 Bit Register Access Macros */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HWREG8(x)       (*((</a:t>
            </a:r>
            <a:r>
              <a:rPr lang="en-US" sz="2400" dirty="0">
                <a:solidFill>
                  <a:srgbClr val="00B0F0"/>
                </a:solidFill>
              </a:rPr>
              <a:t>volatile  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uint8_t</a:t>
            </a:r>
            <a:r>
              <a:rPr lang="en-US" sz="2400" dirty="0">
                <a:solidFill>
                  <a:schemeClr val="bg1"/>
                </a:solidFill>
              </a:rPr>
              <a:t> *)(x)))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HWREG16(x)     (*((</a:t>
            </a:r>
            <a:r>
              <a:rPr lang="en-US" sz="2400" dirty="0">
                <a:solidFill>
                  <a:srgbClr val="00B0F0"/>
                </a:solidFill>
              </a:rPr>
              <a:t>volatile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uint16_t</a:t>
            </a:r>
            <a:r>
              <a:rPr lang="en-US" sz="2400" dirty="0">
                <a:solidFill>
                  <a:schemeClr val="bg1"/>
                </a:solidFill>
              </a:rPr>
              <a:t> *)(x)))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HWREG32(x)     (*((</a:t>
            </a:r>
            <a:r>
              <a:rPr lang="en-US" sz="2400" dirty="0">
                <a:solidFill>
                  <a:srgbClr val="00B0F0"/>
                </a:solidFill>
              </a:rPr>
              <a:t>volatile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uint32_t</a:t>
            </a:r>
            <a:r>
              <a:rPr lang="en-US" sz="2400" dirty="0">
                <a:solidFill>
                  <a:schemeClr val="bg1"/>
                </a:solidFill>
              </a:rPr>
              <a:t> *)(x)))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TA0CTL              (HWREG16(</a:t>
            </a:r>
            <a:r>
              <a:rPr lang="en-US" sz="2400" dirty="0">
                <a:solidFill>
                  <a:srgbClr val="FFFF00"/>
                </a:solidFill>
              </a:rPr>
              <a:t>0x40000000</a:t>
            </a:r>
            <a:r>
              <a:rPr lang="en-US" sz="2400" dirty="0">
                <a:solidFill>
                  <a:schemeClr val="bg1"/>
                </a:solidFill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27557" y="3966678"/>
            <a:ext cx="54788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B0F0"/>
                </a:solidFill>
              </a:rPr>
              <a:t>Pass in any address to access a register</a:t>
            </a:r>
          </a:p>
        </p:txBody>
      </p:sp>
      <p:cxnSp>
        <p:nvCxnSpPr>
          <p:cNvPr id="7" name="Elbow Connector 6"/>
          <p:cNvCxnSpPr>
            <a:stCxn id="5" idx="1"/>
          </p:cNvCxnSpPr>
          <p:nvPr/>
        </p:nvCxnSpPr>
        <p:spPr>
          <a:xfrm rot="10800000">
            <a:off x="3433011" y="3882190"/>
            <a:ext cx="2494546" cy="330711"/>
          </a:xfrm>
          <a:prstGeom prst="bentConnector3">
            <a:avLst>
              <a:gd name="adj1" fmla="val 10048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66270" y="5811069"/>
            <a:ext cx="219496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TA0CTL = </a:t>
            </a:r>
            <a:r>
              <a:rPr lang="en-US" sz="2200" dirty="0">
                <a:solidFill>
                  <a:srgbClr val="FFFF00"/>
                </a:solidFill>
              </a:rPr>
              <a:t>0x0202</a:t>
            </a:r>
            <a:r>
              <a:rPr lang="en-US" sz="22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97772" y="5641793"/>
            <a:ext cx="6274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volatile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92D050"/>
                </a:solidFill>
                <a:cs typeface="Courier New" panose="02070309020205020404" pitchFamily="49" charset="0"/>
              </a:rPr>
              <a:t>uint16_t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cs typeface="Courier New" panose="02070309020205020404" pitchFamily="49" charset="0"/>
              </a:rPr>
              <a:t>* ta0_ctrl = (</a:t>
            </a:r>
            <a:r>
              <a:rPr lang="en-US" sz="2200" dirty="0">
                <a:solidFill>
                  <a:srgbClr val="92D050"/>
                </a:solidFill>
                <a:cs typeface="Courier New" panose="02070309020205020404" pitchFamily="49" charset="0"/>
              </a:rPr>
              <a:t>uint16_t</a:t>
            </a:r>
            <a:r>
              <a:rPr lang="en-US" sz="2200" dirty="0">
                <a:solidFill>
                  <a:schemeClr val="bg1"/>
                </a:solidFill>
                <a:cs typeface="Courier New" panose="02070309020205020404" pitchFamily="49" charset="0"/>
              </a:rPr>
              <a:t>*)</a:t>
            </a:r>
            <a:r>
              <a:rPr lang="en-US" sz="2200" dirty="0">
                <a:solidFill>
                  <a:srgbClr val="FFFF00"/>
                </a:solidFill>
                <a:cs typeface="Courier New" panose="02070309020205020404" pitchFamily="49" charset="0"/>
              </a:rPr>
              <a:t>0x40000000</a:t>
            </a:r>
            <a:r>
              <a:rPr lang="en-US" sz="2200" dirty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</a:p>
          <a:p>
            <a:r>
              <a:rPr lang="en-US" sz="2200" dirty="0">
                <a:solidFill>
                  <a:schemeClr val="bg1"/>
                </a:solidFill>
                <a:cs typeface="Courier New" panose="02070309020205020404" pitchFamily="49" charset="0"/>
              </a:rPr>
              <a:t>*ta0_ctrl = </a:t>
            </a:r>
            <a:r>
              <a:rPr lang="en-US" sz="2200" dirty="0">
                <a:solidFill>
                  <a:srgbClr val="FFFF00"/>
                </a:solidFill>
                <a:cs typeface="Courier New" panose="02070309020205020404" pitchFamily="49" charset="0"/>
              </a:rPr>
              <a:t>0x0202</a:t>
            </a:r>
            <a:r>
              <a:rPr lang="en-US" sz="2200" dirty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  <a:endParaRPr lang="en-US" sz="2200" dirty="0">
              <a:solidFill>
                <a:srgbClr val="FFC000"/>
              </a:solidFill>
              <a:cs typeface="Courier New" panose="02070309020205020404" pitchFamily="49" charset="0"/>
            </a:endParaRPr>
          </a:p>
        </p:txBody>
      </p:sp>
      <p:sp>
        <p:nvSpPr>
          <p:cNvPr id="13" name="Left-Right Arrow 12"/>
          <p:cNvSpPr/>
          <p:nvPr/>
        </p:nvSpPr>
        <p:spPr>
          <a:xfrm>
            <a:off x="3513221" y="5908855"/>
            <a:ext cx="1852863" cy="23531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66270" y="5349404"/>
            <a:ext cx="4002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Example Use of Access Macro:</a:t>
            </a:r>
          </a:p>
        </p:txBody>
      </p:sp>
    </p:spTree>
    <p:extLst>
      <p:ext uri="{BB962C8B-B14F-4D97-AF65-F5344CB8AC3E}">
        <p14:creationId xmlns:p14="http://schemas.microsoft.com/office/powerpoint/2010/main" val="412595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A0 Registers [S6]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978316" y="1523879"/>
            <a:ext cx="3077648" cy="4896283"/>
            <a:chOff x="7335666" y="2659539"/>
            <a:chExt cx="2456603" cy="3119319"/>
          </a:xfrm>
        </p:grpSpPr>
        <p:sp>
          <p:nvSpPr>
            <p:cNvPr id="5" name="Rectangle 4"/>
            <p:cNvSpPr/>
            <p:nvPr/>
          </p:nvSpPr>
          <p:spPr>
            <a:xfrm>
              <a:off x="7335674" y="5558227"/>
              <a:ext cx="2456595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Timer_A0 Control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335674" y="5340426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Timer_A0 CAPCOM Control 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35670" y="4229448"/>
              <a:ext cx="2456596" cy="2206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Timer_A0 Counter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35666" y="2882718"/>
              <a:ext cx="2456596" cy="22343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Timer_A0 Expansion 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35666" y="2659539"/>
              <a:ext cx="2456596" cy="22343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Timer_A0 Interrupt Vector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35674" y="5122787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Timer_A0 CAPCOM Control 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35673" y="4901190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Timer_A0 CAPCOM Control 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35672" y="4673655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Timer_A0 CAPCOM Control 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335671" y="4452058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Timer_A0 CAPCOM Control 4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35669" y="4009347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Timer_A0 CAPCOM 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35669" y="3784781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Timer_A0 CAPCOM 1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335669" y="3559225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Timer_A0 CAPCOM 2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35668" y="3333669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Timer_A0 CAPCOM 3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35667" y="3108113"/>
              <a:ext cx="2456595" cy="225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Timer_A0 CAPCOM 4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958323" y="978802"/>
            <a:ext cx="311251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Timer_A0 Registers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44171" y="6009931"/>
            <a:ext cx="1604470" cy="437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0x40000000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056811" y="5686470"/>
            <a:ext cx="1604470" cy="437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0x40000002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056812" y="5357884"/>
            <a:ext cx="1604470" cy="437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0x40000004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049521" y="4993813"/>
            <a:ext cx="1604470" cy="437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0x40000006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050662" y="4644252"/>
            <a:ext cx="1604470" cy="437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0x40000008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050661" y="4282372"/>
            <a:ext cx="1612369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0x4000000A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060213" y="3941666"/>
            <a:ext cx="1602817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0x40000010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029783" y="3581510"/>
            <a:ext cx="1618858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0x40000012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044171" y="3229208"/>
            <a:ext cx="1609819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0x40000014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49522" y="2884506"/>
            <a:ext cx="1613508" cy="43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0x40000016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039435" y="2501431"/>
            <a:ext cx="1614555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0x40000018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039435" y="2169229"/>
            <a:ext cx="1614555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0x4000001A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055357" y="1788976"/>
            <a:ext cx="1598633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0x40000020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055955" y="1464365"/>
            <a:ext cx="1598035" cy="442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0x4000002E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73905" y="1209634"/>
            <a:ext cx="6472853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000" dirty="0">
                <a:solidFill>
                  <a:schemeClr val="bg1"/>
                </a:solidFill>
              </a:rPr>
              <a:t> HWREG16(x)     (*((</a:t>
            </a:r>
            <a:r>
              <a:rPr lang="en-US" sz="2000" dirty="0">
                <a:solidFill>
                  <a:srgbClr val="00B0F0"/>
                </a:solidFill>
              </a:rPr>
              <a:t>volatile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92D050"/>
                </a:solidFill>
              </a:rPr>
              <a:t>uint16_t</a:t>
            </a:r>
            <a:r>
              <a:rPr lang="en-US" sz="2000" dirty="0">
                <a:solidFill>
                  <a:schemeClr val="bg1"/>
                </a:solidFill>
              </a:rPr>
              <a:t> *)(x)))</a:t>
            </a:r>
          </a:p>
          <a:p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00B050"/>
                </a:solidFill>
              </a:rPr>
              <a:t>/ * Example Use of Access Macros */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000" dirty="0">
                <a:solidFill>
                  <a:schemeClr val="bg1"/>
                </a:solidFill>
              </a:rPr>
              <a:t> TA0CTL              (HWREG16(</a:t>
            </a:r>
            <a:r>
              <a:rPr lang="en-US" sz="2000" dirty="0">
                <a:solidFill>
                  <a:srgbClr val="FFFF00"/>
                </a:solidFill>
              </a:rPr>
              <a:t>0x40000000</a:t>
            </a:r>
            <a:r>
              <a:rPr lang="en-US" sz="2000" dirty="0">
                <a:solidFill>
                  <a:schemeClr val="bg1"/>
                </a:solidFill>
              </a:rPr>
              <a:t>))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000" dirty="0">
                <a:solidFill>
                  <a:schemeClr val="bg1"/>
                </a:solidFill>
              </a:rPr>
              <a:t> TA0CCTL0         (HWREG16(</a:t>
            </a:r>
            <a:r>
              <a:rPr lang="en-US" sz="2000" dirty="0">
                <a:solidFill>
                  <a:srgbClr val="FFFF00"/>
                </a:solidFill>
              </a:rPr>
              <a:t>0x40000002</a:t>
            </a:r>
            <a:r>
              <a:rPr lang="en-US" sz="2000" dirty="0">
                <a:solidFill>
                  <a:schemeClr val="bg1"/>
                </a:solidFill>
              </a:rPr>
              <a:t>))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000" dirty="0">
                <a:solidFill>
                  <a:schemeClr val="bg1"/>
                </a:solidFill>
              </a:rPr>
              <a:t> TA0CCTL1         (HWREG16(</a:t>
            </a:r>
            <a:r>
              <a:rPr lang="en-US" sz="2000" dirty="0">
                <a:solidFill>
                  <a:srgbClr val="FFFF00"/>
                </a:solidFill>
              </a:rPr>
              <a:t>0x40000004</a:t>
            </a:r>
            <a:r>
              <a:rPr lang="en-US" sz="2000" dirty="0">
                <a:solidFill>
                  <a:schemeClr val="bg1"/>
                </a:solidFill>
              </a:rPr>
              <a:t>))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000" dirty="0">
                <a:solidFill>
                  <a:schemeClr val="bg1"/>
                </a:solidFill>
              </a:rPr>
              <a:t> TA0CCTL2         (HWREG16(</a:t>
            </a:r>
            <a:r>
              <a:rPr lang="en-US" sz="2000" dirty="0">
                <a:solidFill>
                  <a:srgbClr val="FFFF00"/>
                </a:solidFill>
              </a:rPr>
              <a:t>0x40000006</a:t>
            </a:r>
            <a:r>
              <a:rPr lang="en-US" sz="2000" dirty="0">
                <a:solidFill>
                  <a:schemeClr val="bg1"/>
                </a:solidFill>
              </a:rPr>
              <a:t>))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000" dirty="0">
                <a:solidFill>
                  <a:schemeClr val="bg1"/>
                </a:solidFill>
              </a:rPr>
              <a:t> TA0CCTL3         (HWREG16(</a:t>
            </a:r>
            <a:r>
              <a:rPr lang="en-US" sz="2000" dirty="0">
                <a:solidFill>
                  <a:srgbClr val="FFFF00"/>
                </a:solidFill>
              </a:rPr>
              <a:t>0x40000008</a:t>
            </a:r>
            <a:r>
              <a:rPr lang="en-US" sz="2000" dirty="0">
                <a:solidFill>
                  <a:schemeClr val="bg1"/>
                </a:solidFill>
              </a:rPr>
              <a:t>))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000" dirty="0">
                <a:solidFill>
                  <a:schemeClr val="bg1"/>
                </a:solidFill>
              </a:rPr>
              <a:t> TA0CCTL4         (HWREG16(</a:t>
            </a:r>
            <a:r>
              <a:rPr lang="en-US" sz="2000" dirty="0">
                <a:solidFill>
                  <a:srgbClr val="FFFF00"/>
                </a:solidFill>
              </a:rPr>
              <a:t>0x4000000A</a:t>
            </a:r>
            <a:r>
              <a:rPr lang="en-US" sz="2000" dirty="0">
                <a:solidFill>
                  <a:schemeClr val="bg1"/>
                </a:solidFill>
              </a:rPr>
              <a:t>))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000" dirty="0">
                <a:solidFill>
                  <a:schemeClr val="bg1"/>
                </a:solidFill>
              </a:rPr>
              <a:t> TA0R                  (HWREG16(</a:t>
            </a:r>
            <a:r>
              <a:rPr lang="en-US" sz="2000" dirty="0">
                <a:solidFill>
                  <a:srgbClr val="FFFF00"/>
                </a:solidFill>
              </a:rPr>
              <a:t>0x40000010</a:t>
            </a:r>
            <a:r>
              <a:rPr lang="en-US" sz="2000" dirty="0">
                <a:solidFill>
                  <a:schemeClr val="bg1"/>
                </a:solidFill>
              </a:rPr>
              <a:t>))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000" dirty="0">
                <a:solidFill>
                  <a:schemeClr val="bg1"/>
                </a:solidFill>
              </a:rPr>
              <a:t> TA0CCR0           (HWREG16(</a:t>
            </a:r>
            <a:r>
              <a:rPr lang="en-US" sz="2000" dirty="0">
                <a:solidFill>
                  <a:srgbClr val="FFFF00"/>
                </a:solidFill>
              </a:rPr>
              <a:t>0x40000012</a:t>
            </a:r>
            <a:r>
              <a:rPr lang="en-US" sz="2000" dirty="0">
                <a:solidFill>
                  <a:schemeClr val="bg1"/>
                </a:solidFill>
              </a:rPr>
              <a:t>))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000" dirty="0">
                <a:solidFill>
                  <a:schemeClr val="bg1"/>
                </a:solidFill>
              </a:rPr>
              <a:t> TA0CCCR1        (HWREG16(</a:t>
            </a:r>
            <a:r>
              <a:rPr lang="en-US" sz="2000" dirty="0">
                <a:solidFill>
                  <a:srgbClr val="FFFF00"/>
                </a:solidFill>
              </a:rPr>
              <a:t>0x40000014</a:t>
            </a:r>
            <a:r>
              <a:rPr lang="en-US" sz="2000" dirty="0">
                <a:solidFill>
                  <a:schemeClr val="bg1"/>
                </a:solidFill>
              </a:rPr>
              <a:t>))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000" dirty="0">
                <a:solidFill>
                  <a:schemeClr val="bg1"/>
                </a:solidFill>
              </a:rPr>
              <a:t> TA0CCCR2        (HWREG16(</a:t>
            </a:r>
            <a:r>
              <a:rPr lang="en-US" sz="2000" dirty="0">
                <a:solidFill>
                  <a:srgbClr val="FFFF00"/>
                </a:solidFill>
              </a:rPr>
              <a:t>0x40000016</a:t>
            </a:r>
            <a:r>
              <a:rPr lang="en-US" sz="2000" dirty="0">
                <a:solidFill>
                  <a:schemeClr val="bg1"/>
                </a:solidFill>
              </a:rPr>
              <a:t>))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000" dirty="0">
                <a:solidFill>
                  <a:schemeClr val="bg1"/>
                </a:solidFill>
              </a:rPr>
              <a:t> TA0CCCR3        (HWREG16(</a:t>
            </a:r>
            <a:r>
              <a:rPr lang="en-US" sz="2000" dirty="0">
                <a:solidFill>
                  <a:srgbClr val="FFFF00"/>
                </a:solidFill>
              </a:rPr>
              <a:t>0x40000018</a:t>
            </a:r>
            <a:r>
              <a:rPr lang="en-US" sz="2000" dirty="0">
                <a:solidFill>
                  <a:schemeClr val="bg1"/>
                </a:solidFill>
              </a:rPr>
              <a:t>))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000" dirty="0">
                <a:solidFill>
                  <a:schemeClr val="bg1"/>
                </a:solidFill>
              </a:rPr>
              <a:t> TA0CCCR4        (HWREG16(</a:t>
            </a:r>
            <a:r>
              <a:rPr lang="en-US" sz="2000" dirty="0">
                <a:solidFill>
                  <a:srgbClr val="FFFF00"/>
                </a:solidFill>
              </a:rPr>
              <a:t>0x4000001A</a:t>
            </a:r>
            <a:r>
              <a:rPr lang="en-US" sz="2000" dirty="0">
                <a:solidFill>
                  <a:schemeClr val="bg1"/>
                </a:solidFill>
              </a:rPr>
              <a:t>))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000" dirty="0">
                <a:solidFill>
                  <a:schemeClr val="bg1"/>
                </a:solidFill>
              </a:rPr>
              <a:t> TA0EX0             (HWREG16(</a:t>
            </a:r>
            <a:r>
              <a:rPr lang="en-US" sz="2000" dirty="0">
                <a:solidFill>
                  <a:srgbClr val="FFFF00"/>
                </a:solidFill>
              </a:rPr>
              <a:t>0x40000020</a:t>
            </a:r>
            <a:r>
              <a:rPr lang="en-US" sz="2000" dirty="0">
                <a:solidFill>
                  <a:schemeClr val="bg1"/>
                </a:solidFill>
              </a:rPr>
              <a:t>))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000" dirty="0">
                <a:solidFill>
                  <a:schemeClr val="bg1"/>
                </a:solidFill>
              </a:rPr>
              <a:t> TA0IV                (HWREG16(</a:t>
            </a:r>
            <a:r>
              <a:rPr lang="en-US" sz="2000" dirty="0">
                <a:solidFill>
                  <a:srgbClr val="FFFF00"/>
                </a:solidFill>
              </a:rPr>
              <a:t>0x4000002E</a:t>
            </a:r>
            <a:r>
              <a:rPr lang="en-US" sz="2000" dirty="0">
                <a:solidFill>
                  <a:schemeClr val="bg1"/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31185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A0 Registers [S6b]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561355" y="1325451"/>
            <a:ext cx="5036689" cy="230832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dirty="0">
                <a:solidFill>
                  <a:schemeClr val="bg1"/>
                </a:solidFill>
              </a:rPr>
              <a:t> TA0CTL              (HWREG16(</a:t>
            </a:r>
            <a:r>
              <a:rPr lang="en-US" dirty="0">
                <a:solidFill>
                  <a:srgbClr val="FFFF00"/>
                </a:solidFill>
              </a:rPr>
              <a:t>0x40000000</a:t>
            </a:r>
            <a:r>
              <a:rPr lang="en-US" dirty="0">
                <a:solidFill>
                  <a:schemeClr val="bg1"/>
                </a:solidFill>
              </a:rPr>
              <a:t>))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dirty="0">
                <a:solidFill>
                  <a:schemeClr val="bg1"/>
                </a:solidFill>
              </a:rPr>
              <a:t> TA0CCTL0         (HWREG16(</a:t>
            </a:r>
            <a:r>
              <a:rPr lang="en-US" dirty="0">
                <a:solidFill>
                  <a:srgbClr val="FFFF00"/>
                </a:solidFill>
              </a:rPr>
              <a:t>0x40000002</a:t>
            </a:r>
            <a:r>
              <a:rPr lang="en-US" dirty="0">
                <a:solidFill>
                  <a:schemeClr val="bg1"/>
                </a:solidFill>
              </a:rPr>
              <a:t>))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dirty="0">
                <a:solidFill>
                  <a:schemeClr val="bg1"/>
                </a:solidFill>
              </a:rPr>
              <a:t> TA0CCTL1         (HWREG16(</a:t>
            </a:r>
            <a:r>
              <a:rPr lang="en-US" dirty="0">
                <a:solidFill>
                  <a:srgbClr val="FFFF00"/>
                </a:solidFill>
              </a:rPr>
              <a:t>0x40000004</a:t>
            </a:r>
            <a:r>
              <a:rPr lang="en-US" dirty="0">
                <a:solidFill>
                  <a:schemeClr val="bg1"/>
                </a:solidFill>
              </a:rPr>
              <a:t>))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dirty="0">
                <a:solidFill>
                  <a:schemeClr val="bg1"/>
                </a:solidFill>
              </a:rPr>
              <a:t> TA0CCTL2         (HWREG16(</a:t>
            </a:r>
            <a:r>
              <a:rPr lang="en-US" dirty="0">
                <a:solidFill>
                  <a:srgbClr val="FFFF00"/>
                </a:solidFill>
              </a:rPr>
              <a:t>0x40000006</a:t>
            </a:r>
            <a:r>
              <a:rPr lang="en-US" dirty="0">
                <a:solidFill>
                  <a:schemeClr val="bg1"/>
                </a:solidFill>
              </a:rPr>
              <a:t>))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dirty="0">
                <a:solidFill>
                  <a:schemeClr val="bg1"/>
                </a:solidFill>
              </a:rPr>
              <a:t> TA0CCTL3         (HWREG16(</a:t>
            </a:r>
            <a:r>
              <a:rPr lang="en-US" dirty="0">
                <a:solidFill>
                  <a:srgbClr val="FFFF00"/>
                </a:solidFill>
              </a:rPr>
              <a:t>0x40000008</a:t>
            </a:r>
            <a:r>
              <a:rPr lang="en-US" dirty="0">
                <a:solidFill>
                  <a:schemeClr val="bg1"/>
                </a:solidFill>
              </a:rPr>
              <a:t>))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dirty="0">
                <a:solidFill>
                  <a:schemeClr val="bg1"/>
                </a:solidFill>
              </a:rPr>
              <a:t> TA0CCTL4         (HWREG16(</a:t>
            </a:r>
            <a:r>
              <a:rPr lang="en-US" dirty="0">
                <a:solidFill>
                  <a:srgbClr val="FFFF00"/>
                </a:solidFill>
              </a:rPr>
              <a:t>0x4000000A</a:t>
            </a:r>
            <a:r>
              <a:rPr lang="en-US" dirty="0">
                <a:solidFill>
                  <a:schemeClr val="bg1"/>
                </a:solidFill>
              </a:rPr>
              <a:t>))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dirty="0">
                <a:solidFill>
                  <a:schemeClr val="bg1"/>
                </a:solidFill>
              </a:rPr>
              <a:t> TA0R                  (HWREG16(</a:t>
            </a:r>
            <a:r>
              <a:rPr lang="en-US" dirty="0">
                <a:solidFill>
                  <a:srgbClr val="FFFF00"/>
                </a:solidFill>
              </a:rPr>
              <a:t>0x40000010</a:t>
            </a:r>
            <a:r>
              <a:rPr lang="en-US" dirty="0">
                <a:solidFill>
                  <a:schemeClr val="bg1"/>
                </a:solidFill>
              </a:rPr>
              <a:t>))</a:t>
            </a:r>
          </a:p>
          <a:p>
            <a:r>
              <a:rPr lang="en-US" dirty="0">
                <a:solidFill>
                  <a:srgbClr val="92D050"/>
                </a:solidFill>
              </a:rPr>
              <a:t>/* More Register Macros Below */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561355" y="4201485"/>
            <a:ext cx="5036689" cy="230832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dirty="0">
                <a:solidFill>
                  <a:schemeClr val="bg1"/>
                </a:solidFill>
              </a:rPr>
              <a:t> TA0CTL              (HWREG16(</a:t>
            </a:r>
            <a:r>
              <a:rPr lang="en-US" dirty="0">
                <a:solidFill>
                  <a:srgbClr val="00B0F0"/>
                </a:solidFill>
              </a:rPr>
              <a:t>0x60000000</a:t>
            </a:r>
            <a:r>
              <a:rPr lang="en-US" dirty="0">
                <a:solidFill>
                  <a:schemeClr val="bg1"/>
                </a:solidFill>
              </a:rPr>
              <a:t>))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dirty="0">
                <a:solidFill>
                  <a:schemeClr val="bg1"/>
                </a:solidFill>
              </a:rPr>
              <a:t> TA0CCTL0         (HWREG16(</a:t>
            </a:r>
            <a:r>
              <a:rPr lang="en-US" dirty="0">
                <a:solidFill>
                  <a:srgbClr val="00B0F0"/>
                </a:solidFill>
              </a:rPr>
              <a:t>0x60000002</a:t>
            </a:r>
            <a:r>
              <a:rPr lang="en-US" dirty="0">
                <a:solidFill>
                  <a:schemeClr val="bg1"/>
                </a:solidFill>
              </a:rPr>
              <a:t>))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dirty="0">
                <a:solidFill>
                  <a:schemeClr val="bg1"/>
                </a:solidFill>
              </a:rPr>
              <a:t> TA0CCTL1         (HWREG16(</a:t>
            </a:r>
            <a:r>
              <a:rPr lang="en-US" dirty="0">
                <a:solidFill>
                  <a:srgbClr val="00B0F0"/>
                </a:solidFill>
              </a:rPr>
              <a:t>0x60000004</a:t>
            </a:r>
            <a:r>
              <a:rPr lang="en-US" dirty="0">
                <a:solidFill>
                  <a:schemeClr val="bg1"/>
                </a:solidFill>
              </a:rPr>
              <a:t>))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dirty="0">
                <a:solidFill>
                  <a:schemeClr val="bg1"/>
                </a:solidFill>
              </a:rPr>
              <a:t> TA0CCTL2         (HWREG16(</a:t>
            </a:r>
            <a:r>
              <a:rPr lang="en-US" dirty="0">
                <a:solidFill>
                  <a:srgbClr val="00B0F0"/>
                </a:solidFill>
              </a:rPr>
              <a:t>0x60000006</a:t>
            </a:r>
            <a:r>
              <a:rPr lang="en-US" dirty="0">
                <a:solidFill>
                  <a:schemeClr val="bg1"/>
                </a:solidFill>
              </a:rPr>
              <a:t>))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dirty="0">
                <a:solidFill>
                  <a:schemeClr val="bg1"/>
                </a:solidFill>
              </a:rPr>
              <a:t> TA0CCTL3         (HWREG16(</a:t>
            </a:r>
            <a:r>
              <a:rPr lang="en-US" dirty="0">
                <a:solidFill>
                  <a:srgbClr val="00B0F0"/>
                </a:solidFill>
              </a:rPr>
              <a:t>0x60000008</a:t>
            </a:r>
            <a:r>
              <a:rPr lang="en-US" dirty="0">
                <a:solidFill>
                  <a:schemeClr val="bg1"/>
                </a:solidFill>
              </a:rPr>
              <a:t>))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dirty="0">
                <a:solidFill>
                  <a:schemeClr val="bg1"/>
                </a:solidFill>
              </a:rPr>
              <a:t> TA0CCTL4         (HWREG16(</a:t>
            </a:r>
            <a:r>
              <a:rPr lang="en-US" dirty="0">
                <a:solidFill>
                  <a:srgbClr val="00B0F0"/>
                </a:solidFill>
              </a:rPr>
              <a:t>0x6000000A</a:t>
            </a:r>
            <a:r>
              <a:rPr lang="en-US" dirty="0">
                <a:solidFill>
                  <a:schemeClr val="bg1"/>
                </a:solidFill>
              </a:rPr>
              <a:t>))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dirty="0">
                <a:solidFill>
                  <a:schemeClr val="bg1"/>
                </a:solidFill>
              </a:rPr>
              <a:t> TA0R                  (HWREG16(</a:t>
            </a:r>
            <a:r>
              <a:rPr lang="en-US" dirty="0">
                <a:solidFill>
                  <a:srgbClr val="00B0F0"/>
                </a:solidFill>
              </a:rPr>
              <a:t>0x60000010</a:t>
            </a:r>
            <a:r>
              <a:rPr lang="en-US" dirty="0">
                <a:solidFill>
                  <a:schemeClr val="bg1"/>
                </a:solidFill>
              </a:rPr>
              <a:t>))</a:t>
            </a:r>
          </a:p>
          <a:p>
            <a:r>
              <a:rPr lang="en-US" dirty="0">
                <a:solidFill>
                  <a:srgbClr val="92D050"/>
                </a:solidFill>
              </a:rPr>
              <a:t>/* More Register Macros Below */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33689" y="919088"/>
            <a:ext cx="2692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MSP432_Version1.h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830138" y="3822136"/>
            <a:ext cx="2692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MSP432_Version2.h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8441" y="4386151"/>
            <a:ext cx="4237314" cy="19389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ifdef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MSP432_VER1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#include</a:t>
            </a:r>
            <a:r>
              <a:rPr lang="en-US" sz="2400" dirty="0">
                <a:solidFill>
                  <a:schemeClr val="bg1"/>
                </a:solidFill>
              </a:rPr>
              <a:t> “MSP432_Version1.h”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#else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#include</a:t>
            </a:r>
            <a:r>
              <a:rPr lang="en-US" sz="2400" dirty="0">
                <a:solidFill>
                  <a:schemeClr val="bg1"/>
                </a:solidFill>
              </a:rPr>
              <a:t> “MSP432_Version2.h”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endif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86532" y="3924486"/>
            <a:ext cx="14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MSP432.h</a:t>
            </a:r>
          </a:p>
        </p:txBody>
      </p:sp>
      <p:cxnSp>
        <p:nvCxnSpPr>
          <p:cNvPr id="40" name="Elbow Connector 39"/>
          <p:cNvCxnSpPr>
            <a:stCxn id="37" idx="3"/>
            <a:endCxn id="34" idx="1"/>
          </p:cNvCxnSpPr>
          <p:nvPr/>
        </p:nvCxnSpPr>
        <p:spPr>
          <a:xfrm flipV="1">
            <a:off x="5305755" y="2479613"/>
            <a:ext cx="1255600" cy="287603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3"/>
            <a:endCxn id="35" idx="1"/>
          </p:cNvCxnSpPr>
          <p:nvPr/>
        </p:nvCxnSpPr>
        <p:spPr>
          <a:xfrm>
            <a:off x="5305755" y="5355647"/>
            <a:ext cx="1255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7288" y="3217439"/>
            <a:ext cx="47852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FF00"/>
                </a:solidFill>
              </a:rPr>
              <a:t>$ make build PLATFORM=MSP432_VER1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5374" y="1301531"/>
            <a:ext cx="5735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Use Compile Time Switches to include correct Register Definition File</a:t>
            </a:r>
          </a:p>
        </p:txBody>
      </p:sp>
    </p:spTree>
    <p:extLst>
      <p:ext uri="{BB962C8B-B14F-4D97-AF65-F5344CB8AC3E}">
        <p14:creationId xmlns:p14="http://schemas.microsoft.com/office/powerpoint/2010/main" val="140698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 Keyword [S7]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785255" cy="4855175"/>
          </a:xfrm>
        </p:spPr>
        <p:txBody>
          <a:bodyPr/>
          <a:lstStyle/>
          <a:p>
            <a:r>
              <a:rPr lang="en-US" dirty="0"/>
              <a:t>Volatile tells compiler NOT to optimize this code</a:t>
            </a:r>
          </a:p>
          <a:p>
            <a:pPr lvl="1"/>
            <a:r>
              <a:rPr lang="en-US" dirty="0"/>
              <a:t>Volatile variable needs to be directly read and written when specified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Peripherals should be configured as soon as code executes, not moved to a later point in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06838" y="2837869"/>
            <a:ext cx="64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/ * 8, 16, &amp; 32 Bit Register Access Macros */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HWREG8(x)       (*((</a:t>
            </a:r>
            <a:r>
              <a:rPr lang="en-US" sz="2400" dirty="0">
                <a:solidFill>
                  <a:srgbClr val="00B0F0"/>
                </a:solidFill>
              </a:rPr>
              <a:t>volatile  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uint8_t</a:t>
            </a:r>
            <a:r>
              <a:rPr lang="en-US" sz="2400" dirty="0">
                <a:solidFill>
                  <a:schemeClr val="bg1"/>
                </a:solidFill>
              </a:rPr>
              <a:t> *)(x)))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HWREG16(x)     (*((</a:t>
            </a:r>
            <a:r>
              <a:rPr lang="en-US" sz="2400" dirty="0">
                <a:solidFill>
                  <a:srgbClr val="00B0F0"/>
                </a:solidFill>
              </a:rPr>
              <a:t>volatile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uint16_t</a:t>
            </a:r>
            <a:r>
              <a:rPr lang="en-US" sz="2400" dirty="0">
                <a:solidFill>
                  <a:schemeClr val="bg1"/>
                </a:solidFill>
              </a:rPr>
              <a:t> *)(x)))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  <a:r>
              <a:rPr lang="en-US" sz="2400" dirty="0">
                <a:solidFill>
                  <a:schemeClr val="bg1"/>
                </a:solidFill>
              </a:rPr>
              <a:t> HWREG32(x)     (*((</a:t>
            </a:r>
            <a:r>
              <a:rPr lang="en-US" sz="2400" dirty="0">
                <a:solidFill>
                  <a:srgbClr val="00B0F0"/>
                </a:solidFill>
              </a:rPr>
              <a:t>volatile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uint32_t</a:t>
            </a:r>
            <a:r>
              <a:rPr lang="en-US" sz="2400" dirty="0">
                <a:solidFill>
                  <a:schemeClr val="bg1"/>
                </a:solidFill>
              </a:rPr>
              <a:t> *)(x)))</a:t>
            </a:r>
          </a:p>
        </p:txBody>
      </p:sp>
    </p:spTree>
    <p:extLst>
      <p:ext uri="{BB962C8B-B14F-4D97-AF65-F5344CB8AC3E}">
        <p14:creationId xmlns:p14="http://schemas.microsoft.com/office/powerpoint/2010/main" val="3846515214"/>
      </p:ext>
    </p:extLst>
  </p:cSld>
  <p:clrMapOvr>
    <a:masterClrMapping/>
  </p:clrMapOvr>
</p:sld>
</file>

<file path=ppt/theme/theme1.xml><?xml version="1.0" encoding="utf-8"?>
<a:theme xmlns:a="http://schemas.openxmlformats.org/drawingml/2006/main" name="MOOC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MOOC Dark</Template>
  <TotalTime>10746</TotalTime>
  <Words>2043</Words>
  <Application>Microsoft Office PowerPoint</Application>
  <PresentationFormat>Widescreen</PresentationFormat>
  <Paragraphs>458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Helvetica Neue</vt:lpstr>
      <vt:lpstr>Helvetica Neue UltraLight</vt:lpstr>
      <vt:lpstr>MOOC Dark</vt:lpstr>
      <vt:lpstr>Register Definition Files </vt:lpstr>
      <vt:lpstr>Embedded System Memories [S1]</vt:lpstr>
      <vt:lpstr>Peripheral Memory [S2]</vt:lpstr>
      <vt:lpstr>Register Definition File [S3]</vt:lpstr>
      <vt:lpstr>Directly Dereference Memory [S4]</vt:lpstr>
      <vt:lpstr>Memory Access Macros [S5]</vt:lpstr>
      <vt:lpstr>Timer A0 Registers [S6]</vt:lpstr>
      <vt:lpstr>Timer A0 Registers [S6b]</vt:lpstr>
      <vt:lpstr>Volatile Keyword [S7]</vt:lpstr>
      <vt:lpstr>Structure Overlay [S8a]</vt:lpstr>
      <vt:lpstr>Structure Overlay [S8b]</vt:lpstr>
      <vt:lpstr>Structure Overlay [S8c]</vt:lpstr>
      <vt:lpstr>Structure Overlay [S9]</vt:lpstr>
      <vt:lpstr>Structure Overlay Example [S10]</vt:lpstr>
      <vt:lpstr>Unused Slides</vt:lpstr>
      <vt:lpstr>Peripheral Memory [S2]</vt:lpstr>
      <vt:lpstr>Peripheral Registers in MSP432 [S1.3.6.c]</vt:lpstr>
      <vt:lpstr>Peripheral Registers in MSP432p401r [S1.3.6.c]</vt:lpstr>
      <vt:lpstr>Peripheral Registers in MSP432p401r [S1.3.6.c]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Abillar</dc:creator>
  <cp:lastModifiedBy>Edwinson, Marisa M</cp:lastModifiedBy>
  <cp:revision>723</cp:revision>
  <dcterms:created xsi:type="dcterms:W3CDTF">2016-09-13T20:37:08Z</dcterms:created>
  <dcterms:modified xsi:type="dcterms:W3CDTF">2017-05-24T15:21:54Z</dcterms:modified>
</cp:coreProperties>
</file>