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AFC19-393A-41BE-8B9A-A6EDA2F1917B}" type="datetimeFigureOut">
              <a:rPr lang="en-NG" smtClean="0"/>
              <a:t>14/10/2021</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7BB4E2CF-BA4E-44CB-A316-C83C110CFCCD}"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337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FC19-393A-41BE-8B9A-A6EDA2F1917B}" type="datetimeFigureOut">
              <a:rPr lang="en-NG" smtClean="0"/>
              <a:t>14/10/2021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B4E2CF-BA4E-44CB-A316-C83C110CFCCD}"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28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FC19-393A-41BE-8B9A-A6EDA2F1917B}" type="datetimeFigureOut">
              <a:rPr lang="en-NG" smtClean="0"/>
              <a:t>14/10/2021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B4E2CF-BA4E-44CB-A316-C83C110CFCCD}"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16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AFC19-393A-41BE-8B9A-A6EDA2F1917B}" type="datetimeFigureOut">
              <a:rPr lang="en-NG" smtClean="0"/>
              <a:t>14/10/2021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B4E2CF-BA4E-44CB-A316-C83C110CFCCD}"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66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FC19-393A-41BE-8B9A-A6EDA2F1917B}" type="datetimeFigureOut">
              <a:rPr lang="en-NG" smtClean="0"/>
              <a:t>14/10/2021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B4E2CF-BA4E-44CB-A316-C83C110CFCCD}"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90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AFC19-393A-41BE-8B9A-A6EDA2F1917B}" type="datetimeFigureOut">
              <a:rPr lang="en-NG" smtClean="0"/>
              <a:t>14/10/2021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BB4E2CF-BA4E-44CB-A316-C83C110CFCCD}"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40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AFC19-393A-41BE-8B9A-A6EDA2F1917B}" type="datetimeFigureOut">
              <a:rPr lang="en-NG" smtClean="0"/>
              <a:t>14/10/2021</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BB4E2CF-BA4E-44CB-A316-C83C110CFCCD}"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957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AFC19-393A-41BE-8B9A-A6EDA2F1917B}" type="datetimeFigureOut">
              <a:rPr lang="en-NG" smtClean="0"/>
              <a:t>14/10/2021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BB4E2CF-BA4E-44CB-A316-C83C110CFCCD}"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7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FC19-393A-41BE-8B9A-A6EDA2F1917B}" type="datetimeFigureOut">
              <a:rPr lang="en-NG" smtClean="0"/>
              <a:t>14/10/2021</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BB4E2CF-BA4E-44CB-A316-C83C110CFCCD}" type="slidenum">
              <a:rPr lang="en-NG" smtClean="0"/>
              <a:t>‹#›</a:t>
            </a:fld>
            <a:endParaRPr lang="en-NG"/>
          </a:p>
        </p:txBody>
      </p:sp>
    </p:spTree>
    <p:extLst>
      <p:ext uri="{BB962C8B-B14F-4D97-AF65-F5344CB8AC3E}">
        <p14:creationId xmlns:p14="http://schemas.microsoft.com/office/powerpoint/2010/main" val="188190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AFC19-393A-41BE-8B9A-A6EDA2F1917B}" type="datetimeFigureOut">
              <a:rPr lang="en-NG" smtClean="0"/>
              <a:t>14/10/2021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BB4E2CF-BA4E-44CB-A316-C83C110CFCCD}"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06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6AFC19-393A-41BE-8B9A-A6EDA2F1917B}" type="datetimeFigureOut">
              <a:rPr lang="en-NG" smtClean="0"/>
              <a:t>14/10/2021</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7BB4E2CF-BA4E-44CB-A316-C83C110CFCCD}"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551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6AFC19-393A-41BE-8B9A-A6EDA2F1917B}" type="datetimeFigureOut">
              <a:rPr lang="en-NG" smtClean="0"/>
              <a:t>14/10/2021</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B4E2CF-BA4E-44CB-A316-C83C110CFCCD}"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3457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ducba.com/types-of-proxy-serv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8E4B-2BAC-4F28-B903-99C29779F65E}"/>
              </a:ext>
            </a:extLst>
          </p:cNvPr>
          <p:cNvSpPr>
            <a:spLocks noGrp="1"/>
          </p:cNvSpPr>
          <p:nvPr>
            <p:ph type="ctrTitle"/>
          </p:nvPr>
        </p:nvSpPr>
        <p:spPr/>
        <p:txBody>
          <a:bodyPr>
            <a:normAutofit fontScale="90000"/>
          </a:bodyPr>
          <a:lstStyle/>
          <a:p>
            <a:r>
              <a:rPr lang="en-GB" dirty="0"/>
              <a:t>Detailed analysis of types of NoSQL Databases </a:t>
            </a:r>
            <a:endParaRPr lang="en-NG" dirty="0"/>
          </a:p>
        </p:txBody>
      </p:sp>
      <p:sp>
        <p:nvSpPr>
          <p:cNvPr id="3" name="Subtitle 2">
            <a:extLst>
              <a:ext uri="{FF2B5EF4-FFF2-40B4-BE49-F238E27FC236}">
                <a16:creationId xmlns:a16="http://schemas.microsoft.com/office/drawing/2014/main" id="{C96A1C11-7BE3-4011-A4AC-F38EB6FFAB38}"/>
              </a:ext>
            </a:extLst>
          </p:cNvPr>
          <p:cNvSpPr>
            <a:spLocks noGrp="1"/>
          </p:cNvSpPr>
          <p:nvPr>
            <p:ph type="subTitle" idx="1"/>
          </p:nvPr>
        </p:nvSpPr>
        <p:spPr/>
        <p:txBody>
          <a:bodyPr/>
          <a:lstStyle/>
          <a:p>
            <a:endParaRPr lang="en-NG"/>
          </a:p>
        </p:txBody>
      </p:sp>
    </p:spTree>
    <p:extLst>
      <p:ext uri="{BB962C8B-B14F-4D97-AF65-F5344CB8AC3E}">
        <p14:creationId xmlns:p14="http://schemas.microsoft.com/office/powerpoint/2010/main" val="193838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4ABF-81D9-4AE5-BE93-1C6F2F80BB5A}"/>
              </a:ext>
            </a:extLst>
          </p:cNvPr>
          <p:cNvSpPr>
            <a:spLocks noGrp="1"/>
          </p:cNvSpPr>
          <p:nvPr>
            <p:ph type="title"/>
          </p:nvPr>
        </p:nvSpPr>
        <p:spPr/>
        <p:txBody>
          <a:bodyPr/>
          <a:lstStyle/>
          <a:p>
            <a:r>
              <a:rPr lang="en-GB" b="1" i="0" dirty="0">
                <a:solidFill>
                  <a:srgbClr val="1375B0"/>
                </a:solidFill>
                <a:effectLst/>
                <a:latin typeface="Nunito Sans" pitchFamily="2" charset="0"/>
              </a:rPr>
              <a:t>CouchDB</a:t>
            </a:r>
            <a:endParaRPr lang="en-NG" dirty="0"/>
          </a:p>
        </p:txBody>
      </p:sp>
      <p:sp>
        <p:nvSpPr>
          <p:cNvPr id="3" name="Content Placeholder 2">
            <a:extLst>
              <a:ext uri="{FF2B5EF4-FFF2-40B4-BE49-F238E27FC236}">
                <a16:creationId xmlns:a16="http://schemas.microsoft.com/office/drawing/2014/main" id="{C1DA1F43-80F5-400F-BB97-7F139BEBE3F8}"/>
              </a:ext>
            </a:extLst>
          </p:cNvPr>
          <p:cNvSpPr>
            <a:spLocks noGrp="1"/>
          </p:cNvSpPr>
          <p:nvPr>
            <p:ph idx="1"/>
          </p:nvPr>
        </p:nvSpPr>
        <p:spPr/>
        <p:txBody>
          <a:bodyPr/>
          <a:lstStyle/>
          <a:p>
            <a:r>
              <a:rPr lang="en-GB" b="0" i="0" dirty="0">
                <a:solidFill>
                  <a:srgbClr val="4D5968"/>
                </a:solidFill>
                <a:effectLst/>
                <a:latin typeface="Nunito Sans" pitchFamily="2" charset="0"/>
              </a:rPr>
              <a:t>CouchDB is also an open source NoSQL Database System. This tool is built to offer web accessibility which supports a variety of devices. Data here is </a:t>
            </a:r>
            <a:r>
              <a:rPr lang="en-GB" b="0" i="0" u="none" strike="noStrike" dirty="0">
                <a:solidFill>
                  <a:srgbClr val="E93F33"/>
                </a:solidFill>
                <a:effectLst/>
                <a:latin typeface="Nunito Sans" pitchFamily="2" charset="0"/>
              </a:rPr>
              <a:t>stored in JSON format</a:t>
            </a:r>
            <a:r>
              <a:rPr lang="en-GB" b="0" i="0" dirty="0">
                <a:solidFill>
                  <a:srgbClr val="4D5968"/>
                </a:solidFill>
                <a:effectLst/>
                <a:latin typeface="Nunito Sans" pitchFamily="2" charset="0"/>
              </a:rPr>
              <a:t>, and organized into key-value pairs which are similar to the  MapReduce format.</a:t>
            </a:r>
            <a:endParaRPr lang="en-NG" dirty="0"/>
          </a:p>
        </p:txBody>
      </p:sp>
    </p:spTree>
    <p:extLst>
      <p:ext uri="{BB962C8B-B14F-4D97-AF65-F5344CB8AC3E}">
        <p14:creationId xmlns:p14="http://schemas.microsoft.com/office/powerpoint/2010/main" val="370658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2446-DEE2-40E0-BBE5-A636CBA865B8}"/>
              </a:ext>
            </a:extLst>
          </p:cNvPr>
          <p:cNvSpPr>
            <a:spLocks noGrp="1"/>
          </p:cNvSpPr>
          <p:nvPr>
            <p:ph type="title"/>
          </p:nvPr>
        </p:nvSpPr>
        <p:spPr/>
        <p:txBody>
          <a:bodyPr/>
          <a:lstStyle/>
          <a:p>
            <a:r>
              <a:rPr lang="en-GB" b="1" i="0" dirty="0">
                <a:solidFill>
                  <a:srgbClr val="1375B0"/>
                </a:solidFill>
                <a:effectLst/>
                <a:latin typeface="Nunito Sans" pitchFamily="2" charset="0"/>
              </a:rPr>
              <a:t>CouchDB</a:t>
            </a:r>
            <a:endParaRPr lang="en-NG" dirty="0"/>
          </a:p>
        </p:txBody>
      </p:sp>
      <p:sp>
        <p:nvSpPr>
          <p:cNvPr id="3" name="Content Placeholder 2">
            <a:extLst>
              <a:ext uri="{FF2B5EF4-FFF2-40B4-BE49-F238E27FC236}">
                <a16:creationId xmlns:a16="http://schemas.microsoft.com/office/drawing/2014/main" id="{2F16F7E9-5095-4BDD-B460-8924D00A972D}"/>
              </a:ext>
            </a:extLst>
          </p:cNvPr>
          <p:cNvSpPr>
            <a:spLocks noGrp="1"/>
          </p:cNvSpPr>
          <p:nvPr>
            <p:ph idx="1"/>
          </p:nvPr>
        </p:nvSpPr>
        <p:spPr/>
        <p:txBody>
          <a:bodyPr>
            <a:normAutofit lnSpcReduction="10000"/>
          </a:bodyPr>
          <a:lstStyle/>
          <a:p>
            <a:pPr algn="l"/>
            <a:r>
              <a:rPr lang="en-GB" b="1" i="0" dirty="0">
                <a:solidFill>
                  <a:srgbClr val="4D5968"/>
                </a:solidFill>
                <a:effectLst/>
                <a:latin typeface="Nunito Sans" pitchFamily="2" charset="0"/>
              </a:rPr>
              <a:t>Features:</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Allows you to run a single logical database server. This server can be run on any number of virtual machines</a:t>
            </a:r>
          </a:p>
          <a:p>
            <a:pPr algn="l">
              <a:buFont typeface="Arial" panose="020B0604020202020204" pitchFamily="34" charset="0"/>
              <a:buChar char="•"/>
            </a:pPr>
            <a:r>
              <a:rPr lang="en-GB" b="0" i="0" dirty="0">
                <a:solidFill>
                  <a:srgbClr val="4D5968"/>
                </a:solidFill>
                <a:effectLst/>
                <a:latin typeface="Nunito Sans" pitchFamily="2" charset="0"/>
              </a:rPr>
              <a:t>CouchDB tool also provides interaction with external tools like </a:t>
            </a:r>
            <a:r>
              <a:rPr lang="en-GB" b="0" i="0" u="none" strike="noStrike" dirty="0">
                <a:solidFill>
                  <a:srgbClr val="E93F33"/>
                </a:solidFill>
                <a:effectLst/>
                <a:latin typeface="Nunito Sans" pitchFamily="2" charset="0"/>
                <a:hlinkClick r:id="rId2"/>
              </a:rPr>
              <a:t>HTTP proxy servers</a:t>
            </a:r>
            <a:r>
              <a:rPr lang="en-GB" b="0" i="0" dirty="0">
                <a:solidFill>
                  <a:srgbClr val="4D5968"/>
                </a:solidFill>
                <a:effectLst/>
                <a:latin typeface="Nunito Sans" pitchFamily="2" charset="0"/>
              </a:rPr>
              <a:t>, load balancers, etc.</a:t>
            </a:r>
          </a:p>
          <a:p>
            <a:pPr algn="l">
              <a:buFont typeface="Arial" panose="020B0604020202020204" pitchFamily="34" charset="0"/>
              <a:buChar char="•"/>
            </a:pPr>
            <a:r>
              <a:rPr lang="en-GB" b="0" i="0" dirty="0">
                <a:solidFill>
                  <a:srgbClr val="4D5968"/>
                </a:solidFill>
                <a:effectLst/>
                <a:latin typeface="Nunito Sans" pitchFamily="2" charset="0"/>
              </a:rPr>
              <a:t>Authentication and Session Support is provided that ensures security and durability</a:t>
            </a:r>
          </a:p>
          <a:p>
            <a:pPr algn="l">
              <a:buFont typeface="Arial" panose="020B0604020202020204" pitchFamily="34" charset="0"/>
              <a:buChar char="•"/>
            </a:pPr>
            <a:r>
              <a:rPr lang="en-GB" b="0" i="0" dirty="0">
                <a:solidFill>
                  <a:srgbClr val="4D5968"/>
                </a:solidFill>
                <a:effectLst/>
                <a:latin typeface="Nunito Sans" pitchFamily="2" charset="0"/>
              </a:rPr>
              <a:t>The multi-node cluster allows you to save data efficiently and redundantly</a:t>
            </a:r>
          </a:p>
        </p:txBody>
      </p:sp>
    </p:spTree>
    <p:extLst>
      <p:ext uri="{BB962C8B-B14F-4D97-AF65-F5344CB8AC3E}">
        <p14:creationId xmlns:p14="http://schemas.microsoft.com/office/powerpoint/2010/main" val="225918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E9C7-E5D4-4749-B5B4-C0370A9D6723}"/>
              </a:ext>
            </a:extLst>
          </p:cNvPr>
          <p:cNvSpPr>
            <a:spLocks noGrp="1"/>
          </p:cNvSpPr>
          <p:nvPr>
            <p:ph type="title"/>
          </p:nvPr>
        </p:nvSpPr>
        <p:spPr/>
        <p:txBody>
          <a:bodyPr/>
          <a:lstStyle/>
          <a:p>
            <a:r>
              <a:rPr lang="en-GB" b="1" i="0" dirty="0" err="1">
                <a:solidFill>
                  <a:srgbClr val="1375B0"/>
                </a:solidFill>
                <a:effectLst/>
                <a:latin typeface="Nunito Sans" pitchFamily="2" charset="0"/>
              </a:rPr>
              <a:t>ArangoDB</a:t>
            </a:r>
            <a:endParaRPr lang="en-NG" dirty="0"/>
          </a:p>
        </p:txBody>
      </p:sp>
      <p:sp>
        <p:nvSpPr>
          <p:cNvPr id="3" name="Content Placeholder 2">
            <a:extLst>
              <a:ext uri="{FF2B5EF4-FFF2-40B4-BE49-F238E27FC236}">
                <a16:creationId xmlns:a16="http://schemas.microsoft.com/office/drawing/2014/main" id="{23292BD2-2CB2-44F3-A969-1A58CE0BA605}"/>
              </a:ext>
            </a:extLst>
          </p:cNvPr>
          <p:cNvSpPr>
            <a:spLocks noGrp="1"/>
          </p:cNvSpPr>
          <p:nvPr>
            <p:ph idx="1"/>
          </p:nvPr>
        </p:nvSpPr>
        <p:spPr/>
        <p:txBody>
          <a:bodyPr/>
          <a:lstStyle/>
          <a:p>
            <a:r>
              <a:rPr lang="en-GB" b="0" i="0" dirty="0" err="1">
                <a:solidFill>
                  <a:srgbClr val="4D5968"/>
                </a:solidFill>
                <a:effectLst/>
                <a:latin typeface="Nunito Sans" pitchFamily="2" charset="0"/>
              </a:rPr>
              <a:t>ArangoDB</a:t>
            </a:r>
            <a:r>
              <a:rPr lang="en-GB" b="0" i="0" dirty="0">
                <a:solidFill>
                  <a:srgbClr val="4D5968"/>
                </a:solidFill>
                <a:effectLst/>
                <a:latin typeface="Nunito Sans" pitchFamily="2" charset="0"/>
              </a:rPr>
              <a:t> is another multi-model </a:t>
            </a:r>
            <a:r>
              <a:rPr lang="en-GB" b="0" i="0" u="none" strike="noStrike" dirty="0">
                <a:solidFill>
                  <a:srgbClr val="E93F33"/>
                </a:solidFill>
                <a:effectLst/>
                <a:latin typeface="Nunito Sans" pitchFamily="2" charset="0"/>
              </a:rPr>
              <a:t>DBMS technology</a:t>
            </a:r>
            <a:r>
              <a:rPr lang="en-GB" b="0" i="0" dirty="0">
                <a:solidFill>
                  <a:srgbClr val="4D5968"/>
                </a:solidFill>
                <a:effectLst/>
                <a:latin typeface="Nunito Sans" pitchFamily="2" charset="0"/>
              </a:rPr>
              <a:t> that is widely used. It supports three </a:t>
            </a:r>
            <a:r>
              <a:rPr lang="en-GB" b="0" i="0" u="none" strike="noStrike" dirty="0">
                <a:solidFill>
                  <a:srgbClr val="E93F33"/>
                </a:solidFill>
                <a:effectLst/>
                <a:latin typeface="Nunito Sans" pitchFamily="2" charset="0"/>
              </a:rPr>
              <a:t>types of data models</a:t>
            </a:r>
            <a:r>
              <a:rPr lang="en-GB" b="0" i="0" dirty="0">
                <a:solidFill>
                  <a:srgbClr val="4D5968"/>
                </a:solidFill>
                <a:effectLst/>
                <a:latin typeface="Nunito Sans" pitchFamily="2" charset="0"/>
              </a:rPr>
              <a:t> with a single database core and a single query language AQL. This query language is declarative which means it does not support create and drop commands but the language helps one to compare various data and their patterns by using one single query.</a:t>
            </a:r>
            <a:endParaRPr lang="en-NG" dirty="0"/>
          </a:p>
        </p:txBody>
      </p:sp>
    </p:spTree>
    <p:extLst>
      <p:ext uri="{BB962C8B-B14F-4D97-AF65-F5344CB8AC3E}">
        <p14:creationId xmlns:p14="http://schemas.microsoft.com/office/powerpoint/2010/main" val="45553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D3B1-EDCF-47D1-AE9F-E00F0067D13B}"/>
              </a:ext>
            </a:extLst>
          </p:cNvPr>
          <p:cNvSpPr>
            <a:spLocks noGrp="1"/>
          </p:cNvSpPr>
          <p:nvPr>
            <p:ph type="title"/>
          </p:nvPr>
        </p:nvSpPr>
        <p:spPr/>
        <p:txBody>
          <a:bodyPr/>
          <a:lstStyle/>
          <a:p>
            <a:r>
              <a:rPr lang="en-GB" b="1" i="0" dirty="0" err="1">
                <a:solidFill>
                  <a:srgbClr val="1375B0"/>
                </a:solidFill>
                <a:effectLst/>
                <a:latin typeface="Nunito Sans" pitchFamily="2" charset="0"/>
              </a:rPr>
              <a:t>ArangoDB</a:t>
            </a:r>
            <a:endParaRPr lang="en-NG" dirty="0"/>
          </a:p>
        </p:txBody>
      </p:sp>
      <p:sp>
        <p:nvSpPr>
          <p:cNvPr id="3" name="Content Placeholder 2">
            <a:extLst>
              <a:ext uri="{FF2B5EF4-FFF2-40B4-BE49-F238E27FC236}">
                <a16:creationId xmlns:a16="http://schemas.microsoft.com/office/drawing/2014/main" id="{C8CF433E-CBD0-492F-950C-7CB21619872B}"/>
              </a:ext>
            </a:extLst>
          </p:cNvPr>
          <p:cNvSpPr>
            <a:spLocks noGrp="1"/>
          </p:cNvSpPr>
          <p:nvPr>
            <p:ph idx="1"/>
          </p:nvPr>
        </p:nvSpPr>
        <p:spPr/>
        <p:txBody>
          <a:bodyPr>
            <a:normAutofit/>
          </a:bodyPr>
          <a:lstStyle/>
          <a:p>
            <a:pPr algn="l"/>
            <a:r>
              <a:rPr lang="en-GB" b="1" i="0" dirty="0">
                <a:solidFill>
                  <a:srgbClr val="4D5968"/>
                </a:solidFill>
                <a:effectLst/>
                <a:latin typeface="Nunito Sans" pitchFamily="2" charset="0"/>
              </a:rPr>
              <a:t>Features:</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This tool is designed to create a multi-node database model which supports key/value pairs, document, and graphs</a:t>
            </a:r>
          </a:p>
          <a:p>
            <a:pPr algn="l">
              <a:buFont typeface="Arial" panose="020B0604020202020204" pitchFamily="34" charset="0"/>
              <a:buChar char="•"/>
            </a:pPr>
            <a:r>
              <a:rPr lang="en-GB" b="0" i="0" dirty="0">
                <a:solidFill>
                  <a:srgbClr val="4D5968"/>
                </a:solidFill>
                <a:effectLst/>
                <a:latin typeface="Nunito Sans" pitchFamily="2" charset="0"/>
              </a:rPr>
              <a:t>It can operate as a highly scalable database cluster for all data model</a:t>
            </a:r>
          </a:p>
          <a:p>
            <a:pPr algn="l">
              <a:buFont typeface="Arial" panose="020B0604020202020204" pitchFamily="34" charset="0"/>
              <a:buChar char="•"/>
            </a:pPr>
            <a:r>
              <a:rPr lang="en-GB" b="0" i="0" dirty="0">
                <a:solidFill>
                  <a:srgbClr val="4D5968"/>
                </a:solidFill>
                <a:effectLst/>
                <a:latin typeface="Nunito Sans" pitchFamily="2" charset="0"/>
              </a:rPr>
              <a:t>This distributed database can be run in one data </a:t>
            </a:r>
            <a:r>
              <a:rPr lang="en-GB" b="0" i="0" dirty="0" err="1">
                <a:solidFill>
                  <a:srgbClr val="4D5968"/>
                </a:solidFill>
                <a:effectLst/>
                <a:latin typeface="Nunito Sans" pitchFamily="2" charset="0"/>
              </a:rPr>
              <a:t>center</a:t>
            </a:r>
            <a:r>
              <a:rPr lang="en-GB" b="0" i="0" dirty="0">
                <a:solidFill>
                  <a:srgbClr val="4D5968"/>
                </a:solidFill>
                <a:effectLst/>
                <a:latin typeface="Nunito Sans" pitchFamily="2" charset="0"/>
              </a:rPr>
              <a:t> and the data can be replicated to another datacentre without disturbing the authenticity of the data</a:t>
            </a:r>
          </a:p>
          <a:p>
            <a:pPr algn="l">
              <a:buFont typeface="Arial" panose="020B0604020202020204" pitchFamily="34" charset="0"/>
              <a:buChar char="•"/>
            </a:pPr>
            <a:r>
              <a:rPr lang="en-GB" b="0" i="0" dirty="0">
                <a:solidFill>
                  <a:srgbClr val="4D5968"/>
                </a:solidFill>
                <a:effectLst/>
                <a:latin typeface="Nunito Sans" pitchFamily="2" charset="0"/>
              </a:rPr>
              <a:t>High-security features are installed in order to safeguard the data</a:t>
            </a:r>
          </a:p>
        </p:txBody>
      </p:sp>
    </p:spTree>
    <p:extLst>
      <p:ext uri="{BB962C8B-B14F-4D97-AF65-F5344CB8AC3E}">
        <p14:creationId xmlns:p14="http://schemas.microsoft.com/office/powerpoint/2010/main" val="172167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1059-3278-465B-92E3-6A3AA39C4E6F}"/>
              </a:ext>
            </a:extLst>
          </p:cNvPr>
          <p:cNvSpPr>
            <a:spLocks noGrp="1"/>
          </p:cNvSpPr>
          <p:nvPr>
            <p:ph type="title"/>
          </p:nvPr>
        </p:nvSpPr>
        <p:spPr>
          <a:xfrm>
            <a:off x="0" y="365125"/>
            <a:ext cx="11353800" cy="1325563"/>
          </a:xfrm>
        </p:spPr>
        <p:txBody>
          <a:bodyPr/>
          <a:lstStyle/>
          <a:p>
            <a:r>
              <a:rPr lang="en-GB" dirty="0"/>
              <a:t>Pros and Cons of </a:t>
            </a:r>
            <a:r>
              <a:rPr lang="en-GB" dirty="0" err="1"/>
              <a:t>RethinkDB</a:t>
            </a:r>
            <a:endParaRPr lang="en-NG" dirty="0"/>
          </a:p>
        </p:txBody>
      </p:sp>
      <p:sp>
        <p:nvSpPr>
          <p:cNvPr id="3" name="Content Placeholder 2">
            <a:extLst>
              <a:ext uri="{FF2B5EF4-FFF2-40B4-BE49-F238E27FC236}">
                <a16:creationId xmlns:a16="http://schemas.microsoft.com/office/drawing/2014/main" id="{2C031C9A-3D17-4920-ABE0-81EB5D8AAD80}"/>
              </a:ext>
            </a:extLst>
          </p:cNvPr>
          <p:cNvSpPr>
            <a:spLocks noGrp="1"/>
          </p:cNvSpPr>
          <p:nvPr>
            <p:ph idx="1"/>
          </p:nvPr>
        </p:nvSpPr>
        <p:spPr>
          <a:xfrm>
            <a:off x="0" y="1825624"/>
            <a:ext cx="12192000" cy="4323385"/>
          </a:xfrm>
        </p:spPr>
        <p:txBody>
          <a:bodyPr>
            <a:normAutofit fontScale="77500" lnSpcReduction="20000"/>
          </a:bodyPr>
          <a:lstStyle/>
          <a:p>
            <a:pPr algn="l"/>
            <a:r>
              <a:rPr lang="en-GB" b="1" i="0" dirty="0">
                <a:solidFill>
                  <a:srgbClr val="4D5968"/>
                </a:solidFill>
                <a:effectLst/>
                <a:latin typeface="Nunito Sans" pitchFamily="2" charset="0"/>
              </a:rPr>
              <a:t>Advantages</a:t>
            </a:r>
            <a:endParaRPr lang="en-GB" b="0" i="0" dirty="0">
              <a:solidFill>
                <a:srgbClr val="4D5968"/>
              </a:solidFill>
              <a:effectLst/>
              <a:latin typeface="Nunito Sans" pitchFamily="2" charset="0"/>
            </a:endParaRPr>
          </a:p>
          <a:p>
            <a:pPr algn="l">
              <a:buFont typeface="+mj-lt"/>
              <a:buAutoNum type="arabicPeriod"/>
            </a:pPr>
            <a:r>
              <a:rPr lang="en-GB" b="0" i="0" dirty="0">
                <a:solidFill>
                  <a:srgbClr val="4D5968"/>
                </a:solidFill>
                <a:effectLst/>
                <a:latin typeface="Nunito Sans" pitchFamily="2" charset="0"/>
              </a:rPr>
              <a:t>It is an open-source database for web applications.</a:t>
            </a:r>
          </a:p>
          <a:p>
            <a:pPr algn="l">
              <a:buFont typeface="+mj-lt"/>
              <a:buAutoNum type="arabicPeriod"/>
            </a:pPr>
            <a:r>
              <a:rPr lang="en-GB" b="0" i="0" dirty="0">
                <a:solidFill>
                  <a:srgbClr val="4D5968"/>
                </a:solidFill>
                <a:effectLst/>
                <a:latin typeface="Nunito Sans" pitchFamily="2" charset="0"/>
              </a:rPr>
              <a:t>It uses a JSON dynamic document that is NoSQL.</a:t>
            </a:r>
          </a:p>
          <a:p>
            <a:pPr algn="l">
              <a:buFont typeface="+mj-lt"/>
              <a:buAutoNum type="arabicPeriod"/>
            </a:pPr>
            <a:r>
              <a:rPr lang="en-GB" b="0" i="0" dirty="0">
                <a:solidFill>
                  <a:srgbClr val="4D5968"/>
                </a:solidFill>
                <a:effectLst/>
                <a:latin typeface="Nunito Sans" pitchFamily="2" charset="0"/>
              </a:rPr>
              <a:t>It uses a distributed database so it is easy to scale.</a:t>
            </a:r>
          </a:p>
          <a:p>
            <a:pPr algn="l">
              <a:buFont typeface="+mj-lt"/>
              <a:buAutoNum type="arabicPeriod"/>
            </a:pPr>
            <a:r>
              <a:rPr lang="en-GB" b="0" i="0" dirty="0">
                <a:solidFill>
                  <a:srgbClr val="4D5968"/>
                </a:solidFill>
                <a:effectLst/>
                <a:latin typeface="Nunito Sans" pitchFamily="2" charset="0"/>
              </a:rPr>
              <a:t>It provides a high availability database with automatic functions.</a:t>
            </a:r>
          </a:p>
          <a:p>
            <a:pPr algn="l"/>
            <a:r>
              <a:rPr lang="en-GB" b="1" i="0" dirty="0">
                <a:solidFill>
                  <a:srgbClr val="4D5968"/>
                </a:solidFill>
                <a:effectLst/>
                <a:latin typeface="Nunito Sans" pitchFamily="2" charset="0"/>
              </a:rPr>
              <a:t>Disadvantages</a:t>
            </a:r>
            <a:endParaRPr lang="en-GB" b="0" i="0" dirty="0">
              <a:solidFill>
                <a:srgbClr val="4D5968"/>
              </a:solidFill>
              <a:effectLst/>
              <a:latin typeface="Nunito Sans" pitchFamily="2" charset="0"/>
            </a:endParaRPr>
          </a:p>
          <a:p>
            <a:pPr algn="l">
              <a:buFont typeface="+mj-lt"/>
              <a:buAutoNum type="arabicPeriod"/>
            </a:pPr>
            <a:r>
              <a:rPr lang="en-GB" b="0" i="0" dirty="0" err="1">
                <a:solidFill>
                  <a:srgbClr val="4D5968"/>
                </a:solidFill>
                <a:effectLst/>
                <a:latin typeface="Nunito Sans" pitchFamily="2" charset="0"/>
              </a:rPr>
              <a:t>RethinkDB</a:t>
            </a:r>
            <a:r>
              <a:rPr lang="en-GB" b="0" i="0" dirty="0">
                <a:solidFill>
                  <a:srgbClr val="4D5968"/>
                </a:solidFill>
                <a:effectLst/>
                <a:latin typeface="Nunito Sans" pitchFamily="2" charset="0"/>
              </a:rPr>
              <a:t> is not a better choice if you need ACID support or a strong schema; in this case, we have a better choice of using relational databases such as MySQL and PostgreSQL.</a:t>
            </a:r>
          </a:p>
          <a:p>
            <a:pPr algn="l">
              <a:buFont typeface="+mj-lt"/>
              <a:buAutoNum type="arabicPeriod"/>
            </a:pPr>
            <a:r>
              <a:rPr lang="en-GB" b="0" i="0" dirty="0">
                <a:solidFill>
                  <a:srgbClr val="4D5968"/>
                </a:solidFill>
                <a:effectLst/>
                <a:latin typeface="Nunito Sans" pitchFamily="2" charset="0"/>
              </a:rPr>
              <a:t>If we need to use Hadoop or Vertica that means column-oriented stores at that time it is not a good</a:t>
            </a:r>
          </a:p>
          <a:p>
            <a:pPr algn="l">
              <a:buFont typeface="+mj-lt"/>
              <a:buAutoNum type="arabicPeriod"/>
            </a:pPr>
            <a:r>
              <a:rPr lang="en-GB" b="0" i="0" dirty="0">
                <a:solidFill>
                  <a:srgbClr val="4D5968"/>
                </a:solidFill>
                <a:effectLst/>
                <a:latin typeface="Nunito Sans" pitchFamily="2" charset="0"/>
              </a:rPr>
              <a:t>In </a:t>
            </a:r>
            <a:r>
              <a:rPr lang="en-GB" b="0" i="0" dirty="0" err="1">
                <a:solidFill>
                  <a:srgbClr val="4D5968"/>
                </a:solidFill>
                <a:effectLst/>
                <a:latin typeface="Nunito Sans" pitchFamily="2" charset="0"/>
              </a:rPr>
              <a:t>RethinkDB</a:t>
            </a:r>
            <a:r>
              <a:rPr lang="en-GB" b="0" i="0" dirty="0">
                <a:solidFill>
                  <a:srgbClr val="4D5968"/>
                </a:solidFill>
                <a:effectLst/>
                <a:latin typeface="Nunito Sans" pitchFamily="2" charset="0"/>
              </a:rPr>
              <a:t> each table required a minimum of 10 MB disk space.</a:t>
            </a:r>
          </a:p>
          <a:p>
            <a:pPr algn="l">
              <a:buFont typeface="+mj-lt"/>
              <a:buAutoNum type="arabicPeriod"/>
            </a:pPr>
            <a:r>
              <a:rPr lang="en-GB" b="0" i="0" dirty="0">
                <a:solidFill>
                  <a:srgbClr val="4D5968"/>
                </a:solidFill>
                <a:effectLst/>
                <a:latin typeface="Nunito Sans" pitchFamily="2" charset="0"/>
              </a:rPr>
              <a:t>There is no hard limit for a single</a:t>
            </a:r>
          </a:p>
          <a:p>
            <a:pPr algn="l">
              <a:buFont typeface="+mj-lt"/>
              <a:buAutoNum type="arabicPeriod"/>
            </a:pPr>
            <a:r>
              <a:rPr lang="en-GB" b="0" i="0" dirty="0">
                <a:solidFill>
                  <a:srgbClr val="4D5968"/>
                </a:solidFill>
                <a:effectLst/>
                <a:latin typeface="Nunito Sans" pitchFamily="2" charset="0"/>
              </a:rPr>
              <a:t>Primary keys are limited in </a:t>
            </a:r>
            <a:r>
              <a:rPr lang="en-GB" b="0" i="0" dirty="0" err="1">
                <a:solidFill>
                  <a:srgbClr val="4D5968"/>
                </a:solidFill>
                <a:effectLst/>
                <a:latin typeface="Nunito Sans" pitchFamily="2" charset="0"/>
              </a:rPr>
              <a:t>RethinkDB</a:t>
            </a:r>
            <a:r>
              <a:rPr lang="en-GB" b="0" i="0" dirty="0">
                <a:solidFill>
                  <a:srgbClr val="4D5968"/>
                </a:solidFill>
                <a:effectLst/>
                <a:latin typeface="Nunito Sans" pitchFamily="2" charset="0"/>
              </a:rPr>
              <a:t>.</a:t>
            </a:r>
          </a:p>
        </p:txBody>
      </p:sp>
    </p:spTree>
    <p:extLst>
      <p:ext uri="{BB962C8B-B14F-4D97-AF65-F5344CB8AC3E}">
        <p14:creationId xmlns:p14="http://schemas.microsoft.com/office/powerpoint/2010/main" val="403636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77CD-C595-4AF8-8786-2B2162D3FEBD}"/>
              </a:ext>
            </a:extLst>
          </p:cNvPr>
          <p:cNvSpPr>
            <a:spLocks noGrp="1"/>
          </p:cNvSpPr>
          <p:nvPr>
            <p:ph type="title"/>
          </p:nvPr>
        </p:nvSpPr>
        <p:spPr>
          <a:xfrm>
            <a:off x="0" y="365125"/>
            <a:ext cx="11353800" cy="1325563"/>
          </a:xfrm>
        </p:spPr>
        <p:txBody>
          <a:bodyPr/>
          <a:lstStyle/>
          <a:p>
            <a:r>
              <a:rPr lang="en-GB" dirty="0"/>
              <a:t>Pros and Cons of PostgreSQL</a:t>
            </a:r>
            <a:endParaRPr lang="en-NG" dirty="0"/>
          </a:p>
        </p:txBody>
      </p:sp>
      <p:sp>
        <p:nvSpPr>
          <p:cNvPr id="3" name="Content Placeholder 2">
            <a:extLst>
              <a:ext uri="{FF2B5EF4-FFF2-40B4-BE49-F238E27FC236}">
                <a16:creationId xmlns:a16="http://schemas.microsoft.com/office/drawing/2014/main" id="{E2A378DF-8A56-424F-B1AB-E013E103FD90}"/>
              </a:ext>
            </a:extLst>
          </p:cNvPr>
          <p:cNvSpPr>
            <a:spLocks noGrp="1"/>
          </p:cNvSpPr>
          <p:nvPr>
            <p:ph idx="1"/>
          </p:nvPr>
        </p:nvSpPr>
        <p:spPr>
          <a:xfrm>
            <a:off x="0" y="1086678"/>
            <a:ext cx="12192000" cy="4943061"/>
          </a:xfrm>
        </p:spPr>
        <p:txBody>
          <a:bodyPr>
            <a:normAutofit lnSpcReduction="10000"/>
          </a:bodyPr>
          <a:lstStyle/>
          <a:p>
            <a:pPr algn="l">
              <a:buFont typeface="Arial" panose="020B0604020202020204" pitchFamily="34" charset="0"/>
              <a:buChar char="•"/>
            </a:pPr>
            <a:r>
              <a:rPr lang="en-GB" b="0" i="0" dirty="0">
                <a:solidFill>
                  <a:srgbClr val="31313C"/>
                </a:solidFill>
                <a:effectLst/>
                <a:latin typeface="Source Sans Pro" panose="020B0503030403020204" pitchFamily="34" charset="0"/>
              </a:rPr>
              <a:t>The large amount of resources it has in addition to the many own and third-party tools that are compatible that make productivity greatly increase.</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The adaptability in various environments, whether distributed or not, [is a] complete set of configuration options which allows to greatly customize the work configuration according to the needs that are required.</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The excellent handling of referential and transactional integrity, its internal security scheme, the ease with which we can create backups are some of the strengths that can be mentioned.</a:t>
            </a:r>
          </a:p>
          <a:p>
            <a:r>
              <a:rPr lang="en-GB" dirty="0"/>
              <a:t>CON</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PostgreSQL installation must be homogeneous across all supported operating systems</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It would be helpful to have an index of compatible tools, plugins or complementary applications within itself to increase productivity.</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Regarding the administration of PostgreSQL itself, it would be very helpful to have a dashboard that will show us the insecurities of security, stability and operability in order to have an overview of PostgreSQL </a:t>
            </a:r>
            <a:r>
              <a:rPr lang="en-GB" b="0" i="0" dirty="0" err="1">
                <a:solidFill>
                  <a:srgbClr val="31313C"/>
                </a:solidFill>
                <a:effectLst/>
                <a:latin typeface="Source Sans Pro" panose="020B0503030403020204" pitchFamily="34" charset="0"/>
              </a:rPr>
              <a:t>behavior</a:t>
            </a:r>
            <a:r>
              <a:rPr lang="en-GB" b="0" i="0" dirty="0">
                <a:solidFill>
                  <a:srgbClr val="31313C"/>
                </a:solidFill>
                <a:effectLst/>
                <a:latin typeface="Source Sans Pro" panose="020B0503030403020204" pitchFamily="34" charset="0"/>
              </a:rPr>
              <a:t>.</a:t>
            </a:r>
          </a:p>
          <a:p>
            <a:endParaRPr lang="en-NG" dirty="0"/>
          </a:p>
        </p:txBody>
      </p:sp>
    </p:spTree>
    <p:extLst>
      <p:ext uri="{BB962C8B-B14F-4D97-AF65-F5344CB8AC3E}">
        <p14:creationId xmlns:p14="http://schemas.microsoft.com/office/powerpoint/2010/main" val="94547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E266-D17F-4212-94AD-7355C08E61DC}"/>
              </a:ext>
            </a:extLst>
          </p:cNvPr>
          <p:cNvSpPr>
            <a:spLocks noGrp="1"/>
          </p:cNvSpPr>
          <p:nvPr>
            <p:ph type="title"/>
          </p:nvPr>
        </p:nvSpPr>
        <p:spPr>
          <a:xfrm>
            <a:off x="0" y="365125"/>
            <a:ext cx="11353800" cy="1325563"/>
          </a:xfrm>
        </p:spPr>
        <p:txBody>
          <a:bodyPr/>
          <a:lstStyle/>
          <a:p>
            <a:r>
              <a:rPr lang="en-GB" dirty="0"/>
              <a:t>Pros and Cons of CouchDB</a:t>
            </a:r>
            <a:endParaRPr lang="en-NG" dirty="0"/>
          </a:p>
        </p:txBody>
      </p:sp>
      <p:sp>
        <p:nvSpPr>
          <p:cNvPr id="3" name="Content Placeholder 2">
            <a:extLst>
              <a:ext uri="{FF2B5EF4-FFF2-40B4-BE49-F238E27FC236}">
                <a16:creationId xmlns:a16="http://schemas.microsoft.com/office/drawing/2014/main" id="{CA57EEF6-2FD6-4478-810D-425ABCE914F4}"/>
              </a:ext>
            </a:extLst>
          </p:cNvPr>
          <p:cNvSpPr>
            <a:spLocks noGrp="1"/>
          </p:cNvSpPr>
          <p:nvPr>
            <p:ph idx="1"/>
          </p:nvPr>
        </p:nvSpPr>
        <p:spPr>
          <a:xfrm>
            <a:off x="0" y="954158"/>
            <a:ext cx="12192000" cy="5181599"/>
          </a:xfrm>
        </p:spPr>
        <p:txBody>
          <a:bodyPr>
            <a:normAutofit fontScale="92500" lnSpcReduction="20000"/>
          </a:bodyPr>
          <a:lstStyle/>
          <a:p>
            <a:pPr algn="l">
              <a:buFont typeface="Arial" panose="020B0604020202020204" pitchFamily="34" charset="0"/>
              <a:buChar char="•"/>
            </a:pPr>
            <a:r>
              <a:rPr lang="en-GB" b="0" i="0" dirty="0">
                <a:solidFill>
                  <a:srgbClr val="31313C"/>
                </a:solidFill>
                <a:effectLst/>
                <a:latin typeface="Source Sans Pro" panose="020B0503030403020204" pitchFamily="34" charset="0"/>
              </a:rPr>
              <a:t>It can replicate and sync with web browsers via </a:t>
            </a:r>
            <a:r>
              <a:rPr lang="en-GB" b="0" i="0" dirty="0" err="1">
                <a:solidFill>
                  <a:srgbClr val="31313C"/>
                </a:solidFill>
                <a:effectLst/>
                <a:latin typeface="Source Sans Pro" panose="020B0503030403020204" pitchFamily="34" charset="0"/>
              </a:rPr>
              <a:t>PouchDB</a:t>
            </a:r>
            <a:r>
              <a:rPr lang="en-GB" b="0" i="0" dirty="0">
                <a:solidFill>
                  <a:srgbClr val="31313C"/>
                </a:solidFill>
                <a:effectLst/>
                <a:latin typeface="Source Sans Pro" panose="020B0503030403020204" pitchFamily="34" charset="0"/>
              </a:rPr>
              <a:t>. This lets you keep a synced copy of your database on the client-side, which offers much faster data access than continuous HTTP requests would allow, and enables offline usage.</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Simple Map/Reduce support. The M/R system lets you process terabytes of documents in parallel, save the results, and only need to reprocess documents that have changed on subsequent updates. While not as powerful as Hadoop, it is an easy to use query system that's hard to screw up.</a:t>
            </a:r>
          </a:p>
          <a:p>
            <a:pPr marL="0" indent="0">
              <a:buNone/>
            </a:pPr>
            <a:r>
              <a:rPr lang="en-GB" dirty="0"/>
              <a:t>CONS</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CouchDB's documentation is a bit lacking. The technical bits are all there from Apache, but meaningful examples are hard to find. I would say the learning curve is a few months to get fluent. Not that CouchDB is too complex, but it has a design that takes some effort to understand and leverage. But for us the results have been more than worth it.</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CouchDB could use some better tools for managing &amp; administrating itself. We have many thousands of CouchDB databases and had to invest a bit of development effort to be able to managing it all. But the REST API is simple, there are node.js modules like cradle, etc that </a:t>
            </a:r>
            <a:r>
              <a:rPr lang="en-GB" b="0" i="0" dirty="0" err="1">
                <a:solidFill>
                  <a:srgbClr val="31313C"/>
                </a:solidFill>
                <a:effectLst/>
                <a:latin typeface="Source Sans Pro" panose="020B0503030403020204" pitchFamily="34" charset="0"/>
              </a:rPr>
              <a:t>minimze</a:t>
            </a:r>
            <a:r>
              <a:rPr lang="en-GB" b="0" i="0" dirty="0">
                <a:solidFill>
                  <a:srgbClr val="31313C"/>
                </a:solidFill>
                <a:effectLst/>
                <a:latin typeface="Source Sans Pro" panose="020B0503030403020204" pitchFamily="34" charset="0"/>
              </a:rPr>
              <a:t> any challenges we have had.</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It is not widely used. Or if it is, not a lot of people are admitting to it! This may be a concern if you are looking for people that have CouchDB experience to work on your project.</a:t>
            </a:r>
          </a:p>
          <a:p>
            <a:pPr marL="0" indent="0">
              <a:buNone/>
            </a:pPr>
            <a:endParaRPr lang="en-NG" dirty="0"/>
          </a:p>
        </p:txBody>
      </p:sp>
    </p:spTree>
    <p:extLst>
      <p:ext uri="{BB962C8B-B14F-4D97-AF65-F5344CB8AC3E}">
        <p14:creationId xmlns:p14="http://schemas.microsoft.com/office/powerpoint/2010/main" val="421796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25A7-DAED-4781-8118-42E2B7EB440E}"/>
              </a:ext>
            </a:extLst>
          </p:cNvPr>
          <p:cNvSpPr>
            <a:spLocks noGrp="1"/>
          </p:cNvSpPr>
          <p:nvPr>
            <p:ph type="title"/>
          </p:nvPr>
        </p:nvSpPr>
        <p:spPr>
          <a:xfrm>
            <a:off x="0" y="365125"/>
            <a:ext cx="11353800" cy="1325563"/>
          </a:xfrm>
        </p:spPr>
        <p:txBody>
          <a:bodyPr/>
          <a:lstStyle/>
          <a:p>
            <a:r>
              <a:rPr lang="en-GB" dirty="0"/>
              <a:t>Pros and Cons of </a:t>
            </a:r>
            <a:r>
              <a:rPr lang="en-GB" dirty="0" err="1"/>
              <a:t>ArangoDB</a:t>
            </a:r>
            <a:endParaRPr lang="en-NG" dirty="0"/>
          </a:p>
        </p:txBody>
      </p:sp>
      <p:sp>
        <p:nvSpPr>
          <p:cNvPr id="3" name="Content Placeholder 2">
            <a:extLst>
              <a:ext uri="{FF2B5EF4-FFF2-40B4-BE49-F238E27FC236}">
                <a16:creationId xmlns:a16="http://schemas.microsoft.com/office/drawing/2014/main" id="{A97399CF-1DF1-49DB-92EC-A990212F8071}"/>
              </a:ext>
            </a:extLst>
          </p:cNvPr>
          <p:cNvSpPr>
            <a:spLocks noGrp="1"/>
          </p:cNvSpPr>
          <p:nvPr>
            <p:ph idx="1"/>
          </p:nvPr>
        </p:nvSpPr>
        <p:spPr>
          <a:xfrm>
            <a:off x="0" y="1825624"/>
            <a:ext cx="12192000" cy="5032375"/>
          </a:xfrm>
        </p:spPr>
        <p:txBody>
          <a:bodyPr>
            <a:normAutofit/>
          </a:bodyPr>
          <a:lstStyle/>
          <a:p>
            <a:r>
              <a:rPr lang="en-GB" dirty="0"/>
              <a:t>Advantages of </a:t>
            </a:r>
            <a:r>
              <a:rPr lang="en-GB" dirty="0" err="1"/>
              <a:t>ArangoDB</a:t>
            </a:r>
            <a:endParaRPr lang="en-GB" dirty="0"/>
          </a:p>
          <a:p>
            <a:r>
              <a:rPr lang="en-GB" b="1" i="0" dirty="0" err="1">
                <a:solidFill>
                  <a:srgbClr val="111111"/>
                </a:solidFill>
                <a:effectLst/>
              </a:rPr>
              <a:t>ArangoDB</a:t>
            </a:r>
            <a:r>
              <a:rPr lang="en-GB" b="0" i="0" dirty="0">
                <a:solidFill>
                  <a:srgbClr val="111111"/>
                </a:solidFill>
                <a:effectLst/>
              </a:rPr>
              <a:t> eliminates the need to deploy multiple databases, and thus decreases the number of components and their maintenance. Consequently, it reduces the technology-stack complexity for the application.</a:t>
            </a:r>
          </a:p>
          <a:p>
            <a:r>
              <a:rPr lang="en-GB" dirty="0">
                <a:solidFill>
                  <a:srgbClr val="111111"/>
                </a:solidFill>
              </a:rPr>
              <a:t>Disadvantages</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By providing the free services for few months will be help understand for beginners</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Enhancing features in dashboard and can make UI more user-friendly</a:t>
            </a:r>
          </a:p>
          <a:p>
            <a:pPr algn="l">
              <a:buFont typeface="Arial" panose="020B0604020202020204" pitchFamily="34" charset="0"/>
              <a:buChar char="•"/>
            </a:pPr>
            <a:r>
              <a:rPr lang="en-GB" b="0" i="0" dirty="0">
                <a:solidFill>
                  <a:srgbClr val="31313C"/>
                </a:solidFill>
                <a:effectLst/>
                <a:latin typeface="Source Sans Pro" panose="020B0503030403020204" pitchFamily="34" charset="0"/>
              </a:rPr>
              <a:t>Should conduct more surveys and adv to improve scalability</a:t>
            </a:r>
          </a:p>
        </p:txBody>
      </p:sp>
    </p:spTree>
    <p:extLst>
      <p:ext uri="{BB962C8B-B14F-4D97-AF65-F5344CB8AC3E}">
        <p14:creationId xmlns:p14="http://schemas.microsoft.com/office/powerpoint/2010/main" val="415649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08CE-41AE-4EC2-9F70-E725FF6777D1}"/>
              </a:ext>
            </a:extLst>
          </p:cNvPr>
          <p:cNvSpPr>
            <a:spLocks noGrp="1"/>
          </p:cNvSpPr>
          <p:nvPr>
            <p:ph type="title"/>
          </p:nvPr>
        </p:nvSpPr>
        <p:spPr/>
        <p:txBody>
          <a:bodyPr>
            <a:normAutofit/>
          </a:bodyPr>
          <a:lstStyle/>
          <a:p>
            <a:r>
              <a:rPr lang="en-GB" b="1" i="0" dirty="0">
                <a:solidFill>
                  <a:srgbClr val="000000"/>
                </a:solidFill>
                <a:effectLst/>
                <a:latin typeface="Nunito Sans" panose="020B0604020202020204" pitchFamily="2" charset="0"/>
              </a:rPr>
              <a:t>Introduction to MongoDB </a:t>
            </a:r>
            <a:endParaRPr lang="en-NG" dirty="0"/>
          </a:p>
        </p:txBody>
      </p:sp>
      <p:sp>
        <p:nvSpPr>
          <p:cNvPr id="3" name="Content Placeholder 2">
            <a:extLst>
              <a:ext uri="{FF2B5EF4-FFF2-40B4-BE49-F238E27FC236}">
                <a16:creationId xmlns:a16="http://schemas.microsoft.com/office/drawing/2014/main" id="{C498E0F6-628B-4DD7-BA06-34CB1AE712E8}"/>
              </a:ext>
            </a:extLst>
          </p:cNvPr>
          <p:cNvSpPr>
            <a:spLocks noGrp="1"/>
          </p:cNvSpPr>
          <p:nvPr>
            <p:ph idx="1"/>
          </p:nvPr>
        </p:nvSpPr>
        <p:spPr>
          <a:xfrm>
            <a:off x="434340" y="1417320"/>
            <a:ext cx="11567160" cy="5440679"/>
          </a:xfrm>
        </p:spPr>
        <p:txBody>
          <a:bodyPr>
            <a:normAutofit/>
          </a:bodyPr>
          <a:lstStyle/>
          <a:p>
            <a:r>
              <a:rPr lang="en-GB" b="0" i="0" u="none" strike="noStrike" dirty="0">
                <a:solidFill>
                  <a:srgbClr val="E93F33"/>
                </a:solidFill>
                <a:effectLst/>
                <a:latin typeface="Nunito Sans" panose="020B0604020202020204" pitchFamily="2" charset="0"/>
              </a:rPr>
              <a:t>MongoDB</a:t>
            </a:r>
            <a:r>
              <a:rPr lang="en-GB" b="0" i="0" dirty="0">
                <a:solidFill>
                  <a:srgbClr val="4D5968"/>
                </a:solidFill>
                <a:effectLst/>
                <a:latin typeface="Nunito Sans" panose="020B0604020202020204" pitchFamily="2" charset="0"/>
              </a:rPr>
              <a:t> is a database management system. It uses a document-oriented database model and supports various forms of data. It is a non-relational database technology used for </a:t>
            </a:r>
            <a:r>
              <a:rPr lang="en-GB" b="0" i="0" u="none" strike="noStrike" dirty="0">
                <a:solidFill>
                  <a:srgbClr val="E93F33"/>
                </a:solidFill>
                <a:effectLst/>
                <a:latin typeface="Nunito Sans" panose="020B0604020202020204" pitchFamily="2" charset="0"/>
              </a:rPr>
              <a:t>big data</a:t>
            </a:r>
            <a:r>
              <a:rPr lang="en-GB" b="0" i="0" dirty="0">
                <a:solidFill>
                  <a:srgbClr val="4D5968"/>
                </a:solidFill>
                <a:effectLst/>
                <a:latin typeface="Nunito Sans" panose="020B0604020202020204" pitchFamily="2" charset="0"/>
              </a:rPr>
              <a:t> applications where the data is in the unstructured format. Instead of tables and rows, the architecture uses collections and documents. Hence the data in MongoDB is essential ‘schema-less’, which makes MongoDB a very fast and scalable application. MongoDB is written in C++ which makes it faster than most of the other competitors. MongoDB is very efficient in cases where significant scalability and caching for real-time analytics on unstructured data is required. MongoDB is very much suitable for Mobile apps, content management, real-time analytics, and applications involving </a:t>
            </a:r>
            <a:r>
              <a:rPr lang="en-GB" b="0" i="0" u="none" strike="noStrike" dirty="0">
                <a:solidFill>
                  <a:srgbClr val="E93F33"/>
                </a:solidFill>
                <a:effectLst/>
                <a:latin typeface="Nunito Sans" panose="020B0604020202020204" pitchFamily="2" charset="0"/>
              </a:rPr>
              <a:t>IoT</a:t>
            </a:r>
            <a:r>
              <a:rPr lang="en-GB" b="0" i="0" dirty="0">
                <a:solidFill>
                  <a:srgbClr val="4D5968"/>
                </a:solidFill>
                <a:effectLst/>
                <a:latin typeface="Nunito Sans" panose="020B0604020202020204" pitchFamily="2" charset="0"/>
              </a:rPr>
              <a:t>. Like everything else, MongoDB has its pros and cons. Let’s dive in further to </a:t>
            </a:r>
            <a:r>
              <a:rPr lang="en-GB" b="0" i="0" dirty="0" err="1">
                <a:solidFill>
                  <a:srgbClr val="4D5968"/>
                </a:solidFill>
                <a:effectLst/>
                <a:latin typeface="Nunito Sans" panose="020B0604020202020204" pitchFamily="2" charset="0"/>
              </a:rPr>
              <a:t>analyze</a:t>
            </a:r>
            <a:r>
              <a:rPr lang="en-GB" b="0" i="0" dirty="0">
                <a:solidFill>
                  <a:srgbClr val="4D5968"/>
                </a:solidFill>
                <a:effectLst/>
                <a:latin typeface="Nunito Sans" panose="020B0604020202020204" pitchFamily="2" charset="0"/>
              </a:rPr>
              <a:t> the limitations of MongoDB and other alternatives that are suitable for various requirements.</a:t>
            </a:r>
            <a:endParaRPr lang="en-NG" dirty="0"/>
          </a:p>
        </p:txBody>
      </p:sp>
    </p:spTree>
    <p:extLst>
      <p:ext uri="{BB962C8B-B14F-4D97-AF65-F5344CB8AC3E}">
        <p14:creationId xmlns:p14="http://schemas.microsoft.com/office/powerpoint/2010/main" val="104506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940-191C-4E99-81BB-E2A5C3E4083B}"/>
              </a:ext>
            </a:extLst>
          </p:cNvPr>
          <p:cNvSpPr>
            <a:spLocks noGrp="1"/>
          </p:cNvSpPr>
          <p:nvPr>
            <p:ph type="title"/>
          </p:nvPr>
        </p:nvSpPr>
        <p:spPr/>
        <p:txBody>
          <a:bodyPr>
            <a:normAutofit/>
          </a:bodyPr>
          <a:lstStyle/>
          <a:p>
            <a:r>
              <a:rPr lang="en-GB" b="1" i="0" dirty="0">
                <a:solidFill>
                  <a:srgbClr val="232C39"/>
                </a:solidFill>
                <a:effectLst/>
                <a:latin typeface="Nunito Sans" pitchFamily="2" charset="0"/>
              </a:rPr>
              <a:t>Pros and Cons of MongoDB</a:t>
            </a:r>
            <a:endParaRPr lang="en-NG" dirty="0"/>
          </a:p>
        </p:txBody>
      </p:sp>
      <p:sp>
        <p:nvSpPr>
          <p:cNvPr id="3" name="Content Placeholder 2">
            <a:extLst>
              <a:ext uri="{FF2B5EF4-FFF2-40B4-BE49-F238E27FC236}">
                <a16:creationId xmlns:a16="http://schemas.microsoft.com/office/drawing/2014/main" id="{55A42EDF-8B74-442A-A94E-0F856CE2C57E}"/>
              </a:ext>
            </a:extLst>
          </p:cNvPr>
          <p:cNvSpPr>
            <a:spLocks noGrp="1"/>
          </p:cNvSpPr>
          <p:nvPr>
            <p:ph idx="1"/>
          </p:nvPr>
        </p:nvSpPr>
        <p:spPr/>
        <p:txBody>
          <a:bodyPr/>
          <a:lstStyle/>
          <a:p>
            <a:pPr marL="0" indent="0" algn="l">
              <a:buNone/>
            </a:pPr>
            <a:r>
              <a:rPr lang="en-GB" b="1" i="0" dirty="0">
                <a:solidFill>
                  <a:srgbClr val="4D5968"/>
                </a:solidFill>
                <a:effectLst/>
                <a:latin typeface="Nunito Sans" pitchFamily="2" charset="0"/>
              </a:rPr>
              <a:t>Pros of MongoDB:</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MongoDB can be used to store the unstructured data.</a:t>
            </a:r>
          </a:p>
          <a:p>
            <a:pPr algn="l">
              <a:buFont typeface="Arial" panose="020B0604020202020204" pitchFamily="34" charset="0"/>
              <a:buChar char="•"/>
            </a:pPr>
            <a:r>
              <a:rPr lang="en-GB" b="0" i="0" dirty="0">
                <a:solidFill>
                  <a:srgbClr val="4D5968"/>
                </a:solidFill>
                <a:effectLst/>
                <a:latin typeface="Nunito Sans" pitchFamily="2" charset="0"/>
              </a:rPr>
              <a:t>In a way that is relatively straightforward to update.</a:t>
            </a:r>
          </a:p>
          <a:p>
            <a:pPr algn="l">
              <a:buFont typeface="Arial" panose="020B0604020202020204" pitchFamily="34" charset="0"/>
              <a:buChar char="•"/>
            </a:pPr>
            <a:r>
              <a:rPr lang="en-GB" b="0" i="0" dirty="0">
                <a:solidFill>
                  <a:srgbClr val="4D5968"/>
                </a:solidFill>
                <a:effectLst/>
                <a:latin typeface="Nunito Sans" pitchFamily="2" charset="0"/>
              </a:rPr>
              <a:t>It offers a high insert rate which is useful in a situation where the write load is high.</a:t>
            </a:r>
          </a:p>
          <a:p>
            <a:endParaRPr lang="en-NG" dirty="0"/>
          </a:p>
        </p:txBody>
      </p:sp>
    </p:spTree>
    <p:extLst>
      <p:ext uri="{BB962C8B-B14F-4D97-AF65-F5344CB8AC3E}">
        <p14:creationId xmlns:p14="http://schemas.microsoft.com/office/powerpoint/2010/main" val="82094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C6C-784F-443D-8DC7-BACB262DFC0B}"/>
              </a:ext>
            </a:extLst>
          </p:cNvPr>
          <p:cNvSpPr>
            <a:spLocks noGrp="1"/>
          </p:cNvSpPr>
          <p:nvPr>
            <p:ph type="title"/>
          </p:nvPr>
        </p:nvSpPr>
        <p:spPr/>
        <p:txBody>
          <a:bodyPr>
            <a:normAutofit/>
          </a:bodyPr>
          <a:lstStyle/>
          <a:p>
            <a:r>
              <a:rPr lang="en-GB" b="1" i="0" dirty="0">
                <a:solidFill>
                  <a:srgbClr val="232C39"/>
                </a:solidFill>
                <a:effectLst/>
                <a:latin typeface="Nunito Sans" pitchFamily="2" charset="0"/>
              </a:rPr>
              <a:t>Pros and Cons of MongoDB</a:t>
            </a:r>
            <a:endParaRPr lang="en-NG" dirty="0"/>
          </a:p>
        </p:txBody>
      </p:sp>
      <p:sp>
        <p:nvSpPr>
          <p:cNvPr id="3" name="Content Placeholder 2">
            <a:extLst>
              <a:ext uri="{FF2B5EF4-FFF2-40B4-BE49-F238E27FC236}">
                <a16:creationId xmlns:a16="http://schemas.microsoft.com/office/drawing/2014/main" id="{140CC257-05A0-47D9-BB08-4482E819DC9F}"/>
              </a:ext>
            </a:extLst>
          </p:cNvPr>
          <p:cNvSpPr>
            <a:spLocks noGrp="1"/>
          </p:cNvSpPr>
          <p:nvPr>
            <p:ph idx="1"/>
          </p:nvPr>
        </p:nvSpPr>
        <p:spPr/>
        <p:txBody>
          <a:bodyPr>
            <a:normAutofit/>
          </a:bodyPr>
          <a:lstStyle/>
          <a:p>
            <a:pPr algn="l"/>
            <a:r>
              <a:rPr lang="en-GB" b="1" i="0" dirty="0">
                <a:solidFill>
                  <a:srgbClr val="4D5968"/>
                </a:solidFill>
                <a:effectLst/>
                <a:latin typeface="Nunito Sans" pitchFamily="2" charset="0"/>
              </a:rPr>
              <a:t>Cons of MongoDB:</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It is not built for transactional data.</a:t>
            </a:r>
          </a:p>
          <a:p>
            <a:pPr algn="l">
              <a:buFont typeface="Arial" panose="020B0604020202020204" pitchFamily="34" charset="0"/>
              <a:buChar char="•"/>
            </a:pPr>
            <a:r>
              <a:rPr lang="en-GB" b="0" i="0" dirty="0">
                <a:solidFill>
                  <a:srgbClr val="4D5968"/>
                </a:solidFill>
                <a:effectLst/>
                <a:latin typeface="Nunito Sans" pitchFamily="2" charset="0"/>
              </a:rPr>
              <a:t>There is no function or stored procedure where the logic can be bound.</a:t>
            </a:r>
          </a:p>
          <a:p>
            <a:pPr algn="l">
              <a:buFont typeface="Arial" panose="020B0604020202020204" pitchFamily="34" charset="0"/>
              <a:buChar char="•"/>
            </a:pPr>
            <a:r>
              <a:rPr lang="en-GB" b="0" i="0" dirty="0">
                <a:solidFill>
                  <a:srgbClr val="4D5968"/>
                </a:solidFill>
                <a:effectLst/>
                <a:latin typeface="Nunito Sans" pitchFamily="2" charset="0"/>
              </a:rPr>
              <a:t>All NoSQL, most solutions are not ACID-compliant.</a:t>
            </a:r>
          </a:p>
          <a:p>
            <a:pPr algn="l">
              <a:buFont typeface="Arial" panose="020B0604020202020204" pitchFamily="34" charset="0"/>
              <a:buChar char="•"/>
            </a:pPr>
            <a:r>
              <a:rPr lang="en-GB" b="0" i="0" dirty="0">
                <a:solidFill>
                  <a:srgbClr val="4D5968"/>
                </a:solidFill>
                <a:effectLst/>
                <a:latin typeface="Nunito Sans" pitchFamily="2" charset="0"/>
              </a:rPr>
              <a:t>MongoDB does not provide durability as a function of the tool, it does let you tune the configuration of a replica set but that means one should be willing to sacrifice enough performance.</a:t>
            </a:r>
          </a:p>
        </p:txBody>
      </p:sp>
    </p:spTree>
    <p:extLst>
      <p:ext uri="{BB962C8B-B14F-4D97-AF65-F5344CB8AC3E}">
        <p14:creationId xmlns:p14="http://schemas.microsoft.com/office/powerpoint/2010/main" val="171785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7622-7D43-4D27-A02E-75A2783BEC12}"/>
              </a:ext>
            </a:extLst>
          </p:cNvPr>
          <p:cNvSpPr>
            <a:spLocks noGrp="1"/>
          </p:cNvSpPr>
          <p:nvPr>
            <p:ph type="title"/>
          </p:nvPr>
        </p:nvSpPr>
        <p:spPr/>
        <p:txBody>
          <a:bodyPr/>
          <a:lstStyle/>
          <a:p>
            <a:r>
              <a:rPr lang="en-GB" b="1" i="0" dirty="0">
                <a:solidFill>
                  <a:srgbClr val="232C39"/>
                </a:solidFill>
                <a:effectLst/>
                <a:latin typeface="Nunito Sans" pitchFamily="2" charset="0"/>
              </a:rPr>
              <a:t>Alternatives of MongoDB</a:t>
            </a:r>
            <a:endParaRPr lang="en-NG" dirty="0"/>
          </a:p>
        </p:txBody>
      </p:sp>
      <p:sp>
        <p:nvSpPr>
          <p:cNvPr id="3" name="Content Placeholder 2">
            <a:extLst>
              <a:ext uri="{FF2B5EF4-FFF2-40B4-BE49-F238E27FC236}">
                <a16:creationId xmlns:a16="http://schemas.microsoft.com/office/drawing/2014/main" id="{5F4D235D-1002-460D-8F66-7B06DEBF95B1}"/>
              </a:ext>
            </a:extLst>
          </p:cNvPr>
          <p:cNvSpPr>
            <a:spLocks noGrp="1"/>
          </p:cNvSpPr>
          <p:nvPr>
            <p:ph idx="1"/>
          </p:nvPr>
        </p:nvSpPr>
        <p:spPr/>
        <p:txBody>
          <a:bodyPr/>
          <a:lstStyle/>
          <a:p>
            <a:r>
              <a:rPr lang="en-GB" dirty="0" err="1"/>
              <a:t>RethinkDB</a:t>
            </a:r>
            <a:endParaRPr lang="en-GB" dirty="0"/>
          </a:p>
          <a:p>
            <a:r>
              <a:rPr lang="en-GB" dirty="0"/>
              <a:t>PostgreSQL</a:t>
            </a:r>
          </a:p>
          <a:p>
            <a:r>
              <a:rPr lang="en-GB" dirty="0"/>
              <a:t>CouchDB</a:t>
            </a:r>
          </a:p>
          <a:p>
            <a:r>
              <a:rPr lang="en-GB" dirty="0" err="1"/>
              <a:t>ArangoDB</a:t>
            </a:r>
            <a:endParaRPr lang="en-NG" dirty="0"/>
          </a:p>
        </p:txBody>
      </p:sp>
    </p:spTree>
    <p:extLst>
      <p:ext uri="{BB962C8B-B14F-4D97-AF65-F5344CB8AC3E}">
        <p14:creationId xmlns:p14="http://schemas.microsoft.com/office/powerpoint/2010/main" val="11077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79A0-2D99-4070-A1B5-B9DB57F96221}"/>
              </a:ext>
            </a:extLst>
          </p:cNvPr>
          <p:cNvSpPr>
            <a:spLocks noGrp="1"/>
          </p:cNvSpPr>
          <p:nvPr>
            <p:ph type="title"/>
          </p:nvPr>
        </p:nvSpPr>
        <p:spPr/>
        <p:txBody>
          <a:bodyPr/>
          <a:lstStyle/>
          <a:p>
            <a:r>
              <a:rPr lang="en-GB" b="1" i="0" dirty="0" err="1">
                <a:solidFill>
                  <a:srgbClr val="1375B0"/>
                </a:solidFill>
                <a:effectLst/>
                <a:latin typeface="Nunito Sans" pitchFamily="2" charset="0"/>
              </a:rPr>
              <a:t>RethinkDB</a:t>
            </a:r>
            <a:endParaRPr lang="en-NG" dirty="0"/>
          </a:p>
        </p:txBody>
      </p:sp>
      <p:sp>
        <p:nvSpPr>
          <p:cNvPr id="3" name="Content Placeholder 2">
            <a:extLst>
              <a:ext uri="{FF2B5EF4-FFF2-40B4-BE49-F238E27FC236}">
                <a16:creationId xmlns:a16="http://schemas.microsoft.com/office/drawing/2014/main" id="{AB20FCB9-E4F2-407B-BC13-AEB291AFB56C}"/>
              </a:ext>
            </a:extLst>
          </p:cNvPr>
          <p:cNvSpPr>
            <a:spLocks noGrp="1"/>
          </p:cNvSpPr>
          <p:nvPr>
            <p:ph idx="1"/>
          </p:nvPr>
        </p:nvSpPr>
        <p:spPr/>
        <p:txBody>
          <a:bodyPr/>
          <a:lstStyle/>
          <a:p>
            <a:r>
              <a:rPr lang="en-GB" b="0" i="0" dirty="0" err="1">
                <a:solidFill>
                  <a:srgbClr val="4D5968"/>
                </a:solidFill>
                <a:effectLst/>
                <a:latin typeface="Nunito Sans" pitchFamily="2" charset="0"/>
              </a:rPr>
              <a:t>RethinkDB</a:t>
            </a:r>
            <a:r>
              <a:rPr lang="en-GB" b="0" i="0" dirty="0">
                <a:solidFill>
                  <a:srgbClr val="4D5968"/>
                </a:solidFill>
                <a:effectLst/>
                <a:latin typeface="Nunito Sans" pitchFamily="2" charset="0"/>
              </a:rPr>
              <a:t> is a scalable DBMS system that is open source. It helps in making real-time building apps much easier. This alternative of MongoDB offers a flexible query language, interactive operations, API monitoring, and is easy to install and learn.</a:t>
            </a:r>
            <a:endParaRPr lang="en-NG" dirty="0"/>
          </a:p>
        </p:txBody>
      </p:sp>
    </p:spTree>
    <p:extLst>
      <p:ext uri="{BB962C8B-B14F-4D97-AF65-F5344CB8AC3E}">
        <p14:creationId xmlns:p14="http://schemas.microsoft.com/office/powerpoint/2010/main" val="253285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F7D4-2DD5-4A48-A7DD-5A0E66BA8EC6}"/>
              </a:ext>
            </a:extLst>
          </p:cNvPr>
          <p:cNvSpPr>
            <a:spLocks noGrp="1"/>
          </p:cNvSpPr>
          <p:nvPr>
            <p:ph type="title"/>
          </p:nvPr>
        </p:nvSpPr>
        <p:spPr/>
        <p:txBody>
          <a:bodyPr/>
          <a:lstStyle/>
          <a:p>
            <a:r>
              <a:rPr lang="en-GB" b="1" i="0" dirty="0" err="1">
                <a:solidFill>
                  <a:srgbClr val="1375B0"/>
                </a:solidFill>
                <a:effectLst/>
                <a:latin typeface="Nunito Sans" pitchFamily="2" charset="0"/>
              </a:rPr>
              <a:t>RethinkDB</a:t>
            </a:r>
            <a:endParaRPr lang="en-NG" dirty="0"/>
          </a:p>
        </p:txBody>
      </p:sp>
      <p:sp>
        <p:nvSpPr>
          <p:cNvPr id="3" name="Content Placeholder 2">
            <a:extLst>
              <a:ext uri="{FF2B5EF4-FFF2-40B4-BE49-F238E27FC236}">
                <a16:creationId xmlns:a16="http://schemas.microsoft.com/office/drawing/2014/main" id="{CB268BDA-5264-4BFB-B726-7A9A112E722C}"/>
              </a:ext>
            </a:extLst>
          </p:cNvPr>
          <p:cNvSpPr>
            <a:spLocks noGrp="1"/>
          </p:cNvSpPr>
          <p:nvPr>
            <p:ph idx="1"/>
          </p:nvPr>
        </p:nvSpPr>
        <p:spPr/>
        <p:txBody>
          <a:bodyPr/>
          <a:lstStyle/>
          <a:p>
            <a:pPr algn="l"/>
            <a:r>
              <a:rPr lang="en-GB" b="1" i="0" dirty="0">
                <a:solidFill>
                  <a:srgbClr val="4D5968"/>
                </a:solidFill>
                <a:effectLst/>
                <a:latin typeface="Nunito Sans" pitchFamily="2" charset="0"/>
              </a:rPr>
              <a:t>Features:</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Helps you to build saleable real-time apps easily</a:t>
            </a:r>
          </a:p>
          <a:p>
            <a:pPr algn="l">
              <a:buFont typeface="Arial" panose="020B0604020202020204" pitchFamily="34" charset="0"/>
              <a:buChar char="•"/>
            </a:pPr>
            <a:r>
              <a:rPr lang="en-GB" b="0" i="0" dirty="0">
                <a:solidFill>
                  <a:srgbClr val="4D5968"/>
                </a:solidFill>
                <a:effectLst/>
                <a:latin typeface="Nunito Sans" pitchFamily="2" charset="0"/>
              </a:rPr>
              <a:t>You can build modern apps using any web framework</a:t>
            </a:r>
          </a:p>
          <a:p>
            <a:pPr algn="l">
              <a:buFont typeface="Arial" panose="020B0604020202020204" pitchFamily="34" charset="0"/>
              <a:buChar char="•"/>
            </a:pPr>
            <a:r>
              <a:rPr lang="en-GB" b="0" i="0" dirty="0">
                <a:solidFill>
                  <a:srgbClr val="4D5968"/>
                </a:solidFill>
                <a:effectLst/>
                <a:latin typeface="Nunito Sans" pitchFamily="2" charset="0"/>
              </a:rPr>
              <a:t>Helps you pair with real-time technologies like </a:t>
            </a:r>
            <a:r>
              <a:rPr lang="en-GB" b="0" i="0" dirty="0" err="1">
                <a:solidFill>
                  <a:srgbClr val="4D5968"/>
                </a:solidFill>
                <a:effectLst/>
                <a:latin typeface="Nunito Sans" pitchFamily="2" charset="0"/>
              </a:rPr>
              <a:t>SignalR</a:t>
            </a:r>
            <a:r>
              <a:rPr lang="en-GB" b="0" i="0" dirty="0">
                <a:solidFill>
                  <a:srgbClr val="4D5968"/>
                </a:solidFill>
                <a:effectLst/>
                <a:latin typeface="Nunito Sans" pitchFamily="2" charset="0"/>
              </a:rPr>
              <a:t> and Socket.io</a:t>
            </a:r>
          </a:p>
          <a:p>
            <a:pPr algn="l">
              <a:buFont typeface="Arial" panose="020B0604020202020204" pitchFamily="34" charset="0"/>
              <a:buChar char="•"/>
            </a:pPr>
            <a:r>
              <a:rPr lang="en-GB" b="0" i="0" dirty="0">
                <a:solidFill>
                  <a:srgbClr val="4D5968"/>
                </a:solidFill>
                <a:effectLst/>
                <a:latin typeface="Nunito Sans" pitchFamily="2" charset="0"/>
              </a:rPr>
              <a:t>You can integrate the latest advances in technology</a:t>
            </a:r>
          </a:p>
          <a:p>
            <a:pPr algn="l">
              <a:buFont typeface="Arial" panose="020B0604020202020204" pitchFamily="34" charset="0"/>
              <a:buChar char="•"/>
            </a:pPr>
            <a:r>
              <a:rPr lang="en-GB" b="0" i="0" dirty="0">
                <a:solidFill>
                  <a:srgbClr val="4D5968"/>
                </a:solidFill>
                <a:effectLst/>
                <a:latin typeface="Nunito Sans" pitchFamily="2" charset="0"/>
              </a:rPr>
              <a:t>Using joins, develop location-aware apps becomes easier</a:t>
            </a:r>
          </a:p>
        </p:txBody>
      </p:sp>
    </p:spTree>
    <p:extLst>
      <p:ext uri="{BB962C8B-B14F-4D97-AF65-F5344CB8AC3E}">
        <p14:creationId xmlns:p14="http://schemas.microsoft.com/office/powerpoint/2010/main" val="104540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F8CE-D7C7-43A8-BADE-83BBC4583020}"/>
              </a:ext>
            </a:extLst>
          </p:cNvPr>
          <p:cNvSpPr>
            <a:spLocks noGrp="1"/>
          </p:cNvSpPr>
          <p:nvPr>
            <p:ph type="title"/>
          </p:nvPr>
        </p:nvSpPr>
        <p:spPr/>
        <p:txBody>
          <a:bodyPr/>
          <a:lstStyle/>
          <a:p>
            <a:r>
              <a:rPr lang="en-GB" b="1" i="0" dirty="0">
                <a:solidFill>
                  <a:srgbClr val="1375B0"/>
                </a:solidFill>
                <a:effectLst/>
                <a:latin typeface="Nunito Sans" pitchFamily="2" charset="0"/>
              </a:rPr>
              <a:t>PostgreSQL</a:t>
            </a:r>
            <a:endParaRPr lang="en-NG" dirty="0"/>
          </a:p>
        </p:txBody>
      </p:sp>
      <p:sp>
        <p:nvSpPr>
          <p:cNvPr id="3" name="Content Placeholder 2">
            <a:extLst>
              <a:ext uri="{FF2B5EF4-FFF2-40B4-BE49-F238E27FC236}">
                <a16:creationId xmlns:a16="http://schemas.microsoft.com/office/drawing/2014/main" id="{57C80BDC-ABF6-41F1-93D0-1E56E4F05369}"/>
              </a:ext>
            </a:extLst>
          </p:cNvPr>
          <p:cNvSpPr>
            <a:spLocks noGrp="1"/>
          </p:cNvSpPr>
          <p:nvPr>
            <p:ph idx="1"/>
          </p:nvPr>
        </p:nvSpPr>
        <p:spPr/>
        <p:txBody>
          <a:bodyPr/>
          <a:lstStyle/>
          <a:p>
            <a:r>
              <a:rPr lang="en-GB" b="0" i="0" dirty="0">
                <a:solidFill>
                  <a:srgbClr val="4D5968"/>
                </a:solidFill>
                <a:effectLst/>
                <a:latin typeface="Nunito Sans" pitchFamily="2" charset="0"/>
              </a:rPr>
              <a:t>PostgreSQL is a very popular and widely used open-source </a:t>
            </a:r>
            <a:r>
              <a:rPr lang="en-GB" b="0" i="0" u="none" strike="noStrike" dirty="0">
                <a:solidFill>
                  <a:srgbClr val="E93F33"/>
                </a:solidFill>
                <a:effectLst/>
                <a:latin typeface="Nunito Sans" pitchFamily="2" charset="0"/>
              </a:rPr>
              <a:t>database management system</a:t>
            </a:r>
            <a:r>
              <a:rPr lang="en-GB" b="0" i="0" dirty="0">
                <a:solidFill>
                  <a:srgbClr val="4D5968"/>
                </a:solidFill>
                <a:effectLst/>
                <a:latin typeface="Nunito Sans" pitchFamily="2" charset="0"/>
              </a:rPr>
              <a:t>. This alternative of </a:t>
            </a:r>
            <a:r>
              <a:rPr lang="en-GB" b="0" i="0" u="none" strike="noStrike" dirty="0">
                <a:solidFill>
                  <a:srgbClr val="E93F33"/>
                </a:solidFill>
                <a:effectLst/>
                <a:latin typeface="Nunito Sans" pitchFamily="2" charset="0"/>
              </a:rPr>
              <a:t>MongoDB provides</a:t>
            </a:r>
            <a:r>
              <a:rPr lang="en-GB" b="0" i="0" dirty="0">
                <a:solidFill>
                  <a:srgbClr val="4D5968"/>
                </a:solidFill>
                <a:effectLst/>
                <a:latin typeface="Nunito Sans" pitchFamily="2" charset="0"/>
              </a:rPr>
              <a:t> support for SQL for relational as well as JSON for non-relational queries. Hence it performs efficiently with both, structured and unstructured data.</a:t>
            </a:r>
            <a:endParaRPr lang="en-NG" dirty="0"/>
          </a:p>
        </p:txBody>
      </p:sp>
    </p:spTree>
    <p:extLst>
      <p:ext uri="{BB962C8B-B14F-4D97-AF65-F5344CB8AC3E}">
        <p14:creationId xmlns:p14="http://schemas.microsoft.com/office/powerpoint/2010/main" val="3160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CA68-883B-4D6D-BE77-132D5CBE4B84}"/>
              </a:ext>
            </a:extLst>
          </p:cNvPr>
          <p:cNvSpPr>
            <a:spLocks noGrp="1"/>
          </p:cNvSpPr>
          <p:nvPr>
            <p:ph type="title"/>
          </p:nvPr>
        </p:nvSpPr>
        <p:spPr/>
        <p:txBody>
          <a:bodyPr/>
          <a:lstStyle/>
          <a:p>
            <a:r>
              <a:rPr lang="en-GB" b="1" i="0" dirty="0">
                <a:solidFill>
                  <a:srgbClr val="1375B0"/>
                </a:solidFill>
                <a:effectLst/>
                <a:latin typeface="Nunito Sans" pitchFamily="2" charset="0"/>
              </a:rPr>
              <a:t>PostgreSQL</a:t>
            </a:r>
            <a:endParaRPr lang="en-NG" dirty="0"/>
          </a:p>
        </p:txBody>
      </p:sp>
      <p:sp>
        <p:nvSpPr>
          <p:cNvPr id="3" name="Content Placeholder 2">
            <a:extLst>
              <a:ext uri="{FF2B5EF4-FFF2-40B4-BE49-F238E27FC236}">
                <a16:creationId xmlns:a16="http://schemas.microsoft.com/office/drawing/2014/main" id="{0DCA789A-1EAA-4BEA-A0D8-3F814687138B}"/>
              </a:ext>
            </a:extLst>
          </p:cNvPr>
          <p:cNvSpPr>
            <a:spLocks noGrp="1"/>
          </p:cNvSpPr>
          <p:nvPr>
            <p:ph idx="1"/>
          </p:nvPr>
        </p:nvSpPr>
        <p:spPr/>
        <p:txBody>
          <a:bodyPr/>
          <a:lstStyle/>
          <a:p>
            <a:pPr algn="l"/>
            <a:r>
              <a:rPr lang="en-GB" b="1" i="0" dirty="0">
                <a:solidFill>
                  <a:srgbClr val="4D5968"/>
                </a:solidFill>
                <a:effectLst/>
                <a:latin typeface="Nunito Sans" pitchFamily="2" charset="0"/>
              </a:rPr>
              <a:t>Features:</a:t>
            </a:r>
            <a:endParaRPr lang="en-GB" b="0" i="0" dirty="0">
              <a:solidFill>
                <a:srgbClr val="4D5968"/>
              </a:solidFill>
              <a:effectLst/>
              <a:latin typeface="Nunito Sans" pitchFamily="2" charset="0"/>
            </a:endParaRPr>
          </a:p>
          <a:p>
            <a:pPr algn="l">
              <a:buFont typeface="Arial" panose="020B0604020202020204" pitchFamily="34" charset="0"/>
              <a:buChar char="•"/>
            </a:pPr>
            <a:r>
              <a:rPr lang="en-GB" b="0" i="0" dirty="0">
                <a:solidFill>
                  <a:srgbClr val="4D5968"/>
                </a:solidFill>
                <a:effectLst/>
                <a:latin typeface="Nunito Sans" pitchFamily="2" charset="0"/>
              </a:rPr>
              <a:t>Provides support for multi-version concurrency control</a:t>
            </a:r>
          </a:p>
          <a:p>
            <a:pPr algn="l">
              <a:buFont typeface="Arial" panose="020B0604020202020204" pitchFamily="34" charset="0"/>
              <a:buChar char="•"/>
            </a:pPr>
            <a:r>
              <a:rPr lang="en-GB" b="0" i="0" dirty="0">
                <a:solidFill>
                  <a:srgbClr val="4D5968"/>
                </a:solidFill>
                <a:effectLst/>
                <a:latin typeface="Nunito Sans" pitchFamily="2" charset="0"/>
              </a:rPr>
              <a:t>Efficiently uses client-server network architecture</a:t>
            </a:r>
          </a:p>
          <a:p>
            <a:pPr algn="l">
              <a:buFont typeface="Arial" panose="020B0604020202020204" pitchFamily="34" charset="0"/>
              <a:buChar char="•"/>
            </a:pPr>
            <a:r>
              <a:rPr lang="en-GB" b="0" i="0" dirty="0">
                <a:solidFill>
                  <a:srgbClr val="4D5968"/>
                </a:solidFill>
                <a:effectLst/>
                <a:latin typeface="Nunito Sans" pitchFamily="2" charset="0"/>
              </a:rPr>
              <a:t>Offers standby server and high availability in order to maintain the flow</a:t>
            </a:r>
          </a:p>
          <a:p>
            <a:pPr algn="l">
              <a:buFont typeface="Arial" panose="020B0604020202020204" pitchFamily="34" charset="0"/>
              <a:buChar char="•"/>
            </a:pPr>
            <a:r>
              <a:rPr lang="en-GB" b="0" i="0" dirty="0">
                <a:solidFill>
                  <a:srgbClr val="4D5968"/>
                </a:solidFill>
                <a:effectLst/>
                <a:latin typeface="Nunito Sans" pitchFamily="2" charset="0"/>
              </a:rPr>
              <a:t>Object-oriented model and ANSI-SQL2008 compatible tool</a:t>
            </a:r>
          </a:p>
        </p:txBody>
      </p:sp>
    </p:spTree>
    <p:extLst>
      <p:ext uri="{BB962C8B-B14F-4D97-AF65-F5344CB8AC3E}">
        <p14:creationId xmlns:p14="http://schemas.microsoft.com/office/powerpoint/2010/main" val="34482223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91</TotalTime>
  <Words>1373</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Gill Sans MT</vt:lpstr>
      <vt:lpstr>Nunito Sans</vt:lpstr>
      <vt:lpstr>Source Sans Pro</vt:lpstr>
      <vt:lpstr>Gallery</vt:lpstr>
      <vt:lpstr>Detailed analysis of types of NoSQL Databases </vt:lpstr>
      <vt:lpstr>Introduction to MongoDB </vt:lpstr>
      <vt:lpstr>Pros and Cons of MongoDB</vt:lpstr>
      <vt:lpstr>Pros and Cons of MongoDB</vt:lpstr>
      <vt:lpstr>Alternatives of MongoDB</vt:lpstr>
      <vt:lpstr>RethinkDB</vt:lpstr>
      <vt:lpstr>RethinkDB</vt:lpstr>
      <vt:lpstr>PostgreSQL</vt:lpstr>
      <vt:lpstr>PostgreSQL</vt:lpstr>
      <vt:lpstr>CouchDB</vt:lpstr>
      <vt:lpstr>CouchDB</vt:lpstr>
      <vt:lpstr>ArangoDB</vt:lpstr>
      <vt:lpstr>ArangoDB</vt:lpstr>
      <vt:lpstr>Pros and Cons of RethinkDB</vt:lpstr>
      <vt:lpstr>Pros and Cons of PostgreSQL</vt:lpstr>
      <vt:lpstr>Pros and Cons of CouchDB</vt:lpstr>
      <vt:lpstr>Pros and Cons of ArangoDB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types of NoSQL Databases </dc:title>
  <dc:creator>Prince Okafor</dc:creator>
  <cp:lastModifiedBy>Prince Okafor</cp:lastModifiedBy>
  <cp:revision>1</cp:revision>
  <dcterms:created xsi:type="dcterms:W3CDTF">2021-10-14T07:18:31Z</dcterms:created>
  <dcterms:modified xsi:type="dcterms:W3CDTF">2021-10-14T08:49:42Z</dcterms:modified>
</cp:coreProperties>
</file>