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350" r:id="rId5"/>
    <p:sldId id="353" r:id="rId6"/>
    <p:sldId id="362" r:id="rId7"/>
    <p:sldId id="357" r:id="rId8"/>
    <p:sldId id="358" r:id="rId9"/>
    <p:sldId id="3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99FF33"/>
    <a:srgbClr val="FF3300"/>
    <a:srgbClr val="14BC6C"/>
    <a:srgbClr val="A0D2DB"/>
    <a:srgbClr val="54C2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946024-4374-4108-A821-3FEE6F8EE3F8}" v="3916" dt="2021-05-28T06:22:29.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p:cViewPr varScale="1">
        <p:scale>
          <a:sx n="72" d="100"/>
          <a:sy n="72" d="100"/>
        </p:scale>
        <p:origin x="660" y="96"/>
      </p:cViewPr>
      <p:guideLst/>
    </p:cSldViewPr>
  </p:slideViewPr>
  <p:notesTextViewPr>
    <p:cViewPr>
      <p:scale>
        <a:sx n="1" d="1"/>
        <a:sy n="1" d="1"/>
      </p:scale>
      <p:origin x="0" y="0"/>
    </p:cViewPr>
  </p:notesTextViewPr>
  <p:sorterViewPr>
    <p:cViewPr>
      <p:scale>
        <a:sx n="80" d="100"/>
        <a:sy n="80" d="100"/>
      </p:scale>
      <p:origin x="0" y="0"/>
    </p:cViewPr>
  </p:sorterViewPr>
  <p:notesViewPr>
    <p:cSldViewPr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May 27,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May 27,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3">
                <a:lumMod val="45000"/>
                <a:lumOff val="55000"/>
              </a:schemeClr>
            </a:gs>
            <a:gs pos="83000">
              <a:schemeClr val="accent3">
                <a:lumMod val="45000"/>
                <a:lumOff val="55000"/>
              </a:schemeClr>
            </a:gs>
            <a:gs pos="100000">
              <a:schemeClr val="accent3">
                <a:lumMod val="30000"/>
                <a:lumOff val="70000"/>
              </a:schemeClr>
            </a:gs>
          </a:gsLst>
          <a:lin ang="16200000" scaled="0"/>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May 27,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0B0F0"/>
            </a:gs>
            <a:gs pos="74000">
              <a:schemeClr val="accent3">
                <a:lumMod val="45000"/>
                <a:lumOff val="55000"/>
              </a:schemeClr>
            </a:gs>
            <a:gs pos="83000">
              <a:schemeClr val="accent3">
                <a:lumMod val="45000"/>
                <a:lumOff val="55000"/>
              </a:schemeClr>
            </a:gs>
            <a:gs pos="100000">
              <a:schemeClr val="accent3">
                <a:lumMod val="30000"/>
                <a:lumOff val="70000"/>
              </a:schemeClr>
            </a:gs>
          </a:gsLst>
          <a:lin ang="16200000" scaled="1"/>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EA584D-4B5A-4FDA-A825-A0A4EB54F860}"/>
              </a:ext>
            </a:extLst>
          </p:cNvPr>
          <p:cNvSpPr txBox="1"/>
          <p:nvPr/>
        </p:nvSpPr>
        <p:spPr>
          <a:xfrm>
            <a:off x="8671551" y="4928968"/>
            <a:ext cx="3402777" cy="1446550"/>
          </a:xfrm>
          <a:prstGeom prst="rect">
            <a:avLst/>
          </a:prstGeom>
          <a:noFill/>
        </p:spPr>
        <p:txBody>
          <a:bodyPr wrap="square">
            <a:spAutoFit/>
          </a:bodyPr>
          <a:lstStyle/>
          <a:p>
            <a:r>
              <a:rPr lang="en-IN" sz="2200" b="1"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Batch No. 20 :</a:t>
            </a:r>
          </a:p>
          <a:p>
            <a:r>
              <a:rPr lang="en-IN" sz="22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17311A1289 – Anil .M</a:t>
            </a:r>
            <a:br>
              <a:rPr lang="en-IN" sz="22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lang="en-IN" sz="22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17311A12A7 – </a:t>
            </a:r>
            <a:r>
              <a:rPr lang="en-IN" sz="2200" dirty="0" err="1">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Abhinay</a:t>
            </a:r>
            <a:r>
              <a:rPr lang="en-IN" sz="22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.L</a:t>
            </a:r>
            <a:br>
              <a:rPr lang="en-IN" sz="22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lang="en-IN" sz="22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17311A12A8 – Venkatesh .V</a:t>
            </a:r>
          </a:p>
        </p:txBody>
      </p:sp>
      <p:sp>
        <p:nvSpPr>
          <p:cNvPr id="10" name="TextBox 9">
            <a:extLst>
              <a:ext uri="{FF2B5EF4-FFF2-40B4-BE49-F238E27FC236}">
                <a16:creationId xmlns:a16="http://schemas.microsoft.com/office/drawing/2014/main" id="{04D32C32-A65F-4AC2-B5CB-0756B4A54AA3}"/>
              </a:ext>
            </a:extLst>
          </p:cNvPr>
          <p:cNvSpPr txBox="1"/>
          <p:nvPr/>
        </p:nvSpPr>
        <p:spPr>
          <a:xfrm>
            <a:off x="447879" y="5913853"/>
            <a:ext cx="3072572" cy="461665"/>
          </a:xfrm>
          <a:prstGeom prst="rect">
            <a:avLst/>
          </a:prstGeom>
          <a:noFill/>
        </p:spPr>
        <p:txBody>
          <a:bodyPr wrap="none" rtlCol="0">
            <a:spAutoFit/>
          </a:bodyPr>
          <a:lstStyle/>
          <a:p>
            <a:r>
              <a:rPr lang="en-IN" sz="2400" b="1"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Guide </a:t>
            </a:r>
            <a:r>
              <a:rPr lang="en-IN"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Ms. </a:t>
            </a:r>
            <a:r>
              <a:rPr lang="en-IN" sz="2400" dirty="0" err="1">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Sree</a:t>
            </a:r>
            <a:r>
              <a:rPr lang="en-IN" sz="2400" dirty="0">
                <a:ln w="0"/>
                <a:solidFill>
                  <a:schemeClr val="bg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Vidya</a:t>
            </a:r>
            <a:endParaRPr lang="en-IN" sz="2400" dirty="0">
              <a:solidFill>
                <a:schemeClr val="bg1"/>
              </a:solidFill>
            </a:endParaRPr>
          </a:p>
        </p:txBody>
      </p:sp>
      <p:sp>
        <p:nvSpPr>
          <p:cNvPr id="11" name="Rectangle: Rounded Corners 10">
            <a:extLst>
              <a:ext uri="{FF2B5EF4-FFF2-40B4-BE49-F238E27FC236}">
                <a16:creationId xmlns:a16="http://schemas.microsoft.com/office/drawing/2014/main" id="{C316414E-5C50-4E33-A815-2E208B5CE137}"/>
              </a:ext>
            </a:extLst>
          </p:cNvPr>
          <p:cNvSpPr/>
          <p:nvPr/>
        </p:nvSpPr>
        <p:spPr>
          <a:xfrm>
            <a:off x="1381383" y="2493509"/>
            <a:ext cx="9433048" cy="97737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bg1"/>
                </a:solidFill>
                <a:latin typeface="Calibri" panose="020F0502020204030204" pitchFamily="34" charset="0"/>
                <a:cs typeface="Calibri" panose="020F0502020204030204" pitchFamily="34" charset="0"/>
              </a:rPr>
              <a:t>Brain Stroke Prediction using</a:t>
            </a:r>
          </a:p>
          <a:p>
            <a:pPr algn="ctr"/>
            <a:r>
              <a:rPr lang="en-IN" sz="54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ML and Data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8B7E9396-EA2B-4E08-B19D-CA9E94698515}"/>
              </a:ext>
            </a:extLst>
          </p:cNvPr>
          <p:cNvSpPr/>
          <p:nvPr/>
        </p:nvSpPr>
        <p:spPr>
          <a:xfrm>
            <a:off x="6334539" y="4174435"/>
            <a:ext cx="2186610" cy="145774"/>
          </a:xfrm>
          <a:prstGeom prst="rect">
            <a:avLst/>
          </a:prstGeom>
          <a:solidFill>
            <a:srgbClr val="54C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Sreenidhi Institute of Science &amp; Technology">
            <a:extLst>
              <a:ext uri="{FF2B5EF4-FFF2-40B4-BE49-F238E27FC236}">
                <a16:creationId xmlns:a16="http://schemas.microsoft.com/office/drawing/2014/main" id="{36269A72-BF0E-47AD-8B99-E85F7476E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99392"/>
            <a:ext cx="4294166" cy="977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Initiate - Innovate - Inspire - - Information Technology Department  Banner PNG Image with No Background - PNGkey.com">
            <a:extLst>
              <a:ext uri="{FF2B5EF4-FFF2-40B4-BE49-F238E27FC236}">
                <a16:creationId xmlns:a16="http://schemas.microsoft.com/office/drawing/2014/main" id="{A9509CD8-A438-4067-BCBA-4AA18C12F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6" y="44624"/>
            <a:ext cx="2975464" cy="76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3701A87-11C0-45B1-A23B-24902941E323}"/>
              </a:ext>
            </a:extLst>
          </p:cNvPr>
          <p:cNvSpPr txBox="1"/>
          <p:nvPr/>
        </p:nvSpPr>
        <p:spPr>
          <a:xfrm>
            <a:off x="1157874" y="3212976"/>
            <a:ext cx="9876252" cy="3139321"/>
          </a:xfrm>
          <a:prstGeom prst="rect">
            <a:avLst/>
          </a:prstGeom>
          <a:noFill/>
        </p:spPr>
        <p:txBody>
          <a:bodyPr wrap="square" lIns="91440" tIns="45720" rIns="91440" bIns="45720" rtlCol="0" anchor="t">
            <a:spAutoFit/>
          </a:bodyPr>
          <a:lstStyle/>
          <a:p>
            <a:pPr algn="just"/>
            <a:r>
              <a:rPr lang="en-US" sz="2200" dirty="0">
                <a:ea typeface="+mn-lt"/>
                <a:cs typeface="+mn-lt"/>
              </a:rPr>
              <a:t>Machine Learning (ML) delivers an accurate and quick prediction outcome and it has become a powerful tool in health settings, offering personalized clinical care for stroke patients.</a:t>
            </a:r>
          </a:p>
          <a:p>
            <a:r>
              <a:rPr lang="en-US" sz="2200" dirty="0">
                <a:ea typeface="+mn-lt"/>
                <a:cs typeface="+mn-lt"/>
              </a:rPr>
              <a:t>Our Project Aims to build the better model In terms of all the evaluation metrics and we hope it might help in the field of Healthcare, so that the death rates related to it might reduce.</a:t>
            </a:r>
          </a:p>
          <a:p>
            <a:endParaRPr lang="en-US" sz="2200" dirty="0">
              <a:ea typeface="+mn-lt"/>
              <a:cs typeface="+mn-lt"/>
            </a:endParaRPr>
          </a:p>
          <a:p>
            <a:pPr algn="just"/>
            <a:endParaRPr lang="en-US" sz="2200" dirty="0"/>
          </a:p>
          <a:p>
            <a:pPr algn="just"/>
            <a:endParaRPr lang="en-US" sz="2200" dirty="0"/>
          </a:p>
        </p:txBody>
      </p:sp>
      <p:sp>
        <p:nvSpPr>
          <p:cNvPr id="18" name="TextBox 17">
            <a:extLst>
              <a:ext uri="{FF2B5EF4-FFF2-40B4-BE49-F238E27FC236}">
                <a16:creationId xmlns:a16="http://schemas.microsoft.com/office/drawing/2014/main" id="{06E01969-F54D-45C5-9431-05D71C4F63F9}"/>
              </a:ext>
            </a:extLst>
          </p:cNvPr>
          <p:cNvSpPr txBox="1"/>
          <p:nvPr/>
        </p:nvSpPr>
        <p:spPr>
          <a:xfrm>
            <a:off x="1157874" y="2665550"/>
            <a:ext cx="2584175" cy="523220"/>
          </a:xfrm>
          <a:prstGeom prst="rect">
            <a:avLst/>
          </a:prstGeom>
          <a:noFill/>
        </p:spPr>
        <p:txBody>
          <a:bodyPr wrap="square">
            <a:spAutoFit/>
          </a:bodyPr>
          <a:lstStyle/>
          <a:p>
            <a:r>
              <a:rPr lang="en-IN" sz="2800" b="1" dirty="0">
                <a:solidFill>
                  <a:schemeClr val="bg1"/>
                </a:solidFill>
                <a:latin typeface="Calibri" panose="020F0502020204030204" pitchFamily="34" charset="0"/>
                <a:cs typeface="Calibri" panose="020F0502020204030204" pitchFamily="34" charset="0"/>
              </a:rPr>
              <a:t>Introduction:</a:t>
            </a:r>
          </a:p>
        </p:txBody>
      </p:sp>
      <p:sp>
        <p:nvSpPr>
          <p:cNvPr id="19" name="Rectangle 18">
            <a:extLst>
              <a:ext uri="{FF2B5EF4-FFF2-40B4-BE49-F238E27FC236}">
                <a16:creationId xmlns:a16="http://schemas.microsoft.com/office/drawing/2014/main" id="{EDF75566-825D-4E16-87F2-EDACF7B29698}"/>
              </a:ext>
            </a:extLst>
          </p:cNvPr>
          <p:cNvSpPr/>
          <p:nvPr/>
        </p:nvSpPr>
        <p:spPr>
          <a:xfrm>
            <a:off x="828259" y="1875805"/>
            <a:ext cx="2418523" cy="125273"/>
          </a:xfrm>
          <a:prstGeom prst="rect">
            <a:avLst/>
          </a:prstGeom>
          <a:solidFill>
            <a:srgbClr val="A0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descr="Sreenidhi Institute of Science &amp; Technology">
            <a:extLst>
              <a:ext uri="{FF2B5EF4-FFF2-40B4-BE49-F238E27FC236}">
                <a16:creationId xmlns:a16="http://schemas.microsoft.com/office/drawing/2014/main" id="{922BA52F-44CD-4E4A-A323-ACA4DAEE3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99392"/>
            <a:ext cx="4294166" cy="97737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BIHER - B.Tech Information Technology">
            <a:extLst>
              <a:ext uri="{FF2B5EF4-FFF2-40B4-BE49-F238E27FC236}">
                <a16:creationId xmlns:a16="http://schemas.microsoft.com/office/drawing/2014/main" id="{8A6FEE84-CF00-49B9-852C-F9DEF051C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12" t="18789" b="19041"/>
          <a:stretch/>
        </p:blipFill>
        <p:spPr bwMode="auto">
          <a:xfrm>
            <a:off x="9600748" y="0"/>
            <a:ext cx="2591252" cy="85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245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FCE1C0-004D-42E6-8B26-6CD839A1B1A9}"/>
              </a:ext>
            </a:extLst>
          </p:cNvPr>
          <p:cNvSpPr/>
          <p:nvPr/>
        </p:nvSpPr>
        <p:spPr>
          <a:xfrm>
            <a:off x="828259" y="1875805"/>
            <a:ext cx="2418523" cy="125273"/>
          </a:xfrm>
          <a:prstGeom prst="rect">
            <a:avLst/>
          </a:prstGeom>
          <a:solidFill>
            <a:srgbClr val="A0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9C83B2E1-D787-4308-9283-64A687ACF53C}"/>
              </a:ext>
            </a:extLst>
          </p:cNvPr>
          <p:cNvSpPr txBox="1"/>
          <p:nvPr/>
        </p:nvSpPr>
        <p:spPr>
          <a:xfrm>
            <a:off x="828259" y="1352585"/>
            <a:ext cx="2796209" cy="523220"/>
          </a:xfrm>
          <a:prstGeom prst="rect">
            <a:avLst/>
          </a:prstGeom>
          <a:noFill/>
        </p:spPr>
        <p:txBody>
          <a:bodyPr wrap="square">
            <a:spAutoFit/>
          </a:bodyPr>
          <a:lstStyle/>
          <a:p>
            <a:r>
              <a:rPr lang="en-IN" sz="2800" b="1" dirty="0">
                <a:solidFill>
                  <a:schemeClr val="bg1"/>
                </a:solidFill>
                <a:latin typeface="Calibri" panose="020F0502020204030204" pitchFamily="34" charset="0"/>
                <a:cs typeface="Calibri" panose="020F0502020204030204" pitchFamily="34" charset="0"/>
              </a:rPr>
              <a:t>Objective:</a:t>
            </a:r>
          </a:p>
        </p:txBody>
      </p:sp>
      <p:pic>
        <p:nvPicPr>
          <p:cNvPr id="8" name="Picture 2" descr="Sreenidhi Institute of Science &amp; Technology">
            <a:extLst>
              <a:ext uri="{FF2B5EF4-FFF2-40B4-BE49-F238E27FC236}">
                <a16:creationId xmlns:a16="http://schemas.microsoft.com/office/drawing/2014/main" id="{85D313EC-9132-4E10-9722-F31D26F15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99392"/>
            <a:ext cx="4294166" cy="977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HER - B.Tech Information Technology">
            <a:extLst>
              <a:ext uri="{FF2B5EF4-FFF2-40B4-BE49-F238E27FC236}">
                <a16:creationId xmlns:a16="http://schemas.microsoft.com/office/drawing/2014/main" id="{1EAC5567-9670-4539-B6AC-F7DBEF2F3E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12" t="18789" b="19041"/>
          <a:stretch/>
        </p:blipFill>
        <p:spPr bwMode="auto">
          <a:xfrm>
            <a:off x="9600748" y="0"/>
            <a:ext cx="2591252" cy="858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DC48EB-D25A-4D61-93D2-82B57987388F}"/>
              </a:ext>
            </a:extLst>
          </p:cNvPr>
          <p:cNvSpPr txBox="1"/>
          <p:nvPr/>
        </p:nvSpPr>
        <p:spPr>
          <a:xfrm>
            <a:off x="728785" y="2350477"/>
            <a:ext cx="814558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200" dirty="0"/>
              <a:t>The Main Objective of our Project is to Extract the Patterns and Insights from the Data collected form the  Various Sources and Use It to Detect/Predict Whether a Person is Suffering From Brain Stroke or Not.</a:t>
            </a:r>
          </a:p>
          <a:p>
            <a:pPr marL="342900" indent="-342900">
              <a:buAutoNum type="arabicPeriod"/>
            </a:pPr>
            <a:r>
              <a:rPr lang="en-US" sz="2200" dirty="0"/>
              <a:t>Apart from this Prediction we can also find some Useful information in the EDA Stage, where we can find information like, whether the Males/Females are more likely to be suffering from this Disease, What is the min Age groups of the people suffering from this disease and many more.</a:t>
            </a:r>
          </a:p>
          <a:p>
            <a:endParaRPr lang="en-US" sz="2200" dirty="0"/>
          </a:p>
        </p:txBody>
      </p:sp>
    </p:spTree>
    <p:extLst>
      <p:ext uri="{BB962C8B-B14F-4D97-AF65-F5344CB8AC3E}">
        <p14:creationId xmlns:p14="http://schemas.microsoft.com/office/powerpoint/2010/main" val="67462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50D3631D-1B1D-4BEF-A764-8588D263DCB1}"/>
              </a:ext>
            </a:extLst>
          </p:cNvPr>
          <p:cNvSpPr txBox="1"/>
          <p:nvPr/>
        </p:nvSpPr>
        <p:spPr>
          <a:xfrm>
            <a:off x="814060" y="1447036"/>
            <a:ext cx="6722100" cy="523220"/>
          </a:xfrm>
          <a:prstGeom prst="rect">
            <a:avLst/>
          </a:prstGeom>
          <a:noFill/>
        </p:spPr>
        <p:txBody>
          <a:bodyPr wrap="square">
            <a:spAutoFit/>
          </a:bodyPr>
          <a:lstStyle/>
          <a:p>
            <a:r>
              <a:rPr lang="en-US" sz="2800" b="1" dirty="0">
                <a:solidFill>
                  <a:schemeClr val="bg1"/>
                </a:solidFill>
                <a:latin typeface="Calibri" panose="020F0502020204030204" pitchFamily="34" charset="0"/>
                <a:cs typeface="Calibri" panose="020F0502020204030204" pitchFamily="34" charset="0"/>
              </a:rPr>
              <a:t>Software Information:</a:t>
            </a:r>
          </a:p>
        </p:txBody>
      </p:sp>
      <p:sp>
        <p:nvSpPr>
          <p:cNvPr id="20" name="Rectangle 19">
            <a:extLst>
              <a:ext uri="{FF2B5EF4-FFF2-40B4-BE49-F238E27FC236}">
                <a16:creationId xmlns:a16="http://schemas.microsoft.com/office/drawing/2014/main" id="{8D38FC1F-8BEE-4B3C-AD75-2FEAF5AEA5E6}"/>
              </a:ext>
            </a:extLst>
          </p:cNvPr>
          <p:cNvSpPr/>
          <p:nvPr/>
        </p:nvSpPr>
        <p:spPr>
          <a:xfrm>
            <a:off x="828259" y="1875805"/>
            <a:ext cx="2418523" cy="125273"/>
          </a:xfrm>
          <a:prstGeom prst="rect">
            <a:avLst/>
          </a:prstGeom>
          <a:solidFill>
            <a:srgbClr val="A0D2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Sreenidhi Institute of Science &amp; Technology">
            <a:extLst>
              <a:ext uri="{FF2B5EF4-FFF2-40B4-BE49-F238E27FC236}">
                <a16:creationId xmlns:a16="http://schemas.microsoft.com/office/drawing/2014/main" id="{DD0D1B9B-BA9D-4301-A5BA-90F893E7F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99392"/>
            <a:ext cx="4294166" cy="977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HER - B.Tech Information Technology">
            <a:extLst>
              <a:ext uri="{FF2B5EF4-FFF2-40B4-BE49-F238E27FC236}">
                <a16:creationId xmlns:a16="http://schemas.microsoft.com/office/drawing/2014/main" id="{CB0D0D8E-9541-4038-93AD-54F118775F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12" t="18789" b="19041"/>
          <a:stretch/>
        </p:blipFill>
        <p:spPr bwMode="auto">
          <a:xfrm>
            <a:off x="9600748" y="0"/>
            <a:ext cx="2591252" cy="858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6C8A820-EFE6-44D5-BF55-1A71B18A635A}"/>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F0986DFD-C46D-4470-8532-12F778171024}"/>
              </a:ext>
            </a:extLst>
          </p:cNvPr>
          <p:cNvSpPr txBox="1"/>
          <p:nvPr/>
        </p:nvSpPr>
        <p:spPr>
          <a:xfrm>
            <a:off x="640861" y="1871785"/>
            <a:ext cx="1141827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1. The Software's which we are using to build this project are,</a:t>
            </a:r>
          </a:p>
          <a:p>
            <a:r>
              <a:rPr lang="en-US" sz="2000" dirty="0"/>
              <a:t>       1. </a:t>
            </a:r>
            <a:r>
              <a:rPr lang="en-US" sz="2000" dirty="0" err="1"/>
              <a:t>Jupyter</a:t>
            </a:r>
            <a:r>
              <a:rPr lang="en-US" sz="2000" dirty="0"/>
              <a:t> Notebook</a:t>
            </a:r>
          </a:p>
          <a:p>
            <a:r>
              <a:rPr lang="en-US" sz="2000" dirty="0"/>
              <a:t>       2. Google Collab</a:t>
            </a:r>
          </a:p>
          <a:p>
            <a:r>
              <a:rPr lang="en-US" sz="2000" dirty="0"/>
              <a:t>       3. Python</a:t>
            </a:r>
          </a:p>
          <a:p>
            <a:r>
              <a:rPr lang="en-US" sz="2000" dirty="0"/>
              <a:t>So, The main aim of using these software are because they help us to analyze and extract the information from the dataset more efficiently rather than using traditional consoles.</a:t>
            </a:r>
          </a:p>
          <a:p>
            <a:endParaRPr lang="en-US" sz="2000" dirty="0"/>
          </a:p>
          <a:p>
            <a:r>
              <a:rPr lang="en-US" sz="2000" dirty="0" err="1"/>
              <a:t>Jupyter</a:t>
            </a:r>
            <a:r>
              <a:rPr lang="en-US" sz="2000" dirty="0"/>
              <a:t> Notebook : The </a:t>
            </a:r>
            <a:r>
              <a:rPr lang="en-US" sz="2000" dirty="0" err="1"/>
              <a:t>Jupyter</a:t>
            </a:r>
            <a:r>
              <a:rPr lang="en-US" sz="2000" dirty="0"/>
              <a:t>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endParaRPr lang="en-US" sz="2000" dirty="0"/>
          </a:p>
          <a:p>
            <a:r>
              <a:rPr lang="en-US" sz="2000" dirty="0"/>
              <a:t>Google Collab : Google Collab Notebooks execute our code on google cloud servers meaning we can leverage the power of google hardware, Including GPU'S AND TPU'S Regardless of the power of our machines.</a:t>
            </a:r>
          </a:p>
          <a:p>
            <a:r>
              <a:rPr lang="en-US" sz="2000" dirty="0"/>
              <a:t>Google collab is built on top of </a:t>
            </a:r>
            <a:r>
              <a:rPr lang="en-US" sz="2000" dirty="0" err="1"/>
              <a:t>Jupyter</a:t>
            </a:r>
            <a:r>
              <a:rPr lang="en-US" sz="2000" dirty="0"/>
              <a:t> Notebook and it also comes with Python Programming Language,</a:t>
            </a:r>
          </a:p>
          <a:p>
            <a:endParaRPr lang="en-US" sz="2000" dirty="0"/>
          </a:p>
        </p:txBody>
      </p:sp>
    </p:spTree>
    <p:extLst>
      <p:ext uri="{BB962C8B-B14F-4D97-AF65-F5344CB8AC3E}">
        <p14:creationId xmlns:p14="http://schemas.microsoft.com/office/powerpoint/2010/main" val="387813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8B8FD8F-DD83-488E-BFC1-7606A1A97C1C}"/>
              </a:ext>
            </a:extLst>
          </p:cNvPr>
          <p:cNvSpPr txBox="1"/>
          <p:nvPr/>
        </p:nvSpPr>
        <p:spPr>
          <a:xfrm>
            <a:off x="836440" y="1327568"/>
            <a:ext cx="2517913" cy="523220"/>
          </a:xfrm>
          <a:prstGeom prst="rect">
            <a:avLst/>
          </a:prstGeom>
          <a:noFill/>
        </p:spPr>
        <p:txBody>
          <a:bodyPr wrap="square">
            <a:spAutoFit/>
          </a:bodyPr>
          <a:lstStyle/>
          <a:p>
            <a:r>
              <a:rPr lang="en-IN" sz="2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Applications:</a:t>
            </a:r>
            <a:r>
              <a:rPr lang="en-IN" sz="2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2800" dirty="0"/>
          </a:p>
        </p:txBody>
      </p:sp>
      <p:pic>
        <p:nvPicPr>
          <p:cNvPr id="7" name="Picture 2" descr="Sreenidhi Institute of Science &amp; Technology">
            <a:extLst>
              <a:ext uri="{FF2B5EF4-FFF2-40B4-BE49-F238E27FC236}">
                <a16:creationId xmlns:a16="http://schemas.microsoft.com/office/drawing/2014/main" id="{AC620534-5183-44E8-9B65-190268E5B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99392"/>
            <a:ext cx="4294166" cy="9773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HER - B.Tech Information Technology">
            <a:extLst>
              <a:ext uri="{FF2B5EF4-FFF2-40B4-BE49-F238E27FC236}">
                <a16:creationId xmlns:a16="http://schemas.microsoft.com/office/drawing/2014/main" id="{EF4F5B42-B9FE-4A4C-B973-F4EF6E371B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12" t="18789" b="19041"/>
          <a:stretch/>
        </p:blipFill>
        <p:spPr bwMode="auto">
          <a:xfrm>
            <a:off x="9600748" y="0"/>
            <a:ext cx="2591252" cy="8588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1DADB2-C562-41AB-A0ED-116804936B00}"/>
              </a:ext>
            </a:extLst>
          </p:cNvPr>
          <p:cNvSpPr txBox="1"/>
          <p:nvPr/>
        </p:nvSpPr>
        <p:spPr>
          <a:xfrm>
            <a:off x="6824785" y="30870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3" name="TextBox 2">
            <a:extLst>
              <a:ext uri="{FF2B5EF4-FFF2-40B4-BE49-F238E27FC236}">
                <a16:creationId xmlns:a16="http://schemas.microsoft.com/office/drawing/2014/main" id="{B7EB213F-9616-45F8-B1D6-D4E8B40C4A1F}"/>
              </a:ext>
            </a:extLst>
          </p:cNvPr>
          <p:cNvSpPr txBox="1"/>
          <p:nvPr/>
        </p:nvSpPr>
        <p:spPr>
          <a:xfrm>
            <a:off x="832583" y="2522659"/>
            <a:ext cx="977704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main Application of our project is, using the data collected from the sources and transforming it, we build a model verifying all its evaluation metrics and with the help of it, we try to predict whether a person is suffering from Brain Stroke or not.</a:t>
            </a:r>
          </a:p>
          <a:p>
            <a:r>
              <a:rPr lang="en-US" sz="2000" dirty="0"/>
              <a:t>So, As we all know NON contrast CT scan is the current standard for initial screening of the head trauma and Brain Related Diseases, so we aimed to develop a model which might reduce the usage of CT scan Because CT scan delivers high dose of radiation to the patient which is very harmful for them in the near future.</a:t>
            </a:r>
          </a:p>
        </p:txBody>
      </p:sp>
    </p:spTree>
    <p:extLst>
      <p:ext uri="{BB962C8B-B14F-4D97-AF65-F5344CB8AC3E}">
        <p14:creationId xmlns:p14="http://schemas.microsoft.com/office/powerpoint/2010/main" val="231872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8E08B03-3EC4-445D-A22D-971774F41AF6}"/>
              </a:ext>
            </a:extLst>
          </p:cNvPr>
          <p:cNvSpPr/>
          <p:nvPr/>
        </p:nvSpPr>
        <p:spPr>
          <a:xfrm>
            <a:off x="954155" y="1881809"/>
            <a:ext cx="2173357" cy="1192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89C9B699-A1A9-499D-BD4F-330672F7884C}"/>
              </a:ext>
            </a:extLst>
          </p:cNvPr>
          <p:cNvSpPr/>
          <p:nvPr/>
        </p:nvSpPr>
        <p:spPr>
          <a:xfrm>
            <a:off x="3458817" y="2332383"/>
            <a:ext cx="4823791" cy="109661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b="1" dirty="0">
                <a:solidFill>
                  <a:schemeClr val="bg1"/>
                </a:solidFill>
                <a:latin typeface="Calibri" panose="020F0502020204030204" pitchFamily="34" charset="0"/>
                <a:cs typeface="Calibri" panose="020F0502020204030204" pitchFamily="34" charset="0"/>
              </a:rPr>
              <a:t>Thank You</a:t>
            </a:r>
          </a:p>
        </p:txBody>
      </p:sp>
      <p:sp>
        <p:nvSpPr>
          <p:cNvPr id="21" name="TextBox 20">
            <a:extLst>
              <a:ext uri="{FF2B5EF4-FFF2-40B4-BE49-F238E27FC236}">
                <a16:creationId xmlns:a16="http://schemas.microsoft.com/office/drawing/2014/main" id="{4B18CA9E-13D9-40CB-903F-C4B491CA0F32}"/>
              </a:ext>
            </a:extLst>
          </p:cNvPr>
          <p:cNvSpPr txBox="1"/>
          <p:nvPr/>
        </p:nvSpPr>
        <p:spPr>
          <a:xfrm>
            <a:off x="3048000" y="3429000"/>
            <a:ext cx="6096000" cy="523220"/>
          </a:xfrm>
          <a:prstGeom prst="rect">
            <a:avLst/>
          </a:prstGeom>
          <a:noFill/>
        </p:spPr>
        <p:txBody>
          <a:bodyPr wrap="square">
            <a:spAutoFit/>
          </a:bodyPr>
          <a:lstStyle/>
          <a:p>
            <a:pPr algn="ctr"/>
            <a:r>
              <a:rPr lang="en-IN" sz="2800" b="1" dirty="0">
                <a:solidFill>
                  <a:schemeClr val="bg1"/>
                </a:solidFill>
                <a:latin typeface="Calibri" panose="020F0502020204030204" pitchFamily="34" charset="0"/>
                <a:cs typeface="Calibri" panose="020F0502020204030204" pitchFamily="34" charset="0"/>
              </a:rPr>
              <a:t>Any Queries ?</a:t>
            </a:r>
          </a:p>
        </p:txBody>
      </p:sp>
      <p:pic>
        <p:nvPicPr>
          <p:cNvPr id="7" name="Picture 2" descr="Sreenidhi Institute of Science &amp; Technology">
            <a:extLst>
              <a:ext uri="{FF2B5EF4-FFF2-40B4-BE49-F238E27FC236}">
                <a16:creationId xmlns:a16="http://schemas.microsoft.com/office/drawing/2014/main" id="{C6AE6E33-0A8E-4413-ACD4-460FDF61E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99392"/>
            <a:ext cx="4294166" cy="9773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HER - B.Tech Information Technology">
            <a:extLst>
              <a:ext uri="{FF2B5EF4-FFF2-40B4-BE49-F238E27FC236}">
                <a16:creationId xmlns:a16="http://schemas.microsoft.com/office/drawing/2014/main" id="{5CC7BEE7-4BC5-4194-A323-184C6ED3F3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812" t="18789" b="19041"/>
          <a:stretch/>
        </p:blipFill>
        <p:spPr bwMode="auto">
          <a:xfrm>
            <a:off x="9600748" y="0"/>
            <a:ext cx="2591252" cy="85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91599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2123</TotalTime>
  <Words>92</Words>
  <Application>Microsoft Office PowerPoint</Application>
  <PresentationFormat>Widescreen</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Theme1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CHARAN</dc:creator>
  <cp:lastModifiedBy>SAI CHARAN</cp:lastModifiedBy>
  <cp:revision>371</cp:revision>
  <dcterms:created xsi:type="dcterms:W3CDTF">2021-01-03T15:22:12Z</dcterms:created>
  <dcterms:modified xsi:type="dcterms:W3CDTF">2021-05-28T06:23:02Z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