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hdphoto1.wdp" ContentType="image/vnd.ms-photo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numbeo.com/health-care/" TargetMode="External"/><Relationship Id="rId2" Type="http://schemas.openxmlformats.org/officeDocument/2006/relationships/hyperlink" Target="https://mylifesamovie.com/cheapest-healthcare-in-2020/" TargetMode="External"/><Relationship Id="rId3" Type="http://schemas.openxmlformats.org/officeDocument/2006/relationships/hyperlink" Target="https://worldpopulationreview.com/country-rankings/health-care-costs-by-country" TargetMode="External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133"/>
          <p:cNvSpPr/>
          <p:nvPr/>
        </p:nvSpPr>
        <p:spPr>
          <a:xfrm rot="5400000">
            <a:off x="1240200" y="-1098360"/>
            <a:ext cx="6830640" cy="9079920"/>
          </a:xfrm>
          <a:custGeom>
            <a:avLst/>
            <a:gdLst/>
            <a:ah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Freeform: Shape 132"/>
          <p:cNvSpPr/>
          <p:nvPr/>
        </p:nvSpPr>
        <p:spPr>
          <a:xfrm>
            <a:off x="0" y="-180000"/>
            <a:ext cx="7146000" cy="6900120"/>
          </a:xfrm>
          <a:custGeom>
            <a:avLst/>
            <a:gdLst/>
            <a:ah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Rectangle 134"/>
          <p:cNvSpPr/>
          <p:nvPr/>
        </p:nvSpPr>
        <p:spPr>
          <a:xfrm>
            <a:off x="838080" y="380880"/>
            <a:ext cx="5638320" cy="5909760"/>
          </a:xfrm>
          <a:prstGeom prst="rect">
            <a:avLst/>
          </a:prstGeom>
          <a:noFill/>
          <a:ln w="76200">
            <a:solidFill>
              <a:srgbClr val="3d01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Box 135"/>
          <p:cNvSpPr/>
          <p:nvPr/>
        </p:nvSpPr>
        <p:spPr>
          <a:xfrm>
            <a:off x="940680" y="540000"/>
            <a:ext cx="53420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d0120"/>
                </a:solidFill>
                <a:latin typeface="Arial Black"/>
                <a:ea typeface="DejaVu Sans"/>
              </a:rPr>
              <a:t>Brain Stroke Prediction Using Machine Learning and Data Science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</p:txBody>
      </p:sp>
      <p:pic>
        <p:nvPicPr>
          <p:cNvPr id="80" name="Picture 85" descr=""/>
          <p:cNvPicPr/>
          <p:nvPr/>
        </p:nvPicPr>
        <p:blipFill>
          <a:blip r:embed="rId1"/>
          <a:stretch/>
        </p:blipFill>
        <p:spPr>
          <a:xfrm>
            <a:off x="7492320" y="595440"/>
            <a:ext cx="4438080" cy="2552040"/>
          </a:xfrm>
          <a:prstGeom prst="rect">
            <a:avLst/>
          </a:prstGeom>
          <a:ln w="0">
            <a:noFill/>
          </a:ln>
        </p:spPr>
      </p:pic>
      <p:sp>
        <p:nvSpPr>
          <p:cNvPr id="81" name="TextBox 1"/>
          <p:cNvSpPr/>
          <p:nvPr/>
        </p:nvSpPr>
        <p:spPr>
          <a:xfrm>
            <a:off x="943560" y="5760000"/>
            <a:ext cx="3299400" cy="4255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Guide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Ms. N. Sree Vidya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2" name="TextBox 3"/>
          <p:cNvSpPr/>
          <p:nvPr/>
        </p:nvSpPr>
        <p:spPr>
          <a:xfrm>
            <a:off x="8517240" y="5107680"/>
            <a:ext cx="3416400" cy="1431000"/>
          </a:xfrm>
          <a:prstGeom prst="rect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Batch No. 17 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17311A1289 – Anil .M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17311A12A7 – Abhinay .L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Arial"/>
              </a:rPr>
              <a:t>17311A12A8 – Venkatesh .V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Freeform: Shape 55"/>
          <p:cNvSpPr/>
          <p:nvPr/>
        </p:nvSpPr>
        <p:spPr>
          <a:xfrm>
            <a:off x="0" y="-9720"/>
            <a:ext cx="7773120" cy="489240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TextBox 1"/>
          <p:cNvSpPr/>
          <p:nvPr/>
        </p:nvSpPr>
        <p:spPr>
          <a:xfrm>
            <a:off x="4492080" y="0"/>
            <a:ext cx="32072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Potential Benefits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24" name="Frame 4"/>
          <p:cNvSpPr/>
          <p:nvPr/>
        </p:nvSpPr>
        <p:spPr>
          <a:xfrm>
            <a:off x="650880" y="1989000"/>
            <a:ext cx="2878920" cy="2878920"/>
          </a:xfrm>
          <a:prstGeom prst="frame">
            <a:avLst>
              <a:gd name="adj1" fmla="val 6639"/>
            </a:avLst>
          </a:prstGeom>
          <a:solidFill>
            <a:srgbClr val="a34a2e"/>
          </a:solidFill>
          <a:ln>
            <a:noFill/>
          </a:ln>
          <a:effectLst>
            <a:glow rad="101520">
              <a:srgbClr val="d0cece">
                <a:alpha val="40000"/>
              </a:srgbClr>
            </a:glow>
            <a:innerShdw blurRad="1397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Straight Connector 8"/>
          <p:cNvSpPr/>
          <p:nvPr/>
        </p:nvSpPr>
        <p:spPr>
          <a:xfrm>
            <a:off x="3530880" y="3429000"/>
            <a:ext cx="7736040" cy="360"/>
          </a:xfrm>
          <a:prstGeom prst="line">
            <a:avLst/>
          </a:prstGeom>
          <a:ln w="38100">
            <a:solidFill>
              <a:srgbClr val="a34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6" name="Group 13"/>
          <p:cNvGrpSpPr/>
          <p:nvPr/>
        </p:nvGrpSpPr>
        <p:grpSpPr>
          <a:xfrm>
            <a:off x="4531320" y="1809000"/>
            <a:ext cx="358920" cy="1620000"/>
            <a:chOff x="4531320" y="1809000"/>
            <a:chExt cx="358920" cy="1620000"/>
          </a:xfrm>
        </p:grpSpPr>
        <p:sp>
          <p:nvSpPr>
            <p:cNvPr id="327" name="Straight Connector 11"/>
            <p:cNvSpPr/>
            <p:nvPr/>
          </p:nvSpPr>
          <p:spPr>
            <a:xfrm flipV="1">
              <a:off x="471132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Oval 12"/>
            <p:cNvSpPr/>
            <p:nvPr/>
          </p:nvSpPr>
          <p:spPr>
            <a:xfrm>
              <a:off x="4531320" y="1809000"/>
              <a:ext cx="358920" cy="35892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9" name="Group 14"/>
          <p:cNvGrpSpPr/>
          <p:nvPr/>
        </p:nvGrpSpPr>
        <p:grpSpPr>
          <a:xfrm>
            <a:off x="7039080" y="1809000"/>
            <a:ext cx="358920" cy="1620000"/>
            <a:chOff x="7039080" y="1809000"/>
            <a:chExt cx="358920" cy="1620000"/>
          </a:xfrm>
        </p:grpSpPr>
        <p:sp>
          <p:nvSpPr>
            <p:cNvPr id="330" name="Straight Connector 15"/>
            <p:cNvSpPr/>
            <p:nvPr/>
          </p:nvSpPr>
          <p:spPr>
            <a:xfrm flipV="1">
              <a:off x="721872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Oval 16"/>
            <p:cNvSpPr/>
            <p:nvPr/>
          </p:nvSpPr>
          <p:spPr>
            <a:xfrm>
              <a:off x="7039080" y="1809000"/>
              <a:ext cx="358920" cy="35892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2" name="Group 17"/>
          <p:cNvGrpSpPr/>
          <p:nvPr/>
        </p:nvGrpSpPr>
        <p:grpSpPr>
          <a:xfrm>
            <a:off x="9340560" y="1809000"/>
            <a:ext cx="358920" cy="1620000"/>
            <a:chOff x="9340560" y="1809000"/>
            <a:chExt cx="358920" cy="1620000"/>
          </a:xfrm>
        </p:grpSpPr>
        <p:sp>
          <p:nvSpPr>
            <p:cNvPr id="333" name="Straight Connector 18"/>
            <p:cNvSpPr/>
            <p:nvPr/>
          </p:nvSpPr>
          <p:spPr>
            <a:xfrm flipV="1">
              <a:off x="952020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Oval 19"/>
            <p:cNvSpPr/>
            <p:nvPr/>
          </p:nvSpPr>
          <p:spPr>
            <a:xfrm>
              <a:off x="9340560" y="1809000"/>
              <a:ext cx="358920" cy="35892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5" name="Rectangle 20"/>
          <p:cNvSpPr/>
          <p:nvPr/>
        </p:nvSpPr>
        <p:spPr>
          <a:xfrm>
            <a:off x="929880" y="2230920"/>
            <a:ext cx="2302920" cy="2374920"/>
          </a:xfrm>
          <a:prstGeom prst="rect">
            <a:avLst/>
          </a:prstGeom>
          <a:solidFill>
            <a:srgbClr val="95ad7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6" name="Picture 22" descr=""/>
          <p:cNvPicPr/>
          <p:nvPr/>
        </p:nvPicPr>
        <p:blipFill>
          <a:blip r:embed="rId1"/>
          <a:stretch/>
        </p:blipFill>
        <p:spPr>
          <a:xfrm>
            <a:off x="1541880" y="2878920"/>
            <a:ext cx="1078920" cy="1078920"/>
          </a:xfrm>
          <a:prstGeom prst="rect">
            <a:avLst/>
          </a:prstGeom>
          <a:ln w="0">
            <a:noFill/>
          </a:ln>
        </p:spPr>
      </p:pic>
      <p:sp>
        <p:nvSpPr>
          <p:cNvPr id="337" name="TextBox 1"/>
          <p:cNvSpPr/>
          <p:nvPr/>
        </p:nvSpPr>
        <p:spPr>
          <a:xfrm>
            <a:off x="3570120" y="1161000"/>
            <a:ext cx="17452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Saves Time and Energy.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TextBox 2"/>
          <p:cNvSpPr/>
          <p:nvPr/>
        </p:nvSpPr>
        <p:spPr>
          <a:xfrm>
            <a:off x="5920560" y="889200"/>
            <a:ext cx="20030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Reduces the Risk of Getting Any Health Disease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TextBox 3"/>
          <p:cNvSpPr/>
          <p:nvPr/>
        </p:nvSpPr>
        <p:spPr>
          <a:xfrm>
            <a:off x="8461440" y="1155240"/>
            <a:ext cx="2742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Increased Financial Aid for poor.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Straight Connector 11"/>
          <p:cNvSpPr/>
          <p:nvPr/>
        </p:nvSpPr>
        <p:spPr>
          <a:xfrm flipV="1">
            <a:off x="8337240" y="3452400"/>
            <a:ext cx="360" cy="1440000"/>
          </a:xfrm>
          <a:prstGeom prst="line">
            <a:avLst/>
          </a:prstGeom>
          <a:ln w="25400">
            <a:solidFill>
              <a:srgbClr val="a34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Oval 12"/>
          <p:cNvSpPr/>
          <p:nvPr/>
        </p:nvSpPr>
        <p:spPr>
          <a:xfrm>
            <a:off x="8157600" y="4718160"/>
            <a:ext cx="358920" cy="358920"/>
          </a:xfrm>
          <a:prstGeom prst="ellipse">
            <a:avLst/>
          </a:prstGeom>
          <a:solidFill>
            <a:srgbClr val="95a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TextBox 6"/>
          <p:cNvSpPr/>
          <p:nvPr/>
        </p:nvSpPr>
        <p:spPr>
          <a:xfrm>
            <a:off x="4856040" y="5079240"/>
            <a:ext cx="22269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Probably reduces the Death Rates to some Extent.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TextBox 7"/>
          <p:cNvSpPr/>
          <p:nvPr/>
        </p:nvSpPr>
        <p:spPr>
          <a:xfrm>
            <a:off x="7551720" y="5083200"/>
            <a:ext cx="1863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Better Social Life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44" name="Group 14"/>
          <p:cNvGrpSpPr/>
          <p:nvPr/>
        </p:nvGrpSpPr>
        <p:grpSpPr>
          <a:xfrm>
            <a:off x="5740560" y="3430440"/>
            <a:ext cx="358920" cy="1620360"/>
            <a:chOff x="5740560" y="3430440"/>
            <a:chExt cx="358920" cy="1620360"/>
          </a:xfrm>
        </p:grpSpPr>
        <p:sp>
          <p:nvSpPr>
            <p:cNvPr id="345" name="Straight Connector 15"/>
            <p:cNvSpPr/>
            <p:nvPr/>
          </p:nvSpPr>
          <p:spPr>
            <a:xfrm flipH="1">
              <a:off x="5918760" y="343044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Oval 16"/>
            <p:cNvSpPr/>
            <p:nvPr/>
          </p:nvSpPr>
          <p:spPr>
            <a:xfrm rot="10800000">
              <a:off x="5740560" y="4691880"/>
              <a:ext cx="358920" cy="35892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"/>
          <p:cNvSpPr/>
          <p:nvPr/>
        </p:nvSpPr>
        <p:spPr>
          <a:xfrm>
            <a:off x="3368520" y="309240"/>
            <a:ext cx="54655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Budget Estimation of Different Countries.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348" name="TextBox 2"/>
          <p:cNvSpPr/>
          <p:nvPr/>
        </p:nvSpPr>
        <p:spPr>
          <a:xfrm>
            <a:off x="286920" y="1306440"/>
            <a:ext cx="34707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Budget of Different countries on Health Sector Per Person.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​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(Except India)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​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Rectangle: Rounded Corners 38"/>
          <p:cNvSpPr/>
          <p:nvPr/>
        </p:nvSpPr>
        <p:spPr>
          <a:xfrm>
            <a:off x="286560" y="3678840"/>
            <a:ext cx="11424600" cy="5662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Rectangle: Rounded Corners 6"/>
          <p:cNvSpPr/>
          <p:nvPr/>
        </p:nvSpPr>
        <p:spPr>
          <a:xfrm>
            <a:off x="286560" y="3676680"/>
            <a:ext cx="8860320" cy="566280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TextBox 8"/>
          <p:cNvSpPr/>
          <p:nvPr/>
        </p:nvSpPr>
        <p:spPr>
          <a:xfrm>
            <a:off x="384840" y="3802680"/>
            <a:ext cx="146484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United States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2" name="TextBox 10"/>
          <p:cNvSpPr/>
          <p:nvPr/>
        </p:nvSpPr>
        <p:spPr>
          <a:xfrm>
            <a:off x="1850040" y="3799800"/>
            <a:ext cx="128556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Switzerland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3" name="TextBox 13"/>
          <p:cNvSpPr/>
          <p:nvPr/>
        </p:nvSpPr>
        <p:spPr>
          <a:xfrm>
            <a:off x="4410720" y="3816720"/>
            <a:ext cx="94968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Germany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4" name="TextBox 15"/>
          <p:cNvSpPr/>
          <p:nvPr/>
        </p:nvSpPr>
        <p:spPr>
          <a:xfrm>
            <a:off x="3135960" y="3797280"/>
            <a:ext cx="81504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Norway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5" name="TextBox 17"/>
          <p:cNvSpPr/>
          <p:nvPr/>
        </p:nvSpPr>
        <p:spPr>
          <a:xfrm>
            <a:off x="5816880" y="3810960"/>
            <a:ext cx="86004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Sweden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6" name="TextBox 19"/>
          <p:cNvSpPr/>
          <p:nvPr/>
        </p:nvSpPr>
        <p:spPr>
          <a:xfrm>
            <a:off x="9237600" y="3791520"/>
            <a:ext cx="8262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India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57" name="Speech Bubble: Rectangle with Corners Rounded 7"/>
          <p:cNvSpPr/>
          <p:nvPr/>
        </p:nvSpPr>
        <p:spPr>
          <a:xfrm>
            <a:off x="632880" y="3014280"/>
            <a:ext cx="1055160" cy="56628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TextBox 9"/>
          <p:cNvSpPr/>
          <p:nvPr/>
        </p:nvSpPr>
        <p:spPr>
          <a:xfrm>
            <a:off x="647280" y="3152520"/>
            <a:ext cx="944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10000$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9" name="Speech Bubble: Rectangle with Corners Rounded 7"/>
          <p:cNvSpPr/>
          <p:nvPr/>
        </p:nvSpPr>
        <p:spPr>
          <a:xfrm>
            <a:off x="1950840" y="3020760"/>
            <a:ext cx="1055160" cy="56628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TextBox 9"/>
          <p:cNvSpPr/>
          <p:nvPr/>
        </p:nvSpPr>
        <p:spPr>
          <a:xfrm>
            <a:off x="2009880" y="3114360"/>
            <a:ext cx="921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7500$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1" name="Speech Bubble: Rectangle with Corners Rounded 7"/>
          <p:cNvSpPr/>
          <p:nvPr/>
        </p:nvSpPr>
        <p:spPr>
          <a:xfrm>
            <a:off x="3261960" y="3020760"/>
            <a:ext cx="1055160" cy="56628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TextBox 9"/>
          <p:cNvSpPr/>
          <p:nvPr/>
        </p:nvSpPr>
        <p:spPr>
          <a:xfrm>
            <a:off x="3366000" y="3148200"/>
            <a:ext cx="854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6200$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3" name="Speech Bubble: Rectangle with Corners Rounded 7"/>
          <p:cNvSpPr/>
          <p:nvPr/>
        </p:nvSpPr>
        <p:spPr>
          <a:xfrm>
            <a:off x="5917680" y="3031920"/>
            <a:ext cx="1055160" cy="56628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Speech Bubble: Rectangle with Corners Rounded 7"/>
          <p:cNvSpPr/>
          <p:nvPr/>
        </p:nvSpPr>
        <p:spPr>
          <a:xfrm>
            <a:off x="4591080" y="3016440"/>
            <a:ext cx="1055160" cy="56628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Speech Bubble: Rectangle with Corners Rounded 7"/>
          <p:cNvSpPr/>
          <p:nvPr/>
        </p:nvSpPr>
        <p:spPr>
          <a:xfrm>
            <a:off x="7246800" y="3027600"/>
            <a:ext cx="1055160" cy="56628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TextBox 9"/>
          <p:cNvSpPr/>
          <p:nvPr/>
        </p:nvSpPr>
        <p:spPr>
          <a:xfrm>
            <a:off x="4593960" y="3154680"/>
            <a:ext cx="854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6000$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7" name="TextBox 9"/>
          <p:cNvSpPr/>
          <p:nvPr/>
        </p:nvSpPr>
        <p:spPr>
          <a:xfrm>
            <a:off x="5994720" y="3143520"/>
            <a:ext cx="854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5447$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TextBox 41"/>
          <p:cNvSpPr/>
          <p:nvPr/>
        </p:nvSpPr>
        <p:spPr>
          <a:xfrm>
            <a:off x="7201080" y="3805560"/>
            <a:ext cx="79272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Austria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69" name="TextBox 9"/>
          <p:cNvSpPr/>
          <p:nvPr/>
        </p:nvSpPr>
        <p:spPr>
          <a:xfrm>
            <a:off x="7350840" y="3143520"/>
            <a:ext cx="854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00"/>
                </a:solidFill>
                <a:latin typeface="Calibri"/>
                <a:ea typeface="DejaVu Sans"/>
              </a:rPr>
              <a:t>5395$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0" name="Speech Bubble: Rectangle with Corners Rounded 7"/>
          <p:cNvSpPr/>
          <p:nvPr/>
        </p:nvSpPr>
        <p:spPr>
          <a:xfrm>
            <a:off x="9178560" y="3020760"/>
            <a:ext cx="1055160" cy="56628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TextBox 9"/>
          <p:cNvSpPr/>
          <p:nvPr/>
        </p:nvSpPr>
        <p:spPr>
          <a:xfrm flipV="1" rot="10800000">
            <a:off x="9238680" y="3022920"/>
            <a:ext cx="92196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700" spc="-1" strike="noStrike">
                <a:solidFill>
                  <a:srgbClr val="ffff00"/>
                </a:solidFill>
                <a:latin typeface="Calibri"/>
                <a:ea typeface="DejaVu Sans"/>
              </a:rPr>
              <a:t>2.23 Lac Crores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72" name="TextBox 56"/>
          <p:cNvSpPr/>
          <p:nvPr/>
        </p:nvSpPr>
        <p:spPr>
          <a:xfrm>
            <a:off x="331560" y="4959720"/>
            <a:ext cx="443448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https://www.numbeo.com/health-care/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https://mylifesamovie.com/cheapest-healthcare-in-2020/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https://worldpopulationreview.com/country-rankings/health-care-costs-by-country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73" name="TextBox 76"/>
          <p:cNvSpPr/>
          <p:nvPr/>
        </p:nvSpPr>
        <p:spPr>
          <a:xfrm>
            <a:off x="8161920" y="3746520"/>
            <a:ext cx="1117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. . . . . .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4" name="TextBox 78"/>
          <p:cNvSpPr/>
          <p:nvPr/>
        </p:nvSpPr>
        <p:spPr>
          <a:xfrm>
            <a:off x="10229400" y="3808440"/>
            <a:ext cx="93816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Malaysia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75" name="Speech Bubble: Rectangle with Corners Rounded 7"/>
          <p:cNvSpPr/>
          <p:nvPr/>
        </p:nvSpPr>
        <p:spPr>
          <a:xfrm>
            <a:off x="10467360" y="3020760"/>
            <a:ext cx="1055160" cy="566280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TextBox 9"/>
          <p:cNvSpPr/>
          <p:nvPr/>
        </p:nvSpPr>
        <p:spPr>
          <a:xfrm flipV="1" rot="10800000">
            <a:off x="10560600" y="3125880"/>
            <a:ext cx="5972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700" spc="-1" strike="noStrike">
                <a:solidFill>
                  <a:srgbClr val="ffff00"/>
                </a:solidFill>
                <a:latin typeface="Calibri"/>
                <a:ea typeface="DejaVu Sans"/>
              </a:rPr>
              <a:t>7B $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77" name="TextBox 82"/>
          <p:cNvSpPr/>
          <p:nvPr/>
        </p:nvSpPr>
        <p:spPr>
          <a:xfrm>
            <a:off x="11131200" y="3713040"/>
            <a:ext cx="7704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 . . . 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Freeform: Shape 9"/>
          <p:cNvSpPr/>
          <p:nvPr/>
        </p:nvSpPr>
        <p:spPr>
          <a:xfrm>
            <a:off x="0" y="-39240"/>
            <a:ext cx="8505720" cy="493164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Freeform: Shape 17"/>
          <p:cNvSpPr/>
          <p:nvPr/>
        </p:nvSpPr>
        <p:spPr>
          <a:xfrm>
            <a:off x="4648320" y="3655440"/>
            <a:ext cx="7542720" cy="1706040"/>
          </a:xfrm>
          <a:custGeom>
            <a:avLst/>
            <a:gdLst/>
            <a:ahLst/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8800" spc="-1" strike="noStrike">
                <a:solidFill>
                  <a:srgbClr val="0852a3"/>
                </a:solidFill>
                <a:latin typeface="Calibri"/>
                <a:ea typeface="DejaVu Sans"/>
              </a:rPr>
              <a:t>Query?</a:t>
            </a:r>
            <a:endParaRPr b="0" lang="en-IN" sz="8800" spc="-1" strike="noStrike">
              <a:latin typeface="Arial"/>
            </a:endParaRPr>
          </a:p>
        </p:txBody>
      </p:sp>
      <p:sp>
        <p:nvSpPr>
          <p:cNvPr id="380" name="Diamond 5"/>
          <p:cNvSpPr/>
          <p:nvPr/>
        </p:nvSpPr>
        <p:spPr>
          <a:xfrm rot="120000">
            <a:off x="695520" y="343800"/>
            <a:ext cx="5470200" cy="5577480"/>
          </a:xfrm>
          <a:prstGeom prst="diamond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Picture 8" descr="A picture containing logo&#10;&#10;Description automatically generated"/>
          <p:cNvPicPr/>
          <p:nvPr/>
        </p:nvPicPr>
        <p:blipFill>
          <a:blip r:embed="rId1"/>
          <a:stretch/>
        </p:blipFill>
        <p:spPr>
          <a:xfrm>
            <a:off x="2122200" y="1510560"/>
            <a:ext cx="2605680" cy="342468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3" descr="Shape&#10;&#10;Description automatically generated"/>
          <p:cNvPicPr/>
          <p:nvPr/>
        </p:nvPicPr>
        <p:blipFill>
          <a:blip r:embed="rId2"/>
          <a:stretch/>
        </p:blipFill>
        <p:spPr>
          <a:xfrm>
            <a:off x="7671600" y="666720"/>
            <a:ext cx="4748400" cy="29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1"/>
          <p:cNvSpPr/>
          <p:nvPr/>
        </p:nvSpPr>
        <p:spPr>
          <a:xfrm flipH="1">
            <a:off x="11232000" y="162756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Freeform: Shape 96"/>
          <p:cNvSpPr/>
          <p:nvPr/>
        </p:nvSpPr>
        <p:spPr>
          <a:xfrm flipH="1">
            <a:off x="9312840" y="269604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Freeform: Shape 92"/>
          <p:cNvSpPr/>
          <p:nvPr/>
        </p:nvSpPr>
        <p:spPr>
          <a:xfrm flipH="1">
            <a:off x="7292160" y="158148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Freeform: Shape 88"/>
          <p:cNvSpPr/>
          <p:nvPr/>
        </p:nvSpPr>
        <p:spPr>
          <a:xfrm flipH="1">
            <a:off x="5362200" y="243216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Freeform: Shape 73"/>
          <p:cNvSpPr/>
          <p:nvPr/>
        </p:nvSpPr>
        <p:spPr>
          <a:xfrm flipH="1">
            <a:off x="2206080" y="188496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Freeform: Shape 71"/>
          <p:cNvSpPr/>
          <p:nvPr/>
        </p:nvSpPr>
        <p:spPr>
          <a:xfrm flipH="1">
            <a:off x="974160" y="334368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13"/>
          <p:cNvGrpSpPr/>
          <p:nvPr/>
        </p:nvGrpSpPr>
        <p:grpSpPr>
          <a:xfrm>
            <a:off x="1373040" y="1911960"/>
            <a:ext cx="1798920" cy="1798920"/>
            <a:chOff x="1373040" y="1911960"/>
            <a:chExt cx="1798920" cy="1798920"/>
          </a:xfrm>
        </p:grpSpPr>
        <p:sp>
          <p:nvSpPr>
            <p:cNvPr id="90" name="Freeform: Shape 39"/>
            <p:cNvSpPr/>
            <p:nvPr/>
          </p:nvSpPr>
          <p:spPr>
            <a:xfrm rot="16200000">
              <a:off x="1373040" y="1911960"/>
              <a:ext cx="1798920" cy="179892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47"/>
            <p:cNvSpPr/>
            <p:nvPr/>
          </p:nvSpPr>
          <p:spPr>
            <a:xfrm>
              <a:off x="1626120" y="2547000"/>
              <a:ext cx="134172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Solution Process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92" name="Group 17"/>
          <p:cNvGrpSpPr/>
          <p:nvPr/>
        </p:nvGrpSpPr>
        <p:grpSpPr>
          <a:xfrm>
            <a:off x="4521600" y="2488320"/>
            <a:ext cx="1798920" cy="1798920"/>
            <a:chOff x="4521600" y="2488320"/>
            <a:chExt cx="1798920" cy="1798920"/>
          </a:xfrm>
        </p:grpSpPr>
        <p:sp>
          <p:nvSpPr>
            <p:cNvPr id="93" name="Freeform: Shape 40"/>
            <p:cNvSpPr/>
            <p:nvPr/>
          </p:nvSpPr>
          <p:spPr>
            <a:xfrm rot="16200000">
              <a:off x="4521600" y="2488320"/>
              <a:ext cx="1798920" cy="179892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78332" y="886200"/>
                  </a:moveTo>
                  <a:cubicBezTo>
                    <a:pt x="1678332" y="786789"/>
                    <a:pt x="1597743" y="706200"/>
                    <a:pt x="1498332" y="706200"/>
                  </a:cubicBezTo>
                  <a:cubicBezTo>
                    <a:pt x="1398921" y="706200"/>
                    <a:pt x="1318332" y="786789"/>
                    <a:pt x="1318332" y="886200"/>
                  </a:cubicBezTo>
                  <a:cubicBezTo>
                    <a:pt x="1318332" y="985611"/>
                    <a:pt x="1398921" y="1066200"/>
                    <a:pt x="1498332" y="1066200"/>
                  </a:cubicBezTo>
                  <a:cubicBezTo>
                    <a:pt x="1597743" y="1066200"/>
                    <a:pt x="1678332" y="985611"/>
                    <a:pt x="1678332" y="8862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TextBox 49"/>
            <p:cNvSpPr/>
            <p:nvPr/>
          </p:nvSpPr>
          <p:spPr>
            <a:xfrm>
              <a:off x="4948200" y="3086640"/>
              <a:ext cx="111384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Key Findings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95" name="Group 15"/>
          <p:cNvGrpSpPr/>
          <p:nvPr/>
        </p:nvGrpSpPr>
        <p:grpSpPr>
          <a:xfrm>
            <a:off x="8472960" y="2682720"/>
            <a:ext cx="2185200" cy="1798920"/>
            <a:chOff x="8472960" y="2682720"/>
            <a:chExt cx="2185200" cy="1798920"/>
          </a:xfrm>
        </p:grpSpPr>
        <p:sp>
          <p:nvSpPr>
            <p:cNvPr id="96" name="Freeform: Shape 42"/>
            <p:cNvSpPr/>
            <p:nvPr/>
          </p:nvSpPr>
          <p:spPr>
            <a:xfrm rot="16200000">
              <a:off x="8472960" y="2682720"/>
              <a:ext cx="1798920" cy="179892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TextBox 51"/>
            <p:cNvSpPr/>
            <p:nvPr/>
          </p:nvSpPr>
          <p:spPr>
            <a:xfrm>
              <a:off x="8472960" y="3445200"/>
              <a:ext cx="218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Recommendation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98" name="Group 10"/>
          <p:cNvGrpSpPr/>
          <p:nvPr/>
        </p:nvGrpSpPr>
        <p:grpSpPr>
          <a:xfrm>
            <a:off x="10392120" y="1639440"/>
            <a:ext cx="1798920" cy="1798920"/>
            <a:chOff x="10392120" y="1639440"/>
            <a:chExt cx="1798920" cy="1798920"/>
          </a:xfrm>
        </p:grpSpPr>
        <p:sp>
          <p:nvSpPr>
            <p:cNvPr id="99" name="Freeform: Shape 44"/>
            <p:cNvSpPr/>
            <p:nvPr/>
          </p:nvSpPr>
          <p:spPr>
            <a:xfrm rot="16200000">
              <a:off x="10392120" y="1639440"/>
              <a:ext cx="1798920" cy="179892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01750" y="899999"/>
                  </a:moveTo>
                  <a:cubicBezTo>
                    <a:pt x="1601750" y="800588"/>
                    <a:pt x="1521161" y="719999"/>
                    <a:pt x="1421750" y="719999"/>
                  </a:cubicBezTo>
                  <a:cubicBezTo>
                    <a:pt x="1322339" y="719999"/>
                    <a:pt x="1241750" y="800588"/>
                    <a:pt x="1241750" y="899999"/>
                  </a:cubicBezTo>
                  <a:cubicBezTo>
                    <a:pt x="1241750" y="999410"/>
                    <a:pt x="1322339" y="1079999"/>
                    <a:pt x="1421750" y="1079999"/>
                  </a:cubicBezTo>
                  <a:cubicBezTo>
                    <a:pt x="1521161" y="1079999"/>
                    <a:pt x="1601750" y="999410"/>
                    <a:pt x="1601750" y="899999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52"/>
            <p:cNvSpPr/>
            <p:nvPr/>
          </p:nvSpPr>
          <p:spPr>
            <a:xfrm>
              <a:off x="10683000" y="2256120"/>
              <a:ext cx="134172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Potential Benefits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01" name="Group 16"/>
          <p:cNvGrpSpPr/>
          <p:nvPr/>
        </p:nvGrpSpPr>
        <p:grpSpPr>
          <a:xfrm>
            <a:off x="6454440" y="1630080"/>
            <a:ext cx="1798920" cy="1798920"/>
            <a:chOff x="6454440" y="1630080"/>
            <a:chExt cx="1798920" cy="1798920"/>
          </a:xfrm>
        </p:grpSpPr>
        <p:sp>
          <p:nvSpPr>
            <p:cNvPr id="102" name="Freeform: Shape 46"/>
            <p:cNvSpPr/>
            <p:nvPr/>
          </p:nvSpPr>
          <p:spPr>
            <a:xfrm rot="16200000">
              <a:off x="6454440" y="1630080"/>
              <a:ext cx="1798920" cy="179892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48"/>
            <p:cNvSpPr/>
            <p:nvPr/>
          </p:nvSpPr>
          <p:spPr>
            <a:xfrm>
              <a:off x="6741000" y="2335320"/>
              <a:ext cx="12819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Preventive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Measures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04" name="Group 54"/>
          <p:cNvGrpSpPr/>
          <p:nvPr/>
        </p:nvGrpSpPr>
        <p:grpSpPr>
          <a:xfrm>
            <a:off x="137880" y="0"/>
            <a:ext cx="1798920" cy="5205600"/>
            <a:chOff x="137880" y="0"/>
            <a:chExt cx="1798920" cy="5205600"/>
          </a:xfrm>
        </p:grpSpPr>
        <p:grpSp>
          <p:nvGrpSpPr>
            <p:cNvPr id="105" name="Group 12"/>
            <p:cNvGrpSpPr/>
            <p:nvPr/>
          </p:nvGrpSpPr>
          <p:grpSpPr>
            <a:xfrm>
              <a:off x="137880" y="3406680"/>
              <a:ext cx="1798920" cy="1798920"/>
              <a:chOff x="137880" y="3406680"/>
              <a:chExt cx="1798920" cy="1798920"/>
            </a:xfrm>
          </p:grpSpPr>
          <p:sp>
            <p:nvSpPr>
              <p:cNvPr id="106" name="Freeform: Shape 33"/>
              <p:cNvSpPr/>
              <p:nvPr/>
            </p:nvSpPr>
            <p:spPr>
              <a:xfrm rot="16200000">
                <a:off x="137880" y="3406680"/>
                <a:ext cx="1798920" cy="1798920"/>
              </a:xfrm>
              <a:custGeom>
                <a:avLst/>
                <a:gdLst/>
                <a:ahLst/>
                <a:rect l="l" t="t" r="r" b="b"/>
                <a:pathLst>
                  <a:path w="1800000" h="1800000">
                    <a:moveTo>
                      <a:pt x="1650524" y="882776"/>
                    </a:moveTo>
                    <a:cubicBezTo>
                      <a:pt x="1650524" y="783365"/>
                      <a:pt x="1569935" y="702776"/>
                      <a:pt x="1470524" y="702776"/>
                    </a:cubicBezTo>
                    <a:cubicBezTo>
                      <a:pt x="1371113" y="702776"/>
                      <a:pt x="1290524" y="783365"/>
                      <a:pt x="1290524" y="882776"/>
                    </a:cubicBezTo>
                    <a:cubicBezTo>
                      <a:pt x="1290524" y="982187"/>
                      <a:pt x="1371113" y="1062776"/>
                      <a:pt x="1470524" y="1062776"/>
                    </a:cubicBezTo>
                    <a:cubicBezTo>
                      <a:pt x="1569935" y="1062776"/>
                      <a:pt x="1650524" y="982187"/>
                      <a:pt x="1650524" y="882776"/>
                    </a:cubicBezTo>
                    <a:close/>
                    <a:moveTo>
                      <a:pt x="1800000" y="900000"/>
                    </a:moveTo>
                    <a:lnTo>
                      <a:pt x="1350000" y="1800000"/>
                    </a:lnTo>
                    <a:lnTo>
                      <a:pt x="450000" y="1800000"/>
                    </a:lnTo>
                    <a:lnTo>
                      <a:pt x="0" y="900000"/>
                    </a:lnTo>
                    <a:lnTo>
                      <a:pt x="450000" y="0"/>
                    </a:lnTo>
                    <a:lnTo>
                      <a:pt x="1350000" y="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TextBox 11"/>
              <p:cNvSpPr/>
              <p:nvPr/>
            </p:nvSpPr>
            <p:spPr>
              <a:xfrm>
                <a:off x="430920" y="4065840"/>
                <a:ext cx="1341720" cy="6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Problem Overview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108" name="Straight Connector 19"/>
            <p:cNvSpPr/>
            <p:nvPr/>
          </p:nvSpPr>
          <p:spPr>
            <a:xfrm flipV="1">
              <a:off x="1037880" y="0"/>
              <a:ext cx="360" cy="34056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Straight Connector 53"/>
          <p:cNvSpPr/>
          <p:nvPr/>
        </p:nvSpPr>
        <p:spPr>
          <a:xfrm flipV="1">
            <a:off x="2265120" y="0"/>
            <a:ext cx="360" cy="18914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Straight Connector 57"/>
          <p:cNvSpPr/>
          <p:nvPr/>
        </p:nvSpPr>
        <p:spPr>
          <a:xfrm flipV="1">
            <a:off x="5421240" y="0"/>
            <a:ext cx="360" cy="24361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Straight Connector 59"/>
          <p:cNvSpPr/>
          <p:nvPr/>
        </p:nvSpPr>
        <p:spPr>
          <a:xfrm flipV="1">
            <a:off x="7354080" y="0"/>
            <a:ext cx="360" cy="1589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Straight Connector 62"/>
          <p:cNvSpPr/>
          <p:nvPr/>
        </p:nvSpPr>
        <p:spPr>
          <a:xfrm flipV="1">
            <a:off x="9368640" y="0"/>
            <a:ext cx="360" cy="268128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Straight Connector 63"/>
          <p:cNvSpPr/>
          <p:nvPr/>
        </p:nvSpPr>
        <p:spPr>
          <a:xfrm flipV="1">
            <a:off x="11291760" y="0"/>
            <a:ext cx="360" cy="1638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" name="Group 32"/>
          <p:cNvGrpSpPr/>
          <p:nvPr/>
        </p:nvGrpSpPr>
        <p:grpSpPr>
          <a:xfrm>
            <a:off x="2603520" y="4481640"/>
            <a:ext cx="6867000" cy="2000520"/>
            <a:chOff x="2603520" y="4481640"/>
            <a:chExt cx="6867000" cy="2000520"/>
          </a:xfrm>
        </p:grpSpPr>
        <p:sp>
          <p:nvSpPr>
            <p:cNvPr id="115" name="Frame 29"/>
            <p:cNvSpPr/>
            <p:nvPr/>
          </p:nvSpPr>
          <p:spPr>
            <a:xfrm>
              <a:off x="2603520" y="4481640"/>
              <a:ext cx="6867000" cy="2000520"/>
            </a:xfrm>
            <a:prstGeom prst="frame">
              <a:avLst>
                <a:gd name="adj1" fmla="val 524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16" name="Picture 120" descr=""/>
            <p:cNvPicPr/>
            <p:nvPr/>
          </p:nvPicPr>
          <p:blipFill>
            <a:blip r:embed="rId1"/>
            <a:stretch/>
          </p:blipFill>
          <p:spPr>
            <a:xfrm>
              <a:off x="2720880" y="4572720"/>
              <a:ext cx="6695640" cy="1808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7" name="Freeform: Shape 50"/>
          <p:cNvSpPr/>
          <p:nvPr/>
        </p:nvSpPr>
        <p:spPr>
          <a:xfrm>
            <a:off x="995760" y="335448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Box 34"/>
          <p:cNvSpPr/>
          <p:nvPr/>
        </p:nvSpPr>
        <p:spPr>
          <a:xfrm>
            <a:off x="2846160" y="4620960"/>
            <a:ext cx="2590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9" name="Freeform: Shape 74"/>
          <p:cNvSpPr/>
          <p:nvPr/>
        </p:nvSpPr>
        <p:spPr>
          <a:xfrm>
            <a:off x="2230200" y="189576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traight Connector 56"/>
          <p:cNvSpPr/>
          <p:nvPr/>
        </p:nvSpPr>
        <p:spPr>
          <a:xfrm flipV="1">
            <a:off x="950040" y="32954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traight Connector 80"/>
          <p:cNvSpPr/>
          <p:nvPr/>
        </p:nvSpPr>
        <p:spPr>
          <a:xfrm flipV="1">
            <a:off x="940680" y="32446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Freeform: Shape 82"/>
          <p:cNvSpPr/>
          <p:nvPr/>
        </p:nvSpPr>
        <p:spPr>
          <a:xfrm>
            <a:off x="11256120" y="163836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raight Connector 83"/>
          <p:cNvSpPr/>
          <p:nvPr/>
        </p:nvSpPr>
        <p:spPr>
          <a:xfrm flipV="1">
            <a:off x="2184480" y="1838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Straight Connector 84"/>
          <p:cNvSpPr/>
          <p:nvPr/>
        </p:nvSpPr>
        <p:spPr>
          <a:xfrm flipV="1">
            <a:off x="2175120" y="17877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Connector 85"/>
          <p:cNvSpPr/>
          <p:nvPr/>
        </p:nvSpPr>
        <p:spPr>
          <a:xfrm flipV="1">
            <a:off x="11211120" y="15033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Connector 86"/>
          <p:cNvSpPr/>
          <p:nvPr/>
        </p:nvSpPr>
        <p:spPr>
          <a:xfrm flipV="1">
            <a:off x="11201760" y="145224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89"/>
          <p:cNvSpPr/>
          <p:nvPr/>
        </p:nvSpPr>
        <p:spPr>
          <a:xfrm>
            <a:off x="5386320" y="244332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raight Connector 90"/>
          <p:cNvSpPr/>
          <p:nvPr/>
        </p:nvSpPr>
        <p:spPr>
          <a:xfrm flipV="1">
            <a:off x="5347440" y="2399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91"/>
          <p:cNvSpPr/>
          <p:nvPr/>
        </p:nvSpPr>
        <p:spPr>
          <a:xfrm flipV="1">
            <a:off x="5338080" y="23479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Freeform: Shape 93"/>
          <p:cNvSpPr/>
          <p:nvPr/>
        </p:nvSpPr>
        <p:spPr>
          <a:xfrm>
            <a:off x="7315560" y="1588680"/>
            <a:ext cx="102240" cy="33336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traight Connector 94"/>
          <p:cNvSpPr/>
          <p:nvPr/>
        </p:nvSpPr>
        <p:spPr>
          <a:xfrm flipV="1">
            <a:off x="7247880" y="15206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95"/>
          <p:cNvSpPr/>
          <p:nvPr/>
        </p:nvSpPr>
        <p:spPr>
          <a:xfrm flipV="1">
            <a:off x="7238520" y="1469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Freeform: Shape 97"/>
          <p:cNvSpPr/>
          <p:nvPr/>
        </p:nvSpPr>
        <p:spPr>
          <a:xfrm>
            <a:off x="9352440" y="2664360"/>
            <a:ext cx="73800" cy="28296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99"/>
          <p:cNvSpPr/>
          <p:nvPr/>
        </p:nvSpPr>
        <p:spPr>
          <a:xfrm flipV="1">
            <a:off x="9269280" y="261180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Connector 100"/>
          <p:cNvSpPr/>
          <p:nvPr/>
        </p:nvSpPr>
        <p:spPr>
          <a:xfrm flipV="1">
            <a:off x="9259920" y="2561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Freeform: Shape 101"/>
          <p:cNvSpPr/>
          <p:nvPr/>
        </p:nvSpPr>
        <p:spPr>
          <a:xfrm flipH="1">
            <a:off x="3948840" y="80352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102"/>
          <p:cNvGrpSpPr/>
          <p:nvPr/>
        </p:nvGrpSpPr>
        <p:grpSpPr>
          <a:xfrm>
            <a:off x="3115440" y="830520"/>
            <a:ext cx="1798920" cy="1798920"/>
            <a:chOff x="3115440" y="830520"/>
            <a:chExt cx="1798920" cy="1798920"/>
          </a:xfrm>
        </p:grpSpPr>
        <p:sp>
          <p:nvSpPr>
            <p:cNvPr id="138" name="Freeform: Shape 103"/>
            <p:cNvSpPr/>
            <p:nvPr/>
          </p:nvSpPr>
          <p:spPr>
            <a:xfrm rot="16200000">
              <a:off x="3115440" y="830520"/>
              <a:ext cx="1798920" cy="179892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6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04"/>
            <p:cNvSpPr/>
            <p:nvPr/>
          </p:nvSpPr>
          <p:spPr>
            <a:xfrm>
              <a:off x="3368520" y="1465560"/>
              <a:ext cx="149652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MODEL COMPARISION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140" name="Straight Connector 105"/>
          <p:cNvSpPr/>
          <p:nvPr/>
        </p:nvSpPr>
        <p:spPr>
          <a:xfrm flipV="1">
            <a:off x="4007520" y="0"/>
            <a:ext cx="360" cy="81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Freeform: Shape 106"/>
          <p:cNvSpPr/>
          <p:nvPr/>
        </p:nvSpPr>
        <p:spPr>
          <a:xfrm>
            <a:off x="3972960" y="814320"/>
            <a:ext cx="102240" cy="24012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Straight Connector 107"/>
          <p:cNvSpPr/>
          <p:nvPr/>
        </p:nvSpPr>
        <p:spPr>
          <a:xfrm flipV="1">
            <a:off x="3926880" y="7570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Straight Connector 108"/>
          <p:cNvSpPr/>
          <p:nvPr/>
        </p:nvSpPr>
        <p:spPr>
          <a:xfrm flipV="1">
            <a:off x="3917520" y="7063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61"/>
          <p:cNvSpPr/>
          <p:nvPr/>
        </p:nvSpPr>
        <p:spPr>
          <a:xfrm>
            <a:off x="0" y="169200"/>
            <a:ext cx="7773120" cy="489240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tangle 10"/>
          <p:cNvSpPr/>
          <p:nvPr/>
        </p:nvSpPr>
        <p:spPr>
          <a:xfrm>
            <a:off x="950400" y="994320"/>
            <a:ext cx="6094800" cy="56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problem?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examine who is affected by this problem?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can we decrease the chances of getting this problem by some preventive measures?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the next steps we will see how we can use our insights in the business domain.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46" name="Rectangle 12"/>
          <p:cNvSpPr/>
          <p:nvPr/>
        </p:nvSpPr>
        <p:spPr>
          <a:xfrm>
            <a:off x="4500000" y="169200"/>
            <a:ext cx="3316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Problem Overview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7" name="Picture 151" descr=""/>
          <p:cNvPicPr/>
          <p:nvPr/>
        </p:nvPicPr>
        <p:blipFill>
          <a:blip r:embed="rId1"/>
          <a:stretch/>
        </p:blipFill>
        <p:spPr>
          <a:xfrm>
            <a:off x="7560000" y="1105920"/>
            <a:ext cx="4499280" cy="51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52"/>
          <p:cNvSpPr/>
          <p:nvPr/>
        </p:nvSpPr>
        <p:spPr>
          <a:xfrm>
            <a:off x="944280" y="1862640"/>
            <a:ext cx="10290240" cy="461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Problem is Brain Stroke?</a:t>
            </a:r>
            <a:endParaRPr b="0" lang="en-IN" sz="26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Brain Stroke occurs when a part of brain loses its blood supply and stops working.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It is also called as Cerebrovascular accident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People with age &gt; 60 are affected more, when compared with age groups of 15-59.</a:t>
            </a:r>
            <a:br/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Problem can be overcome using: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Proper Healthcare Diagnostics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Using Advanced Tech.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Spreading Awareness about the Disease and Treatment.</a:t>
            </a:r>
            <a:br/>
            <a:br/>
            <a:br/>
            <a:br/>
            <a:br/>
            <a:br/>
            <a:br/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aight Connector 32"/>
          <p:cNvSpPr/>
          <p:nvPr/>
        </p:nvSpPr>
        <p:spPr>
          <a:xfrm>
            <a:off x="3447720" y="5150880"/>
            <a:ext cx="3488040" cy="38880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Connector 35"/>
          <p:cNvSpPr/>
          <p:nvPr/>
        </p:nvSpPr>
        <p:spPr>
          <a:xfrm>
            <a:off x="6642000" y="1652760"/>
            <a:ext cx="3498120" cy="77760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Connector 34"/>
          <p:cNvSpPr/>
          <p:nvPr/>
        </p:nvSpPr>
        <p:spPr>
          <a:xfrm>
            <a:off x="5478120" y="2850120"/>
            <a:ext cx="3557880" cy="1548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Connector 33"/>
          <p:cNvSpPr/>
          <p:nvPr/>
        </p:nvSpPr>
        <p:spPr>
          <a:xfrm>
            <a:off x="4470840" y="3973680"/>
            <a:ext cx="3518280" cy="1836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Box 2"/>
          <p:cNvSpPr/>
          <p:nvPr/>
        </p:nvSpPr>
        <p:spPr>
          <a:xfrm>
            <a:off x="150120" y="-28080"/>
            <a:ext cx="4182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Process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4" name="Isosceles Triangle 21"/>
          <p:cNvSpPr/>
          <p:nvPr/>
        </p:nvSpPr>
        <p:spPr>
          <a:xfrm>
            <a:off x="5733000" y="32040"/>
            <a:ext cx="6449400" cy="6824880"/>
          </a:xfrm>
          <a:custGeom>
            <a:avLst/>
            <a:gdLst/>
            <a:ahLst/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26"/>
          <p:cNvGrpSpPr/>
          <p:nvPr/>
        </p:nvGrpSpPr>
        <p:grpSpPr>
          <a:xfrm>
            <a:off x="9853560" y="1219320"/>
            <a:ext cx="1432080" cy="1892520"/>
            <a:chOff x="9853560" y="1219320"/>
            <a:chExt cx="1432080" cy="1892520"/>
          </a:xfrm>
        </p:grpSpPr>
        <p:sp>
          <p:nvSpPr>
            <p:cNvPr id="156" name="Rectangle 20"/>
            <p:cNvSpPr/>
            <p:nvPr/>
          </p:nvSpPr>
          <p:spPr>
            <a:xfrm>
              <a:off x="10041480" y="1690200"/>
              <a:ext cx="171360" cy="1421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Rectangle 19"/>
            <p:cNvSpPr/>
            <p:nvPr/>
          </p:nvSpPr>
          <p:spPr>
            <a:xfrm>
              <a:off x="9853560" y="1219320"/>
              <a:ext cx="1432080" cy="1421640"/>
            </a:xfrm>
            <a:prstGeom prst="rect">
              <a:avLst/>
            </a:prstGeom>
            <a:gradFill rotWithShape="0">
              <a:gsLst>
                <a:gs pos="2000">
                  <a:srgbClr val="99ff66"/>
                </a:gs>
                <a:gs pos="100000">
                  <a:srgbClr val="00b050"/>
                </a:gs>
              </a:gsLst>
              <a:lin ang="1080000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8" name="Group 25"/>
          <p:cNvGrpSpPr/>
          <p:nvPr/>
        </p:nvGrpSpPr>
        <p:grpSpPr>
          <a:xfrm>
            <a:off x="8840880" y="2348640"/>
            <a:ext cx="1432080" cy="1892520"/>
            <a:chOff x="8840880" y="2348640"/>
            <a:chExt cx="1432080" cy="1892520"/>
          </a:xfrm>
        </p:grpSpPr>
        <p:sp>
          <p:nvSpPr>
            <p:cNvPr id="159" name="Rectangle 17"/>
            <p:cNvSpPr/>
            <p:nvPr/>
          </p:nvSpPr>
          <p:spPr>
            <a:xfrm>
              <a:off x="9025560" y="2816280"/>
              <a:ext cx="171360" cy="1424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Rectangle 16"/>
            <p:cNvSpPr/>
            <p:nvPr/>
          </p:nvSpPr>
          <p:spPr>
            <a:xfrm>
              <a:off x="8840880" y="2348640"/>
              <a:ext cx="1432080" cy="1424880"/>
            </a:xfrm>
            <a:prstGeom prst="rect">
              <a:avLst/>
            </a:prstGeom>
            <a:gradFill rotWithShape="0">
              <a:gsLst>
                <a:gs pos="0">
                  <a:srgbClr val="6c2999"/>
                </a:gs>
                <a:gs pos="100000">
                  <a:srgbClr val="cc66ff"/>
                </a:gs>
              </a:gsLst>
              <a:lin ang="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1" name="Group 24"/>
          <p:cNvGrpSpPr/>
          <p:nvPr/>
        </p:nvGrpSpPr>
        <p:grpSpPr>
          <a:xfrm>
            <a:off x="7830000" y="3478680"/>
            <a:ext cx="1432080" cy="1892520"/>
            <a:chOff x="7830000" y="3478680"/>
            <a:chExt cx="1432080" cy="1892520"/>
          </a:xfrm>
        </p:grpSpPr>
        <p:sp>
          <p:nvSpPr>
            <p:cNvPr id="162" name="Rectangle 14"/>
            <p:cNvSpPr/>
            <p:nvPr/>
          </p:nvSpPr>
          <p:spPr>
            <a:xfrm>
              <a:off x="8010000" y="3947760"/>
              <a:ext cx="171360" cy="1423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Rectangle 13"/>
            <p:cNvSpPr/>
            <p:nvPr/>
          </p:nvSpPr>
          <p:spPr>
            <a:xfrm>
              <a:off x="7830000" y="3478680"/>
              <a:ext cx="1432080" cy="1423440"/>
            </a:xfrm>
            <a:prstGeom prst="rect">
              <a:avLst/>
            </a:prstGeom>
            <a:gradFill rotWithShape="0">
              <a:gsLst>
                <a:gs pos="0">
                  <a:srgbClr val="a34a2e"/>
                </a:gs>
                <a:gs pos="100000">
                  <a:srgbClr val="cc6600"/>
                </a:gs>
              </a:gsLst>
              <a:lin ang="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4" name="Group 23"/>
          <p:cNvGrpSpPr/>
          <p:nvPr/>
        </p:nvGrpSpPr>
        <p:grpSpPr>
          <a:xfrm>
            <a:off x="6808680" y="4598280"/>
            <a:ext cx="1432080" cy="1892880"/>
            <a:chOff x="6808680" y="4598280"/>
            <a:chExt cx="1432080" cy="1892880"/>
          </a:xfrm>
        </p:grpSpPr>
        <p:sp>
          <p:nvSpPr>
            <p:cNvPr id="165" name="Rectangle 11"/>
            <p:cNvSpPr/>
            <p:nvPr/>
          </p:nvSpPr>
          <p:spPr>
            <a:xfrm>
              <a:off x="6995520" y="5052240"/>
              <a:ext cx="171360" cy="143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Rectangle 7"/>
            <p:cNvSpPr/>
            <p:nvPr/>
          </p:nvSpPr>
          <p:spPr>
            <a:xfrm>
              <a:off x="6808680" y="4598280"/>
              <a:ext cx="1432080" cy="1438920"/>
            </a:xfrm>
            <a:prstGeom prst="rect">
              <a:avLst/>
            </a:prstGeom>
            <a:gradFill rotWithShape="0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7" name="TextBox 27"/>
          <p:cNvSpPr/>
          <p:nvPr/>
        </p:nvSpPr>
        <p:spPr>
          <a:xfrm>
            <a:off x="7017480" y="4825800"/>
            <a:ext cx="1014480" cy="100404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3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3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01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8" name="TextBox 28"/>
          <p:cNvSpPr/>
          <p:nvPr/>
        </p:nvSpPr>
        <p:spPr>
          <a:xfrm>
            <a:off x="8096040" y="3683160"/>
            <a:ext cx="1014480" cy="100404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3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3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02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9" name="TextBox 29"/>
          <p:cNvSpPr/>
          <p:nvPr/>
        </p:nvSpPr>
        <p:spPr>
          <a:xfrm>
            <a:off x="9142560" y="2540880"/>
            <a:ext cx="1014480" cy="100404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3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3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03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0" name="TextBox 30"/>
          <p:cNvSpPr/>
          <p:nvPr/>
        </p:nvSpPr>
        <p:spPr>
          <a:xfrm>
            <a:off x="10140120" y="1446120"/>
            <a:ext cx="1014480" cy="100404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3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3" strike="noStrike">
                <a:solidFill>
                  <a:srgbClr val="000000">
                    <a:alpha val="45000"/>
                  </a:srgbClr>
                </a:solidFill>
                <a:latin typeface="Agency FB"/>
                <a:ea typeface="DejaVu Sans"/>
              </a:rPr>
              <a:t>04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171" name="Group 48"/>
          <p:cNvGrpSpPr/>
          <p:nvPr/>
        </p:nvGrpSpPr>
        <p:grpSpPr>
          <a:xfrm>
            <a:off x="-4548960" y="4271400"/>
            <a:ext cx="4632120" cy="929520"/>
            <a:chOff x="-4548960" y="4271400"/>
            <a:chExt cx="4632120" cy="929520"/>
          </a:xfrm>
        </p:grpSpPr>
        <p:sp>
          <p:nvSpPr>
            <p:cNvPr id="172" name="Rectangle 38"/>
            <p:cNvSpPr/>
            <p:nvPr/>
          </p:nvSpPr>
          <p:spPr>
            <a:xfrm>
              <a:off x="-4076640" y="4271400"/>
              <a:ext cx="15595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Analyse Data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3" name="TextBox 39"/>
            <p:cNvSpPr/>
            <p:nvPr/>
          </p:nvSpPr>
          <p:spPr>
            <a:xfrm>
              <a:off x="-4098960" y="4624560"/>
              <a:ext cx="418212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Heterogeneous population, Anomaly Treatment, Missing Values Treatment, creating new variable</a:t>
              </a:r>
              <a:endParaRPr b="0" lang="en-IN" sz="1600" spc="-1" strike="noStrike">
                <a:latin typeface="Arial"/>
              </a:endParaRPr>
            </a:p>
          </p:txBody>
        </p:sp>
        <p:pic>
          <p:nvPicPr>
            <p:cNvPr id="174" name="Picture 41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-4548960" y="4317480"/>
              <a:ext cx="358920" cy="3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5" name="Group 49"/>
          <p:cNvGrpSpPr/>
          <p:nvPr/>
        </p:nvGrpSpPr>
        <p:grpSpPr>
          <a:xfrm>
            <a:off x="-3791880" y="2826720"/>
            <a:ext cx="4634280" cy="946440"/>
            <a:chOff x="-3791880" y="2826720"/>
            <a:chExt cx="4634280" cy="946440"/>
          </a:xfrm>
        </p:grpSpPr>
        <p:sp>
          <p:nvSpPr>
            <p:cNvPr id="176" name="Rectangle 36"/>
            <p:cNvSpPr/>
            <p:nvPr/>
          </p:nvSpPr>
          <p:spPr>
            <a:xfrm>
              <a:off x="-3278160" y="2826720"/>
              <a:ext cx="22726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Analytical approach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7" name="TextBox 37"/>
            <p:cNvSpPr/>
            <p:nvPr/>
          </p:nvSpPr>
          <p:spPr>
            <a:xfrm>
              <a:off x="-3339720" y="3196800"/>
              <a:ext cx="418212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Supervised Machine Learning problem,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</a:t>
              </a:r>
              <a:r>
                <a:rPr b="0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Two class Classification,</a:t>
              </a:r>
              <a:endParaRPr b="0" lang="en-IN" sz="1600" spc="-1" strike="noStrike">
                <a:latin typeface="Arial"/>
              </a:endParaRPr>
            </a:p>
          </p:txBody>
        </p:sp>
        <p:pic>
          <p:nvPicPr>
            <p:cNvPr id="178" name="Picture 43" descr=""/>
            <p:cNvPicPr/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-3791880" y="2867040"/>
              <a:ext cx="358920" cy="35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9" name="Group 61"/>
          <p:cNvGrpSpPr/>
          <p:nvPr/>
        </p:nvGrpSpPr>
        <p:grpSpPr>
          <a:xfrm>
            <a:off x="-3996360" y="1641240"/>
            <a:ext cx="4457880" cy="1285200"/>
            <a:chOff x="-3996360" y="1641240"/>
            <a:chExt cx="4457880" cy="1285200"/>
          </a:xfrm>
        </p:grpSpPr>
        <p:sp>
          <p:nvSpPr>
            <p:cNvPr id="180" name="Rectangle 44"/>
            <p:cNvSpPr/>
            <p:nvPr/>
          </p:nvSpPr>
          <p:spPr>
            <a:xfrm>
              <a:off x="-3523320" y="1669680"/>
              <a:ext cx="21708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Model Preparation</a:t>
              </a:r>
              <a:endParaRPr b="0" lang="en-IN" sz="2000" spc="-1" strike="noStrike">
                <a:latin typeface="Arial"/>
              </a:endParaRPr>
            </a:p>
          </p:txBody>
        </p:sp>
        <p:pic>
          <p:nvPicPr>
            <p:cNvPr id="181" name="Picture 47" descr=""/>
            <p:cNvPicPr/>
            <p:nvPr/>
          </p:nvPicPr>
          <p:blipFill>
            <a:blip r:embed="rId4">
              <a:lum bright="70000" contrast="-70000"/>
            </a:blip>
            <a:stretch/>
          </p:blipFill>
          <p:spPr>
            <a:xfrm>
              <a:off x="-3996360" y="1641240"/>
              <a:ext cx="358920" cy="35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TextBox 51"/>
            <p:cNvSpPr/>
            <p:nvPr/>
          </p:nvSpPr>
          <p:spPr>
            <a:xfrm>
              <a:off x="-3541680" y="2013840"/>
              <a:ext cx="400320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We teach the model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on Training dataset,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83" name="Group 57"/>
          <p:cNvGrpSpPr/>
          <p:nvPr/>
        </p:nvGrpSpPr>
        <p:grpSpPr>
          <a:xfrm>
            <a:off x="-3980520" y="298800"/>
            <a:ext cx="4411080" cy="924120"/>
            <a:chOff x="-3980520" y="298800"/>
            <a:chExt cx="4411080" cy="924120"/>
          </a:xfrm>
        </p:grpSpPr>
        <p:sp>
          <p:nvSpPr>
            <p:cNvPr id="184" name="Rectangle 45"/>
            <p:cNvSpPr/>
            <p:nvPr/>
          </p:nvSpPr>
          <p:spPr>
            <a:xfrm>
              <a:off x="-3571200" y="302760"/>
              <a:ext cx="1996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Model Validation</a:t>
              </a:r>
              <a:endParaRPr b="0" lang="en-IN" sz="2000" spc="-1" strike="noStrike">
                <a:latin typeface="Arial"/>
              </a:endParaRPr>
            </a:p>
          </p:txBody>
        </p:sp>
        <p:pic>
          <p:nvPicPr>
            <p:cNvPr id="185" name="Picture 53" descr=""/>
            <p:cNvPicPr/>
            <p:nvPr/>
          </p:nvPicPr>
          <p:blipFill>
            <a:blip r:embed="rId5">
              <a:lum bright="70000" contrast="-70000"/>
            </a:blip>
            <a:stretch/>
          </p:blipFill>
          <p:spPr>
            <a:xfrm>
              <a:off x="-3980520" y="298800"/>
              <a:ext cx="358920" cy="35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6" name="TextBox 55"/>
            <p:cNvSpPr/>
            <p:nvPr/>
          </p:nvSpPr>
          <p:spPr>
            <a:xfrm>
              <a:off x="-3572640" y="584640"/>
              <a:ext cx="40032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Model Performance measure on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</a:t>
              </a:r>
              <a:r>
                <a:rPr b="0" lang="en-GB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testing data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87" name="Rectangle: Rounded Corners 1"/>
          <p:cNvSpPr/>
          <p:nvPr/>
        </p:nvSpPr>
        <p:spPr>
          <a:xfrm>
            <a:off x="151200" y="1064160"/>
            <a:ext cx="3039840" cy="2063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TextBox 3"/>
          <p:cNvSpPr/>
          <p:nvPr/>
        </p:nvSpPr>
        <p:spPr>
          <a:xfrm>
            <a:off x="315720" y="1195920"/>
            <a:ext cx="26866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Source of the Dataset Kaggle Data repository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dataset consists of  40000+ Observations with 12 Features including Target variable.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49 -0.01157 L 0.60794 -0.0206 E">
                                      <p:cBhvr>
                                        <p:cTn id="227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2.96296E-006 L 0.64349 0.01111 E">
                                      <p:cBhvr>
                                        <p:cTn id="233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3.7037E-006 L 0.7345 0.01041 E">
                                      <p:cBhvr>
                                        <p:cTn id="239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006 -2.59259E-006 L 0.83294 0.03403 E">
                                      <p:cBhvr>
                                        <p:cTn id="245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: Rounded Corners 66"/>
          <p:cNvSpPr/>
          <p:nvPr/>
        </p:nvSpPr>
        <p:spPr>
          <a:xfrm>
            <a:off x="217800" y="1066680"/>
            <a:ext cx="11755440" cy="553608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Freeform: Shape 80"/>
          <p:cNvSpPr/>
          <p:nvPr/>
        </p:nvSpPr>
        <p:spPr>
          <a:xfrm>
            <a:off x="217800" y="1071360"/>
            <a:ext cx="11755440" cy="1071000"/>
          </a:xfrm>
          <a:custGeom>
            <a:avLst/>
            <a:gdLst/>
            <a:ahLst/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Flowchart: Delay 37"/>
          <p:cNvSpPr/>
          <p:nvPr/>
        </p:nvSpPr>
        <p:spPr>
          <a:xfrm flipV="1" rot="16200000">
            <a:off x="3490200" y="1079280"/>
            <a:ext cx="358920" cy="35892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Flowchart: Delay 38"/>
          <p:cNvSpPr/>
          <p:nvPr/>
        </p:nvSpPr>
        <p:spPr>
          <a:xfrm flipV="1" rot="16200000">
            <a:off x="4930200" y="1079280"/>
            <a:ext cx="358920" cy="35892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ectangle: Rounded Corners 35"/>
          <p:cNvSpPr/>
          <p:nvPr/>
        </p:nvSpPr>
        <p:spPr>
          <a:xfrm>
            <a:off x="3309120" y="1260720"/>
            <a:ext cx="2158920" cy="514692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tl" blurRad="50760" dir="2700000" dist="152225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Flowchart: Delay 36"/>
          <p:cNvSpPr/>
          <p:nvPr/>
        </p:nvSpPr>
        <p:spPr>
          <a:xfrm rot="5400000">
            <a:off x="3760200" y="975600"/>
            <a:ext cx="1258920" cy="1438920"/>
          </a:xfrm>
          <a:custGeom>
            <a:avLst/>
            <a:gdLst/>
            <a:ah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algn="tl" blurRad="50760" dir="2700000" dist="1262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Flowchart: Delay 50"/>
          <p:cNvSpPr/>
          <p:nvPr/>
        </p:nvSpPr>
        <p:spPr>
          <a:xfrm flipV="1" rot="16200000">
            <a:off x="6550200" y="1079280"/>
            <a:ext cx="358920" cy="35892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Flowchart: Delay 51"/>
          <p:cNvSpPr/>
          <p:nvPr/>
        </p:nvSpPr>
        <p:spPr>
          <a:xfrm flipV="1" rot="16200000">
            <a:off x="7990200" y="1079280"/>
            <a:ext cx="358920" cy="35892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Rectangle: Rounded Corners 52"/>
          <p:cNvSpPr/>
          <p:nvPr/>
        </p:nvSpPr>
        <p:spPr>
          <a:xfrm>
            <a:off x="6369120" y="1260720"/>
            <a:ext cx="2158920" cy="514692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tl" blurRad="50760" dir="2700000" dist="152225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Flowchart: Delay 36"/>
          <p:cNvSpPr/>
          <p:nvPr/>
        </p:nvSpPr>
        <p:spPr>
          <a:xfrm rot="5400000">
            <a:off x="6820200" y="975600"/>
            <a:ext cx="1258920" cy="1438920"/>
          </a:xfrm>
          <a:custGeom>
            <a:avLst/>
            <a:gdLst/>
            <a:ah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algn="tl" blurRad="50760" dir="2700000" dist="1262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Flowchart: Delay 54"/>
          <p:cNvSpPr/>
          <p:nvPr/>
        </p:nvSpPr>
        <p:spPr>
          <a:xfrm flipV="1" rot="16200000">
            <a:off x="9465840" y="1079280"/>
            <a:ext cx="358920" cy="35892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Flowchart: Delay 55"/>
          <p:cNvSpPr/>
          <p:nvPr/>
        </p:nvSpPr>
        <p:spPr>
          <a:xfrm flipV="1" rot="16200000">
            <a:off x="10905840" y="1079280"/>
            <a:ext cx="358920" cy="35892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: Rounded Corners 56"/>
          <p:cNvSpPr/>
          <p:nvPr/>
        </p:nvSpPr>
        <p:spPr>
          <a:xfrm>
            <a:off x="9284760" y="1260720"/>
            <a:ext cx="2158920" cy="514692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tl" blurRad="50760" dir="2700000" dist="152225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Flowchart: Delay 36"/>
          <p:cNvSpPr/>
          <p:nvPr/>
        </p:nvSpPr>
        <p:spPr>
          <a:xfrm rot="5400000">
            <a:off x="9735840" y="975600"/>
            <a:ext cx="1258920" cy="1438920"/>
          </a:xfrm>
          <a:custGeom>
            <a:avLst/>
            <a:gdLst/>
            <a:ah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algn="tl" blurRad="50760" dir="2700000" dist="1262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3" name="Table 63"/>
          <p:cNvGraphicFramePr/>
          <p:nvPr/>
        </p:nvGraphicFramePr>
        <p:xfrm>
          <a:off x="3309120" y="2506680"/>
          <a:ext cx="2156760" cy="3488040"/>
        </p:xfrm>
        <a:graphic>
          <a:graphicData uri="http://schemas.openxmlformats.org/drawingml/2006/table">
            <a:tbl>
              <a:tblPr>
                <a:effectLst>
                  <a:outerShdw dist="63360" dir="5400000" blurRad="5076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/>
                <a:gridCol w="1078560"/>
              </a:tblGrid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Training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Testing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78%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78%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75%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  <a:ea typeface="DejaVu Sans"/>
                        </a:rPr>
                        <a:t>79%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4" name="Table 69"/>
          <p:cNvGraphicFramePr/>
          <p:nvPr/>
        </p:nvGraphicFramePr>
        <p:xfrm>
          <a:off x="372960" y="3264120"/>
          <a:ext cx="2943000" cy="2705040"/>
        </p:xfrm>
        <a:graphic>
          <a:graphicData uri="http://schemas.openxmlformats.org/drawingml/2006/table">
            <a:tbl>
              <a:tblPr/>
              <a:tblGrid>
                <a:gridCol w="2943360"/>
              </a:tblGrid>
              <a:tr h="661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Accuracy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_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score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61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Precision_score 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19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Recall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_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score 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662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f1_</a:t>
                      </a: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score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05" name="Freeform: Shape 72"/>
          <p:cNvSpPr/>
          <p:nvPr/>
        </p:nvSpPr>
        <p:spPr>
          <a:xfrm>
            <a:off x="3316680" y="6089040"/>
            <a:ext cx="2155320" cy="340200"/>
          </a:xfrm>
          <a:custGeom>
            <a:avLst/>
            <a:gdLst/>
            <a:ah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Freeform: Shape 73"/>
          <p:cNvSpPr/>
          <p:nvPr/>
        </p:nvSpPr>
        <p:spPr>
          <a:xfrm>
            <a:off x="6373080" y="6084720"/>
            <a:ext cx="2155320" cy="340200"/>
          </a:xfrm>
          <a:custGeom>
            <a:avLst/>
            <a:gdLst/>
            <a:ah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Freeform: Shape 74"/>
          <p:cNvSpPr/>
          <p:nvPr/>
        </p:nvSpPr>
        <p:spPr>
          <a:xfrm>
            <a:off x="9300240" y="6095520"/>
            <a:ext cx="2155320" cy="340200"/>
          </a:xfrm>
          <a:custGeom>
            <a:avLst/>
            <a:gdLst/>
            <a:ah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Box 76"/>
          <p:cNvSpPr/>
          <p:nvPr/>
        </p:nvSpPr>
        <p:spPr>
          <a:xfrm>
            <a:off x="3748320" y="1392480"/>
            <a:ext cx="142740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MODEL 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(Decision Tree)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09" name="TextBox 77"/>
          <p:cNvSpPr/>
          <p:nvPr/>
        </p:nvSpPr>
        <p:spPr>
          <a:xfrm>
            <a:off x="6908400" y="1302840"/>
            <a:ext cx="1319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MODEL 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(Logistic Regression)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10" name="TextBox 78"/>
          <p:cNvSpPr/>
          <p:nvPr/>
        </p:nvSpPr>
        <p:spPr>
          <a:xfrm>
            <a:off x="9680040" y="1347120"/>
            <a:ext cx="1550520" cy="59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MODEL 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(Random Forest)</a:t>
            </a:r>
            <a:endParaRPr b="0" lang="en-IN" sz="1500" spc="-1" strike="noStrike">
              <a:latin typeface="Arial"/>
            </a:endParaRPr>
          </a:p>
        </p:txBody>
      </p:sp>
      <p:graphicFrame>
        <p:nvGraphicFramePr>
          <p:cNvPr id="211" name="Table 63"/>
          <p:cNvGraphicFramePr/>
          <p:nvPr/>
        </p:nvGraphicFramePr>
        <p:xfrm>
          <a:off x="6369120" y="2415240"/>
          <a:ext cx="2222640" cy="3584160"/>
        </p:xfrm>
        <a:graphic>
          <a:graphicData uri="http://schemas.openxmlformats.org/drawingml/2006/table">
            <a:tbl>
              <a:tblPr>
                <a:effectLst>
                  <a:outerShdw dist="63360" dir="5400000" blurRad="50760">
                    <a:srgbClr val="000000">
                      <a:alpha val="40000"/>
                    </a:srgbClr>
                  </a:outerShdw>
                </a:effectLst>
              </a:tblPr>
              <a:tblGrid>
                <a:gridCol w="1111320"/>
                <a:gridCol w="1111680"/>
              </a:tblGrid>
              <a:tr h="625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Training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Testing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721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81%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82%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745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745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81%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746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  <a:ea typeface="DejaVu Sans"/>
                        </a:rPr>
                        <a:t>82%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Table 63"/>
          <p:cNvGraphicFramePr/>
          <p:nvPr/>
        </p:nvGraphicFramePr>
        <p:xfrm>
          <a:off x="9293400" y="2512080"/>
          <a:ext cx="2156760" cy="3488040"/>
        </p:xfrm>
        <a:graphic>
          <a:graphicData uri="http://schemas.openxmlformats.org/drawingml/2006/table">
            <a:tbl>
              <a:tblPr>
                <a:effectLst>
                  <a:outerShdw dist="63360" dir="5400000" blurRad="5076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/>
                <a:gridCol w="1078560"/>
              </a:tblGrid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Training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Testing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80%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79%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76%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cc0099"/>
                          </a:solidFill>
                          <a:latin typeface="Calibri"/>
                          <a:ea typeface="DejaVu Sans"/>
                        </a:rPr>
                        <a:t>80%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TextBox 86"/>
          <p:cNvSpPr/>
          <p:nvPr/>
        </p:nvSpPr>
        <p:spPr>
          <a:xfrm>
            <a:off x="4059360" y="70920"/>
            <a:ext cx="53474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MODELS COMPARISION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8" dur="indefinite" restart="never" nodeType="tmRoot">
          <p:childTnLst>
            <p:seq>
              <p:cTn id="249" dur="indefinite" nodeType="mainSeq">
                <p:childTnLst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26"/>
          <p:cNvGrpSpPr/>
          <p:nvPr/>
        </p:nvGrpSpPr>
        <p:grpSpPr>
          <a:xfrm>
            <a:off x="333720" y="446400"/>
            <a:ext cx="1419840" cy="2793600"/>
            <a:chOff x="333720" y="446400"/>
            <a:chExt cx="1419840" cy="2793600"/>
          </a:xfrm>
        </p:grpSpPr>
        <p:sp>
          <p:nvSpPr>
            <p:cNvPr id="215" name="Hexagon 67"/>
            <p:cNvSpPr/>
            <p:nvPr/>
          </p:nvSpPr>
          <p:spPr>
            <a:xfrm rot="16200000">
              <a:off x="512280" y="2262600"/>
              <a:ext cx="939600" cy="10148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Arrow: Pentagon 68"/>
            <p:cNvSpPr/>
            <p:nvPr/>
          </p:nvSpPr>
          <p:spPr>
            <a:xfrm rot="5400000">
              <a:off x="84960" y="694800"/>
              <a:ext cx="1850760" cy="135360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92d05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Straight Connector 70"/>
            <p:cNvSpPr/>
            <p:nvPr/>
          </p:nvSpPr>
          <p:spPr>
            <a:xfrm flipH="1">
              <a:off x="474840" y="1656720"/>
              <a:ext cx="1211760" cy="109008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TextBox 117"/>
            <p:cNvSpPr/>
            <p:nvPr/>
          </p:nvSpPr>
          <p:spPr>
            <a:xfrm>
              <a:off x="399960" y="931680"/>
              <a:ext cx="13536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Age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19" name="Group 127"/>
          <p:cNvGrpSpPr/>
          <p:nvPr/>
        </p:nvGrpSpPr>
        <p:grpSpPr>
          <a:xfrm>
            <a:off x="1859040" y="1435680"/>
            <a:ext cx="1193040" cy="2834640"/>
            <a:chOff x="1859040" y="1435680"/>
            <a:chExt cx="1193040" cy="2834640"/>
          </a:xfrm>
        </p:grpSpPr>
        <p:sp>
          <p:nvSpPr>
            <p:cNvPr id="220" name="Hexagon 74"/>
            <p:cNvSpPr/>
            <p:nvPr/>
          </p:nvSpPr>
          <p:spPr>
            <a:xfrm rot="16200000">
              <a:off x="1981800" y="3232800"/>
              <a:ext cx="942840" cy="11318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Arrow: Pentagon 75"/>
            <p:cNvSpPr/>
            <p:nvPr/>
          </p:nvSpPr>
          <p:spPr>
            <a:xfrm rot="5400000">
              <a:off x="1518120" y="1776600"/>
              <a:ext cx="1865880" cy="11840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99190b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TextBox 113"/>
            <p:cNvSpPr/>
            <p:nvPr/>
          </p:nvSpPr>
          <p:spPr>
            <a:xfrm flipH="1">
              <a:off x="1886400" y="1709640"/>
              <a:ext cx="1165320" cy="100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Average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Glucose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Level</a:t>
              </a:r>
              <a:r>
                <a:rPr b="1" lang="en-GB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 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223" name="Group 128"/>
          <p:cNvGrpSpPr/>
          <p:nvPr/>
        </p:nvGrpSpPr>
        <p:grpSpPr>
          <a:xfrm>
            <a:off x="3350880" y="2160000"/>
            <a:ext cx="1270080" cy="2700000"/>
            <a:chOff x="3350880" y="2160000"/>
            <a:chExt cx="1270080" cy="2700000"/>
          </a:xfrm>
        </p:grpSpPr>
        <p:sp>
          <p:nvSpPr>
            <p:cNvPr id="224" name="Hexagon 82"/>
            <p:cNvSpPr/>
            <p:nvPr/>
          </p:nvSpPr>
          <p:spPr>
            <a:xfrm rot="16200000">
              <a:off x="3444840" y="3862080"/>
              <a:ext cx="916560" cy="107892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Arrow: Pentagon 83"/>
            <p:cNvSpPr/>
            <p:nvPr/>
          </p:nvSpPr>
          <p:spPr>
            <a:xfrm rot="5400000">
              <a:off x="3000600" y="2523960"/>
              <a:ext cx="1807200" cy="107892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0070c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Straight Connector 105"/>
            <p:cNvSpPr/>
            <p:nvPr/>
          </p:nvSpPr>
          <p:spPr>
            <a:xfrm flipH="1">
              <a:off x="3363840" y="3525480"/>
              <a:ext cx="1080000" cy="86040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TextBox 115"/>
            <p:cNvSpPr/>
            <p:nvPr/>
          </p:nvSpPr>
          <p:spPr>
            <a:xfrm>
              <a:off x="3350880" y="2711520"/>
              <a:ext cx="12700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B.M.I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28" name="Group 129"/>
          <p:cNvGrpSpPr/>
          <p:nvPr/>
        </p:nvGrpSpPr>
        <p:grpSpPr>
          <a:xfrm>
            <a:off x="4752360" y="3172680"/>
            <a:ext cx="1275480" cy="2758680"/>
            <a:chOff x="4752360" y="3172680"/>
            <a:chExt cx="1275480" cy="2758680"/>
          </a:xfrm>
        </p:grpSpPr>
        <p:sp>
          <p:nvSpPr>
            <p:cNvPr id="229" name="Hexagon 86"/>
            <p:cNvSpPr/>
            <p:nvPr/>
          </p:nvSpPr>
          <p:spPr>
            <a:xfrm rot="16200000">
              <a:off x="4816800" y="4930200"/>
              <a:ext cx="936360" cy="106560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Arrow: Pentagon 87"/>
            <p:cNvSpPr/>
            <p:nvPr/>
          </p:nvSpPr>
          <p:spPr>
            <a:xfrm rot="5400000">
              <a:off x="4362840" y="3562920"/>
              <a:ext cx="1846440" cy="106560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7030a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Straight Connector 106"/>
            <p:cNvSpPr/>
            <p:nvPr/>
          </p:nvSpPr>
          <p:spPr>
            <a:xfrm flipH="1">
              <a:off x="4752360" y="4554000"/>
              <a:ext cx="1066680" cy="87876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TextBox 111"/>
            <p:cNvSpPr/>
            <p:nvPr/>
          </p:nvSpPr>
          <p:spPr>
            <a:xfrm>
              <a:off x="4796280" y="3593520"/>
              <a:ext cx="123156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Work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Type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33" name="Group 130"/>
          <p:cNvGrpSpPr/>
          <p:nvPr/>
        </p:nvGrpSpPr>
        <p:grpSpPr>
          <a:xfrm>
            <a:off x="6244560" y="3171960"/>
            <a:ext cx="1289880" cy="2806920"/>
            <a:chOff x="6244560" y="3171960"/>
            <a:chExt cx="1289880" cy="2806920"/>
          </a:xfrm>
        </p:grpSpPr>
        <p:sp>
          <p:nvSpPr>
            <p:cNvPr id="234" name="Hexagon 90"/>
            <p:cNvSpPr/>
            <p:nvPr/>
          </p:nvSpPr>
          <p:spPr>
            <a:xfrm rot="16200000">
              <a:off x="6297840" y="4946040"/>
              <a:ext cx="98604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Arrow: Pentagon 91"/>
            <p:cNvSpPr/>
            <p:nvPr/>
          </p:nvSpPr>
          <p:spPr>
            <a:xfrm rot="5400000">
              <a:off x="5877360" y="3546360"/>
              <a:ext cx="1799640" cy="105048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008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TextBox 112"/>
            <p:cNvSpPr/>
            <p:nvPr/>
          </p:nvSpPr>
          <p:spPr>
            <a:xfrm>
              <a:off x="6244560" y="3588840"/>
              <a:ext cx="1289880" cy="100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Smoking 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Status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37" name="Group 131"/>
          <p:cNvGrpSpPr/>
          <p:nvPr/>
        </p:nvGrpSpPr>
        <p:grpSpPr>
          <a:xfrm>
            <a:off x="7683480" y="2160000"/>
            <a:ext cx="1325160" cy="2778120"/>
            <a:chOff x="7683480" y="2160000"/>
            <a:chExt cx="1325160" cy="2778120"/>
          </a:xfrm>
        </p:grpSpPr>
        <p:sp>
          <p:nvSpPr>
            <p:cNvPr id="238" name="Hexagon 94"/>
            <p:cNvSpPr/>
            <p:nvPr/>
          </p:nvSpPr>
          <p:spPr>
            <a:xfrm rot="16200000">
              <a:off x="7764480" y="3872880"/>
              <a:ext cx="983880" cy="11462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Arrow: Pentagon 95"/>
            <p:cNvSpPr/>
            <p:nvPr/>
          </p:nvSpPr>
          <p:spPr>
            <a:xfrm rot="5400000">
              <a:off x="7365240" y="2523960"/>
              <a:ext cx="1807200" cy="107892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fc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Straight Connector 108"/>
            <p:cNvSpPr/>
            <p:nvPr/>
          </p:nvSpPr>
          <p:spPr>
            <a:xfrm flipH="1">
              <a:off x="7693200" y="3520080"/>
              <a:ext cx="1080000" cy="86040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TextBox 116"/>
            <p:cNvSpPr/>
            <p:nvPr/>
          </p:nvSpPr>
          <p:spPr>
            <a:xfrm>
              <a:off x="7738560" y="2616120"/>
              <a:ext cx="127008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Home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Town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42" name="Group 132"/>
          <p:cNvGrpSpPr/>
          <p:nvPr/>
        </p:nvGrpSpPr>
        <p:grpSpPr>
          <a:xfrm>
            <a:off x="9065160" y="1437120"/>
            <a:ext cx="1497600" cy="2702880"/>
            <a:chOff x="9065160" y="1437120"/>
            <a:chExt cx="1497600" cy="2702880"/>
          </a:xfrm>
        </p:grpSpPr>
        <p:sp>
          <p:nvSpPr>
            <p:cNvPr id="243" name="Hexagon 98"/>
            <p:cNvSpPr/>
            <p:nvPr/>
          </p:nvSpPr>
          <p:spPr>
            <a:xfrm rot="16200000">
              <a:off x="9204840" y="3142080"/>
              <a:ext cx="916560" cy="107892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Arrow: Pentagon 99"/>
            <p:cNvSpPr/>
            <p:nvPr/>
          </p:nvSpPr>
          <p:spPr>
            <a:xfrm rot="5400000">
              <a:off x="8754840" y="1747080"/>
              <a:ext cx="1807200" cy="118692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f0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Straight Connector 109"/>
            <p:cNvSpPr/>
            <p:nvPr/>
          </p:nvSpPr>
          <p:spPr>
            <a:xfrm flipH="1">
              <a:off x="9123840" y="2758680"/>
              <a:ext cx="1127880" cy="91620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Box 119"/>
            <p:cNvSpPr/>
            <p:nvPr/>
          </p:nvSpPr>
          <p:spPr>
            <a:xfrm>
              <a:off x="9123840" y="2050920"/>
              <a:ext cx="1438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Gender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47" name="Group 133"/>
          <p:cNvGrpSpPr/>
          <p:nvPr/>
        </p:nvGrpSpPr>
        <p:grpSpPr>
          <a:xfrm>
            <a:off x="10420560" y="520920"/>
            <a:ext cx="1770120" cy="2719080"/>
            <a:chOff x="10420560" y="520920"/>
            <a:chExt cx="1770120" cy="2719080"/>
          </a:xfrm>
        </p:grpSpPr>
        <p:sp>
          <p:nvSpPr>
            <p:cNvPr id="248" name="Hexagon 78"/>
            <p:cNvSpPr/>
            <p:nvPr/>
          </p:nvSpPr>
          <p:spPr>
            <a:xfrm rot="16200000">
              <a:off x="10644840" y="2242080"/>
              <a:ext cx="916920" cy="107892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algn="tr" blurRad="444600" dir="8100000" dist="37674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Arrow: Pentagon 79"/>
            <p:cNvSpPr/>
            <p:nvPr/>
          </p:nvSpPr>
          <p:spPr>
            <a:xfrm rot="5400000">
              <a:off x="10236960" y="704160"/>
              <a:ext cx="1806120" cy="143892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5ad7a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Straight Connector 110"/>
            <p:cNvSpPr/>
            <p:nvPr/>
          </p:nvSpPr>
          <p:spPr>
            <a:xfrm flipH="1">
              <a:off x="10569960" y="1707480"/>
              <a:ext cx="1288800" cy="1063800"/>
            </a:xfrm>
            <a:prstGeom prst="line">
              <a:avLst/>
            </a:prstGeom>
            <a:ln cap="rnd"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TextBox 114"/>
            <p:cNvSpPr/>
            <p:nvPr/>
          </p:nvSpPr>
          <p:spPr>
            <a:xfrm>
              <a:off x="10575360" y="855000"/>
              <a:ext cx="161532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Ever 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Married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252" name="TextBox 158"/>
          <p:cNvSpPr/>
          <p:nvPr/>
        </p:nvSpPr>
        <p:spPr>
          <a:xfrm>
            <a:off x="4577400" y="0"/>
            <a:ext cx="3035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Key Insights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3" name="TextBox 159"/>
          <p:cNvSpPr/>
          <p:nvPr/>
        </p:nvSpPr>
        <p:spPr>
          <a:xfrm>
            <a:off x="4298040" y="6417720"/>
            <a:ext cx="358740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Picture 5" descr="Shape, rectangle&#10;&#10;Description automatically generated"/>
          <p:cNvPicPr/>
          <p:nvPr/>
        </p:nvPicPr>
        <p:blipFill>
          <a:blip r:embed="rId1"/>
          <a:stretch/>
        </p:blipFill>
        <p:spPr>
          <a:xfrm>
            <a:off x="3648600" y="4152960"/>
            <a:ext cx="546120" cy="54612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13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9419760" y="3424680"/>
            <a:ext cx="489960" cy="523800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14" descr=""/>
          <p:cNvPicPr/>
          <p:nvPr/>
        </p:nvPicPr>
        <p:blipFill>
          <a:blip r:embed="rId3"/>
          <a:stretch/>
        </p:blipFill>
        <p:spPr>
          <a:xfrm>
            <a:off x="10842840" y="2464920"/>
            <a:ext cx="534960" cy="52704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16" descr=""/>
          <p:cNvPicPr/>
          <p:nvPr/>
        </p:nvPicPr>
        <p:blipFill>
          <a:blip r:embed="rId4"/>
          <a:stretch/>
        </p:blipFill>
        <p:spPr>
          <a:xfrm>
            <a:off x="7989840" y="4157280"/>
            <a:ext cx="593280" cy="5148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17" descr="Logo&#10;&#10;Description automatically generated"/>
          <p:cNvPicPr/>
          <p:nvPr/>
        </p:nvPicPr>
        <p:blipFill>
          <a:blip r:embed="rId5"/>
          <a:stretch/>
        </p:blipFill>
        <p:spPr>
          <a:xfrm rot="900000">
            <a:off x="6485760" y="5129640"/>
            <a:ext cx="635760" cy="68076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18" descr=""/>
          <p:cNvPicPr/>
          <p:nvPr/>
        </p:nvPicPr>
        <p:blipFill>
          <a:blip r:embed="rId6"/>
          <a:stretch/>
        </p:blipFill>
        <p:spPr>
          <a:xfrm>
            <a:off x="2068560" y="3432960"/>
            <a:ext cx="758880" cy="69732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19" descr=""/>
          <p:cNvPicPr/>
          <p:nvPr/>
        </p:nvPicPr>
        <p:blipFill>
          <a:blip r:embed="rId7"/>
          <a:stretch/>
        </p:blipFill>
        <p:spPr>
          <a:xfrm>
            <a:off x="5004720" y="5116680"/>
            <a:ext cx="579600" cy="579600"/>
          </a:xfrm>
          <a:prstGeom prst="rect">
            <a:avLst/>
          </a:prstGeom>
          <a:ln w="0">
            <a:noFill/>
          </a:ln>
        </p:spPr>
      </p:pic>
      <p:sp>
        <p:nvSpPr>
          <p:cNvPr id="261" name="TextBox 1"/>
          <p:cNvSpPr/>
          <p:nvPr/>
        </p:nvSpPr>
        <p:spPr>
          <a:xfrm>
            <a:off x="3043440" y="757440"/>
            <a:ext cx="5947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Most Important features that Influence the Problem.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62" name="Picture 2" descr=""/>
          <p:cNvPicPr/>
          <p:nvPr/>
        </p:nvPicPr>
        <p:blipFill>
          <a:blip r:embed="rId8"/>
          <a:stretch/>
        </p:blipFill>
        <p:spPr>
          <a:xfrm>
            <a:off x="627480" y="2431800"/>
            <a:ext cx="671760" cy="70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: Shape 27"/>
          <p:cNvSpPr/>
          <p:nvPr/>
        </p:nvSpPr>
        <p:spPr>
          <a:xfrm>
            <a:off x="-2183040" y="-885600"/>
            <a:ext cx="7773120" cy="489240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TextBox 28"/>
          <p:cNvSpPr/>
          <p:nvPr/>
        </p:nvSpPr>
        <p:spPr>
          <a:xfrm>
            <a:off x="103680" y="5882040"/>
            <a:ext cx="5164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Preventing Measures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265" name="Group 132"/>
          <p:cNvGrpSpPr/>
          <p:nvPr/>
        </p:nvGrpSpPr>
        <p:grpSpPr>
          <a:xfrm>
            <a:off x="0" y="-5160240"/>
            <a:ext cx="1798920" cy="5171400"/>
            <a:chOff x="0" y="-5160240"/>
            <a:chExt cx="1798920" cy="5171400"/>
          </a:xfrm>
        </p:grpSpPr>
        <p:sp>
          <p:nvSpPr>
            <p:cNvPr id="266" name="Circle: Hollow 55"/>
            <p:cNvSpPr/>
            <p:nvPr/>
          </p:nvSpPr>
          <p:spPr>
            <a:xfrm>
              <a:off x="0" y="-1787760"/>
              <a:ext cx="1798920" cy="1798920"/>
            </a:xfrm>
            <a:prstGeom prst="donut">
              <a:avLst>
                <a:gd name="adj" fmla="val 6412"/>
              </a:avLst>
            </a:prstGeom>
            <a:solidFill>
              <a:srgbClr val="9919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TextBox 65"/>
            <p:cNvSpPr/>
            <p:nvPr/>
          </p:nvSpPr>
          <p:spPr>
            <a:xfrm>
              <a:off x="228240" y="-1355400"/>
              <a:ext cx="1479600" cy="100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Organising Awareness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Camps.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68" name="Straight Connector 86"/>
            <p:cNvSpPr/>
            <p:nvPr/>
          </p:nvSpPr>
          <p:spPr>
            <a:xfrm flipH="1">
              <a:off x="885600" y="-5160240"/>
              <a:ext cx="14040" cy="3376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9" name="Group 133"/>
          <p:cNvGrpSpPr/>
          <p:nvPr/>
        </p:nvGrpSpPr>
        <p:grpSpPr>
          <a:xfrm>
            <a:off x="1903320" y="-4299120"/>
            <a:ext cx="2518920" cy="4298040"/>
            <a:chOff x="1903320" y="-4299120"/>
            <a:chExt cx="2518920" cy="4298040"/>
          </a:xfrm>
        </p:grpSpPr>
        <p:sp>
          <p:nvSpPr>
            <p:cNvPr id="270" name="Circle: Hollow 56"/>
            <p:cNvSpPr/>
            <p:nvPr/>
          </p:nvSpPr>
          <p:spPr>
            <a:xfrm>
              <a:off x="1903320" y="-2520000"/>
              <a:ext cx="2518920" cy="2518920"/>
            </a:xfrm>
            <a:prstGeom prst="donut">
              <a:avLst>
                <a:gd name="adj" fmla="val 6412"/>
              </a:avLst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Straight Connector 90"/>
            <p:cNvSpPr/>
            <p:nvPr/>
          </p:nvSpPr>
          <p:spPr>
            <a:xfrm>
              <a:off x="3163320" y="-4299120"/>
              <a:ext cx="360" cy="1801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TextBox 128"/>
            <p:cNvSpPr/>
            <p:nvPr/>
          </p:nvSpPr>
          <p:spPr>
            <a:xfrm>
              <a:off x="2163960" y="-1677960"/>
              <a:ext cx="2182320" cy="100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Proper Healthcare Diagnostic Mechanisms. 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73" name="Group 134"/>
          <p:cNvGrpSpPr/>
          <p:nvPr/>
        </p:nvGrpSpPr>
        <p:grpSpPr>
          <a:xfrm>
            <a:off x="4443480" y="-5274360"/>
            <a:ext cx="2158920" cy="5260680"/>
            <a:chOff x="4443480" y="-5274360"/>
            <a:chExt cx="2158920" cy="5260680"/>
          </a:xfrm>
        </p:grpSpPr>
        <p:sp>
          <p:nvSpPr>
            <p:cNvPr id="274" name="Circle: Hollow 67"/>
            <p:cNvSpPr/>
            <p:nvPr/>
          </p:nvSpPr>
          <p:spPr>
            <a:xfrm>
              <a:off x="4443480" y="-2172600"/>
              <a:ext cx="2158920" cy="2158920"/>
            </a:xfrm>
            <a:prstGeom prst="donut">
              <a:avLst>
                <a:gd name="adj" fmla="val 6412"/>
              </a:avLst>
            </a:prstGeom>
            <a:solidFill>
              <a:srgbClr val="f5a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Straight Connector 92"/>
            <p:cNvSpPr/>
            <p:nvPr/>
          </p:nvSpPr>
          <p:spPr>
            <a:xfrm>
              <a:off x="5512680" y="-5274360"/>
              <a:ext cx="10800" cy="31017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TextBox 129"/>
            <p:cNvSpPr/>
            <p:nvPr/>
          </p:nvSpPr>
          <p:spPr>
            <a:xfrm>
              <a:off x="4780800" y="-1585080"/>
              <a:ext cx="1479600" cy="100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Use of Advanced Technology.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77" name="Group 135"/>
          <p:cNvGrpSpPr/>
          <p:nvPr/>
        </p:nvGrpSpPr>
        <p:grpSpPr>
          <a:xfrm>
            <a:off x="6925320" y="-4357800"/>
            <a:ext cx="2518920" cy="4361040"/>
            <a:chOff x="6925320" y="-4357800"/>
            <a:chExt cx="2518920" cy="4361040"/>
          </a:xfrm>
        </p:grpSpPr>
        <p:sp>
          <p:nvSpPr>
            <p:cNvPr id="278" name="Circle: Hollow 76"/>
            <p:cNvSpPr/>
            <p:nvPr/>
          </p:nvSpPr>
          <p:spPr>
            <a:xfrm>
              <a:off x="6925320" y="-2515680"/>
              <a:ext cx="2518920" cy="2518920"/>
            </a:xfrm>
            <a:prstGeom prst="donut">
              <a:avLst>
                <a:gd name="adj" fmla="val 6412"/>
              </a:avLst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Straight Connector 120"/>
            <p:cNvSpPr/>
            <p:nvPr/>
          </p:nvSpPr>
          <p:spPr>
            <a:xfrm>
              <a:off x="8167680" y="-4357800"/>
              <a:ext cx="17280" cy="184212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TextBox 130"/>
            <p:cNvSpPr/>
            <p:nvPr/>
          </p:nvSpPr>
          <p:spPr>
            <a:xfrm>
              <a:off x="7406280" y="-1765800"/>
              <a:ext cx="1479600" cy="100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Maintaining Proper Health Diet.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81" name="Group 136"/>
          <p:cNvGrpSpPr/>
          <p:nvPr/>
        </p:nvGrpSpPr>
        <p:grpSpPr>
          <a:xfrm>
            <a:off x="9644040" y="-5274360"/>
            <a:ext cx="2518920" cy="5182200"/>
            <a:chOff x="9644040" y="-5274360"/>
            <a:chExt cx="2518920" cy="5182200"/>
          </a:xfrm>
        </p:grpSpPr>
        <p:sp>
          <p:nvSpPr>
            <p:cNvPr id="282" name="Circle: Hollow 106"/>
            <p:cNvSpPr/>
            <p:nvPr/>
          </p:nvSpPr>
          <p:spPr>
            <a:xfrm>
              <a:off x="9644040" y="-2611080"/>
              <a:ext cx="2518920" cy="2518920"/>
            </a:xfrm>
            <a:prstGeom prst="donut">
              <a:avLst>
                <a:gd name="adj" fmla="val 6412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Straight Connector 121"/>
            <p:cNvSpPr/>
            <p:nvPr/>
          </p:nvSpPr>
          <p:spPr>
            <a:xfrm>
              <a:off x="10893600" y="-5274360"/>
              <a:ext cx="10440" cy="266328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TextBox 131"/>
            <p:cNvSpPr/>
            <p:nvPr/>
          </p:nvSpPr>
          <p:spPr>
            <a:xfrm>
              <a:off x="10146240" y="-2154240"/>
              <a:ext cx="1658880" cy="161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Avoiding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Hormone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Replacement Therapy for Women.</a:t>
              </a:r>
              <a:endParaRPr b="0" lang="en-IN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1.48148E-006 L 0.00117 0.7581 E">
                                      <p:cBhvr>
                                        <p:cTn id="294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000"/>
                            </p:stCondLst>
                            <p:childTnLst>
                              <p:par>
                                <p:cTn id="296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-4.07407E-006 L -0.00235 0.63172 E">
                                      <p:cBhvr>
                                        <p:cTn id="297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9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006 -3.33333E-006 L -0.0052 0.75973 E">
                                      <p:cBhvr>
                                        <p:cTn id="300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6000"/>
                            </p:stCondLst>
                            <p:childTnLst>
                              <p:par>
                                <p:cTn id="302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006 1.11111E-006 L -4.16667E-006 0.63148 E">
                                      <p:cBhvr>
                                        <p:cTn id="303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8000"/>
                            </p:stCondLst>
                            <p:childTnLst>
                              <p:par>
                                <p:cTn id="305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2.22222E-006 L -0.00599 0.77384 E">
                                      <p:cBhvr>
                                        <p:cTn id="306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traight Connector 73"/>
          <p:cNvSpPr/>
          <p:nvPr/>
        </p:nvSpPr>
        <p:spPr>
          <a:xfrm flipH="1" flipV="1">
            <a:off x="4458240" y="-4320"/>
            <a:ext cx="10440" cy="1207440"/>
          </a:xfrm>
          <a:prstGeom prst="line">
            <a:avLst/>
          </a:prstGeom>
          <a:ln w="254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Straight Connector 89"/>
          <p:cNvSpPr/>
          <p:nvPr/>
        </p:nvSpPr>
        <p:spPr>
          <a:xfrm flipH="1" flipV="1">
            <a:off x="7328160" y="-4320"/>
            <a:ext cx="10800" cy="1207440"/>
          </a:xfrm>
          <a:prstGeom prst="line">
            <a:avLst/>
          </a:prstGeom>
          <a:ln w="254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TextBox 28"/>
          <p:cNvSpPr/>
          <p:nvPr/>
        </p:nvSpPr>
        <p:spPr>
          <a:xfrm>
            <a:off x="4105440" y="-82440"/>
            <a:ext cx="45284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88" name="Oval 4"/>
          <p:cNvSpPr/>
          <p:nvPr/>
        </p:nvSpPr>
        <p:spPr>
          <a:xfrm>
            <a:off x="905400" y="2619360"/>
            <a:ext cx="1486440" cy="551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Oval 9"/>
          <p:cNvSpPr/>
          <p:nvPr/>
        </p:nvSpPr>
        <p:spPr>
          <a:xfrm>
            <a:off x="1095480" y="2401920"/>
            <a:ext cx="1005480" cy="1072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Right Triangle 1"/>
          <p:cNvSpPr/>
          <p:nvPr/>
        </p:nvSpPr>
        <p:spPr>
          <a:xfrm>
            <a:off x="1568520" y="1175760"/>
            <a:ext cx="849600" cy="173844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Right Triangle 1"/>
          <p:cNvSpPr/>
          <p:nvPr/>
        </p:nvSpPr>
        <p:spPr>
          <a:xfrm>
            <a:off x="1513440" y="1295640"/>
            <a:ext cx="536040" cy="138564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Right Triangle 1"/>
          <p:cNvSpPr/>
          <p:nvPr/>
        </p:nvSpPr>
        <p:spPr>
          <a:xfrm flipH="1">
            <a:off x="890640" y="1175760"/>
            <a:ext cx="906480" cy="173268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Freeform: Shape 63"/>
          <p:cNvSpPr/>
          <p:nvPr/>
        </p:nvSpPr>
        <p:spPr>
          <a:xfrm rot="1932000">
            <a:off x="1051560" y="1176840"/>
            <a:ext cx="529920" cy="183960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Oval 65"/>
          <p:cNvSpPr/>
          <p:nvPr/>
        </p:nvSpPr>
        <p:spPr>
          <a:xfrm>
            <a:off x="-103320" y="5399280"/>
            <a:ext cx="3232440" cy="10234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Straight Connector 15"/>
          <p:cNvSpPr/>
          <p:nvPr/>
        </p:nvSpPr>
        <p:spPr>
          <a:xfrm flipH="1" flipV="1">
            <a:off x="1537560" y="-33120"/>
            <a:ext cx="10440" cy="1207800"/>
          </a:xfrm>
          <a:prstGeom prst="line">
            <a:avLst/>
          </a:prstGeom>
          <a:ln w="254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Oval 67"/>
          <p:cNvSpPr/>
          <p:nvPr/>
        </p:nvSpPr>
        <p:spPr>
          <a:xfrm>
            <a:off x="3785400" y="2610720"/>
            <a:ext cx="1486440" cy="551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Right Triangle 1"/>
          <p:cNvSpPr/>
          <p:nvPr/>
        </p:nvSpPr>
        <p:spPr>
          <a:xfrm>
            <a:off x="4448520" y="1167120"/>
            <a:ext cx="849600" cy="173844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Right Triangle 1"/>
          <p:cNvSpPr/>
          <p:nvPr/>
        </p:nvSpPr>
        <p:spPr>
          <a:xfrm>
            <a:off x="4393440" y="1287000"/>
            <a:ext cx="536040" cy="138564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Right Triangle 1"/>
          <p:cNvSpPr/>
          <p:nvPr/>
        </p:nvSpPr>
        <p:spPr>
          <a:xfrm flipH="1">
            <a:off x="3770640" y="1167120"/>
            <a:ext cx="906480" cy="173268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Freeform: Shape 72"/>
          <p:cNvSpPr/>
          <p:nvPr/>
        </p:nvSpPr>
        <p:spPr>
          <a:xfrm rot="1932000">
            <a:off x="3931560" y="1168200"/>
            <a:ext cx="529920" cy="183960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Oval 83"/>
          <p:cNvSpPr/>
          <p:nvPr/>
        </p:nvSpPr>
        <p:spPr>
          <a:xfrm>
            <a:off x="6665400" y="2648160"/>
            <a:ext cx="1486440" cy="551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Right Triangle 1"/>
          <p:cNvSpPr/>
          <p:nvPr/>
        </p:nvSpPr>
        <p:spPr>
          <a:xfrm>
            <a:off x="7328520" y="1204200"/>
            <a:ext cx="849600" cy="173844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Right Triangle 1"/>
          <p:cNvSpPr/>
          <p:nvPr/>
        </p:nvSpPr>
        <p:spPr>
          <a:xfrm>
            <a:off x="7273440" y="1324440"/>
            <a:ext cx="536040" cy="138564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Right Triangle 1"/>
          <p:cNvSpPr/>
          <p:nvPr/>
        </p:nvSpPr>
        <p:spPr>
          <a:xfrm flipH="1">
            <a:off x="6650640" y="1204200"/>
            <a:ext cx="906480" cy="173268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Freeform: Shape 88"/>
          <p:cNvSpPr/>
          <p:nvPr/>
        </p:nvSpPr>
        <p:spPr>
          <a:xfrm rot="1932000">
            <a:off x="6811560" y="1205640"/>
            <a:ext cx="529920" cy="183960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Oval 94"/>
          <p:cNvSpPr/>
          <p:nvPr/>
        </p:nvSpPr>
        <p:spPr>
          <a:xfrm>
            <a:off x="9545400" y="2648160"/>
            <a:ext cx="1486440" cy="5511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ight Triangle 1"/>
          <p:cNvSpPr/>
          <p:nvPr/>
        </p:nvSpPr>
        <p:spPr>
          <a:xfrm>
            <a:off x="10208520" y="1204200"/>
            <a:ext cx="849600" cy="173844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Right Triangle 1"/>
          <p:cNvSpPr/>
          <p:nvPr/>
        </p:nvSpPr>
        <p:spPr>
          <a:xfrm>
            <a:off x="10153440" y="1324440"/>
            <a:ext cx="536040" cy="138564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Right Triangle 1"/>
          <p:cNvSpPr/>
          <p:nvPr/>
        </p:nvSpPr>
        <p:spPr>
          <a:xfrm flipH="1">
            <a:off x="9530640" y="1204200"/>
            <a:ext cx="906480" cy="173268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Freeform: Shape 99"/>
          <p:cNvSpPr/>
          <p:nvPr/>
        </p:nvSpPr>
        <p:spPr>
          <a:xfrm rot="1932000">
            <a:off x="9691560" y="1205640"/>
            <a:ext cx="529920" cy="183960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Straight Connector 100"/>
          <p:cNvSpPr/>
          <p:nvPr/>
        </p:nvSpPr>
        <p:spPr>
          <a:xfrm flipH="1" flipV="1">
            <a:off x="10208160" y="-4320"/>
            <a:ext cx="10800" cy="1207440"/>
          </a:xfrm>
          <a:prstGeom prst="line">
            <a:avLst/>
          </a:prstGeom>
          <a:ln w="254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Oval 101"/>
          <p:cNvSpPr/>
          <p:nvPr/>
        </p:nvSpPr>
        <p:spPr>
          <a:xfrm>
            <a:off x="3918960" y="2478960"/>
            <a:ext cx="1005480" cy="1072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Oval 102"/>
          <p:cNvSpPr/>
          <p:nvPr/>
        </p:nvSpPr>
        <p:spPr>
          <a:xfrm>
            <a:off x="2753640" y="5400000"/>
            <a:ext cx="3232440" cy="10234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Oval 103"/>
          <p:cNvSpPr/>
          <p:nvPr/>
        </p:nvSpPr>
        <p:spPr>
          <a:xfrm>
            <a:off x="6892560" y="2467800"/>
            <a:ext cx="1005480" cy="1072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Oval 104"/>
          <p:cNvSpPr/>
          <p:nvPr/>
        </p:nvSpPr>
        <p:spPr>
          <a:xfrm>
            <a:off x="5727240" y="5400000"/>
            <a:ext cx="3232440" cy="10234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Oval 105"/>
          <p:cNvSpPr/>
          <p:nvPr/>
        </p:nvSpPr>
        <p:spPr>
          <a:xfrm>
            <a:off x="9790560" y="2469960"/>
            <a:ext cx="1005480" cy="1072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Oval 106"/>
          <p:cNvSpPr/>
          <p:nvPr/>
        </p:nvSpPr>
        <p:spPr>
          <a:xfrm>
            <a:off x="8647200" y="5760000"/>
            <a:ext cx="3232440" cy="10234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TextBox 107"/>
          <p:cNvSpPr/>
          <p:nvPr/>
        </p:nvSpPr>
        <p:spPr>
          <a:xfrm>
            <a:off x="278280" y="3616560"/>
            <a:ext cx="2850840" cy="2010240"/>
          </a:xfrm>
          <a:prstGeom prst="rect">
            <a:avLst/>
          </a:prstGeom>
          <a:noFill/>
          <a:ln w="0">
            <a:noFill/>
          </a:ln>
          <a:effectLst>
            <a:glow rad="139680">
              <a:srgbClr val="009696">
                <a:alpha val="40000"/>
              </a:srgb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Organising Awareness Camps.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Organising Awareness camps Across the small Towns and villages.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9" name="TextBox 108"/>
          <p:cNvSpPr/>
          <p:nvPr/>
        </p:nvSpPr>
        <p:spPr>
          <a:xfrm>
            <a:off x="2977560" y="3631320"/>
            <a:ext cx="337320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Exercise your Body.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best medicine to cure any disease is to never get one.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TextBox 109"/>
          <p:cNvSpPr/>
          <p:nvPr/>
        </p:nvSpPr>
        <p:spPr>
          <a:xfrm>
            <a:off x="6270840" y="3640680"/>
            <a:ext cx="2750760" cy="24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Medical Vans.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,Sans-Serif"/>
              <a:buChar char="Ø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Setting up medical vans or medical stations for emergency situations on the roads.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21" name="TextBox 110"/>
          <p:cNvSpPr/>
          <p:nvPr/>
        </p:nvSpPr>
        <p:spPr>
          <a:xfrm>
            <a:off x="9015480" y="3663000"/>
            <a:ext cx="3232440" cy="25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Teaching How to handle emergency situations.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Organising Mock drills in the universities and companies to help students and employees cop up with the emergency situation.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4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7" dur="2000" fill="hold"/>
                                        <p:tgtEl>
                                          <p:spTgt spid="2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2000" fill="hold"/>
                                        <p:tgtEl>
                                          <p:spTgt spid="3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0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5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5" dur="2000" fill="hold"/>
                                        <p:tgtEl>
                                          <p:spTgt spid="3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9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0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1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4" dur="2000" fill="hold"/>
                                        <p:tgtEl>
                                          <p:spTgt spid="3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3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2020-06-28T12:47:28Z</dcterms:created>
  <dc:creator>Mohammad Ahsan</dc:creator>
  <dc:description/>
  <dc:language>en-IN</dc:language>
  <cp:lastModifiedBy/>
  <dcterms:modified xsi:type="dcterms:W3CDTF">2021-06-24T13:41:53Z</dcterms:modified>
  <cp:revision>940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