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b0f0"/>
            </a:gs>
            <a:gs pos="100000">
              <a:srgbClr val="a6d3da"/>
            </a:gs>
          </a:gsLst>
          <a:lin ang="16200000"/>
        </a:gradFill>
      </p:bgPr>
    </p:bg>
    <p:spTree>
      <p:nvGrpSpPr>
        <p:cNvPr id="1" name=""/>
        <p:cNvGrpSpPr/>
        <p:nvPr/>
      </p:nvGrpSpPr>
      <p:grpSpPr>
        <a:xfrm>
          <a:off x="0" y="0"/>
          <a:ext cx="0" cy="0"/>
          <a:chOff x="0" y="0"/>
          <a:chExt cx="0" cy="0"/>
        </a:xfrm>
      </p:grpSpPr>
      <p:grpSp>
        <p:nvGrpSpPr>
          <p:cNvPr id="0" name="Group 8"/>
          <p:cNvGrpSpPr/>
          <p:nvPr/>
        </p:nvGrpSpPr>
        <p:grpSpPr>
          <a:xfrm>
            <a:off x="0" y="758880"/>
            <a:ext cx="6098040" cy="6098040"/>
            <a:chOff x="0" y="758880"/>
            <a:chExt cx="6098040" cy="6098040"/>
          </a:xfrm>
        </p:grpSpPr>
        <p:sp>
          <p:nvSpPr>
            <p:cNvPr id="1" name="Freeform 9"/>
            <p:cNvSpPr/>
            <p:nvPr/>
          </p:nvSpPr>
          <p:spPr>
            <a:xfrm>
              <a:off x="0" y="758880"/>
              <a:ext cx="3072600" cy="4097160"/>
            </a:xfrm>
            <a:custGeom>
              <a:avLst/>
              <a:gdLst/>
              <a:ahLst/>
              <a:rect l="l" t="t" r="r" b="b"/>
              <a:pathLst>
                <a:path w="1789" h="2386">
                  <a:moveTo>
                    <a:pt x="0" y="0"/>
                  </a:moveTo>
                  <a:lnTo>
                    <a:pt x="0" y="1194"/>
                  </a:lnTo>
                  <a:lnTo>
                    <a:pt x="1192" y="2386"/>
                  </a:lnTo>
                  <a:lnTo>
                    <a:pt x="1789" y="1789"/>
                  </a:lnTo>
                  <a:lnTo>
                    <a:pt x="0" y="0"/>
                  </a:lnTo>
                  <a:close/>
                </a:path>
              </a:pathLst>
            </a:custGeom>
            <a:solidFill>
              <a:schemeClr val="accent3"/>
            </a:solidFill>
            <a:ln w="0">
              <a:noFill/>
            </a:ln>
          </p:spPr>
          <p:style>
            <a:lnRef idx="0"/>
            <a:fillRef idx="0"/>
            <a:effectRef idx="0"/>
            <a:fontRef idx="minor"/>
          </p:style>
        </p:sp>
        <p:sp>
          <p:nvSpPr>
            <p:cNvPr id="2" name="Freeform 10"/>
            <p:cNvSpPr/>
            <p:nvPr/>
          </p:nvSpPr>
          <p:spPr>
            <a:xfrm>
              <a:off x="0" y="4862160"/>
              <a:ext cx="1995480" cy="19947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3" name="Freeform 11"/>
            <p:cNvSpPr/>
            <p:nvPr/>
          </p:nvSpPr>
          <p:spPr>
            <a:xfrm>
              <a:off x="2097720" y="4857120"/>
              <a:ext cx="4000320" cy="1999800"/>
            </a:xfrm>
            <a:custGeom>
              <a:avLst/>
              <a:gdLst/>
              <a:ahLst/>
              <a:rect l="l" t="t" r="r" b="b"/>
              <a:pathLst>
                <a:path w="2329" h="1165">
                  <a:moveTo>
                    <a:pt x="2329" y="1164"/>
                  </a:moveTo>
                  <a:lnTo>
                    <a:pt x="1165" y="0"/>
                  </a:lnTo>
                  <a:lnTo>
                    <a:pt x="0" y="1164"/>
                  </a:lnTo>
                  <a:lnTo>
                    <a:pt x="2329" y="1164"/>
                  </a:lnTo>
                </a:path>
              </a:pathLst>
            </a:custGeom>
            <a:solidFill>
              <a:schemeClr val="accent6"/>
            </a:solidFill>
            <a:ln w="0">
              <a:noFill/>
            </a:ln>
          </p:spPr>
          <p:style>
            <a:lnRef idx="0"/>
            <a:fillRef idx="0"/>
            <a:effectRef idx="0"/>
            <a:fontRef idx="minor"/>
          </p:style>
        </p:sp>
      </p:grpSp>
      <p:sp>
        <p:nvSpPr>
          <p:cNvPr id="4" name="Straight Connector 12"/>
          <p:cNvSpPr/>
          <p:nvPr/>
        </p:nvSpPr>
        <p:spPr>
          <a:xfrm>
            <a:off x="6366960" y="4251960"/>
            <a:ext cx="2133360" cy="3960"/>
          </a:xfrm>
          <a:prstGeom prst="line">
            <a:avLst/>
          </a:prstGeom>
          <a:ln w="101600">
            <a:solidFill>
              <a:srgbClr val="7ca655"/>
            </a:solidFill>
          </a:ln>
        </p:spPr>
        <p:style>
          <a:lnRef idx="1">
            <a:schemeClr val="dk1"/>
          </a:lnRef>
          <a:fillRef idx="0">
            <a:schemeClr val="dk1"/>
          </a:fillRef>
          <a:effectRef idx="0">
            <a:schemeClr val="dk1"/>
          </a:effectRef>
          <a:fontRef idx="minor"/>
        </p:style>
      </p:sp>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b0f0"/>
            </a:gs>
            <a:gs pos="100000">
              <a:srgbClr val="a6d3da"/>
            </a:gs>
          </a:gsLst>
          <a:lin ang="16200000"/>
        </a:gradFill>
      </p:bgPr>
    </p:bg>
    <p:spTree>
      <p:nvGrpSpPr>
        <p:cNvPr id="1" name=""/>
        <p:cNvGrpSpPr/>
        <p:nvPr/>
      </p:nvGrpSpPr>
      <p:grpSpPr>
        <a:xfrm>
          <a:off x="0" y="0"/>
          <a:ext cx="0" cy="0"/>
          <a:chOff x="0" y="0"/>
          <a:chExt cx="0" cy="0"/>
        </a:xfrm>
      </p:grpSpPr>
      <p:sp>
        <p:nvSpPr>
          <p:cNvPr id="43" name="Straight Connector 32"/>
          <p:cNvSpPr/>
          <p:nvPr/>
        </p:nvSpPr>
        <p:spPr>
          <a:xfrm>
            <a:off x="952200" y="1938960"/>
            <a:ext cx="2133720" cy="3960"/>
          </a:xfrm>
          <a:prstGeom prst="line">
            <a:avLst/>
          </a:prstGeom>
          <a:ln w="101600">
            <a:solidFill>
              <a:srgbClr val="7ca655"/>
            </a:solidFill>
          </a:ln>
        </p:spPr>
        <p:style>
          <a:lnRef idx="1">
            <a:schemeClr val="dk1"/>
          </a:lnRef>
          <a:fillRef idx="0">
            <a:schemeClr val="dk1"/>
          </a:fillRef>
          <a:effectRef idx="0">
            <a:schemeClr val="dk1"/>
          </a:effectRef>
          <a:fontRef idx="minor"/>
        </p:style>
      </p:sp>
      <p:grpSp>
        <p:nvGrpSpPr>
          <p:cNvPr id="44" name="Group 14"/>
          <p:cNvGrpSpPr/>
          <p:nvPr/>
        </p:nvGrpSpPr>
        <p:grpSpPr>
          <a:xfrm>
            <a:off x="8871120" y="360"/>
            <a:ext cx="3324240" cy="3324240"/>
            <a:chOff x="8871120" y="360"/>
            <a:chExt cx="3324240" cy="3324240"/>
          </a:xfrm>
        </p:grpSpPr>
        <p:sp>
          <p:nvSpPr>
            <p:cNvPr id="45" name="Freeform 15"/>
            <p:cNvSpPr/>
            <p:nvPr/>
          </p:nvSpPr>
          <p:spPr>
            <a:xfrm rot="10800000">
              <a:off x="10520640" y="1091160"/>
              <a:ext cx="1674720" cy="2233080"/>
            </a:xfrm>
            <a:custGeom>
              <a:avLst/>
              <a:gdLst/>
              <a:ahLst/>
              <a:rect l="l" t="t" r="r" b="b"/>
              <a:pathLst>
                <a:path w="1789" h="2386">
                  <a:moveTo>
                    <a:pt x="0" y="0"/>
                  </a:moveTo>
                  <a:lnTo>
                    <a:pt x="0" y="1194"/>
                  </a:lnTo>
                  <a:lnTo>
                    <a:pt x="1192" y="2386"/>
                  </a:lnTo>
                  <a:lnTo>
                    <a:pt x="1789" y="1789"/>
                  </a:lnTo>
                  <a:lnTo>
                    <a:pt x="0" y="0"/>
                  </a:lnTo>
                  <a:close/>
                </a:path>
              </a:pathLst>
            </a:custGeom>
            <a:solidFill>
              <a:schemeClr val="accent3"/>
            </a:solidFill>
            <a:ln w="0">
              <a:noFill/>
            </a:ln>
          </p:spPr>
          <p:style>
            <a:lnRef idx="0"/>
            <a:fillRef idx="0"/>
            <a:effectRef idx="0"/>
            <a:fontRef idx="minor"/>
          </p:style>
        </p:sp>
        <p:sp>
          <p:nvSpPr>
            <p:cNvPr id="46" name="Freeform 16"/>
            <p:cNvSpPr/>
            <p:nvPr/>
          </p:nvSpPr>
          <p:spPr>
            <a:xfrm rot="10800000">
              <a:off x="11108160" y="0"/>
              <a:ext cx="1087200" cy="108720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47" name="Freeform 17"/>
            <p:cNvSpPr/>
            <p:nvPr/>
          </p:nvSpPr>
          <p:spPr>
            <a:xfrm rot="10800000">
              <a:off x="8871120" y="0"/>
              <a:ext cx="2180520" cy="1089720"/>
            </a:xfrm>
            <a:custGeom>
              <a:avLst/>
              <a:gdLst/>
              <a:ahLst/>
              <a:rect l="l" t="t" r="r" b="b"/>
              <a:pathLst>
                <a:path w="2329" h="1165">
                  <a:moveTo>
                    <a:pt x="2329" y="1164"/>
                  </a:moveTo>
                  <a:lnTo>
                    <a:pt x="1165" y="0"/>
                  </a:lnTo>
                  <a:lnTo>
                    <a:pt x="0" y="1164"/>
                  </a:lnTo>
                  <a:lnTo>
                    <a:pt x="2329" y="1164"/>
                  </a:lnTo>
                </a:path>
              </a:pathLst>
            </a:custGeom>
            <a:solidFill>
              <a:schemeClr val="accent6"/>
            </a:solidFill>
            <a:ln w="0">
              <a:noFill/>
            </a:ln>
          </p:spPr>
          <p:style>
            <a:lnRef idx="0"/>
            <a:fillRef idx="0"/>
            <a:effectRef idx="0"/>
            <a:fontRef idx="minor"/>
          </p:style>
        </p:sp>
      </p:grpSp>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b0f0"/>
            </a:gs>
            <a:gs pos="100000">
              <a:srgbClr val="a6d3da"/>
            </a:gs>
          </a:gsLst>
          <a:lin ang="16200000"/>
        </a:gradFill>
      </p:bgPr>
    </p:bg>
    <p:spTree>
      <p:nvGrpSpPr>
        <p:cNvPr id="1" name=""/>
        <p:cNvGrpSpPr/>
        <p:nvPr/>
      </p:nvGrpSpPr>
      <p:grpSpPr>
        <a:xfrm>
          <a:off x="0" y="0"/>
          <a:ext cx="0" cy="0"/>
          <a:chOff x="0" y="0"/>
          <a:chExt cx="0" cy="0"/>
        </a:xfrm>
      </p:grpSpPr>
      <p:grpSp>
        <p:nvGrpSpPr>
          <p:cNvPr id="86" name="Group 24"/>
          <p:cNvGrpSpPr/>
          <p:nvPr/>
        </p:nvGrpSpPr>
        <p:grpSpPr>
          <a:xfrm>
            <a:off x="1080" y="3899520"/>
            <a:ext cx="2958120" cy="2958120"/>
            <a:chOff x="1080" y="3899520"/>
            <a:chExt cx="2958120" cy="2958120"/>
          </a:xfrm>
        </p:grpSpPr>
        <p:sp>
          <p:nvSpPr>
            <p:cNvPr id="87" name="Freeform 25"/>
            <p:cNvSpPr/>
            <p:nvPr/>
          </p:nvSpPr>
          <p:spPr>
            <a:xfrm flipV="1" rot="16200000">
              <a:off x="1220400" y="5117760"/>
              <a:ext cx="1490040" cy="198720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88" name="Freeform 26"/>
            <p:cNvSpPr/>
            <p:nvPr/>
          </p:nvSpPr>
          <p:spPr>
            <a:xfrm flipV="1" rot="16200000">
              <a:off x="720" y="5889960"/>
              <a:ext cx="967680" cy="96732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89" name="Freeform 35"/>
            <p:cNvSpPr/>
            <p:nvPr/>
          </p:nvSpPr>
          <p:spPr>
            <a:xfrm flipV="1" rot="16200000">
              <a:off x="-483120" y="4384800"/>
              <a:ext cx="1940400" cy="96984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90" name="Straight Connector 61"/>
          <p:cNvSpPr/>
          <p:nvPr/>
        </p:nvSpPr>
        <p:spPr>
          <a:xfrm>
            <a:off x="952200" y="1938960"/>
            <a:ext cx="2133720" cy="360"/>
          </a:xfrm>
          <a:prstGeom prst="line">
            <a:avLst/>
          </a:prstGeom>
          <a:ln w="101600">
            <a:solidFill>
              <a:srgbClr val="ffffff"/>
            </a:solidFill>
          </a:ln>
        </p:spPr>
        <p:style>
          <a:lnRef idx="1">
            <a:schemeClr val="dk1"/>
          </a:lnRef>
          <a:fillRef idx="0">
            <a:schemeClr val="dk1"/>
          </a:fillRef>
          <a:effectRef idx="0">
            <a:schemeClr val="dk1"/>
          </a:effectRef>
          <a:fontRef idx="minor"/>
        </p:style>
      </p:sp>
      <p:grpSp>
        <p:nvGrpSpPr>
          <p:cNvPr id="91" name="Group 22"/>
          <p:cNvGrpSpPr/>
          <p:nvPr/>
        </p:nvGrpSpPr>
        <p:grpSpPr>
          <a:xfrm>
            <a:off x="6362640" y="0"/>
            <a:ext cx="5828400" cy="3234600"/>
            <a:chOff x="6362640" y="0"/>
            <a:chExt cx="5828400" cy="3234600"/>
          </a:xfrm>
        </p:grpSpPr>
        <p:sp>
          <p:nvSpPr>
            <p:cNvPr id="92" name="AutoShape 24"/>
            <p:cNvSpPr/>
            <p:nvPr/>
          </p:nvSpPr>
          <p:spPr>
            <a:xfrm>
              <a:off x="6362640" y="0"/>
              <a:ext cx="3883680" cy="3234600"/>
            </a:xfrm>
            <a:custGeom>
              <a:avLst/>
              <a:gdLst/>
              <a:ahLst/>
              <a:rect l="l" t="t"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w="0">
              <a:noFill/>
            </a:ln>
          </p:spPr>
          <p:style>
            <a:lnRef idx="0"/>
            <a:fillRef idx="0"/>
            <a:effectRef idx="0"/>
            <a:fontRef idx="minor"/>
          </p:style>
        </p:sp>
        <p:sp>
          <p:nvSpPr>
            <p:cNvPr id="93" name="Freeform 28"/>
            <p:cNvSpPr/>
            <p:nvPr/>
          </p:nvSpPr>
          <p:spPr>
            <a:xfrm>
              <a:off x="7004520" y="1289880"/>
              <a:ext cx="1944720" cy="1944720"/>
            </a:xfrm>
            <a:custGeom>
              <a:avLst/>
              <a:gdLst/>
              <a:ahLst/>
              <a:rect l="l" t="t" r="r" b="b"/>
              <a:pathLst>
                <a:path w="1792" h="1792">
                  <a:moveTo>
                    <a:pt x="597" y="0"/>
                  </a:moveTo>
                  <a:lnTo>
                    <a:pt x="0" y="598"/>
                  </a:lnTo>
                  <a:lnTo>
                    <a:pt x="1195" y="1792"/>
                  </a:lnTo>
                  <a:lnTo>
                    <a:pt x="1792" y="1195"/>
                  </a:lnTo>
                  <a:lnTo>
                    <a:pt x="597" y="0"/>
                  </a:lnTo>
                  <a:close/>
                </a:path>
              </a:pathLst>
            </a:custGeom>
            <a:solidFill>
              <a:schemeClr val="accent6"/>
            </a:solidFill>
            <a:ln w="0">
              <a:noFill/>
            </a:ln>
          </p:spPr>
          <p:style>
            <a:lnRef idx="0"/>
            <a:fillRef idx="0"/>
            <a:effectRef idx="0"/>
            <a:fontRef idx="minor"/>
          </p:style>
        </p:sp>
        <p:sp>
          <p:nvSpPr>
            <p:cNvPr id="94" name="Freeform 29"/>
            <p:cNvSpPr/>
            <p:nvPr/>
          </p:nvSpPr>
          <p:spPr>
            <a:xfrm>
              <a:off x="8955360" y="0"/>
              <a:ext cx="1283400" cy="641520"/>
            </a:xfrm>
            <a:custGeom>
              <a:avLst/>
              <a:gdLst/>
              <a:ahLst/>
              <a:rect l="l" t="t" r="r" b="b"/>
              <a:pathLst>
                <a:path w="1183" h="592">
                  <a:moveTo>
                    <a:pt x="1183" y="0"/>
                  </a:moveTo>
                  <a:lnTo>
                    <a:pt x="0" y="0"/>
                  </a:lnTo>
                  <a:lnTo>
                    <a:pt x="591" y="591"/>
                  </a:lnTo>
                  <a:lnTo>
                    <a:pt x="1183" y="0"/>
                  </a:lnTo>
                  <a:close/>
                </a:path>
              </a:pathLst>
            </a:custGeom>
            <a:solidFill>
              <a:schemeClr val="accent3"/>
            </a:solidFill>
            <a:ln w="0">
              <a:noFill/>
            </a:ln>
          </p:spPr>
          <p:style>
            <a:lnRef idx="0"/>
            <a:fillRef idx="0"/>
            <a:effectRef idx="0"/>
            <a:fontRef idx="minor"/>
          </p:style>
        </p:sp>
        <p:sp>
          <p:nvSpPr>
            <p:cNvPr id="95" name="Freeform 30"/>
            <p:cNvSpPr/>
            <p:nvPr/>
          </p:nvSpPr>
          <p:spPr>
            <a:xfrm>
              <a:off x="7652520" y="641520"/>
              <a:ext cx="1944720" cy="1944720"/>
            </a:xfrm>
            <a:custGeom>
              <a:avLst/>
              <a:gdLst/>
              <a:ahLst/>
              <a:rect l="l" t="t" r="r" b="b"/>
              <a:pathLst>
                <a:path w="1792" h="1792">
                  <a:moveTo>
                    <a:pt x="598" y="0"/>
                  </a:moveTo>
                  <a:lnTo>
                    <a:pt x="0" y="597"/>
                  </a:lnTo>
                  <a:lnTo>
                    <a:pt x="1195" y="1792"/>
                  </a:lnTo>
                  <a:lnTo>
                    <a:pt x="1792" y="1195"/>
                  </a:lnTo>
                  <a:lnTo>
                    <a:pt x="598" y="0"/>
                  </a:lnTo>
                  <a:close/>
                </a:path>
              </a:pathLst>
            </a:custGeom>
            <a:solidFill>
              <a:schemeClr val="tx2"/>
            </a:solidFill>
            <a:ln w="0">
              <a:noFill/>
            </a:ln>
          </p:spPr>
          <p:style>
            <a:lnRef idx="0"/>
            <a:fillRef idx="0"/>
            <a:effectRef idx="0"/>
            <a:fontRef idx="minor"/>
          </p:style>
        </p:sp>
        <p:sp>
          <p:nvSpPr>
            <p:cNvPr id="96" name="Freeform 31"/>
            <p:cNvSpPr/>
            <p:nvPr/>
          </p:nvSpPr>
          <p:spPr>
            <a:xfrm>
              <a:off x="9598320" y="641520"/>
              <a:ext cx="2592720" cy="2592720"/>
            </a:xfrm>
            <a:custGeom>
              <a:avLst/>
              <a:gdLst/>
              <a:ahLst/>
              <a:rect l="l" t="t" r="r" b="b"/>
              <a:pathLst>
                <a:path w="2389" h="2389">
                  <a:moveTo>
                    <a:pt x="2389" y="1195"/>
                  </a:moveTo>
                  <a:lnTo>
                    <a:pt x="1194" y="0"/>
                  </a:lnTo>
                  <a:lnTo>
                    <a:pt x="0" y="1195"/>
                  </a:lnTo>
                  <a:lnTo>
                    <a:pt x="1194" y="2389"/>
                  </a:lnTo>
                  <a:lnTo>
                    <a:pt x="2389" y="1195"/>
                  </a:lnTo>
                </a:path>
              </a:pathLst>
            </a:custGeom>
            <a:solidFill>
              <a:schemeClr val="accent6"/>
            </a:solidFill>
            <a:ln w="0">
              <a:noFill/>
            </a:ln>
          </p:spPr>
          <p:style>
            <a:lnRef idx="0"/>
            <a:fillRef idx="0"/>
            <a:effectRef idx="0"/>
            <a:fontRef idx="minor"/>
          </p:style>
        </p:sp>
      </p:grpSp>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b0f0"/>
            </a:gs>
            <a:gs pos="100000">
              <a:srgbClr val="a6d3da"/>
            </a:gs>
          </a:gsLst>
          <a:lin ang="16200000"/>
        </a:gradFill>
      </p:bgPr>
    </p:bg>
    <p:spTree>
      <p:nvGrpSpPr>
        <p:cNvPr id="1" name=""/>
        <p:cNvGrpSpPr/>
        <p:nvPr/>
      </p:nvGrpSpPr>
      <p:grpSpPr>
        <a:xfrm>
          <a:off x="0" y="0"/>
          <a:ext cx="0" cy="0"/>
          <a:chOff x="0" y="0"/>
          <a:chExt cx="0" cy="0"/>
        </a:xfrm>
      </p:grpSpPr>
      <p:sp>
        <p:nvSpPr>
          <p:cNvPr id="135" name="TextBox 4"/>
          <p:cNvSpPr/>
          <p:nvPr/>
        </p:nvSpPr>
        <p:spPr>
          <a:xfrm>
            <a:off x="8671680" y="4929120"/>
            <a:ext cx="3401640" cy="1430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ea typeface="DejaVu Sans"/>
              </a:rPr>
              <a:t>Batch No. 20 :</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17311A1289 – Anil .M</a:t>
            </a:r>
            <a:br/>
            <a:r>
              <a:rPr b="0" lang="en-IN" sz="2200" spc="-1" strike="noStrike">
                <a:solidFill>
                  <a:srgbClr val="000000"/>
                </a:solidFill>
                <a:latin typeface="Calibri"/>
                <a:ea typeface="DejaVu Sans"/>
              </a:rPr>
              <a:t>17311A12A7 – Abhinay .L</a:t>
            </a:r>
            <a:br/>
            <a:r>
              <a:rPr b="0" lang="en-IN" sz="2200" spc="-1" strike="noStrike">
                <a:solidFill>
                  <a:srgbClr val="000000"/>
                </a:solidFill>
                <a:latin typeface="Calibri"/>
                <a:ea typeface="DejaVu Sans"/>
              </a:rPr>
              <a:t>17311A12A8 – Venkatesh .V</a:t>
            </a:r>
            <a:endParaRPr b="0" lang="en-IN" sz="2200" spc="-1" strike="noStrike">
              <a:latin typeface="Arial"/>
            </a:endParaRPr>
          </a:p>
        </p:txBody>
      </p:sp>
      <p:sp>
        <p:nvSpPr>
          <p:cNvPr id="136" name="TextBox 9"/>
          <p:cNvSpPr/>
          <p:nvPr/>
        </p:nvSpPr>
        <p:spPr>
          <a:xfrm>
            <a:off x="462960" y="5913720"/>
            <a:ext cx="30409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000000"/>
                </a:solidFill>
                <a:latin typeface="Calibri"/>
                <a:ea typeface="DejaVu Sans"/>
              </a:rPr>
              <a:t>Guide </a:t>
            </a:r>
            <a:r>
              <a:rPr b="0" lang="en-IN" sz="2400" spc="-1" strike="noStrike">
                <a:solidFill>
                  <a:srgbClr val="000000"/>
                </a:solidFill>
                <a:latin typeface="Calibri"/>
                <a:ea typeface="DejaVu Sans"/>
              </a:rPr>
              <a:t>– Ms. Sree Vidya</a:t>
            </a:r>
            <a:endParaRPr b="0" lang="en-IN" sz="2400" spc="-1" strike="noStrike">
              <a:latin typeface="Arial"/>
            </a:endParaRPr>
          </a:p>
        </p:txBody>
      </p:sp>
      <p:sp>
        <p:nvSpPr>
          <p:cNvPr id="137" name="Rectangle: Rounded Corners 10"/>
          <p:cNvSpPr/>
          <p:nvPr/>
        </p:nvSpPr>
        <p:spPr>
          <a:xfrm>
            <a:off x="1381320" y="2493360"/>
            <a:ext cx="9432000" cy="976320"/>
          </a:xfrm>
          <a:prstGeom prst="roundRect">
            <a:avLst>
              <a:gd name="adj" fmla="val 16667"/>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5400" spc="-1" strike="noStrike">
                <a:solidFill>
                  <a:srgbClr val="000000"/>
                </a:solidFill>
                <a:latin typeface="Calibri"/>
                <a:ea typeface="DejaVu Sans"/>
              </a:rPr>
              <a:t>Brain Stroke Prediction using</a:t>
            </a:r>
            <a:endParaRPr b="0" lang="en-IN" sz="5400" spc="-1" strike="noStrike">
              <a:latin typeface="Arial"/>
            </a:endParaRPr>
          </a:p>
          <a:p>
            <a:pPr algn="ctr">
              <a:lnSpc>
                <a:spcPct val="100000"/>
              </a:lnSpc>
            </a:pPr>
            <a:r>
              <a:rPr b="1" lang="en-IN" sz="5400" spc="-1" strike="noStrike">
                <a:solidFill>
                  <a:srgbClr val="000000"/>
                </a:solidFill>
                <a:latin typeface="Calibri"/>
                <a:ea typeface="Times New Roman"/>
              </a:rPr>
              <a:t>ML and Data Science</a:t>
            </a:r>
            <a:endParaRPr b="0" lang="en-IN" sz="5400" spc="-1" strike="noStrike">
              <a:latin typeface="Arial"/>
            </a:endParaRPr>
          </a:p>
        </p:txBody>
      </p:sp>
      <p:sp>
        <p:nvSpPr>
          <p:cNvPr id="138" name="Rectangle 13"/>
          <p:cNvSpPr/>
          <p:nvPr/>
        </p:nvSpPr>
        <p:spPr>
          <a:xfrm>
            <a:off x="6334560" y="4174560"/>
            <a:ext cx="2185560" cy="144720"/>
          </a:xfrm>
          <a:prstGeom prst="rect">
            <a:avLst/>
          </a:prstGeom>
          <a:solidFill>
            <a:srgbClr val="54c2e5"/>
          </a:solidFill>
          <a:ln>
            <a:noFill/>
          </a:ln>
        </p:spPr>
        <p:style>
          <a:lnRef idx="2">
            <a:schemeClr val="accent1">
              <a:shade val="50000"/>
            </a:schemeClr>
          </a:lnRef>
          <a:fillRef idx="1">
            <a:schemeClr val="accent1"/>
          </a:fillRef>
          <a:effectRef idx="0">
            <a:schemeClr val="accent1"/>
          </a:effectRef>
          <a:fontRef idx="minor"/>
        </p:style>
      </p:sp>
      <p:pic>
        <p:nvPicPr>
          <p:cNvPr id="139" name="Picture 2" descr="Sreenidhi Institute of Science &amp; Technology"/>
          <p:cNvPicPr/>
          <p:nvPr/>
        </p:nvPicPr>
        <p:blipFill>
          <a:blip r:embed="rId1"/>
          <a:stretch/>
        </p:blipFill>
        <p:spPr>
          <a:xfrm>
            <a:off x="47160" y="-99360"/>
            <a:ext cx="4293000" cy="976320"/>
          </a:xfrm>
          <a:prstGeom prst="rect">
            <a:avLst/>
          </a:prstGeom>
          <a:ln w="0">
            <a:noFill/>
          </a:ln>
        </p:spPr>
      </p:pic>
      <p:pic>
        <p:nvPicPr>
          <p:cNvPr id="140" name="Picture 4" descr="Download Initiate - Innovate - Inspire - - Information Technology Department  Banner PNG Image with No Background - PNGkey.com"/>
          <p:cNvPicPr/>
          <p:nvPr/>
        </p:nvPicPr>
        <p:blipFill>
          <a:blip r:embed="rId2"/>
          <a:stretch/>
        </p:blipFill>
        <p:spPr>
          <a:xfrm>
            <a:off x="9120240" y="44640"/>
            <a:ext cx="2974320" cy="760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Box 15"/>
          <p:cNvSpPr/>
          <p:nvPr/>
        </p:nvSpPr>
        <p:spPr>
          <a:xfrm>
            <a:off x="1157760" y="3213000"/>
            <a:ext cx="9875160" cy="31064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2200" spc="-1" strike="noStrike">
                <a:solidFill>
                  <a:srgbClr val="ffffff"/>
                </a:solidFill>
                <a:latin typeface="Franklin Gothic Book"/>
                <a:ea typeface="Franklin Gothic Book"/>
              </a:rPr>
              <a:t>Machine Learning (ML) delivers an accurate and quick prediction outcome and it has become a powerful tool in health settings, offering personalized clinical care for stroke patients.</a:t>
            </a:r>
            <a:endParaRPr b="0" lang="en-IN" sz="2200" spc="-1" strike="noStrike">
              <a:latin typeface="Arial"/>
            </a:endParaRPr>
          </a:p>
          <a:p>
            <a:pPr>
              <a:lnSpc>
                <a:spcPct val="100000"/>
              </a:lnSpc>
            </a:pPr>
            <a:r>
              <a:rPr b="0" lang="en-US" sz="2200" spc="-1" strike="noStrike">
                <a:solidFill>
                  <a:srgbClr val="ffffff"/>
                </a:solidFill>
                <a:latin typeface="Franklin Gothic Book"/>
                <a:ea typeface="Franklin Gothic Book"/>
              </a:rPr>
              <a:t>Our Project Aims to build the better model In terms of all the evaluation metrics and we hope it might help in the field of Healthcare, so that the death rates related to it might reduce.</a:t>
            </a:r>
            <a:endParaRPr b="0" lang="en-IN" sz="2200" spc="-1" strike="noStrike">
              <a:latin typeface="Arial"/>
            </a:endParaRPr>
          </a:p>
          <a:p>
            <a:pPr>
              <a:lnSpc>
                <a:spcPct val="100000"/>
              </a:lnSpc>
            </a:pPr>
            <a:endParaRPr b="0" lang="en-IN" sz="2200" spc="-1" strike="noStrike">
              <a:latin typeface="Arial"/>
            </a:endParaRPr>
          </a:p>
          <a:p>
            <a:pPr algn="just">
              <a:lnSpc>
                <a:spcPct val="100000"/>
              </a:lnSpc>
            </a:pPr>
            <a:endParaRPr b="0" lang="en-IN" sz="2200" spc="-1" strike="noStrike">
              <a:latin typeface="Arial"/>
            </a:endParaRPr>
          </a:p>
          <a:p>
            <a:pPr algn="just">
              <a:lnSpc>
                <a:spcPct val="100000"/>
              </a:lnSpc>
            </a:pPr>
            <a:endParaRPr b="0" lang="en-IN" sz="2200" spc="-1" strike="noStrike">
              <a:latin typeface="Arial"/>
            </a:endParaRPr>
          </a:p>
        </p:txBody>
      </p:sp>
      <p:sp>
        <p:nvSpPr>
          <p:cNvPr id="142" name="TextBox 17"/>
          <p:cNvSpPr/>
          <p:nvPr/>
        </p:nvSpPr>
        <p:spPr>
          <a:xfrm>
            <a:off x="1157760" y="2665440"/>
            <a:ext cx="2583000" cy="516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Calibri"/>
                <a:ea typeface="DejaVu Sans"/>
              </a:rPr>
              <a:t>Introduction:</a:t>
            </a:r>
            <a:endParaRPr b="0" lang="en-IN" sz="2800" spc="-1" strike="noStrike">
              <a:latin typeface="Arial"/>
            </a:endParaRPr>
          </a:p>
        </p:txBody>
      </p:sp>
      <p:sp>
        <p:nvSpPr>
          <p:cNvPr id="143" name="Rectangle 18"/>
          <p:cNvSpPr/>
          <p:nvPr/>
        </p:nvSpPr>
        <p:spPr>
          <a:xfrm>
            <a:off x="828360" y="1875960"/>
            <a:ext cx="2417400" cy="124200"/>
          </a:xfrm>
          <a:prstGeom prst="rect">
            <a:avLst/>
          </a:prstGeom>
          <a:solidFill>
            <a:srgbClr val="a0d2db"/>
          </a:solidFill>
          <a:ln>
            <a:noFill/>
          </a:ln>
        </p:spPr>
        <p:style>
          <a:lnRef idx="2">
            <a:schemeClr val="accent1">
              <a:shade val="50000"/>
            </a:schemeClr>
          </a:lnRef>
          <a:fillRef idx="1">
            <a:schemeClr val="accent1"/>
          </a:fillRef>
          <a:effectRef idx="0">
            <a:schemeClr val="accent1"/>
          </a:effectRef>
          <a:fontRef idx="minor"/>
        </p:style>
      </p:sp>
      <p:pic>
        <p:nvPicPr>
          <p:cNvPr id="144" name="Picture 2" descr="Sreenidhi Institute of Science &amp; Technology"/>
          <p:cNvPicPr/>
          <p:nvPr/>
        </p:nvPicPr>
        <p:blipFill>
          <a:blip r:embed="rId1"/>
          <a:stretch/>
        </p:blipFill>
        <p:spPr>
          <a:xfrm>
            <a:off x="47160" y="-99360"/>
            <a:ext cx="4293000" cy="976320"/>
          </a:xfrm>
          <a:prstGeom prst="rect">
            <a:avLst/>
          </a:prstGeom>
          <a:ln w="0">
            <a:noFill/>
          </a:ln>
        </p:spPr>
      </p:pic>
      <p:pic>
        <p:nvPicPr>
          <p:cNvPr id="145" name="Picture 2" descr="BIHER - B.Tech Information Technology"/>
          <p:cNvPicPr/>
          <p:nvPr/>
        </p:nvPicPr>
        <p:blipFill>
          <a:blip r:embed="rId2"/>
          <a:srcRect l="30815" t="18791" r="0" b="19051"/>
          <a:stretch/>
        </p:blipFill>
        <p:spPr>
          <a:xfrm>
            <a:off x="9600840" y="0"/>
            <a:ext cx="2590200" cy="8578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5"/>
          <p:cNvSpPr/>
          <p:nvPr/>
        </p:nvSpPr>
        <p:spPr>
          <a:xfrm>
            <a:off x="828360" y="1875960"/>
            <a:ext cx="2417400" cy="124200"/>
          </a:xfrm>
          <a:prstGeom prst="rect">
            <a:avLst/>
          </a:prstGeom>
          <a:solidFill>
            <a:srgbClr val="a0d2db"/>
          </a:solidFill>
          <a:ln>
            <a:noFill/>
          </a:ln>
        </p:spPr>
        <p:style>
          <a:lnRef idx="2">
            <a:schemeClr val="accent1">
              <a:shade val="50000"/>
            </a:schemeClr>
          </a:lnRef>
          <a:fillRef idx="1">
            <a:schemeClr val="accent1"/>
          </a:fillRef>
          <a:effectRef idx="0">
            <a:schemeClr val="accent1"/>
          </a:effectRef>
          <a:fontRef idx="minor"/>
        </p:style>
      </p:sp>
      <p:sp>
        <p:nvSpPr>
          <p:cNvPr id="147" name="TextBox 17"/>
          <p:cNvSpPr/>
          <p:nvPr/>
        </p:nvSpPr>
        <p:spPr>
          <a:xfrm>
            <a:off x="828360" y="1352520"/>
            <a:ext cx="2795040" cy="516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Calibri"/>
                <a:ea typeface="DejaVu Sans"/>
              </a:rPr>
              <a:t>Objective:</a:t>
            </a:r>
            <a:endParaRPr b="0" lang="en-IN" sz="2800" spc="-1" strike="noStrike">
              <a:latin typeface="Arial"/>
            </a:endParaRPr>
          </a:p>
        </p:txBody>
      </p:sp>
      <p:pic>
        <p:nvPicPr>
          <p:cNvPr id="148" name="Picture 2" descr="Sreenidhi Institute of Science &amp; Technology"/>
          <p:cNvPicPr/>
          <p:nvPr/>
        </p:nvPicPr>
        <p:blipFill>
          <a:blip r:embed="rId1"/>
          <a:stretch/>
        </p:blipFill>
        <p:spPr>
          <a:xfrm>
            <a:off x="47160" y="-99360"/>
            <a:ext cx="4293000" cy="976320"/>
          </a:xfrm>
          <a:prstGeom prst="rect">
            <a:avLst/>
          </a:prstGeom>
          <a:ln w="0">
            <a:noFill/>
          </a:ln>
        </p:spPr>
      </p:pic>
      <p:pic>
        <p:nvPicPr>
          <p:cNvPr id="149" name="Picture 2" descr="BIHER - B.Tech Information Technology"/>
          <p:cNvPicPr/>
          <p:nvPr/>
        </p:nvPicPr>
        <p:blipFill>
          <a:blip r:embed="rId2"/>
          <a:srcRect l="30815" t="18791" r="0" b="19051"/>
          <a:stretch/>
        </p:blipFill>
        <p:spPr>
          <a:xfrm>
            <a:off x="9600840" y="0"/>
            <a:ext cx="2590200" cy="857880"/>
          </a:xfrm>
          <a:prstGeom prst="rect">
            <a:avLst/>
          </a:prstGeom>
          <a:ln w="0">
            <a:noFill/>
          </a:ln>
        </p:spPr>
      </p:pic>
      <p:sp>
        <p:nvSpPr>
          <p:cNvPr id="150" name="TextBox 1"/>
          <p:cNvSpPr/>
          <p:nvPr/>
        </p:nvSpPr>
        <p:spPr>
          <a:xfrm>
            <a:off x="728640" y="2350440"/>
            <a:ext cx="8144640" cy="3441600"/>
          </a:xfrm>
          <a:prstGeom prst="rect">
            <a:avLst/>
          </a:prstGeom>
          <a:noFill/>
          <a:ln w="0">
            <a:noFill/>
          </a:ln>
        </p:spPr>
        <p:style>
          <a:lnRef idx="0"/>
          <a:fillRef idx="0"/>
          <a:effectRef idx="0"/>
          <a:fontRef idx="minor"/>
        </p:style>
        <p:txBody>
          <a:bodyPr horzOverflow="overflow" vertOverflow="overflow" lIns="90000" rIns="90000" tIns="45000" bIns="45000">
            <a:spAutoFit/>
          </a:bodyPr>
          <a:p>
            <a:pPr marL="343080" indent="-342000">
              <a:lnSpc>
                <a:spcPct val="100000"/>
              </a:lnSpc>
              <a:buClr>
                <a:srgbClr val="ffffff"/>
              </a:buClr>
              <a:buFont typeface="StarSymbol"/>
              <a:buAutoNum type="arabicPeriod"/>
            </a:pPr>
            <a:r>
              <a:rPr b="0" lang="en-US" sz="2200" spc="-1" strike="noStrike">
                <a:solidFill>
                  <a:srgbClr val="ffffff"/>
                </a:solidFill>
                <a:latin typeface="Franklin Gothic Book"/>
                <a:ea typeface="DejaVu Sans"/>
              </a:rPr>
              <a:t>The Main Objective of our Project is to Extract the Patterns and Insights from the Data collected form the  Various Sources and Use It to Detect/Predict Whether a Person is Suffering From Brain Stroke or Not.</a:t>
            </a:r>
            <a:endParaRPr b="0" lang="en-IN" sz="2200" spc="-1" strike="noStrike">
              <a:latin typeface="Arial"/>
            </a:endParaRPr>
          </a:p>
          <a:p>
            <a:pPr marL="343080" indent="-342000">
              <a:lnSpc>
                <a:spcPct val="100000"/>
              </a:lnSpc>
              <a:buClr>
                <a:srgbClr val="ffffff"/>
              </a:buClr>
              <a:buFont typeface="StarSymbol"/>
              <a:buAutoNum type="arabicPeriod"/>
            </a:pPr>
            <a:r>
              <a:rPr b="0" lang="en-US" sz="2200" spc="-1" strike="noStrike">
                <a:solidFill>
                  <a:srgbClr val="ffffff"/>
                </a:solidFill>
                <a:latin typeface="Franklin Gothic Book"/>
                <a:ea typeface="DejaVu Sans"/>
              </a:rPr>
              <a:t>Apart from this Prediction we can also find some Useful information in the EDA Stage, where we can find information like, whether the Males/Females are more likely to be suffering from this Disease, What is the min Age groups of the people suffering from this disease and many more.</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Box 18"/>
          <p:cNvSpPr/>
          <p:nvPr/>
        </p:nvSpPr>
        <p:spPr>
          <a:xfrm>
            <a:off x="813960" y="1447200"/>
            <a:ext cx="6721200" cy="516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000000"/>
                </a:solidFill>
                <a:latin typeface="Calibri"/>
                <a:ea typeface="DejaVu Sans"/>
              </a:rPr>
              <a:t>Software Information:</a:t>
            </a:r>
            <a:endParaRPr b="0" lang="en-IN" sz="2800" spc="-1" strike="noStrike">
              <a:latin typeface="Arial"/>
            </a:endParaRPr>
          </a:p>
        </p:txBody>
      </p:sp>
      <p:sp>
        <p:nvSpPr>
          <p:cNvPr id="152" name="Rectangle 19"/>
          <p:cNvSpPr/>
          <p:nvPr/>
        </p:nvSpPr>
        <p:spPr>
          <a:xfrm>
            <a:off x="828360" y="1875960"/>
            <a:ext cx="2417400" cy="124200"/>
          </a:xfrm>
          <a:prstGeom prst="rect">
            <a:avLst/>
          </a:prstGeom>
          <a:solidFill>
            <a:srgbClr val="a0d2db"/>
          </a:solidFill>
          <a:ln>
            <a:noFill/>
          </a:ln>
        </p:spPr>
        <p:style>
          <a:lnRef idx="2">
            <a:schemeClr val="accent1">
              <a:shade val="50000"/>
            </a:schemeClr>
          </a:lnRef>
          <a:fillRef idx="1">
            <a:schemeClr val="accent1"/>
          </a:fillRef>
          <a:effectRef idx="0">
            <a:schemeClr val="accent1"/>
          </a:effectRef>
          <a:fontRef idx="minor"/>
        </p:style>
      </p:sp>
      <p:pic>
        <p:nvPicPr>
          <p:cNvPr id="153" name="Picture 2" descr="Sreenidhi Institute of Science &amp; Technology"/>
          <p:cNvPicPr/>
          <p:nvPr/>
        </p:nvPicPr>
        <p:blipFill>
          <a:blip r:embed="rId1"/>
          <a:stretch/>
        </p:blipFill>
        <p:spPr>
          <a:xfrm>
            <a:off x="47160" y="-99360"/>
            <a:ext cx="4293000" cy="976320"/>
          </a:xfrm>
          <a:prstGeom prst="rect">
            <a:avLst/>
          </a:prstGeom>
          <a:ln w="0">
            <a:noFill/>
          </a:ln>
        </p:spPr>
      </p:pic>
      <p:pic>
        <p:nvPicPr>
          <p:cNvPr id="154" name="Picture 2" descr="BIHER - B.Tech Information Technology"/>
          <p:cNvPicPr/>
          <p:nvPr/>
        </p:nvPicPr>
        <p:blipFill>
          <a:blip r:embed="rId2"/>
          <a:srcRect l="30815" t="18791" r="0" b="19051"/>
          <a:stretch/>
        </p:blipFill>
        <p:spPr>
          <a:xfrm>
            <a:off x="9600840" y="0"/>
            <a:ext cx="2590200" cy="857880"/>
          </a:xfrm>
          <a:prstGeom prst="rect">
            <a:avLst/>
          </a:prstGeom>
          <a:ln w="0">
            <a:noFill/>
          </a:ln>
        </p:spPr>
      </p:pic>
      <p:sp>
        <p:nvSpPr>
          <p:cNvPr id="155" name="TextBox 1"/>
          <p:cNvSpPr/>
          <p:nvPr/>
        </p:nvSpPr>
        <p:spPr>
          <a:xfrm>
            <a:off x="4724280" y="3200400"/>
            <a:ext cx="2742120" cy="368280"/>
          </a:xfrm>
          <a:prstGeom prst="rect">
            <a:avLst/>
          </a:prstGeom>
          <a:noFill/>
          <a:ln w="0">
            <a:noFill/>
          </a:ln>
        </p:spPr>
        <p:style>
          <a:lnRef idx="0"/>
          <a:fillRef idx="0"/>
          <a:effectRef idx="0"/>
          <a:fontRef idx="minor"/>
        </p:style>
      </p:sp>
      <p:sp>
        <p:nvSpPr>
          <p:cNvPr id="156" name="TextBox 2"/>
          <p:cNvSpPr/>
          <p:nvPr/>
        </p:nvSpPr>
        <p:spPr>
          <a:xfrm>
            <a:off x="640800" y="1871640"/>
            <a:ext cx="11417040" cy="527364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2000" spc="-1" strike="noStrike">
                <a:solidFill>
                  <a:srgbClr val="ffffff"/>
                </a:solidFill>
                <a:latin typeface="Franklin Gothic Book"/>
                <a:ea typeface="DejaVu Sans"/>
              </a:rPr>
              <a:t>1. The Software's which we are using to build this project are,</a:t>
            </a: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       </a:t>
            </a:r>
            <a:r>
              <a:rPr b="0" lang="en-US" sz="2000" spc="-1" strike="noStrike">
                <a:solidFill>
                  <a:srgbClr val="ffffff"/>
                </a:solidFill>
                <a:latin typeface="Franklin Gothic Book"/>
                <a:ea typeface="DejaVu Sans"/>
              </a:rPr>
              <a:t>1. Jupyter Notebook</a:t>
            </a: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       </a:t>
            </a:r>
            <a:r>
              <a:rPr b="0" lang="en-US" sz="2000" spc="-1" strike="noStrike">
                <a:solidFill>
                  <a:srgbClr val="ffffff"/>
                </a:solidFill>
                <a:latin typeface="Franklin Gothic Book"/>
                <a:ea typeface="DejaVu Sans"/>
              </a:rPr>
              <a:t>2. Google Colab</a:t>
            </a: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       </a:t>
            </a:r>
            <a:r>
              <a:rPr b="0" lang="en-US" sz="2000" spc="-1" strike="noStrike">
                <a:solidFill>
                  <a:srgbClr val="ffffff"/>
                </a:solidFill>
                <a:latin typeface="Franklin Gothic Book"/>
                <a:ea typeface="DejaVu Sans"/>
              </a:rPr>
              <a:t>3. Python</a:t>
            </a: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So, The main aim of using these software are because they help us to analyze and extract the information from the dataset more efficiently rather than using traditional consoles.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Jupyter Notebook : The Jupyter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Google Collab : Google Collab Notebooks execute our code on google cloud servers meaning we can leverage the power of google hardware, Including GPU'S AND TPU'S Regardless of the power of our machines.</a:t>
            </a: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Google collab is built on top of Jupyter Notebook and it also comes with Python Programming Language,</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Box 20"/>
          <p:cNvSpPr/>
          <p:nvPr/>
        </p:nvSpPr>
        <p:spPr>
          <a:xfrm>
            <a:off x="836280" y="1327680"/>
            <a:ext cx="2516760" cy="516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Calibri"/>
                <a:ea typeface="Times New Roman"/>
              </a:rPr>
              <a:t>Applications:</a:t>
            </a:r>
            <a:r>
              <a:rPr b="0" lang="en-IN" sz="2800" spc="-1" strike="noStrike">
                <a:solidFill>
                  <a:srgbClr val="000000"/>
                </a:solidFill>
                <a:latin typeface="Calibri"/>
                <a:ea typeface="Times New Roman"/>
              </a:rPr>
              <a:t> </a:t>
            </a:r>
            <a:endParaRPr b="0" lang="en-IN" sz="2800" spc="-1" strike="noStrike">
              <a:latin typeface="Arial"/>
            </a:endParaRPr>
          </a:p>
        </p:txBody>
      </p:sp>
      <p:pic>
        <p:nvPicPr>
          <p:cNvPr id="158" name="Picture 2" descr="Sreenidhi Institute of Science &amp; Technology"/>
          <p:cNvPicPr/>
          <p:nvPr/>
        </p:nvPicPr>
        <p:blipFill>
          <a:blip r:embed="rId1"/>
          <a:stretch/>
        </p:blipFill>
        <p:spPr>
          <a:xfrm>
            <a:off x="47160" y="-99360"/>
            <a:ext cx="4293000" cy="976320"/>
          </a:xfrm>
          <a:prstGeom prst="rect">
            <a:avLst/>
          </a:prstGeom>
          <a:ln w="0">
            <a:noFill/>
          </a:ln>
        </p:spPr>
      </p:pic>
      <p:pic>
        <p:nvPicPr>
          <p:cNvPr id="159" name="Picture 2" descr="BIHER - B.Tech Information Technology"/>
          <p:cNvPicPr/>
          <p:nvPr/>
        </p:nvPicPr>
        <p:blipFill>
          <a:blip r:embed="rId2"/>
          <a:srcRect l="30815" t="18791" r="0" b="19051"/>
          <a:stretch/>
        </p:blipFill>
        <p:spPr>
          <a:xfrm>
            <a:off x="9600840" y="0"/>
            <a:ext cx="2590200" cy="857880"/>
          </a:xfrm>
          <a:prstGeom prst="rect">
            <a:avLst/>
          </a:prstGeom>
          <a:ln w="0">
            <a:noFill/>
          </a:ln>
        </p:spPr>
      </p:pic>
      <p:sp>
        <p:nvSpPr>
          <p:cNvPr id="160" name="TextBox 1"/>
          <p:cNvSpPr/>
          <p:nvPr/>
        </p:nvSpPr>
        <p:spPr>
          <a:xfrm>
            <a:off x="6824880" y="308880"/>
            <a:ext cx="2742120" cy="368280"/>
          </a:xfrm>
          <a:prstGeom prst="rect">
            <a:avLst/>
          </a:prstGeom>
          <a:noFill/>
          <a:ln w="0">
            <a:noFill/>
          </a:ln>
        </p:spPr>
        <p:style>
          <a:lnRef idx="0"/>
          <a:fillRef idx="0"/>
          <a:effectRef idx="0"/>
          <a:fontRef idx="minor"/>
        </p:style>
      </p:sp>
      <p:sp>
        <p:nvSpPr>
          <p:cNvPr id="161" name="TextBox 2"/>
          <p:cNvSpPr/>
          <p:nvPr/>
        </p:nvSpPr>
        <p:spPr>
          <a:xfrm>
            <a:off x="832680" y="2522520"/>
            <a:ext cx="9775800" cy="222444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2000" spc="-1" strike="noStrike">
                <a:solidFill>
                  <a:srgbClr val="ffffff"/>
                </a:solidFill>
                <a:latin typeface="Franklin Gothic Book"/>
                <a:ea typeface="DejaVu Sans"/>
              </a:rPr>
              <a:t>The main Application of our project is, using the data collected from the sources and transforming it, we build a model verifying all its evaluation metrics and with the help of it, we try to predict whether a person is suffering from Brain Stroke or not.</a:t>
            </a:r>
            <a:endParaRPr b="0" lang="en-IN" sz="2000" spc="-1" strike="noStrike">
              <a:latin typeface="Arial"/>
            </a:endParaRPr>
          </a:p>
          <a:p>
            <a:pPr>
              <a:lnSpc>
                <a:spcPct val="100000"/>
              </a:lnSpc>
            </a:pPr>
            <a:r>
              <a:rPr b="0" lang="en-US" sz="2000" spc="-1" strike="noStrike">
                <a:solidFill>
                  <a:srgbClr val="ffffff"/>
                </a:solidFill>
                <a:latin typeface="Franklin Gothic Book"/>
                <a:ea typeface="DejaVu Sans"/>
              </a:rPr>
              <a:t>So, As we all know NON contrast CT scan is the current standard for initial screening of the head trauma and Brain Related Diseases, so we aimed to develop a model which might reduce the usage of CT scan Because CT scan delivers high dose of radiation to the patient which is very harmful for them in the near future.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17"/>
          <p:cNvSpPr/>
          <p:nvPr/>
        </p:nvSpPr>
        <p:spPr>
          <a:xfrm>
            <a:off x="954000" y="1881720"/>
            <a:ext cx="2172240" cy="118080"/>
          </a:xfrm>
          <a:prstGeom prst="rect">
            <a:avLst/>
          </a:prstGeom>
          <a:solidFill>
            <a:srgbClr val="a9d4db"/>
          </a:solidFill>
          <a:ln>
            <a:noFill/>
          </a:ln>
        </p:spPr>
        <p:style>
          <a:lnRef idx="2">
            <a:schemeClr val="accent1">
              <a:shade val="50000"/>
            </a:schemeClr>
          </a:lnRef>
          <a:fillRef idx="1">
            <a:schemeClr val="accent1"/>
          </a:fillRef>
          <a:effectRef idx="0">
            <a:schemeClr val="accent1"/>
          </a:effectRef>
          <a:fontRef idx="minor"/>
        </p:style>
      </p:sp>
      <p:sp>
        <p:nvSpPr>
          <p:cNvPr id="163" name="Rectangle: Rounded Corners 18"/>
          <p:cNvSpPr/>
          <p:nvPr/>
        </p:nvSpPr>
        <p:spPr>
          <a:xfrm>
            <a:off x="3458880" y="2332440"/>
            <a:ext cx="4822560" cy="1095480"/>
          </a:xfrm>
          <a:prstGeom prst="roundRect">
            <a:avLst>
              <a:gd name="adj" fmla="val 16667"/>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7200" spc="-1" strike="noStrike">
                <a:solidFill>
                  <a:srgbClr val="000000"/>
                </a:solidFill>
                <a:latin typeface="Calibri"/>
                <a:ea typeface="DejaVu Sans"/>
              </a:rPr>
              <a:t>Thank You</a:t>
            </a:r>
            <a:endParaRPr b="0" lang="en-IN" sz="7200" spc="-1" strike="noStrike">
              <a:latin typeface="Arial"/>
            </a:endParaRPr>
          </a:p>
        </p:txBody>
      </p:sp>
      <p:sp>
        <p:nvSpPr>
          <p:cNvPr id="164" name="TextBox 20"/>
          <p:cNvSpPr/>
          <p:nvPr/>
        </p:nvSpPr>
        <p:spPr>
          <a:xfrm>
            <a:off x="3048120" y="3429000"/>
            <a:ext cx="60948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IN" sz="2800" spc="-1" strike="noStrike">
                <a:solidFill>
                  <a:srgbClr val="000000"/>
                </a:solidFill>
                <a:latin typeface="Calibri"/>
                <a:ea typeface="DejaVu Sans"/>
              </a:rPr>
              <a:t>Any Queries ?</a:t>
            </a:r>
            <a:endParaRPr b="0" lang="en-IN" sz="2800" spc="-1" strike="noStrike">
              <a:latin typeface="Arial"/>
            </a:endParaRPr>
          </a:p>
        </p:txBody>
      </p:sp>
      <p:pic>
        <p:nvPicPr>
          <p:cNvPr id="165" name="Picture 2" descr="Sreenidhi Institute of Science &amp; Technology"/>
          <p:cNvPicPr/>
          <p:nvPr/>
        </p:nvPicPr>
        <p:blipFill>
          <a:blip r:embed="rId1"/>
          <a:stretch/>
        </p:blipFill>
        <p:spPr>
          <a:xfrm>
            <a:off x="47160" y="-99360"/>
            <a:ext cx="4293000" cy="976320"/>
          </a:xfrm>
          <a:prstGeom prst="rect">
            <a:avLst/>
          </a:prstGeom>
          <a:ln w="0">
            <a:noFill/>
          </a:ln>
        </p:spPr>
      </p:pic>
      <p:pic>
        <p:nvPicPr>
          <p:cNvPr id="166" name="Picture 2" descr="BIHER - B.Tech Information Technology"/>
          <p:cNvPicPr/>
          <p:nvPr/>
        </p:nvPicPr>
        <p:blipFill>
          <a:blip r:embed="rId2"/>
          <a:srcRect l="30815" t="18791" r="0" b="19051"/>
          <a:stretch/>
        </p:blipFill>
        <p:spPr>
          <a:xfrm>
            <a:off x="9600840" y="0"/>
            <a:ext cx="2590200" cy="857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3905</TotalTime>
  <Application>LibreOffice/7.1.3.2$Windows_X86_64 LibreOffice_project/47f78053abe362b9384784d31a6e56f8511eb1c1</Application>
  <AppVersion>15.0000</AppVersion>
  <Words>92</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2021-01-03T15:22:12Z</dcterms:created>
  <dc:creator>SAI CHARAN</dc:creator>
  <dc:description/>
  <dc:language>en-IN</dc:language>
  <cp:lastModifiedBy/>
  <dcterms:modified xsi:type="dcterms:W3CDTF">2021-06-07T18:35:49Z</dcterms:modified>
  <cp:revision>374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6</vt:i4>
  </property>
</Properties>
</file>