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hdphoto1.wdp" ContentType="image/vnd.ms-photo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FDA8386-38AC-4421-9CBC-FA3A38DD7F8A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10/06/21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0CC1F2F-4EB2-4D85-A24D-EA455F34337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85D0943-98D8-40DC-AA41-927B2BC2A8AC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10/06/21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A70774-2355-401C-9017-3446EA1471D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133"/>
          <p:cNvSpPr/>
          <p:nvPr/>
        </p:nvSpPr>
        <p:spPr>
          <a:xfrm rot="5400000">
            <a:off x="1239480" y="-1098360"/>
            <a:ext cx="6831360" cy="908064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Freeform: Shape 132"/>
          <p:cNvSpPr/>
          <p:nvPr/>
        </p:nvSpPr>
        <p:spPr>
          <a:xfrm>
            <a:off x="0" y="-180000"/>
            <a:ext cx="7146720" cy="6900840"/>
          </a:xfrm>
          <a:custGeom>
            <a:avLst/>
            <a:gdLst/>
            <a:ahLst/>
            <a:rect l="l" t="t" r="r" b="b"/>
            <a:pathLst>
              <a:path w="7147234" h="6901189">
                <a:moveTo>
                  <a:pt x="0" y="0"/>
                </a:moveTo>
                <a:lnTo>
                  <a:pt x="434951" y="0"/>
                </a:lnTo>
                <a:lnTo>
                  <a:pt x="7147233" y="6901188"/>
                </a:lnTo>
                <a:lnTo>
                  <a:pt x="7147233" y="6901188"/>
                </a:lnTo>
                <a:lnTo>
                  <a:pt x="7147234" y="6901189"/>
                </a:lnTo>
                <a:lnTo>
                  <a:pt x="0" y="6901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34"/>
          <p:cNvSpPr/>
          <p:nvPr/>
        </p:nvSpPr>
        <p:spPr>
          <a:xfrm>
            <a:off x="838080" y="380880"/>
            <a:ext cx="5639040" cy="5910480"/>
          </a:xfrm>
          <a:prstGeom prst="rect">
            <a:avLst/>
          </a:prstGeom>
          <a:noFill/>
          <a:ln w="76200">
            <a:solidFill>
              <a:srgbClr val="3d01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Box 135"/>
          <p:cNvSpPr/>
          <p:nvPr/>
        </p:nvSpPr>
        <p:spPr>
          <a:xfrm>
            <a:off x="940680" y="540000"/>
            <a:ext cx="534276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1d0120"/>
                </a:solidFill>
                <a:latin typeface="Arial Black"/>
              </a:rPr>
              <a:t>Brain Stroke Prediction Using Machine Leaning and Data Science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970400" y="489240"/>
            <a:ext cx="3803760" cy="22107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660000" y="3780000"/>
            <a:ext cx="350856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traight Connector 73"/>
          <p:cNvSpPr/>
          <p:nvPr/>
        </p:nvSpPr>
        <p:spPr>
          <a:xfrm flipH="1" flipV="1">
            <a:off x="4458240" y="-4320"/>
            <a:ext cx="1044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89"/>
          <p:cNvSpPr/>
          <p:nvPr/>
        </p:nvSpPr>
        <p:spPr>
          <a:xfrm flipH="1" flipV="1">
            <a:off x="732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TextBox 28"/>
          <p:cNvSpPr/>
          <p:nvPr/>
        </p:nvSpPr>
        <p:spPr>
          <a:xfrm>
            <a:off x="4105440" y="-82440"/>
            <a:ext cx="45291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905400" y="26193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Oval 9"/>
          <p:cNvSpPr/>
          <p:nvPr/>
        </p:nvSpPr>
        <p:spPr>
          <a:xfrm>
            <a:off x="1095480" y="258120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Right Triangle 1"/>
          <p:cNvSpPr/>
          <p:nvPr/>
        </p:nvSpPr>
        <p:spPr>
          <a:xfrm>
            <a:off x="1568520" y="1175760"/>
            <a:ext cx="850320" cy="173916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ight Triangle 1"/>
          <p:cNvSpPr/>
          <p:nvPr/>
        </p:nvSpPr>
        <p:spPr>
          <a:xfrm>
            <a:off x="1513440" y="1295640"/>
            <a:ext cx="536760" cy="138636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ight Triangle 1"/>
          <p:cNvSpPr/>
          <p:nvPr/>
        </p:nvSpPr>
        <p:spPr>
          <a:xfrm flipH="1">
            <a:off x="891360" y="1175760"/>
            <a:ext cx="907200" cy="173340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Freeform: Shape 63"/>
          <p:cNvSpPr/>
          <p:nvPr/>
        </p:nvSpPr>
        <p:spPr>
          <a:xfrm rot="1932000">
            <a:off x="1051920" y="1177200"/>
            <a:ext cx="530640" cy="184032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Oval 65"/>
          <p:cNvSpPr/>
          <p:nvPr/>
        </p:nvSpPr>
        <p:spPr>
          <a:xfrm>
            <a:off x="-103320" y="539928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Straight Connector 15"/>
          <p:cNvSpPr/>
          <p:nvPr/>
        </p:nvSpPr>
        <p:spPr>
          <a:xfrm flipH="1" flipV="1">
            <a:off x="1537560" y="-33120"/>
            <a:ext cx="10440" cy="120780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Oval 67"/>
          <p:cNvSpPr/>
          <p:nvPr/>
        </p:nvSpPr>
        <p:spPr>
          <a:xfrm>
            <a:off x="3785400" y="261072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ight Triangle 1"/>
          <p:cNvSpPr/>
          <p:nvPr/>
        </p:nvSpPr>
        <p:spPr>
          <a:xfrm>
            <a:off x="4448520" y="1167120"/>
            <a:ext cx="850320" cy="173916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Right Triangle 1"/>
          <p:cNvSpPr/>
          <p:nvPr/>
        </p:nvSpPr>
        <p:spPr>
          <a:xfrm>
            <a:off x="4393440" y="1287000"/>
            <a:ext cx="536760" cy="138636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Right Triangle 1"/>
          <p:cNvSpPr/>
          <p:nvPr/>
        </p:nvSpPr>
        <p:spPr>
          <a:xfrm flipH="1">
            <a:off x="3771360" y="1167120"/>
            <a:ext cx="907200" cy="173340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Freeform: Shape 72"/>
          <p:cNvSpPr/>
          <p:nvPr/>
        </p:nvSpPr>
        <p:spPr>
          <a:xfrm rot="1932000">
            <a:off x="3931920" y="1168560"/>
            <a:ext cx="530640" cy="184032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Oval 83"/>
          <p:cNvSpPr/>
          <p:nvPr/>
        </p:nvSpPr>
        <p:spPr>
          <a:xfrm>
            <a:off x="666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Right Triangle 1"/>
          <p:cNvSpPr/>
          <p:nvPr/>
        </p:nvSpPr>
        <p:spPr>
          <a:xfrm>
            <a:off x="7328520" y="1204200"/>
            <a:ext cx="850320" cy="173916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Right Triangle 1"/>
          <p:cNvSpPr/>
          <p:nvPr/>
        </p:nvSpPr>
        <p:spPr>
          <a:xfrm>
            <a:off x="7273440" y="1324440"/>
            <a:ext cx="536760" cy="138636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Right Triangle 1"/>
          <p:cNvSpPr/>
          <p:nvPr/>
        </p:nvSpPr>
        <p:spPr>
          <a:xfrm flipH="1">
            <a:off x="6651360" y="1204200"/>
            <a:ext cx="907200" cy="173340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Freeform: Shape 88"/>
          <p:cNvSpPr/>
          <p:nvPr/>
        </p:nvSpPr>
        <p:spPr>
          <a:xfrm rot="1932000">
            <a:off x="6811920" y="1206000"/>
            <a:ext cx="530640" cy="184032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Oval 94"/>
          <p:cNvSpPr/>
          <p:nvPr/>
        </p:nvSpPr>
        <p:spPr>
          <a:xfrm>
            <a:off x="9545400" y="2648160"/>
            <a:ext cx="1487160" cy="5518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Right Triangle 1"/>
          <p:cNvSpPr/>
          <p:nvPr/>
        </p:nvSpPr>
        <p:spPr>
          <a:xfrm>
            <a:off x="10208520" y="1204200"/>
            <a:ext cx="850320" cy="1739160"/>
          </a:xfrm>
          <a:custGeom>
            <a:avLst/>
            <a:gdLst/>
            <a:ahLst/>
            <a:rect l="l" t="t" r="r" b="b"/>
            <a:pathLst>
              <a:path w="1399933" h="2823411">
                <a:moveTo>
                  <a:pt x="1262" y="2758240"/>
                </a:moveTo>
                <a:cubicBezTo>
                  <a:pt x="-4085" y="1870577"/>
                  <a:pt x="9617" y="887663"/>
                  <a:pt x="4270" y="0"/>
                </a:cubicBezTo>
                <a:lnTo>
                  <a:pt x="1399933" y="2823411"/>
                </a:lnTo>
                <a:cubicBezTo>
                  <a:pt x="940059" y="2769937"/>
                  <a:pt x="541346" y="2635251"/>
                  <a:pt x="1262" y="275824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Right Triangle 1"/>
          <p:cNvSpPr/>
          <p:nvPr/>
        </p:nvSpPr>
        <p:spPr>
          <a:xfrm>
            <a:off x="10153440" y="1324440"/>
            <a:ext cx="536760" cy="1386360"/>
          </a:xfrm>
          <a:custGeom>
            <a:avLst/>
            <a:gdLst/>
            <a:ahLst/>
            <a:rect l="l" t="t" r="r" b="b"/>
            <a:pathLst>
              <a:path w="2130064" h="3720943">
                <a:moveTo>
                  <a:pt x="731393" y="3655772"/>
                </a:moveTo>
                <a:cubicBezTo>
                  <a:pt x="726046" y="2768109"/>
                  <a:pt x="5347" y="887663"/>
                  <a:pt x="0" y="0"/>
                </a:cubicBezTo>
                <a:lnTo>
                  <a:pt x="2130064" y="3720943"/>
                </a:lnTo>
                <a:cubicBezTo>
                  <a:pt x="1670190" y="3667469"/>
                  <a:pt x="1271477" y="3532783"/>
                  <a:pt x="731393" y="3655772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  <a:effectLst>
            <a:softEdge rad="5076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ight Triangle 1"/>
          <p:cNvSpPr/>
          <p:nvPr/>
        </p:nvSpPr>
        <p:spPr>
          <a:xfrm flipH="1">
            <a:off x="9531360" y="1204200"/>
            <a:ext cx="907200" cy="1733400"/>
          </a:xfrm>
          <a:custGeom>
            <a:avLst/>
            <a:gdLst/>
            <a:ahLst/>
            <a:rect l="l" t="t" r="r" b="b"/>
            <a:pathLst>
              <a:path w="1493921" h="2813886">
                <a:moveTo>
                  <a:pt x="0" y="2358190"/>
                </a:moveTo>
                <a:cubicBezTo>
                  <a:pt x="175628" y="1508627"/>
                  <a:pt x="360780" y="887663"/>
                  <a:pt x="355433" y="0"/>
                </a:cubicBezTo>
                <a:lnTo>
                  <a:pt x="1493921" y="2813886"/>
                </a:lnTo>
                <a:cubicBezTo>
                  <a:pt x="1034047" y="2760412"/>
                  <a:pt x="540084" y="2235201"/>
                  <a:pt x="0" y="235819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Freeform: Shape 99"/>
          <p:cNvSpPr/>
          <p:nvPr/>
        </p:nvSpPr>
        <p:spPr>
          <a:xfrm rot="1932000">
            <a:off x="9691920" y="1206000"/>
            <a:ext cx="530640" cy="1840320"/>
          </a:xfrm>
          <a:custGeom>
            <a:avLst/>
            <a:gdLst/>
            <a:ahLst/>
            <a:rect l="l" t="t" r="r" b="b"/>
            <a:pathLst>
              <a:path w="873760" h="2987755">
                <a:moveTo>
                  <a:pt x="0" y="0"/>
                </a:moveTo>
                <a:cubicBezTo>
                  <a:pt x="234252" y="376988"/>
                  <a:pt x="473273" y="672177"/>
                  <a:pt x="728898" y="951281"/>
                </a:cubicBezTo>
                <a:lnTo>
                  <a:pt x="873760" y="1105296"/>
                </a:lnTo>
                <a:lnTo>
                  <a:pt x="838167" y="1171395"/>
                </a:lnTo>
                <a:cubicBezTo>
                  <a:pt x="760664" y="1345835"/>
                  <a:pt x="712728" y="1586820"/>
                  <a:pt x="712728" y="1853006"/>
                </a:cubicBezTo>
                <a:cubicBezTo>
                  <a:pt x="712728" y="2119192"/>
                  <a:pt x="760664" y="2360178"/>
                  <a:pt x="838166" y="2534617"/>
                </a:cubicBezTo>
                <a:lnTo>
                  <a:pt x="857717" y="2570924"/>
                </a:lnTo>
                <a:lnTo>
                  <a:pt x="774368" y="2706477"/>
                </a:lnTo>
                <a:cubicBezTo>
                  <a:pt x="702541" y="2816515"/>
                  <a:pt x="626289" y="2915177"/>
                  <a:pt x="536128" y="298775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Straight Connector 100"/>
          <p:cNvSpPr/>
          <p:nvPr/>
        </p:nvSpPr>
        <p:spPr>
          <a:xfrm flipH="1" flipV="1">
            <a:off x="10208160" y="-4320"/>
            <a:ext cx="10800" cy="1207440"/>
          </a:xfrm>
          <a:prstGeom prst="line">
            <a:avLst/>
          </a:prstGeom>
          <a:ln w="25400"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Oval 101"/>
          <p:cNvSpPr/>
          <p:nvPr/>
        </p:nvSpPr>
        <p:spPr>
          <a:xfrm>
            <a:off x="3952440" y="265824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Oval 102"/>
          <p:cNvSpPr/>
          <p:nvPr/>
        </p:nvSpPr>
        <p:spPr>
          <a:xfrm>
            <a:off x="275364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Oval 103"/>
          <p:cNvSpPr/>
          <p:nvPr/>
        </p:nvSpPr>
        <p:spPr>
          <a:xfrm>
            <a:off x="6926040" y="265824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Oval 104"/>
          <p:cNvSpPr/>
          <p:nvPr/>
        </p:nvSpPr>
        <p:spPr>
          <a:xfrm>
            <a:off x="572724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Oval 105"/>
          <p:cNvSpPr/>
          <p:nvPr/>
        </p:nvSpPr>
        <p:spPr>
          <a:xfrm>
            <a:off x="9790560" y="2638080"/>
            <a:ext cx="1006200" cy="107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Oval 106"/>
          <p:cNvSpPr/>
          <p:nvPr/>
        </p:nvSpPr>
        <p:spPr>
          <a:xfrm>
            <a:off x="8591760" y="5400000"/>
            <a:ext cx="3233160" cy="10242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2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TextBox 107"/>
          <p:cNvSpPr/>
          <p:nvPr/>
        </p:nvSpPr>
        <p:spPr>
          <a:xfrm>
            <a:off x="278280" y="3616560"/>
            <a:ext cx="2851560" cy="1004760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1465f4">
                <a:alpha val="4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Recommendation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Explain the recommendation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TextBox 108"/>
          <p:cNvSpPr/>
          <p:nvPr/>
        </p:nvSpPr>
        <p:spPr>
          <a:xfrm>
            <a:off x="2977560" y="3631320"/>
            <a:ext cx="337392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Recommendation 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Explain the recommendation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TextBox 109"/>
          <p:cNvSpPr/>
          <p:nvPr/>
        </p:nvSpPr>
        <p:spPr>
          <a:xfrm>
            <a:off x="6270840" y="3663000"/>
            <a:ext cx="332280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Recommendation 3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Explain the recommendation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TextBox 110"/>
          <p:cNvSpPr/>
          <p:nvPr/>
        </p:nvSpPr>
        <p:spPr>
          <a:xfrm>
            <a:off x="9172440" y="3663000"/>
            <a:ext cx="323316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Recommendation 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Explain the recommendation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1" dur="2000" fill="hold"/>
                                        <p:tgtEl>
                                          <p:spTgt spid="3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5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9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0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0" dur="20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4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9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9" dur="2000" fill="hold"/>
                                        <p:tgtEl>
                                          <p:spTgt spid="3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4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5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6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nodeType="withEffect" fill="hold" presetClass="emph" presetID="6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8" dur="2000" fill="hold"/>
                                        <p:tgtEl>
                                          <p:spTgt spid="3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6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: Rounded Corners 38"/>
          <p:cNvSpPr/>
          <p:nvPr/>
        </p:nvSpPr>
        <p:spPr>
          <a:xfrm>
            <a:off x="3233880" y="5516640"/>
            <a:ext cx="8758440" cy="56700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Freeform: Shape 55"/>
          <p:cNvSpPr/>
          <p:nvPr/>
        </p:nvSpPr>
        <p:spPr>
          <a:xfrm>
            <a:off x="0" y="0"/>
            <a:ext cx="7773840" cy="489312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TextBox 1"/>
          <p:cNvSpPr/>
          <p:nvPr/>
        </p:nvSpPr>
        <p:spPr>
          <a:xfrm>
            <a:off x="4492080" y="0"/>
            <a:ext cx="32079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</a:rPr>
              <a:t>Potential Benefits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0" name="Frame 4"/>
          <p:cNvSpPr/>
          <p:nvPr/>
        </p:nvSpPr>
        <p:spPr>
          <a:xfrm>
            <a:off x="650880" y="1989000"/>
            <a:ext cx="2879640" cy="2879640"/>
          </a:xfrm>
          <a:prstGeom prst="frame">
            <a:avLst>
              <a:gd name="adj1" fmla="val 6639"/>
            </a:avLst>
          </a:prstGeom>
          <a:solidFill>
            <a:srgbClr val="a34a2e"/>
          </a:solidFill>
          <a:ln>
            <a:noFill/>
          </a:ln>
          <a:effectLst>
            <a:glow rad="101520">
              <a:srgbClr val="d0cece">
                <a:alpha val="40000"/>
              </a:srgbClr>
            </a:glow>
            <a:innerShdw blurRad="139700">
              <a:srgbClr val="000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Straight Connector 8"/>
          <p:cNvSpPr/>
          <p:nvPr/>
        </p:nvSpPr>
        <p:spPr>
          <a:xfrm>
            <a:off x="3530880" y="3429000"/>
            <a:ext cx="7736040" cy="360"/>
          </a:xfrm>
          <a:prstGeom prst="line">
            <a:avLst/>
          </a:prstGeom>
          <a:ln w="38100">
            <a:solidFill>
              <a:srgbClr val="a34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2" name="Group 13"/>
          <p:cNvGrpSpPr/>
          <p:nvPr/>
        </p:nvGrpSpPr>
        <p:grpSpPr>
          <a:xfrm>
            <a:off x="4531320" y="1809000"/>
            <a:ext cx="359640" cy="1620000"/>
            <a:chOff x="4531320" y="1809000"/>
            <a:chExt cx="359640" cy="1620000"/>
          </a:xfrm>
        </p:grpSpPr>
        <p:sp>
          <p:nvSpPr>
            <p:cNvPr id="343" name="Straight Connector 11"/>
            <p:cNvSpPr/>
            <p:nvPr/>
          </p:nvSpPr>
          <p:spPr>
            <a:xfrm flipV="1">
              <a:off x="471132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Oval 12"/>
            <p:cNvSpPr/>
            <p:nvPr/>
          </p:nvSpPr>
          <p:spPr>
            <a:xfrm>
              <a:off x="453132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5" name="Group 14"/>
          <p:cNvGrpSpPr/>
          <p:nvPr/>
        </p:nvGrpSpPr>
        <p:grpSpPr>
          <a:xfrm>
            <a:off x="7039080" y="1809000"/>
            <a:ext cx="359640" cy="1620000"/>
            <a:chOff x="7039080" y="1809000"/>
            <a:chExt cx="359640" cy="1620000"/>
          </a:xfrm>
        </p:grpSpPr>
        <p:sp>
          <p:nvSpPr>
            <p:cNvPr id="346" name="Straight Connector 15"/>
            <p:cNvSpPr/>
            <p:nvPr/>
          </p:nvSpPr>
          <p:spPr>
            <a:xfrm flipV="1">
              <a:off x="721908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Oval 16"/>
            <p:cNvSpPr/>
            <p:nvPr/>
          </p:nvSpPr>
          <p:spPr>
            <a:xfrm>
              <a:off x="703908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17"/>
          <p:cNvGrpSpPr/>
          <p:nvPr/>
        </p:nvGrpSpPr>
        <p:grpSpPr>
          <a:xfrm>
            <a:off x="9340560" y="1809000"/>
            <a:ext cx="359640" cy="1620000"/>
            <a:chOff x="9340560" y="1809000"/>
            <a:chExt cx="359640" cy="1620000"/>
          </a:xfrm>
        </p:grpSpPr>
        <p:sp>
          <p:nvSpPr>
            <p:cNvPr id="349" name="Straight Connector 18"/>
            <p:cNvSpPr/>
            <p:nvPr/>
          </p:nvSpPr>
          <p:spPr>
            <a:xfrm flipV="1">
              <a:off x="9520560" y="1989000"/>
              <a:ext cx="360" cy="1440000"/>
            </a:xfrm>
            <a:prstGeom prst="line">
              <a:avLst/>
            </a:prstGeom>
            <a:ln w="25400">
              <a:solidFill>
                <a:srgbClr val="a34a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Oval 19"/>
            <p:cNvSpPr/>
            <p:nvPr/>
          </p:nvSpPr>
          <p:spPr>
            <a:xfrm>
              <a:off x="9340560" y="1809000"/>
              <a:ext cx="359640" cy="359640"/>
            </a:xfrm>
            <a:prstGeom prst="ellipse">
              <a:avLst/>
            </a:pr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1" name="Rectangle 20"/>
          <p:cNvSpPr/>
          <p:nvPr/>
        </p:nvSpPr>
        <p:spPr>
          <a:xfrm>
            <a:off x="929880" y="2230920"/>
            <a:ext cx="2303640" cy="2375640"/>
          </a:xfrm>
          <a:prstGeom prst="rect">
            <a:avLst/>
          </a:prstGeom>
          <a:solidFill>
            <a:srgbClr val="95ad70"/>
          </a:solidFill>
          <a:ln>
            <a:solidFill>
              <a:srgbClr val="000000">
                <a:lumMod val="95000"/>
                <a:lumOff val="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2" name="Picture 22" descr=""/>
          <p:cNvPicPr/>
          <p:nvPr/>
        </p:nvPicPr>
        <p:blipFill>
          <a:blip r:embed="rId1"/>
          <a:stretch/>
        </p:blipFill>
        <p:spPr>
          <a:xfrm>
            <a:off x="1541880" y="2878920"/>
            <a:ext cx="1079640" cy="1079640"/>
          </a:xfrm>
          <a:prstGeom prst="rect">
            <a:avLst/>
          </a:prstGeom>
          <a:ln w="0">
            <a:noFill/>
          </a:ln>
        </p:spPr>
      </p:pic>
      <p:sp>
        <p:nvSpPr>
          <p:cNvPr id="353" name="TextBox 23"/>
          <p:cNvSpPr/>
          <p:nvPr/>
        </p:nvSpPr>
        <p:spPr>
          <a:xfrm>
            <a:off x="5038560" y="-1664280"/>
            <a:ext cx="147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Benefits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4" name="TextBox 24"/>
          <p:cNvSpPr/>
          <p:nvPr/>
        </p:nvSpPr>
        <p:spPr>
          <a:xfrm>
            <a:off x="7459920" y="-1395720"/>
            <a:ext cx="147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Benefits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5" name="TextBox 25"/>
          <p:cNvSpPr/>
          <p:nvPr/>
        </p:nvSpPr>
        <p:spPr>
          <a:xfrm>
            <a:off x="9830160" y="-1362240"/>
            <a:ext cx="1471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Benefits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6" name="Rectangle: Rounded Corners 6"/>
          <p:cNvSpPr/>
          <p:nvPr/>
        </p:nvSpPr>
        <p:spPr>
          <a:xfrm>
            <a:off x="3233880" y="5525640"/>
            <a:ext cx="7281000" cy="567000"/>
          </a:xfrm>
          <a:prstGeom prst="roundRect">
            <a:avLst>
              <a:gd name="adj" fmla="val 16667"/>
            </a:avLst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7" name="Group 10"/>
          <p:cNvGrpSpPr/>
          <p:nvPr/>
        </p:nvGrpSpPr>
        <p:grpSpPr>
          <a:xfrm>
            <a:off x="9821880" y="4280400"/>
            <a:ext cx="1990440" cy="1015200"/>
            <a:chOff x="9821880" y="4280400"/>
            <a:chExt cx="1990440" cy="1015200"/>
          </a:xfrm>
        </p:grpSpPr>
        <p:sp>
          <p:nvSpPr>
            <p:cNvPr id="358" name="Speech Bubble: Rectangle with Corners Rounded 7"/>
            <p:cNvSpPr/>
            <p:nvPr/>
          </p:nvSpPr>
          <p:spPr>
            <a:xfrm>
              <a:off x="9821880" y="4280400"/>
              <a:ext cx="1710720" cy="1015200"/>
            </a:xfrm>
            <a:prstGeom prst="wedgeRoundRectCallout">
              <a:avLst>
                <a:gd name="adj1" fmla="val -12395"/>
                <a:gd name="adj2" fmla="val 65659"/>
                <a:gd name="adj3" fmla="val 16667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TextBox 9"/>
            <p:cNvSpPr/>
            <p:nvPr/>
          </p:nvSpPr>
          <p:spPr>
            <a:xfrm>
              <a:off x="9990360" y="4347720"/>
              <a:ext cx="1821960" cy="82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800" spc="-1" strike="noStrike">
                  <a:solidFill>
                    <a:srgbClr val="ffff00"/>
                  </a:solidFill>
                  <a:latin typeface="Calibri"/>
                </a:rPr>
                <a:t>50.9</a:t>
              </a:r>
              <a:r>
                <a:rPr b="0" lang="en-GB" sz="1800" spc="-1" strike="noStrike">
                  <a:solidFill>
                    <a:srgbClr val="ffff00"/>
                  </a:solidFill>
                  <a:latin typeface="Calibri"/>
                </a:rPr>
                <a:t> </a:t>
              </a:r>
              <a:r>
                <a:rPr b="0" lang="en-GB" sz="2000" spc="-1" strike="noStrike">
                  <a:solidFill>
                    <a:srgbClr val="ffff00"/>
                  </a:solidFill>
                  <a:latin typeface="Calibri"/>
                </a:rPr>
                <a:t>Billion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ffff00"/>
                  </a:solidFill>
                  <a:latin typeface="Calibri"/>
                </a:rPr>
                <a:t>Dollar</a:t>
              </a:r>
              <a:endParaRPr b="0" lang="en-IN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5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006 1.48148E-006 L 0.0069 0.46458 E">
                                      <p:cBhvr>
                                        <p:cTn id="464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006 3.33333E-006 L 0.00507 0.44583 E">
                                      <p:cBhvr>
                                        <p:cTn id="473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7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06 2.22222E-006 L 0.00937 0.45625 E">
                                      <p:cBhvr>
                                        <p:cTn id="482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8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Freeform: Shape 9"/>
          <p:cNvSpPr/>
          <p:nvPr/>
        </p:nvSpPr>
        <p:spPr>
          <a:xfrm>
            <a:off x="0" y="0"/>
            <a:ext cx="7773840" cy="489312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Rectangle 13"/>
          <p:cNvSpPr/>
          <p:nvPr/>
        </p:nvSpPr>
        <p:spPr>
          <a:xfrm rot="2750400">
            <a:off x="1485720" y="1485720"/>
            <a:ext cx="3599640" cy="3599640"/>
          </a:xfrm>
          <a:prstGeom prst="rect">
            <a:avLst/>
          </a:prstGeom>
          <a:blipFill rotWithShape="0">
            <a:blip r:embed="rId1"/>
            <a:srcRect/>
            <a:stretch/>
          </a:blipFill>
          <a:ln w="127000">
            <a:solidFill>
              <a:srgbClr val="0982ad"/>
            </a:solidFill>
          </a:ln>
          <a:effectLst>
            <a:glow rad="139680">
              <a:srgbClr val="a34a2e">
                <a:alpha val="40000"/>
              </a:srgbClr>
            </a:glow>
            <a:outerShdw algn="ctr" blurRad="50760" dir="5400000" dist="50760" rotWithShape="0">
              <a:srgbClr val="a34a2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Freeform: Shape 17"/>
          <p:cNvSpPr/>
          <p:nvPr/>
        </p:nvSpPr>
        <p:spPr>
          <a:xfrm>
            <a:off x="4648320" y="3655440"/>
            <a:ext cx="7543440" cy="1706760"/>
          </a:xfrm>
          <a:custGeom>
            <a:avLst/>
            <a:gdLst/>
            <a:ahLst/>
            <a:rect l="l" t="t" r="r" b="b"/>
            <a:pathLst>
              <a:path w="7543801" h="1706948">
                <a:moveTo>
                  <a:pt x="1728371" y="0"/>
                </a:moveTo>
                <a:lnTo>
                  <a:pt x="7543801" y="612"/>
                </a:lnTo>
                <a:lnTo>
                  <a:pt x="7543801" y="1706948"/>
                </a:lnTo>
                <a:lnTo>
                  <a:pt x="0" y="1706948"/>
                </a:lnTo>
                <a:close/>
              </a:path>
            </a:pathLst>
          </a:custGeom>
          <a:solidFill>
            <a:srgbClr val="95ad7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8800" spc="-1" strike="noStrike">
                <a:solidFill>
                  <a:srgbClr val="0852a3"/>
                </a:solidFill>
                <a:latin typeface="Calibri"/>
              </a:rPr>
              <a:t>QA?</a:t>
            </a:r>
            <a:endParaRPr b="0" lang="en-IN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1"/>
          <p:cNvSpPr/>
          <p:nvPr/>
        </p:nvSpPr>
        <p:spPr>
          <a:xfrm flipH="1">
            <a:off x="11232720" y="162756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: Shape 96"/>
          <p:cNvSpPr/>
          <p:nvPr/>
        </p:nvSpPr>
        <p:spPr>
          <a:xfrm flipH="1">
            <a:off x="9313560" y="269604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92"/>
          <p:cNvSpPr/>
          <p:nvPr/>
        </p:nvSpPr>
        <p:spPr>
          <a:xfrm flipH="1">
            <a:off x="7292880" y="158148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: Shape 88"/>
          <p:cNvSpPr/>
          <p:nvPr/>
        </p:nvSpPr>
        <p:spPr>
          <a:xfrm flipH="1">
            <a:off x="5362920" y="243216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: Shape 73"/>
          <p:cNvSpPr/>
          <p:nvPr/>
        </p:nvSpPr>
        <p:spPr>
          <a:xfrm flipH="1">
            <a:off x="2206800" y="188496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Freeform: Shape 71"/>
          <p:cNvSpPr/>
          <p:nvPr/>
        </p:nvSpPr>
        <p:spPr>
          <a:xfrm flipH="1">
            <a:off x="974880" y="334368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4" name="Group 13"/>
          <p:cNvGrpSpPr/>
          <p:nvPr/>
        </p:nvGrpSpPr>
        <p:grpSpPr>
          <a:xfrm>
            <a:off x="1373040" y="1911240"/>
            <a:ext cx="1799640" cy="1799640"/>
            <a:chOff x="1373040" y="1911240"/>
            <a:chExt cx="1799640" cy="1799640"/>
          </a:xfrm>
        </p:grpSpPr>
        <p:sp>
          <p:nvSpPr>
            <p:cNvPr id="95" name="Freeform: Shape 39"/>
            <p:cNvSpPr/>
            <p:nvPr/>
          </p:nvSpPr>
          <p:spPr>
            <a:xfrm rot="16200000">
              <a:off x="1373040" y="191124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a34a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47"/>
            <p:cNvSpPr/>
            <p:nvPr/>
          </p:nvSpPr>
          <p:spPr>
            <a:xfrm>
              <a:off x="1626120" y="254700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</a:rPr>
                <a:t>Solution Process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7" name="Group 17"/>
          <p:cNvGrpSpPr/>
          <p:nvPr/>
        </p:nvGrpSpPr>
        <p:grpSpPr>
          <a:xfrm>
            <a:off x="4521600" y="2487600"/>
            <a:ext cx="1799640" cy="1799640"/>
            <a:chOff x="4521600" y="2487600"/>
            <a:chExt cx="1799640" cy="1799640"/>
          </a:xfrm>
        </p:grpSpPr>
        <p:sp>
          <p:nvSpPr>
            <p:cNvPr id="98" name="Freeform: Shape 40"/>
            <p:cNvSpPr/>
            <p:nvPr/>
          </p:nvSpPr>
          <p:spPr>
            <a:xfrm rot="16200000">
              <a:off x="4521600" y="248760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78332" y="886200"/>
                  </a:moveTo>
                  <a:cubicBezTo>
                    <a:pt x="1678332" y="786789"/>
                    <a:pt x="1597743" y="706200"/>
                    <a:pt x="1498332" y="706200"/>
                  </a:cubicBezTo>
                  <a:cubicBezTo>
                    <a:pt x="1398921" y="706200"/>
                    <a:pt x="1318332" y="786789"/>
                    <a:pt x="1318332" y="886200"/>
                  </a:cubicBezTo>
                  <a:cubicBezTo>
                    <a:pt x="1318332" y="985611"/>
                    <a:pt x="1398921" y="1066200"/>
                    <a:pt x="1498332" y="1066200"/>
                  </a:cubicBezTo>
                  <a:cubicBezTo>
                    <a:pt x="1597743" y="1066200"/>
                    <a:pt x="1678332" y="985611"/>
                    <a:pt x="1678332" y="8862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95a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TextBox 49"/>
            <p:cNvSpPr/>
            <p:nvPr/>
          </p:nvSpPr>
          <p:spPr>
            <a:xfrm>
              <a:off x="4948200" y="3086640"/>
              <a:ext cx="111456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</a:rPr>
                <a:t>Key Findings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0" name="Group 15"/>
          <p:cNvGrpSpPr/>
          <p:nvPr/>
        </p:nvGrpSpPr>
        <p:grpSpPr>
          <a:xfrm>
            <a:off x="8472960" y="2682000"/>
            <a:ext cx="2185920" cy="1799640"/>
            <a:chOff x="8472960" y="2682000"/>
            <a:chExt cx="2185920" cy="1799640"/>
          </a:xfrm>
        </p:grpSpPr>
        <p:sp>
          <p:nvSpPr>
            <p:cNvPr id="101" name="Freeform: Shape 42"/>
            <p:cNvSpPr/>
            <p:nvPr/>
          </p:nvSpPr>
          <p:spPr>
            <a:xfrm rot="16200000">
              <a:off x="8472960" y="268200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TextBox 51"/>
            <p:cNvSpPr/>
            <p:nvPr/>
          </p:nvSpPr>
          <p:spPr>
            <a:xfrm>
              <a:off x="8472960" y="3445200"/>
              <a:ext cx="21859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Recommendation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03" name="Group 10"/>
          <p:cNvGrpSpPr/>
          <p:nvPr/>
        </p:nvGrpSpPr>
        <p:grpSpPr>
          <a:xfrm>
            <a:off x="10392120" y="1638720"/>
            <a:ext cx="1799640" cy="1799640"/>
            <a:chOff x="10392120" y="1638720"/>
            <a:chExt cx="1799640" cy="1799640"/>
          </a:xfrm>
        </p:grpSpPr>
        <p:sp>
          <p:nvSpPr>
            <p:cNvPr id="104" name="Freeform: Shape 44"/>
            <p:cNvSpPr/>
            <p:nvPr/>
          </p:nvSpPr>
          <p:spPr>
            <a:xfrm rot="16200000">
              <a:off x="10392120" y="163872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01750" y="899999"/>
                  </a:moveTo>
                  <a:cubicBezTo>
                    <a:pt x="1601750" y="800588"/>
                    <a:pt x="1521161" y="719999"/>
                    <a:pt x="1421750" y="719999"/>
                  </a:cubicBezTo>
                  <a:cubicBezTo>
                    <a:pt x="1322339" y="719999"/>
                    <a:pt x="1241750" y="800588"/>
                    <a:pt x="1241750" y="899999"/>
                  </a:cubicBezTo>
                  <a:cubicBezTo>
                    <a:pt x="1241750" y="999410"/>
                    <a:pt x="1322339" y="1079999"/>
                    <a:pt x="1421750" y="1079999"/>
                  </a:cubicBezTo>
                  <a:cubicBezTo>
                    <a:pt x="1521161" y="1079999"/>
                    <a:pt x="1601750" y="999410"/>
                    <a:pt x="1601750" y="899999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TextBox 52"/>
            <p:cNvSpPr/>
            <p:nvPr/>
          </p:nvSpPr>
          <p:spPr>
            <a:xfrm>
              <a:off x="10683000" y="2256120"/>
              <a:ext cx="134244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000000"/>
                  </a:solidFill>
                  <a:latin typeface="Calibri"/>
                </a:rPr>
                <a:t>Potential Benefits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6" name="Group 16"/>
          <p:cNvGrpSpPr/>
          <p:nvPr/>
        </p:nvGrpSpPr>
        <p:grpSpPr>
          <a:xfrm>
            <a:off x="6454440" y="1629360"/>
            <a:ext cx="1799640" cy="1799640"/>
            <a:chOff x="6454440" y="1629360"/>
            <a:chExt cx="1799640" cy="1799640"/>
          </a:xfrm>
        </p:grpSpPr>
        <p:sp>
          <p:nvSpPr>
            <p:cNvPr id="107" name="Freeform: Shape 46"/>
            <p:cNvSpPr/>
            <p:nvPr/>
          </p:nvSpPr>
          <p:spPr>
            <a:xfrm rot="16200000">
              <a:off x="6454440" y="162936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574937" y="878621"/>
                  </a:moveTo>
                  <a:cubicBezTo>
                    <a:pt x="1574937" y="779210"/>
                    <a:pt x="1494348" y="698621"/>
                    <a:pt x="1394937" y="698621"/>
                  </a:cubicBezTo>
                  <a:cubicBezTo>
                    <a:pt x="1295526" y="698621"/>
                    <a:pt x="1214937" y="779210"/>
                    <a:pt x="1214937" y="878621"/>
                  </a:cubicBezTo>
                  <a:cubicBezTo>
                    <a:pt x="1214937" y="978032"/>
                    <a:pt x="1295526" y="1058621"/>
                    <a:pt x="1394937" y="1058621"/>
                  </a:cubicBezTo>
                  <a:cubicBezTo>
                    <a:pt x="1494348" y="1058621"/>
                    <a:pt x="1574937" y="978032"/>
                    <a:pt x="1574937" y="878621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TextBox 48"/>
            <p:cNvSpPr/>
            <p:nvPr/>
          </p:nvSpPr>
          <p:spPr>
            <a:xfrm>
              <a:off x="6741000" y="2335320"/>
              <a:ext cx="128268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Preventive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GB" sz="1800" spc="-1" strike="noStrike">
                  <a:solidFill>
                    <a:srgbClr val="000000"/>
                  </a:solidFill>
                  <a:latin typeface="Calibri"/>
                </a:rPr>
                <a:t>Measures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09" name="Group 54"/>
          <p:cNvGrpSpPr/>
          <p:nvPr/>
        </p:nvGrpSpPr>
        <p:grpSpPr>
          <a:xfrm>
            <a:off x="137880" y="0"/>
            <a:ext cx="1799640" cy="5205600"/>
            <a:chOff x="137880" y="0"/>
            <a:chExt cx="1799640" cy="5205600"/>
          </a:xfrm>
        </p:grpSpPr>
        <p:grpSp>
          <p:nvGrpSpPr>
            <p:cNvPr id="110" name="Group 12"/>
            <p:cNvGrpSpPr/>
            <p:nvPr/>
          </p:nvGrpSpPr>
          <p:grpSpPr>
            <a:xfrm>
              <a:off x="137880" y="3405960"/>
              <a:ext cx="1799640" cy="1799640"/>
              <a:chOff x="137880" y="3405960"/>
              <a:chExt cx="1799640" cy="1799640"/>
            </a:xfrm>
          </p:grpSpPr>
          <p:sp>
            <p:nvSpPr>
              <p:cNvPr id="111" name="Freeform: Shape 33"/>
              <p:cNvSpPr/>
              <p:nvPr/>
            </p:nvSpPr>
            <p:spPr>
              <a:xfrm rot="16200000">
                <a:off x="137880" y="3405960"/>
                <a:ext cx="1799640" cy="1799640"/>
              </a:xfrm>
              <a:custGeom>
                <a:avLst/>
                <a:gdLst/>
                <a:ahLst/>
                <a:rect l="l" t="t" r="r" b="b"/>
                <a:pathLst>
                  <a:path w="1800000" h="1800000">
                    <a:moveTo>
                      <a:pt x="1650524" y="882776"/>
                    </a:moveTo>
                    <a:cubicBezTo>
                      <a:pt x="1650524" y="783365"/>
                      <a:pt x="1569935" y="702776"/>
                      <a:pt x="1470524" y="702776"/>
                    </a:cubicBezTo>
                    <a:cubicBezTo>
                      <a:pt x="1371113" y="702776"/>
                      <a:pt x="1290524" y="783365"/>
                      <a:pt x="1290524" y="882776"/>
                    </a:cubicBezTo>
                    <a:cubicBezTo>
                      <a:pt x="1290524" y="982187"/>
                      <a:pt x="1371113" y="1062776"/>
                      <a:pt x="1470524" y="1062776"/>
                    </a:cubicBezTo>
                    <a:cubicBezTo>
                      <a:pt x="1569935" y="1062776"/>
                      <a:pt x="1650524" y="982187"/>
                      <a:pt x="1650524" y="882776"/>
                    </a:cubicBezTo>
                    <a:close/>
                    <a:moveTo>
                      <a:pt x="1800000" y="900000"/>
                    </a:moveTo>
                    <a:lnTo>
                      <a:pt x="1350000" y="1800000"/>
                    </a:lnTo>
                    <a:lnTo>
                      <a:pt x="450000" y="1800000"/>
                    </a:lnTo>
                    <a:lnTo>
                      <a:pt x="0" y="900000"/>
                    </a:lnTo>
                    <a:lnTo>
                      <a:pt x="450000" y="0"/>
                    </a:lnTo>
                    <a:lnTo>
                      <a:pt x="1350000" y="0"/>
                    </a:lnTo>
                    <a:close/>
                  </a:path>
                </a:pathLst>
              </a:cu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TextBox 11"/>
              <p:cNvSpPr/>
              <p:nvPr/>
            </p:nvSpPr>
            <p:spPr>
              <a:xfrm>
                <a:off x="430920" y="4065840"/>
                <a:ext cx="1342440" cy="70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000000"/>
                    </a:solidFill>
                    <a:latin typeface="Calibri"/>
                  </a:rPr>
                  <a:t>Problem Overview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113" name="Straight Connector 19"/>
            <p:cNvSpPr/>
            <p:nvPr/>
          </p:nvSpPr>
          <p:spPr>
            <a:xfrm flipV="1">
              <a:off x="1037880" y="0"/>
              <a:ext cx="360" cy="34056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Straight Connector 53"/>
          <p:cNvSpPr/>
          <p:nvPr/>
        </p:nvSpPr>
        <p:spPr>
          <a:xfrm flipV="1">
            <a:off x="2265120" y="0"/>
            <a:ext cx="360" cy="18914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Connector 57"/>
          <p:cNvSpPr/>
          <p:nvPr/>
        </p:nvSpPr>
        <p:spPr>
          <a:xfrm flipV="1">
            <a:off x="5421240" y="0"/>
            <a:ext cx="360" cy="24361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Connector 59"/>
          <p:cNvSpPr/>
          <p:nvPr/>
        </p:nvSpPr>
        <p:spPr>
          <a:xfrm flipV="1">
            <a:off x="7354080" y="0"/>
            <a:ext cx="360" cy="1589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Straight Connector 62"/>
          <p:cNvSpPr/>
          <p:nvPr/>
        </p:nvSpPr>
        <p:spPr>
          <a:xfrm flipV="1">
            <a:off x="9368640" y="0"/>
            <a:ext cx="360" cy="268128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traight Connector 63"/>
          <p:cNvSpPr/>
          <p:nvPr/>
        </p:nvSpPr>
        <p:spPr>
          <a:xfrm flipV="1">
            <a:off x="11291760" y="0"/>
            <a:ext cx="360" cy="1638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" name="Group 32"/>
          <p:cNvGrpSpPr/>
          <p:nvPr/>
        </p:nvGrpSpPr>
        <p:grpSpPr>
          <a:xfrm>
            <a:off x="2701080" y="4481640"/>
            <a:ext cx="6789600" cy="2001240"/>
            <a:chOff x="2701080" y="4481640"/>
            <a:chExt cx="6789600" cy="2001240"/>
          </a:xfrm>
        </p:grpSpPr>
        <p:sp>
          <p:nvSpPr>
            <p:cNvPr id="120" name="Frame 29"/>
            <p:cNvSpPr/>
            <p:nvPr/>
          </p:nvSpPr>
          <p:spPr>
            <a:xfrm>
              <a:off x="2701080" y="4481640"/>
              <a:ext cx="6789600" cy="2001240"/>
            </a:xfrm>
            <a:prstGeom prst="frame">
              <a:avLst>
                <a:gd name="adj1" fmla="val 524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1" name="" descr=""/>
            <p:cNvPicPr/>
            <p:nvPr/>
          </p:nvPicPr>
          <p:blipFill>
            <a:blip r:embed="rId1"/>
            <a:stretch/>
          </p:blipFill>
          <p:spPr>
            <a:xfrm>
              <a:off x="2846160" y="4611960"/>
              <a:ext cx="6513840" cy="1730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Freeform: Shape 50"/>
          <p:cNvSpPr/>
          <p:nvPr/>
        </p:nvSpPr>
        <p:spPr>
          <a:xfrm>
            <a:off x="995760" y="335448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34"/>
          <p:cNvSpPr/>
          <p:nvPr/>
        </p:nvSpPr>
        <p:spPr>
          <a:xfrm>
            <a:off x="2846160" y="4620960"/>
            <a:ext cx="25912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4" name="Freeform: Shape 74"/>
          <p:cNvSpPr/>
          <p:nvPr/>
        </p:nvSpPr>
        <p:spPr>
          <a:xfrm>
            <a:off x="2230200" y="189576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56"/>
          <p:cNvSpPr/>
          <p:nvPr/>
        </p:nvSpPr>
        <p:spPr>
          <a:xfrm flipV="1">
            <a:off x="950040" y="32954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80"/>
          <p:cNvSpPr/>
          <p:nvPr/>
        </p:nvSpPr>
        <p:spPr>
          <a:xfrm flipV="1">
            <a:off x="940680" y="32446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: Shape 82"/>
          <p:cNvSpPr/>
          <p:nvPr/>
        </p:nvSpPr>
        <p:spPr>
          <a:xfrm>
            <a:off x="11256120" y="163836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83"/>
          <p:cNvSpPr/>
          <p:nvPr/>
        </p:nvSpPr>
        <p:spPr>
          <a:xfrm flipV="1">
            <a:off x="2184480" y="1838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84"/>
          <p:cNvSpPr/>
          <p:nvPr/>
        </p:nvSpPr>
        <p:spPr>
          <a:xfrm flipV="1">
            <a:off x="2175120" y="17877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85"/>
          <p:cNvSpPr/>
          <p:nvPr/>
        </p:nvSpPr>
        <p:spPr>
          <a:xfrm flipV="1">
            <a:off x="11211120" y="150336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Connector 86"/>
          <p:cNvSpPr/>
          <p:nvPr/>
        </p:nvSpPr>
        <p:spPr>
          <a:xfrm flipV="1">
            <a:off x="11201760" y="145224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: Shape 89"/>
          <p:cNvSpPr/>
          <p:nvPr/>
        </p:nvSpPr>
        <p:spPr>
          <a:xfrm>
            <a:off x="5386320" y="244332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Connector 90"/>
          <p:cNvSpPr/>
          <p:nvPr/>
        </p:nvSpPr>
        <p:spPr>
          <a:xfrm flipV="1">
            <a:off x="5347440" y="2399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1"/>
          <p:cNvSpPr/>
          <p:nvPr/>
        </p:nvSpPr>
        <p:spPr>
          <a:xfrm flipV="1">
            <a:off x="5338080" y="23479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reeform: Shape 93"/>
          <p:cNvSpPr/>
          <p:nvPr/>
        </p:nvSpPr>
        <p:spPr>
          <a:xfrm>
            <a:off x="7315560" y="1588680"/>
            <a:ext cx="102960" cy="3340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94"/>
          <p:cNvSpPr/>
          <p:nvPr/>
        </p:nvSpPr>
        <p:spPr>
          <a:xfrm flipV="1">
            <a:off x="7247880" y="15206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5"/>
          <p:cNvSpPr/>
          <p:nvPr/>
        </p:nvSpPr>
        <p:spPr>
          <a:xfrm flipV="1">
            <a:off x="7238520" y="14695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: Shape 97"/>
          <p:cNvSpPr/>
          <p:nvPr/>
        </p:nvSpPr>
        <p:spPr>
          <a:xfrm>
            <a:off x="9352440" y="2664360"/>
            <a:ext cx="74520" cy="28368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99"/>
          <p:cNvSpPr/>
          <p:nvPr/>
        </p:nvSpPr>
        <p:spPr>
          <a:xfrm flipV="1">
            <a:off x="9269280" y="2611800"/>
            <a:ext cx="180000" cy="68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Straight Connector 100"/>
          <p:cNvSpPr/>
          <p:nvPr/>
        </p:nvSpPr>
        <p:spPr>
          <a:xfrm flipV="1">
            <a:off x="9259920" y="256104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: Shape 101"/>
          <p:cNvSpPr/>
          <p:nvPr/>
        </p:nvSpPr>
        <p:spPr>
          <a:xfrm flipH="1">
            <a:off x="3949560" y="80352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2" name="Group 102"/>
          <p:cNvGrpSpPr/>
          <p:nvPr/>
        </p:nvGrpSpPr>
        <p:grpSpPr>
          <a:xfrm>
            <a:off x="3115440" y="829800"/>
            <a:ext cx="1799640" cy="1799640"/>
            <a:chOff x="3115440" y="829800"/>
            <a:chExt cx="1799640" cy="1799640"/>
          </a:xfrm>
        </p:grpSpPr>
        <p:sp>
          <p:nvSpPr>
            <p:cNvPr id="143" name="Freeform: Shape 103"/>
            <p:cNvSpPr/>
            <p:nvPr/>
          </p:nvSpPr>
          <p:spPr>
            <a:xfrm rot="16200000">
              <a:off x="3115440" y="829800"/>
              <a:ext cx="1799640" cy="1799640"/>
            </a:xfrm>
            <a:custGeom>
              <a:avLst/>
              <a:gdLst/>
              <a:ahLst/>
              <a:rect l="l" t="t" r="r" b="b"/>
              <a:pathLst>
                <a:path w="1800000" h="1800000">
                  <a:moveTo>
                    <a:pt x="1620000" y="900000"/>
                  </a:moveTo>
                  <a:cubicBezTo>
                    <a:pt x="1620000" y="800589"/>
                    <a:pt x="1539411" y="720000"/>
                    <a:pt x="1440000" y="720000"/>
                  </a:cubicBezTo>
                  <a:cubicBezTo>
                    <a:pt x="1340589" y="720000"/>
                    <a:pt x="1260000" y="800589"/>
                    <a:pt x="1260000" y="900000"/>
                  </a:cubicBezTo>
                  <a:cubicBezTo>
                    <a:pt x="1260000" y="999411"/>
                    <a:pt x="1340589" y="1080000"/>
                    <a:pt x="1440000" y="1080000"/>
                  </a:cubicBezTo>
                  <a:cubicBezTo>
                    <a:pt x="1539411" y="1080000"/>
                    <a:pt x="1620000" y="999411"/>
                    <a:pt x="1620000" y="900000"/>
                  </a:cubicBezTo>
                  <a:close/>
                  <a:moveTo>
                    <a:pt x="1800000" y="900000"/>
                  </a:moveTo>
                  <a:lnTo>
                    <a:pt x="1350000" y="1800000"/>
                  </a:lnTo>
                  <a:lnTo>
                    <a:pt x="450000" y="1800000"/>
                  </a:lnTo>
                  <a:lnTo>
                    <a:pt x="0" y="900000"/>
                  </a:lnTo>
                  <a:lnTo>
                    <a:pt x="450000" y="0"/>
                  </a:lnTo>
                  <a:lnTo>
                    <a:pt x="1350000" y="0"/>
                  </a:lnTo>
                  <a:close/>
                </a:path>
              </a:pathLst>
            </a:custGeom>
            <a:solidFill>
              <a:srgbClr val="6a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TextBox 104"/>
            <p:cNvSpPr/>
            <p:nvPr/>
          </p:nvSpPr>
          <p:spPr>
            <a:xfrm>
              <a:off x="3368520" y="1465560"/>
              <a:ext cx="14972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600" spc="-1" strike="noStrike">
                  <a:solidFill>
                    <a:srgbClr val="000000"/>
                  </a:solidFill>
                  <a:latin typeface="Calibri"/>
                </a:rPr>
                <a:t>MODEL COMPARISION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145" name="Straight Connector 105"/>
          <p:cNvSpPr/>
          <p:nvPr/>
        </p:nvSpPr>
        <p:spPr>
          <a:xfrm flipV="1">
            <a:off x="4007520" y="0"/>
            <a:ext cx="0" cy="8100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Freeform: Shape 106"/>
          <p:cNvSpPr/>
          <p:nvPr/>
        </p:nvSpPr>
        <p:spPr>
          <a:xfrm>
            <a:off x="3972960" y="814320"/>
            <a:ext cx="102960" cy="240840"/>
          </a:xfrm>
          <a:custGeom>
            <a:avLst/>
            <a:gdLst/>
            <a:ahLst/>
            <a:rect l="l" t="t" r="r" b="b"/>
            <a:pathLst>
              <a:path w="116649" h="319725">
                <a:moveTo>
                  <a:pt x="43543" y="0"/>
                </a:moveTo>
                <a:cubicBezTo>
                  <a:pt x="77409" y="82248"/>
                  <a:pt x="111276" y="164496"/>
                  <a:pt x="116114" y="217715"/>
                </a:cubicBezTo>
                <a:cubicBezTo>
                  <a:pt x="120952" y="270934"/>
                  <a:pt x="91923" y="314477"/>
                  <a:pt x="72571" y="319315"/>
                </a:cubicBezTo>
                <a:cubicBezTo>
                  <a:pt x="53219" y="324153"/>
                  <a:pt x="26609" y="285448"/>
                  <a:pt x="0" y="246743"/>
                </a:cubicBezTo>
              </a:path>
            </a:pathLst>
          </a:cu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107"/>
          <p:cNvSpPr/>
          <p:nvPr/>
        </p:nvSpPr>
        <p:spPr>
          <a:xfrm flipV="1">
            <a:off x="3926880" y="75708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Connector 108"/>
          <p:cNvSpPr/>
          <p:nvPr/>
        </p:nvSpPr>
        <p:spPr>
          <a:xfrm flipV="1">
            <a:off x="3917520" y="706320"/>
            <a:ext cx="180000" cy="680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61"/>
          <p:cNvSpPr/>
          <p:nvPr/>
        </p:nvSpPr>
        <p:spPr>
          <a:xfrm>
            <a:off x="0" y="169200"/>
            <a:ext cx="7773840" cy="489312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ectangle 10"/>
          <p:cNvSpPr/>
          <p:nvPr/>
        </p:nvSpPr>
        <p:spPr>
          <a:xfrm>
            <a:off x="950400" y="994320"/>
            <a:ext cx="6095520" cy="563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is the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will examine who is effected by this problem?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we can decrease the chances of getting this problem by some preventive measures?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 the next steps we will see how we can use our insights in the business domain.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51" name="Rectangle 12"/>
          <p:cNvSpPr/>
          <p:nvPr/>
        </p:nvSpPr>
        <p:spPr>
          <a:xfrm>
            <a:off x="4500000" y="169200"/>
            <a:ext cx="33174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Calibri"/>
              </a:rPr>
              <a:t>Problem Overview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560000" y="1105920"/>
            <a:ext cx="4500000" cy="519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28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3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8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3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 txBox="1"/>
          <p:nvPr/>
        </p:nvSpPr>
        <p:spPr>
          <a:xfrm>
            <a:off x="720000" y="1078200"/>
            <a:ext cx="10515240" cy="540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Problem is Brain Stroke?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Brain Stroke occurs when a part of brain loses its blood supply and stops working.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also called as Cerebrovascular accident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br/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People with age &gt; 60 are affected more, when compared with age groups of 15-59.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Problem can be overcome using: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1.Proper Healthcare Diagnostics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2.Innovative use of Technology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3.Spreading Awareness about the Disease and Treatment.</a:t>
            </a:r>
            <a:br/>
            <a:br/>
            <a:br/>
            <a:br/>
            <a:br/>
            <a:br/>
            <a:br/>
            <a:br/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raight Connector 32"/>
          <p:cNvSpPr/>
          <p:nvPr/>
        </p:nvSpPr>
        <p:spPr>
          <a:xfrm>
            <a:off x="3447720" y="5150880"/>
            <a:ext cx="3488040" cy="38880"/>
          </a:xfrm>
          <a:prstGeom prst="line">
            <a:avLst/>
          </a:prstGeom>
          <a:ln w="50800">
            <a:solidFill>
              <a:srgbClr val="cc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35"/>
          <p:cNvSpPr/>
          <p:nvPr/>
        </p:nvSpPr>
        <p:spPr>
          <a:xfrm>
            <a:off x="6642000" y="1652760"/>
            <a:ext cx="3498120" cy="77760"/>
          </a:xfrm>
          <a:prstGeom prst="line">
            <a:avLst/>
          </a:prstGeom>
          <a:ln w="50800">
            <a:solidFill>
              <a:srgbClr val="99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Connector 34"/>
          <p:cNvSpPr/>
          <p:nvPr/>
        </p:nvSpPr>
        <p:spPr>
          <a:xfrm>
            <a:off x="5478120" y="2850120"/>
            <a:ext cx="3557880" cy="1548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Connector 33"/>
          <p:cNvSpPr/>
          <p:nvPr/>
        </p:nvSpPr>
        <p:spPr>
          <a:xfrm>
            <a:off x="4470840" y="3973680"/>
            <a:ext cx="3518280" cy="18360"/>
          </a:xfrm>
          <a:prstGeom prst="line">
            <a:avLst/>
          </a:prstGeom>
          <a:ln w="50800"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Box 2"/>
          <p:cNvSpPr/>
          <p:nvPr/>
        </p:nvSpPr>
        <p:spPr>
          <a:xfrm>
            <a:off x="150120" y="-28080"/>
            <a:ext cx="41828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</a:rPr>
              <a:t>Solution Process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0" name="Isosceles Triangle 21"/>
          <p:cNvSpPr/>
          <p:nvPr/>
        </p:nvSpPr>
        <p:spPr>
          <a:xfrm>
            <a:off x="5733000" y="32040"/>
            <a:ext cx="6450120" cy="6825600"/>
          </a:xfrm>
          <a:custGeom>
            <a:avLst/>
            <a:gdLst/>
            <a:ahLst/>
            <a:rect l="l" t="t" r="r" b="b"/>
            <a:pathLst>
              <a:path w="7426828" h="8041564">
                <a:moveTo>
                  <a:pt x="0" y="8041564"/>
                </a:moveTo>
                <a:lnTo>
                  <a:pt x="7426828" y="0"/>
                </a:lnTo>
                <a:cubicBezTo>
                  <a:pt x="7419057" y="2549431"/>
                  <a:pt x="7411285" y="5492133"/>
                  <a:pt x="7403514" y="8041564"/>
                </a:cubicBezTo>
                <a:lnTo>
                  <a:pt x="0" y="8041564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1" name="Group 26"/>
          <p:cNvGrpSpPr/>
          <p:nvPr/>
        </p:nvGrpSpPr>
        <p:grpSpPr>
          <a:xfrm>
            <a:off x="9853560" y="1219320"/>
            <a:ext cx="1432800" cy="1893240"/>
            <a:chOff x="9853560" y="1219320"/>
            <a:chExt cx="1432800" cy="1893240"/>
          </a:xfrm>
        </p:grpSpPr>
        <p:sp>
          <p:nvSpPr>
            <p:cNvPr id="162" name="Rectangle 20"/>
            <p:cNvSpPr/>
            <p:nvPr/>
          </p:nvSpPr>
          <p:spPr>
            <a:xfrm>
              <a:off x="10041480" y="1690200"/>
              <a:ext cx="172080" cy="1422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tangle 19"/>
            <p:cNvSpPr/>
            <p:nvPr/>
          </p:nvSpPr>
          <p:spPr>
            <a:xfrm>
              <a:off x="9853560" y="1219320"/>
              <a:ext cx="1432800" cy="1422360"/>
            </a:xfrm>
            <a:prstGeom prst="rect">
              <a:avLst/>
            </a:prstGeom>
            <a:gradFill rotWithShape="0">
              <a:gsLst>
                <a:gs pos="2000">
                  <a:srgbClr val="99ff66"/>
                </a:gs>
                <a:gs pos="100000">
                  <a:srgbClr val="00b050"/>
                </a:gs>
              </a:gsLst>
              <a:lin ang="1080000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4" name="Group 25"/>
          <p:cNvGrpSpPr/>
          <p:nvPr/>
        </p:nvGrpSpPr>
        <p:grpSpPr>
          <a:xfrm>
            <a:off x="8840880" y="2348640"/>
            <a:ext cx="1432800" cy="1893240"/>
            <a:chOff x="8840880" y="2348640"/>
            <a:chExt cx="1432800" cy="1893240"/>
          </a:xfrm>
        </p:grpSpPr>
        <p:sp>
          <p:nvSpPr>
            <p:cNvPr id="165" name="Rectangle 17"/>
            <p:cNvSpPr/>
            <p:nvPr/>
          </p:nvSpPr>
          <p:spPr>
            <a:xfrm>
              <a:off x="9025560" y="2816280"/>
              <a:ext cx="172080" cy="14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Rectangle 16"/>
            <p:cNvSpPr/>
            <p:nvPr/>
          </p:nvSpPr>
          <p:spPr>
            <a:xfrm>
              <a:off x="8840880" y="2348640"/>
              <a:ext cx="1432800" cy="1425600"/>
            </a:xfrm>
            <a:prstGeom prst="rect">
              <a:avLst/>
            </a:prstGeom>
            <a:gradFill rotWithShape="0">
              <a:gsLst>
                <a:gs pos="0">
                  <a:srgbClr val="6c2999"/>
                </a:gs>
                <a:gs pos="100000">
                  <a:srgbClr val="cc66ff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7" name="Group 24"/>
          <p:cNvGrpSpPr/>
          <p:nvPr/>
        </p:nvGrpSpPr>
        <p:grpSpPr>
          <a:xfrm>
            <a:off x="7830000" y="3478680"/>
            <a:ext cx="1432800" cy="1893240"/>
            <a:chOff x="7830000" y="3478680"/>
            <a:chExt cx="1432800" cy="1893240"/>
          </a:xfrm>
        </p:grpSpPr>
        <p:sp>
          <p:nvSpPr>
            <p:cNvPr id="168" name="Rectangle 14"/>
            <p:cNvSpPr/>
            <p:nvPr/>
          </p:nvSpPr>
          <p:spPr>
            <a:xfrm>
              <a:off x="8010000" y="3947760"/>
              <a:ext cx="172080" cy="1424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Rectangle 13"/>
            <p:cNvSpPr/>
            <p:nvPr/>
          </p:nvSpPr>
          <p:spPr>
            <a:xfrm>
              <a:off x="7830000" y="3478680"/>
              <a:ext cx="1432800" cy="1424160"/>
            </a:xfrm>
            <a:prstGeom prst="rect">
              <a:avLst/>
            </a:prstGeom>
            <a:gradFill rotWithShape="0">
              <a:gsLst>
                <a:gs pos="0">
                  <a:srgbClr val="a34a2e"/>
                </a:gs>
                <a:gs pos="100000">
                  <a:srgbClr val="cc6600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23"/>
          <p:cNvGrpSpPr/>
          <p:nvPr/>
        </p:nvGrpSpPr>
        <p:grpSpPr>
          <a:xfrm>
            <a:off x="6808680" y="4598280"/>
            <a:ext cx="1432800" cy="1893600"/>
            <a:chOff x="6808680" y="4598280"/>
            <a:chExt cx="1432800" cy="1893600"/>
          </a:xfrm>
        </p:grpSpPr>
        <p:sp>
          <p:nvSpPr>
            <p:cNvPr id="171" name="Rectangle 11"/>
            <p:cNvSpPr/>
            <p:nvPr/>
          </p:nvSpPr>
          <p:spPr>
            <a:xfrm>
              <a:off x="6995520" y="5052240"/>
              <a:ext cx="172080" cy="1439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6350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Rectangle 7"/>
            <p:cNvSpPr/>
            <p:nvPr/>
          </p:nvSpPr>
          <p:spPr>
            <a:xfrm>
              <a:off x="6808680" y="4598280"/>
              <a:ext cx="1432800" cy="1439640"/>
            </a:xfrm>
            <a:prstGeom prst="rect">
              <a:avLst/>
            </a:prstGeom>
            <a:gradFill rotWithShape="0">
              <a:gsLst>
                <a:gs pos="58000">
                  <a:srgbClr val="95ad70"/>
                </a:gs>
                <a:gs pos="100000">
                  <a:srgbClr val="ccff99"/>
                </a:gs>
              </a:gsLst>
              <a:lin ang="0"/>
            </a:gradFill>
            <a:ln>
              <a:noFill/>
            </a:ln>
            <a:effectLst>
              <a:reflection algn="bl" blurRad="6350" dir="5400000" dist="50800" endA="300" endPos="55500" rotWithShape="0" stA="50000" sy="-100000"/>
            </a:effectLst>
            <a:scene3d>
              <a:camera prst="isometricTopUp"/>
              <a:lightRig dir="t" rig="balanced">
                <a:rot lat="0" lon="0" rev="0"/>
              </a:lightRig>
            </a:scene3d>
            <a:sp3d extrusionH="228600" prstMaterial="metal">
              <a:bevelT w="127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3" name="TextBox 27"/>
          <p:cNvSpPr/>
          <p:nvPr/>
        </p:nvSpPr>
        <p:spPr>
          <a:xfrm>
            <a:off x="7017480" y="482580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01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4" name="TextBox 28"/>
          <p:cNvSpPr/>
          <p:nvPr/>
        </p:nvSpPr>
        <p:spPr>
          <a:xfrm>
            <a:off x="8096040" y="368316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02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5" name="TextBox 29"/>
          <p:cNvSpPr/>
          <p:nvPr/>
        </p:nvSpPr>
        <p:spPr>
          <a:xfrm>
            <a:off x="9142560" y="254088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03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6" name="TextBox 30"/>
          <p:cNvSpPr/>
          <p:nvPr/>
        </p:nvSpPr>
        <p:spPr>
          <a:xfrm>
            <a:off x="10140120" y="1446120"/>
            <a:ext cx="1015200" cy="1004760"/>
          </a:xfrm>
          <a:prstGeom prst="rect">
            <a:avLst/>
          </a:prstGeom>
          <a:noFill/>
          <a:ln w="0">
            <a:noFill/>
          </a:ln>
          <a:effectLst>
            <a:reflection algn="bl" dir="5400000" dist="88900" endPos="65000" rotWithShape="0" stA="45000" sy="-100000"/>
          </a:effectLst>
          <a:scene3d>
            <a:camera prst="isometricTopUp"/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  <a:scene3d>
              <a:camera prst="isometricTopUp"/>
              <a:lightRig dir="t" rig="threePt"/>
            </a:scene3d>
          </a:bodyPr>
          <a:p>
            <a:pPr>
              <a:lnSpc>
                <a:spcPct val="100000"/>
              </a:lnSpc>
            </a:pPr>
            <a:r>
              <a:rPr b="1" lang="en-GB" sz="24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STEP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600" spc="299" strike="noStrike">
                <a:solidFill>
                  <a:srgbClr val="000000">
                    <a:alpha val="45000"/>
                  </a:srgbClr>
                </a:solidFill>
                <a:latin typeface="Agency FB"/>
              </a:rPr>
              <a:t>04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177" name="Group 48"/>
          <p:cNvGrpSpPr/>
          <p:nvPr/>
        </p:nvGrpSpPr>
        <p:grpSpPr>
          <a:xfrm>
            <a:off x="-4548960" y="4271400"/>
            <a:ext cx="4632840" cy="930240"/>
            <a:chOff x="-4548960" y="4271400"/>
            <a:chExt cx="4632840" cy="930240"/>
          </a:xfrm>
        </p:grpSpPr>
        <p:sp>
          <p:nvSpPr>
            <p:cNvPr id="178" name="Rectangle 38"/>
            <p:cNvSpPr/>
            <p:nvPr/>
          </p:nvSpPr>
          <p:spPr>
            <a:xfrm>
              <a:off x="-4076640" y="4271400"/>
              <a:ext cx="15602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</a:rPr>
                <a:t>Analyse Data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9" name="TextBox 39"/>
            <p:cNvSpPr/>
            <p:nvPr/>
          </p:nvSpPr>
          <p:spPr>
            <a:xfrm>
              <a:off x="-4098960" y="462456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Heterogeneous population, Anomaly Treatment, Missing Values Treatment, creating new variable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80" name="Picture 41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-4548960" y="431748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1" name="Group 49"/>
          <p:cNvGrpSpPr/>
          <p:nvPr/>
        </p:nvGrpSpPr>
        <p:grpSpPr>
          <a:xfrm>
            <a:off x="-3791880" y="2826720"/>
            <a:ext cx="4635000" cy="947160"/>
            <a:chOff x="-3791880" y="2826720"/>
            <a:chExt cx="4635000" cy="947160"/>
          </a:xfrm>
        </p:grpSpPr>
        <p:sp>
          <p:nvSpPr>
            <p:cNvPr id="182" name="Rectangle 36"/>
            <p:cNvSpPr/>
            <p:nvPr/>
          </p:nvSpPr>
          <p:spPr>
            <a:xfrm>
              <a:off x="-3278160" y="2826720"/>
              <a:ext cx="227340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</a:rPr>
                <a:t>Analytical approach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83" name="TextBox 37"/>
            <p:cNvSpPr/>
            <p:nvPr/>
          </p:nvSpPr>
          <p:spPr>
            <a:xfrm>
              <a:off x="-3339720" y="3196800"/>
              <a:ext cx="418284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Supervised Machine Learning problem,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GB" sz="1600" spc="-1" strike="noStrike">
                  <a:solidFill>
                    <a:srgbClr val="ffffff"/>
                  </a:solidFill>
                  <a:latin typeface="Calibri"/>
                </a:rPr>
                <a:t>Two class Classification,</a:t>
              </a:r>
              <a:endParaRPr b="0" lang="en-IN" sz="1600" spc="-1" strike="noStrike">
                <a:latin typeface="Arial"/>
              </a:endParaRPr>
            </a:p>
          </p:txBody>
        </p:sp>
        <p:pic>
          <p:nvPicPr>
            <p:cNvPr id="184" name="Picture 43" descr=""/>
            <p:cNvPicPr/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-3791880" y="2867040"/>
              <a:ext cx="359640" cy="35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5" name="Group 61"/>
          <p:cNvGrpSpPr/>
          <p:nvPr/>
        </p:nvGrpSpPr>
        <p:grpSpPr>
          <a:xfrm>
            <a:off x="-3996360" y="1641240"/>
            <a:ext cx="4458600" cy="1285920"/>
            <a:chOff x="-3996360" y="1641240"/>
            <a:chExt cx="4458600" cy="1285920"/>
          </a:xfrm>
        </p:grpSpPr>
        <p:sp>
          <p:nvSpPr>
            <p:cNvPr id="186" name="Rectangle 44"/>
            <p:cNvSpPr/>
            <p:nvPr/>
          </p:nvSpPr>
          <p:spPr>
            <a:xfrm>
              <a:off x="-3523320" y="1669680"/>
              <a:ext cx="21715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</a:rPr>
                <a:t>Model Preparation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87" name="Picture 47" descr=""/>
            <p:cNvPicPr/>
            <p:nvPr/>
          </p:nvPicPr>
          <p:blipFill>
            <a:blip r:embed="rId4">
              <a:lum bright="70000" contrast="-70000"/>
            </a:blip>
            <a:stretch/>
          </p:blipFill>
          <p:spPr>
            <a:xfrm>
              <a:off x="-3996360" y="164124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TextBox 51"/>
            <p:cNvSpPr/>
            <p:nvPr/>
          </p:nvSpPr>
          <p:spPr>
            <a:xfrm>
              <a:off x="-3541680" y="2013840"/>
              <a:ext cx="400392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We teach the model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on Training dataset,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9" name="Group 57"/>
          <p:cNvGrpSpPr/>
          <p:nvPr/>
        </p:nvGrpSpPr>
        <p:grpSpPr>
          <a:xfrm>
            <a:off x="-3980520" y="298800"/>
            <a:ext cx="4411800" cy="924840"/>
            <a:chOff x="-3980520" y="298800"/>
            <a:chExt cx="4411800" cy="924840"/>
          </a:xfrm>
        </p:grpSpPr>
        <p:sp>
          <p:nvSpPr>
            <p:cNvPr id="190" name="Rectangle 45"/>
            <p:cNvSpPr/>
            <p:nvPr/>
          </p:nvSpPr>
          <p:spPr>
            <a:xfrm>
              <a:off x="-3571200" y="302760"/>
              <a:ext cx="19976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2000" spc="-1" strike="noStrike">
                  <a:solidFill>
                    <a:srgbClr val="ffffff"/>
                  </a:solidFill>
                  <a:latin typeface="Calibri"/>
                </a:rPr>
                <a:t>Model Validation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91" name="Picture 53" descr=""/>
            <p:cNvPicPr/>
            <p:nvPr/>
          </p:nvPicPr>
          <p:blipFill>
            <a:blip r:embed="rId5">
              <a:lum bright="70000" contrast="-70000"/>
            </a:blip>
            <a:stretch/>
          </p:blipFill>
          <p:spPr>
            <a:xfrm>
              <a:off x="-3980520" y="298800"/>
              <a:ext cx="359640" cy="359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TextBox 55"/>
            <p:cNvSpPr/>
            <p:nvPr/>
          </p:nvSpPr>
          <p:spPr>
            <a:xfrm>
              <a:off x="-3572640" y="584640"/>
              <a:ext cx="40039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Model Performance measure on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r>
                <a:rPr b="0" lang="en-GB" sz="1800" spc="-1" strike="noStrike">
                  <a:solidFill>
                    <a:srgbClr val="ffffff"/>
                  </a:solidFill>
                  <a:latin typeface="Calibri"/>
                </a:rPr>
                <a:t>testing data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93" name="Rectangle: Rounded Corners 1"/>
          <p:cNvSpPr/>
          <p:nvPr/>
        </p:nvSpPr>
        <p:spPr>
          <a:xfrm>
            <a:off x="170640" y="1064160"/>
            <a:ext cx="3021120" cy="3001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extBox 3"/>
          <p:cNvSpPr/>
          <p:nvPr/>
        </p:nvSpPr>
        <p:spPr>
          <a:xfrm>
            <a:off x="315720" y="1195920"/>
            <a:ext cx="268740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Dataset provided by the xyz?, dataset has ? observation and ? features.  Explanation of the dataset like columns types demographic, history etc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4" dur="indefinite" restart="never" nodeType="tmRoot">
          <p:childTnLst>
            <p:seq>
              <p:cTn id="245" dur="indefinite" nodeType="mainSeq">
                <p:childTnLst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49 -0.01157 L 0.60794 -0.0206 E">
                                      <p:cBhvr>
                                        <p:cTn id="249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06 -2.96296E-006 L 0.64349 0.01111 E">
                                      <p:cBhvr>
                                        <p:cTn id="255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3.7037E-006 L 0.7345 0.01041 E">
                                      <p:cBhvr>
                                        <p:cTn id="26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006 -2.59259E-006 L 0.83294 0.03403 E">
                                      <p:cBhvr>
                                        <p:cTn id="26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66"/>
          <p:cNvSpPr/>
          <p:nvPr/>
        </p:nvSpPr>
        <p:spPr>
          <a:xfrm>
            <a:off x="217800" y="1066680"/>
            <a:ext cx="11756160" cy="55368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Freeform: Shape 80"/>
          <p:cNvSpPr/>
          <p:nvPr/>
        </p:nvSpPr>
        <p:spPr>
          <a:xfrm>
            <a:off x="217800" y="1071360"/>
            <a:ext cx="11756160" cy="1071720"/>
          </a:xfrm>
          <a:custGeom>
            <a:avLst/>
            <a:gdLst/>
            <a:ahLst/>
            <a:rect l="l" t="t" r="r" b="b"/>
            <a:pathLst>
              <a:path w="11588917" h="700022">
                <a:moveTo>
                  <a:pt x="714456" y="0"/>
                </a:moveTo>
                <a:lnTo>
                  <a:pt x="10870797" y="0"/>
                </a:lnTo>
                <a:cubicBezTo>
                  <a:pt x="11215369" y="0"/>
                  <a:pt x="11691539" y="310759"/>
                  <a:pt x="11569341" y="569330"/>
                </a:cubicBezTo>
                <a:lnTo>
                  <a:pt x="11582516" y="700022"/>
                </a:lnTo>
                <a:lnTo>
                  <a:pt x="2737" y="700022"/>
                </a:lnTo>
                <a:lnTo>
                  <a:pt x="15912" y="569330"/>
                </a:lnTo>
                <a:cubicBezTo>
                  <a:pt x="-91772" y="225459"/>
                  <a:pt x="369885" y="0"/>
                  <a:pt x="71445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Flowchart: Delay 37"/>
          <p:cNvSpPr/>
          <p:nvPr/>
        </p:nvSpPr>
        <p:spPr>
          <a:xfrm flipV="1" rot="16200000">
            <a:off x="348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Flowchart: Delay 38"/>
          <p:cNvSpPr/>
          <p:nvPr/>
        </p:nvSpPr>
        <p:spPr>
          <a:xfrm flipV="1" rot="16200000">
            <a:off x="4929480" y="1080000"/>
            <a:ext cx="359640" cy="359640"/>
          </a:xfrm>
          <a:prstGeom prst="flowChartDelay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Rectangle: Rounded Corners 35"/>
          <p:cNvSpPr/>
          <p:nvPr/>
        </p:nvSpPr>
        <p:spPr>
          <a:xfrm>
            <a:off x="330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Flowchart: Delay 36"/>
          <p:cNvSpPr/>
          <p:nvPr/>
        </p:nvSpPr>
        <p:spPr>
          <a:xfrm rot="5400000">
            <a:off x="3759480" y="976320"/>
            <a:ext cx="1259640" cy="143964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Flowchart: Delay 50"/>
          <p:cNvSpPr/>
          <p:nvPr/>
        </p:nvSpPr>
        <p:spPr>
          <a:xfrm flipV="1" rot="16200000">
            <a:off x="654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Flowchart: Delay 51"/>
          <p:cNvSpPr/>
          <p:nvPr/>
        </p:nvSpPr>
        <p:spPr>
          <a:xfrm flipV="1" rot="16200000">
            <a:off x="798948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Rectangle: Rounded Corners 52"/>
          <p:cNvSpPr/>
          <p:nvPr/>
        </p:nvSpPr>
        <p:spPr>
          <a:xfrm>
            <a:off x="636912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Flowchart: Delay 36"/>
          <p:cNvSpPr/>
          <p:nvPr/>
        </p:nvSpPr>
        <p:spPr>
          <a:xfrm rot="5400000">
            <a:off x="6819480" y="976320"/>
            <a:ext cx="1259640" cy="143964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Flowchart: Delay 54"/>
          <p:cNvSpPr/>
          <p:nvPr/>
        </p:nvSpPr>
        <p:spPr>
          <a:xfrm flipV="1" rot="16200000">
            <a:off x="946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Flowchart: Delay 55"/>
          <p:cNvSpPr/>
          <p:nvPr/>
        </p:nvSpPr>
        <p:spPr>
          <a:xfrm flipV="1" rot="16200000">
            <a:off x="10905120" y="1080000"/>
            <a:ext cx="359640" cy="359640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: Rounded Corners 56"/>
          <p:cNvSpPr/>
          <p:nvPr/>
        </p:nvSpPr>
        <p:spPr>
          <a:xfrm>
            <a:off x="9284760" y="1260720"/>
            <a:ext cx="2159640" cy="51476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tl" blurRad="50760" dir="2700000" dist="152225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Flowchart: Delay 36"/>
          <p:cNvSpPr/>
          <p:nvPr/>
        </p:nvSpPr>
        <p:spPr>
          <a:xfrm rot="5400000">
            <a:off x="9735120" y="976320"/>
            <a:ext cx="1259640" cy="1439640"/>
          </a:xfrm>
          <a:custGeom>
            <a:avLst/>
            <a:gdLst/>
            <a:ahLst/>
            <a:rect l="l" t="t" r="r" b="b"/>
            <a:pathLst>
              <a:path w="1260000" h="1440000">
                <a:moveTo>
                  <a:pt x="0" y="0"/>
                </a:moveTo>
                <a:cubicBezTo>
                  <a:pt x="224515" y="290285"/>
                  <a:pt x="420000" y="0"/>
                  <a:pt x="630000" y="0"/>
                </a:cubicBezTo>
                <a:cubicBezTo>
                  <a:pt x="977939" y="0"/>
                  <a:pt x="1260000" y="322355"/>
                  <a:pt x="1260000" y="720000"/>
                </a:cubicBezTo>
                <a:cubicBezTo>
                  <a:pt x="1260000" y="1117645"/>
                  <a:pt x="977939" y="1440000"/>
                  <a:pt x="630000" y="1440000"/>
                </a:cubicBezTo>
                <a:cubicBezTo>
                  <a:pt x="420000" y="1440000"/>
                  <a:pt x="253543" y="1207772"/>
                  <a:pt x="0" y="1440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cc0099"/>
          </a:solidFill>
          <a:ln>
            <a:noFill/>
          </a:ln>
          <a:effectLst>
            <a:outerShdw algn="tl" blurRad="50760" dir="2700000" dist="12677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9" name="Table 63"/>
          <p:cNvGraphicFramePr/>
          <p:nvPr/>
        </p:nvGraphicFramePr>
        <p:xfrm>
          <a:off x="3309120" y="2506680"/>
          <a:ext cx="2156760" cy="348840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81%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21%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86%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7030a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100%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7030a0"/>
                          </a:solidFill>
                          <a:latin typeface="Calibri"/>
                        </a:rPr>
                        <a:t>52%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7030a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Table 69"/>
          <p:cNvGraphicFramePr/>
          <p:nvPr/>
        </p:nvGraphicFramePr>
        <p:xfrm>
          <a:off x="372960" y="3264120"/>
          <a:ext cx="2943360" cy="2587320"/>
        </p:xfrm>
        <a:graphic>
          <a:graphicData uri="http://schemas.openxmlformats.org/drawingml/2006/table">
            <a:tbl>
              <a:tblPr/>
              <a:tblGrid>
                <a:gridCol w="2943360"/>
              </a:tblGrid>
              <a:tr h="58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8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CHD” Correct Prediction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550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“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non-CHD” Correct Prediction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582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Performance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11" name="Freeform: Shape 72"/>
          <p:cNvSpPr/>
          <p:nvPr/>
        </p:nvSpPr>
        <p:spPr>
          <a:xfrm>
            <a:off x="3316680" y="6089040"/>
            <a:ext cx="2156040" cy="34092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Freeform: Shape 73"/>
          <p:cNvSpPr/>
          <p:nvPr/>
        </p:nvSpPr>
        <p:spPr>
          <a:xfrm>
            <a:off x="6373080" y="6084720"/>
            <a:ext cx="2156040" cy="34092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Freeform: Shape 74"/>
          <p:cNvSpPr/>
          <p:nvPr/>
        </p:nvSpPr>
        <p:spPr>
          <a:xfrm>
            <a:off x="9300240" y="6095520"/>
            <a:ext cx="2156040" cy="340920"/>
          </a:xfrm>
          <a:custGeom>
            <a:avLst/>
            <a:gdLst/>
            <a:ahLst/>
            <a:rect l="l" t="t" r="r" b="b"/>
            <a:pathLst>
              <a:path w="2156242" h="341370">
                <a:moveTo>
                  <a:pt x="0" y="0"/>
                </a:moveTo>
                <a:lnTo>
                  <a:pt x="2156242" y="0"/>
                </a:lnTo>
                <a:lnTo>
                  <a:pt x="2150807" y="53917"/>
                </a:lnTo>
                <a:cubicBezTo>
                  <a:pt x="2117238" y="217966"/>
                  <a:pt x="1972087" y="341370"/>
                  <a:pt x="1798114" y="341370"/>
                </a:cubicBezTo>
                <a:lnTo>
                  <a:pt x="358128" y="341370"/>
                </a:lnTo>
                <a:cubicBezTo>
                  <a:pt x="184155" y="341370"/>
                  <a:pt x="39005" y="217966"/>
                  <a:pt x="5435" y="53917"/>
                </a:cubicBezTo>
                <a:close/>
              </a:path>
            </a:pathLst>
          </a:cu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76"/>
          <p:cNvSpPr/>
          <p:nvPr/>
        </p:nvSpPr>
        <p:spPr>
          <a:xfrm>
            <a:off x="3875400" y="1382760"/>
            <a:ext cx="1320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Calibri"/>
              </a:rPr>
              <a:t>MODEL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TextBox 77"/>
          <p:cNvSpPr/>
          <p:nvPr/>
        </p:nvSpPr>
        <p:spPr>
          <a:xfrm>
            <a:off x="6986520" y="1263600"/>
            <a:ext cx="1320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Calibri"/>
              </a:rPr>
              <a:t>MODEL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" name="TextBox 78"/>
          <p:cNvSpPr/>
          <p:nvPr/>
        </p:nvSpPr>
        <p:spPr>
          <a:xfrm>
            <a:off x="9748440" y="1229760"/>
            <a:ext cx="15512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Calibri"/>
              </a:rPr>
              <a:t>MODEL 3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17" name="Table 63"/>
          <p:cNvGraphicFramePr/>
          <p:nvPr/>
        </p:nvGraphicFramePr>
        <p:xfrm>
          <a:off x="6390000" y="2516040"/>
          <a:ext cx="2156760" cy="348840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86%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60%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50%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86%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00b0f0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68%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0070c0"/>
                          </a:solidFill>
                          <a:latin typeface="Calibri"/>
                        </a:rPr>
                        <a:t>69%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00b0f0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Table 63"/>
          <p:cNvGraphicFramePr/>
          <p:nvPr/>
        </p:nvGraphicFramePr>
        <p:xfrm>
          <a:off x="9293400" y="2512080"/>
          <a:ext cx="2156760" cy="3488400"/>
        </p:xfrm>
        <a:graphic>
          <a:graphicData uri="http://schemas.openxmlformats.org/drawingml/2006/table">
            <a:tbl>
              <a:tblPr>
                <a:effectLst>
                  <a:outerShdw dist="63360" dir="5400000" blurRad="50760">
                    <a:srgbClr val="000000">
                      <a:alpha val="40000"/>
                    </a:srgbClr>
                  </a:outerShdw>
                </a:effectLst>
              </a:tblPr>
              <a:tblGrid>
                <a:gridCol w="1078560"/>
                <a:gridCol w="1078560"/>
              </a:tblGrid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Training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Testing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86%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71%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66%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84%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86%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cc0066"/>
                      </a:solidFill>
                    </a:lnB>
                    <a:noFill/>
                  </a:tcPr>
                </a:tc>
              </a:tr>
              <a:tr h="697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73%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cc0099"/>
                          </a:solidFill>
                          <a:latin typeface="Calibri"/>
                        </a:rPr>
                        <a:t>71%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cc0066"/>
                      </a:solidFill>
                    </a:lnT>
                    <a:lnB w="12240">
                      <a:solidFill>
                        <a:srgbClr val="26262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9" name="TextBox 86"/>
          <p:cNvSpPr/>
          <p:nvPr/>
        </p:nvSpPr>
        <p:spPr>
          <a:xfrm>
            <a:off x="4235040" y="31680"/>
            <a:ext cx="53481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MODELS COMPARISION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0" dur="indefinite" restart="never" nodeType="tmRoot">
          <p:childTnLst>
            <p:seq>
              <p:cTn id="271" dur="indefinite" nodeType="mainSeq">
                <p:childTnLst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5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36"/>
          <p:cNvGrpSpPr/>
          <p:nvPr/>
        </p:nvGrpSpPr>
        <p:grpSpPr>
          <a:xfrm>
            <a:off x="333000" y="514080"/>
            <a:ext cx="1510920" cy="2725920"/>
            <a:chOff x="333000" y="514080"/>
            <a:chExt cx="1510920" cy="2725920"/>
          </a:xfrm>
        </p:grpSpPr>
        <p:grpSp>
          <p:nvGrpSpPr>
            <p:cNvPr id="221" name="Group 126"/>
            <p:cNvGrpSpPr/>
            <p:nvPr/>
          </p:nvGrpSpPr>
          <p:grpSpPr>
            <a:xfrm>
              <a:off x="333000" y="514080"/>
              <a:ext cx="1510920" cy="2725920"/>
              <a:chOff x="333000" y="514080"/>
              <a:chExt cx="1510920" cy="2725920"/>
            </a:xfrm>
          </p:grpSpPr>
          <p:sp>
            <p:nvSpPr>
              <p:cNvPr id="222" name="Hexagon 67"/>
              <p:cNvSpPr/>
              <p:nvPr/>
            </p:nvSpPr>
            <p:spPr>
              <a:xfrm rot="16200000">
                <a:off x="564840" y="2241360"/>
                <a:ext cx="91764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Arrow: Pentagon 68"/>
              <p:cNvSpPr/>
              <p:nvPr/>
            </p:nvSpPr>
            <p:spPr>
              <a:xfrm rot="5400000">
                <a:off x="149400" y="697320"/>
                <a:ext cx="1806840" cy="143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92d05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Straight Connector 70"/>
              <p:cNvSpPr/>
              <p:nvPr/>
            </p:nvSpPr>
            <p:spPr>
              <a:xfrm flipH="1">
                <a:off x="483840" y="1694880"/>
                <a:ext cx="1288440" cy="10638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TextBox 117"/>
              <p:cNvSpPr/>
              <p:nvPr/>
            </p:nvSpPr>
            <p:spPr>
              <a:xfrm>
                <a:off x="404280" y="987120"/>
                <a:ext cx="143964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1 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26" name="Picture 135" descr=""/>
            <p:cNvPicPr/>
            <p:nvPr/>
          </p:nvPicPr>
          <p:blipFill>
            <a:blip r:embed="rId1">
              <a:biLevel thresh="50000"/>
            </a:blip>
            <a:stretch/>
          </p:blipFill>
          <p:spPr>
            <a:xfrm>
              <a:off x="806040" y="2511360"/>
              <a:ext cx="539640" cy="581400"/>
            </a:xfrm>
            <a:prstGeom prst="rect">
              <a:avLst/>
            </a:prstGeom>
            <a:ln w="38100">
              <a:noFill/>
            </a:ln>
          </p:spPr>
        </p:pic>
      </p:grpSp>
      <p:grpSp>
        <p:nvGrpSpPr>
          <p:cNvPr id="227" name="Group 139"/>
          <p:cNvGrpSpPr/>
          <p:nvPr/>
        </p:nvGrpSpPr>
        <p:grpSpPr>
          <a:xfrm>
            <a:off x="1844280" y="1424520"/>
            <a:ext cx="1353240" cy="2715480"/>
            <a:chOff x="1844280" y="1424520"/>
            <a:chExt cx="1353240" cy="2715480"/>
          </a:xfrm>
        </p:grpSpPr>
        <p:grpSp>
          <p:nvGrpSpPr>
            <p:cNvPr id="228" name="Group 127"/>
            <p:cNvGrpSpPr/>
            <p:nvPr/>
          </p:nvGrpSpPr>
          <p:grpSpPr>
            <a:xfrm>
              <a:off x="1844280" y="1424520"/>
              <a:ext cx="1353240" cy="2715480"/>
              <a:chOff x="1844280" y="1424520"/>
              <a:chExt cx="1353240" cy="2715480"/>
            </a:xfrm>
          </p:grpSpPr>
          <p:sp>
            <p:nvSpPr>
              <p:cNvPr id="229" name="Hexagon 74"/>
              <p:cNvSpPr/>
              <p:nvPr/>
            </p:nvSpPr>
            <p:spPr>
              <a:xfrm rot="16200000">
                <a:off x="2004840" y="314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Arrow: Pentagon 75"/>
              <p:cNvSpPr/>
              <p:nvPr/>
            </p:nvSpPr>
            <p:spPr>
              <a:xfrm rot="5400000">
                <a:off x="1533960" y="1734480"/>
                <a:ext cx="1807920" cy="1187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99190b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Straight Connector 104"/>
              <p:cNvSpPr/>
              <p:nvPr/>
            </p:nvSpPr>
            <p:spPr>
              <a:xfrm flipH="1">
                <a:off x="1923840" y="2758680"/>
                <a:ext cx="1080000" cy="9126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TextBox 113"/>
              <p:cNvSpPr/>
              <p:nvPr/>
            </p:nvSpPr>
            <p:spPr>
              <a:xfrm>
                <a:off x="1856160" y="2134440"/>
                <a:ext cx="134136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2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33" name="Picture 138" descr=""/>
            <p:cNvPicPr/>
            <p:nvPr/>
          </p:nvPicPr>
          <p:blipFill>
            <a:blip r:embed="rId2"/>
            <a:stretch/>
          </p:blipFill>
          <p:spPr>
            <a:xfrm>
              <a:off x="2167920" y="334260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34" name="Group 142"/>
          <p:cNvGrpSpPr/>
          <p:nvPr/>
        </p:nvGrpSpPr>
        <p:grpSpPr>
          <a:xfrm>
            <a:off x="3350880" y="2160000"/>
            <a:ext cx="1270800" cy="2700000"/>
            <a:chOff x="3350880" y="2160000"/>
            <a:chExt cx="1270800" cy="2700000"/>
          </a:xfrm>
        </p:grpSpPr>
        <p:grpSp>
          <p:nvGrpSpPr>
            <p:cNvPr id="235" name="Group 128"/>
            <p:cNvGrpSpPr/>
            <p:nvPr/>
          </p:nvGrpSpPr>
          <p:grpSpPr>
            <a:xfrm>
              <a:off x="3350880" y="2160000"/>
              <a:ext cx="1270800" cy="2700000"/>
              <a:chOff x="3350880" y="2160000"/>
              <a:chExt cx="1270800" cy="2700000"/>
            </a:xfrm>
          </p:grpSpPr>
          <p:sp>
            <p:nvSpPr>
              <p:cNvPr id="236" name="Hexagon 82"/>
              <p:cNvSpPr/>
              <p:nvPr/>
            </p:nvSpPr>
            <p:spPr>
              <a:xfrm rot="16200000">
                <a:off x="3444840" y="386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Arrow: Pentagon 83"/>
              <p:cNvSpPr/>
              <p:nvPr/>
            </p:nvSpPr>
            <p:spPr>
              <a:xfrm rot="5400000">
                <a:off x="2999880" y="2523960"/>
                <a:ext cx="1807920" cy="107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0070c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Straight Connector 105"/>
              <p:cNvSpPr/>
              <p:nvPr/>
            </p:nvSpPr>
            <p:spPr>
              <a:xfrm flipH="1">
                <a:off x="3363840" y="3525480"/>
                <a:ext cx="1080000" cy="8604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TextBox 115"/>
              <p:cNvSpPr/>
              <p:nvPr/>
            </p:nvSpPr>
            <p:spPr>
              <a:xfrm>
                <a:off x="3350880" y="2868480"/>
                <a:ext cx="127080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3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40" name="Picture 141" descr=""/>
            <p:cNvPicPr/>
            <p:nvPr/>
          </p:nvPicPr>
          <p:blipFill>
            <a:blip r:embed="rId3"/>
            <a:stretch/>
          </p:blipFill>
          <p:spPr>
            <a:xfrm>
              <a:off x="3597840" y="414000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1" name="Group 145"/>
          <p:cNvGrpSpPr/>
          <p:nvPr/>
        </p:nvGrpSpPr>
        <p:grpSpPr>
          <a:xfrm>
            <a:off x="4803840" y="3240000"/>
            <a:ext cx="1258200" cy="2700000"/>
            <a:chOff x="4803840" y="3240000"/>
            <a:chExt cx="1258200" cy="2700000"/>
          </a:xfrm>
        </p:grpSpPr>
        <p:grpSp>
          <p:nvGrpSpPr>
            <p:cNvPr id="242" name="Group 129"/>
            <p:cNvGrpSpPr/>
            <p:nvPr/>
          </p:nvGrpSpPr>
          <p:grpSpPr>
            <a:xfrm>
              <a:off x="4803840" y="3240000"/>
              <a:ext cx="1258200" cy="2700000"/>
              <a:chOff x="4803840" y="3240000"/>
              <a:chExt cx="1258200" cy="2700000"/>
            </a:xfrm>
          </p:grpSpPr>
          <p:sp>
            <p:nvSpPr>
              <p:cNvPr id="243" name="Hexagon 86"/>
              <p:cNvSpPr/>
              <p:nvPr/>
            </p:nvSpPr>
            <p:spPr>
              <a:xfrm rot="16200000">
                <a:off x="4884840" y="494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Arrow: Pentagon 87"/>
              <p:cNvSpPr/>
              <p:nvPr/>
            </p:nvSpPr>
            <p:spPr>
              <a:xfrm rot="5400000">
                <a:off x="4439880" y="3603960"/>
                <a:ext cx="1807920" cy="107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7030a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Straight Connector 106"/>
              <p:cNvSpPr/>
              <p:nvPr/>
            </p:nvSpPr>
            <p:spPr>
              <a:xfrm flipH="1">
                <a:off x="4803840" y="4592160"/>
                <a:ext cx="1080000" cy="86004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TextBox 111"/>
              <p:cNvSpPr/>
              <p:nvPr/>
            </p:nvSpPr>
            <p:spPr>
              <a:xfrm>
                <a:off x="4814280" y="3988080"/>
                <a:ext cx="124776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4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47" name="Picture 144" descr=""/>
            <p:cNvPicPr/>
            <p:nvPr/>
          </p:nvPicPr>
          <p:blipFill>
            <a:blip r:embed="rId4"/>
            <a:stretch/>
          </p:blipFill>
          <p:spPr>
            <a:xfrm>
              <a:off x="5073840" y="524520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8" name="Group 148"/>
          <p:cNvGrpSpPr/>
          <p:nvPr/>
        </p:nvGrpSpPr>
        <p:grpSpPr>
          <a:xfrm>
            <a:off x="6201000" y="3240000"/>
            <a:ext cx="1222200" cy="2700000"/>
            <a:chOff x="6201000" y="3240000"/>
            <a:chExt cx="1222200" cy="2700000"/>
          </a:xfrm>
        </p:grpSpPr>
        <p:grpSp>
          <p:nvGrpSpPr>
            <p:cNvPr id="249" name="Group 130"/>
            <p:cNvGrpSpPr/>
            <p:nvPr/>
          </p:nvGrpSpPr>
          <p:grpSpPr>
            <a:xfrm>
              <a:off x="6201000" y="3240000"/>
              <a:ext cx="1222200" cy="2700000"/>
              <a:chOff x="6201000" y="3240000"/>
              <a:chExt cx="1222200" cy="2700000"/>
            </a:xfrm>
          </p:grpSpPr>
          <p:sp>
            <p:nvSpPr>
              <p:cNvPr id="250" name="Hexagon 90"/>
              <p:cNvSpPr/>
              <p:nvPr/>
            </p:nvSpPr>
            <p:spPr>
              <a:xfrm rot="16200000">
                <a:off x="6324840" y="494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Arrow: Pentagon 91"/>
              <p:cNvSpPr/>
              <p:nvPr/>
            </p:nvSpPr>
            <p:spPr>
              <a:xfrm rot="5400000">
                <a:off x="5879880" y="3603960"/>
                <a:ext cx="1807920" cy="107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00800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Straight Connector 107"/>
              <p:cNvSpPr/>
              <p:nvPr/>
            </p:nvSpPr>
            <p:spPr>
              <a:xfrm flipH="1">
                <a:off x="6243120" y="4614480"/>
                <a:ext cx="1080000" cy="8604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TextBox 112"/>
              <p:cNvSpPr/>
              <p:nvPr/>
            </p:nvSpPr>
            <p:spPr>
              <a:xfrm>
                <a:off x="6201000" y="4131360"/>
                <a:ext cx="1222200" cy="761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5</a:t>
                </a:r>
                <a:endParaRPr b="0" lang="en-IN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54" name="Picture 147" descr=""/>
            <p:cNvPicPr/>
            <p:nvPr/>
          </p:nvPicPr>
          <p:blipFill>
            <a:blip r:embed="rId5">
              <a:biLevel thresh="50000"/>
            </a:blip>
            <a:stretch/>
          </p:blipFill>
          <p:spPr>
            <a:xfrm>
              <a:off x="6459480" y="5191200"/>
              <a:ext cx="647640" cy="647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55" name="Group 151"/>
          <p:cNvGrpSpPr/>
          <p:nvPr/>
        </p:nvGrpSpPr>
        <p:grpSpPr>
          <a:xfrm>
            <a:off x="7683840" y="2160000"/>
            <a:ext cx="1280520" cy="2700000"/>
            <a:chOff x="7683840" y="2160000"/>
            <a:chExt cx="1280520" cy="2700000"/>
          </a:xfrm>
        </p:grpSpPr>
        <p:grpSp>
          <p:nvGrpSpPr>
            <p:cNvPr id="256" name="Group 131"/>
            <p:cNvGrpSpPr/>
            <p:nvPr/>
          </p:nvGrpSpPr>
          <p:grpSpPr>
            <a:xfrm>
              <a:off x="7683840" y="2160000"/>
              <a:ext cx="1280520" cy="2700000"/>
              <a:chOff x="7683840" y="2160000"/>
              <a:chExt cx="1280520" cy="2700000"/>
            </a:xfrm>
          </p:grpSpPr>
          <p:sp>
            <p:nvSpPr>
              <p:cNvPr id="257" name="Hexagon 94"/>
              <p:cNvSpPr/>
              <p:nvPr/>
            </p:nvSpPr>
            <p:spPr>
              <a:xfrm rot="16200000">
                <a:off x="7764840" y="386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Arrow: Pentagon 95"/>
              <p:cNvSpPr/>
              <p:nvPr/>
            </p:nvSpPr>
            <p:spPr>
              <a:xfrm rot="5400000">
                <a:off x="7319880" y="2523960"/>
                <a:ext cx="1807920" cy="107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ffc00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Straight Connector 108"/>
              <p:cNvSpPr/>
              <p:nvPr/>
            </p:nvSpPr>
            <p:spPr>
              <a:xfrm flipH="1">
                <a:off x="7693200" y="3520080"/>
                <a:ext cx="1080000" cy="8604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TextBox 116"/>
              <p:cNvSpPr/>
              <p:nvPr/>
            </p:nvSpPr>
            <p:spPr>
              <a:xfrm>
                <a:off x="7693560" y="3064320"/>
                <a:ext cx="1270800" cy="700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6 </a:t>
                </a:r>
                <a:endParaRPr b="0" lang="en-IN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61" name="Picture 150" descr=""/>
            <p:cNvPicPr/>
            <p:nvPr/>
          </p:nvPicPr>
          <p:blipFill>
            <a:blip r:embed="rId6"/>
            <a:stretch/>
          </p:blipFill>
          <p:spPr>
            <a:xfrm>
              <a:off x="7953840" y="416808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2" name="Group 154"/>
          <p:cNvGrpSpPr/>
          <p:nvPr/>
        </p:nvGrpSpPr>
        <p:grpSpPr>
          <a:xfrm>
            <a:off x="9064440" y="1437480"/>
            <a:ext cx="1499040" cy="2702520"/>
            <a:chOff x="9064440" y="1437480"/>
            <a:chExt cx="1499040" cy="2702520"/>
          </a:xfrm>
        </p:grpSpPr>
        <p:grpSp>
          <p:nvGrpSpPr>
            <p:cNvPr id="263" name="Group 132"/>
            <p:cNvGrpSpPr/>
            <p:nvPr/>
          </p:nvGrpSpPr>
          <p:grpSpPr>
            <a:xfrm>
              <a:off x="9064440" y="1437480"/>
              <a:ext cx="1499040" cy="2702520"/>
              <a:chOff x="9064440" y="1437480"/>
              <a:chExt cx="1499040" cy="2702520"/>
            </a:xfrm>
          </p:grpSpPr>
          <p:sp>
            <p:nvSpPr>
              <p:cNvPr id="264" name="Hexagon 98"/>
              <p:cNvSpPr/>
              <p:nvPr/>
            </p:nvSpPr>
            <p:spPr>
              <a:xfrm rot="16200000">
                <a:off x="9204840" y="3141360"/>
                <a:ext cx="91728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Arrow: Pentagon 99"/>
              <p:cNvSpPr/>
              <p:nvPr/>
            </p:nvSpPr>
            <p:spPr>
              <a:xfrm rot="5400000">
                <a:off x="8754120" y="1747440"/>
                <a:ext cx="1807920" cy="1187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ff0000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Straight Connector 109"/>
              <p:cNvSpPr/>
              <p:nvPr/>
            </p:nvSpPr>
            <p:spPr>
              <a:xfrm flipH="1">
                <a:off x="9123840" y="2758680"/>
                <a:ext cx="1127880" cy="9162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TextBox 119"/>
              <p:cNvSpPr/>
              <p:nvPr/>
            </p:nvSpPr>
            <p:spPr>
              <a:xfrm>
                <a:off x="9123840" y="2050920"/>
                <a:ext cx="143964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7 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68" name="Picture 153" descr=""/>
            <p:cNvPicPr/>
            <p:nvPr/>
          </p:nvPicPr>
          <p:blipFill>
            <a:blip r:embed="rId7"/>
            <a:stretch/>
          </p:blipFill>
          <p:spPr>
            <a:xfrm>
              <a:off x="9355320" y="343692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69" name="Group 157"/>
          <p:cNvGrpSpPr/>
          <p:nvPr/>
        </p:nvGrpSpPr>
        <p:grpSpPr>
          <a:xfrm>
            <a:off x="10419840" y="521640"/>
            <a:ext cx="1771560" cy="2718360"/>
            <a:chOff x="10419840" y="521640"/>
            <a:chExt cx="1771560" cy="2718360"/>
          </a:xfrm>
        </p:grpSpPr>
        <p:grpSp>
          <p:nvGrpSpPr>
            <p:cNvPr id="270" name="Group 133"/>
            <p:cNvGrpSpPr/>
            <p:nvPr/>
          </p:nvGrpSpPr>
          <p:grpSpPr>
            <a:xfrm>
              <a:off x="10419840" y="521640"/>
              <a:ext cx="1771560" cy="2718360"/>
              <a:chOff x="10419840" y="521640"/>
              <a:chExt cx="1771560" cy="2718360"/>
            </a:xfrm>
          </p:grpSpPr>
          <p:sp>
            <p:nvSpPr>
              <p:cNvPr id="271" name="Hexagon 78"/>
              <p:cNvSpPr/>
              <p:nvPr/>
            </p:nvSpPr>
            <p:spPr>
              <a:xfrm rot="16200000">
                <a:off x="10644840" y="2241360"/>
                <a:ext cx="917640" cy="1079640"/>
              </a:xfrm>
              <a:prstGeom prst="hexagon">
                <a:avLst>
                  <a:gd name="adj" fmla="val 50000"/>
                  <a:gd name="vf" fmla="val 115470"/>
                </a:avLst>
              </a:prstGeom>
              <a:gradFill rotWithShape="0">
                <a:gsLst>
                  <a:gs pos="0">
                    <a:srgbClr val="d0cece"/>
                  </a:gs>
                  <a:gs pos="100000">
                    <a:srgbClr val="ffffff"/>
                  </a:gs>
                </a:gsLst>
                <a:lin ang="18900000"/>
              </a:gradFill>
              <a:ln>
                <a:noFill/>
              </a:ln>
              <a:effectLst>
                <a:outerShdw algn="tr" blurRad="444600" dir="8100000" dist="37674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2" name="Arrow: Pentagon 79"/>
              <p:cNvSpPr/>
              <p:nvPr/>
            </p:nvSpPr>
            <p:spPr>
              <a:xfrm rot="5400000">
                <a:off x="10236240" y="704880"/>
                <a:ext cx="1806840" cy="1439640"/>
              </a:xfrm>
              <a:prstGeom prst="homePlate">
                <a:avLst>
                  <a:gd name="adj" fmla="val 41648"/>
                </a:avLst>
              </a:prstGeom>
              <a:gradFill rotWithShape="0">
                <a:gsLst>
                  <a:gs pos="0">
                    <a:srgbClr val="f2f2f2"/>
                  </a:gs>
                  <a:gs pos="100000">
                    <a:srgbClr val="f5ad7a"/>
                  </a:gs>
                </a:gsLst>
                <a:lin ang="189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3" name="Straight Connector 110"/>
              <p:cNvSpPr/>
              <p:nvPr/>
            </p:nvSpPr>
            <p:spPr>
              <a:xfrm flipH="1">
                <a:off x="10570320" y="1707480"/>
                <a:ext cx="1288800" cy="1063800"/>
              </a:xfrm>
              <a:prstGeom prst="line">
                <a:avLst/>
              </a:prstGeom>
              <a:ln cap="rnd" w="38100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TextBox 114"/>
              <p:cNvSpPr/>
              <p:nvPr/>
            </p:nvSpPr>
            <p:spPr>
              <a:xfrm>
                <a:off x="10575360" y="1067760"/>
                <a:ext cx="1616040" cy="395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000" spc="-1" strike="noStrike">
                    <a:solidFill>
                      <a:srgbClr val="ffffff"/>
                    </a:solidFill>
                    <a:latin typeface="Calibri"/>
                  </a:rPr>
                  <a:t>Feature 8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pic>
          <p:nvPicPr>
            <p:cNvPr id="275" name="Picture 156" descr=""/>
            <p:cNvPicPr/>
            <p:nvPr/>
          </p:nvPicPr>
          <p:blipFill>
            <a:blip r:embed="rId8"/>
            <a:stretch/>
          </p:blipFill>
          <p:spPr>
            <a:xfrm>
              <a:off x="10843560" y="2523960"/>
              <a:ext cx="539640" cy="53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6" name="TextBox 158"/>
          <p:cNvSpPr/>
          <p:nvPr/>
        </p:nvSpPr>
        <p:spPr>
          <a:xfrm>
            <a:off x="4577400" y="0"/>
            <a:ext cx="30366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ffffff"/>
                </a:solidFill>
                <a:latin typeface="Calibri"/>
              </a:rPr>
              <a:t>Key Insights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77" name="TextBox 159"/>
          <p:cNvSpPr/>
          <p:nvPr/>
        </p:nvSpPr>
        <p:spPr>
          <a:xfrm>
            <a:off x="4365360" y="713880"/>
            <a:ext cx="35881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most important factors that influence the problem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1" dur="indefinite" restart="never" nodeType="tmRoot">
          <p:childTnLst>
            <p:seq>
              <p:cTn id="312" dur="indefinite" nodeType="mainSeq">
                <p:childTnLst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7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22"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27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2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37" dur="7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2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47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52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reeform: Shape 27"/>
          <p:cNvSpPr/>
          <p:nvPr/>
        </p:nvSpPr>
        <p:spPr>
          <a:xfrm>
            <a:off x="-2183040" y="-885600"/>
            <a:ext cx="7773840" cy="4893120"/>
          </a:xfrm>
          <a:custGeom>
            <a:avLst/>
            <a:gdLst/>
            <a:ahLst/>
            <a:rect l="l" t="t" r="r" b="b"/>
            <a:pathLst>
              <a:path w="7774142" h="4893610">
                <a:moveTo>
                  <a:pt x="0" y="0"/>
                </a:moveTo>
                <a:lnTo>
                  <a:pt x="7038525" y="0"/>
                </a:lnTo>
                <a:lnTo>
                  <a:pt x="7774142" y="1914291"/>
                </a:lnTo>
                <a:lnTo>
                  <a:pt x="21079" y="4893610"/>
                </a:lnTo>
                <a:lnTo>
                  <a:pt x="0" y="483875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28"/>
          <p:cNvSpPr/>
          <p:nvPr/>
        </p:nvSpPr>
        <p:spPr>
          <a:xfrm>
            <a:off x="103680" y="5882040"/>
            <a:ext cx="5165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4000" spc="-1" strike="noStrike">
                <a:solidFill>
                  <a:srgbClr val="000000"/>
                </a:solidFill>
                <a:latin typeface="Calibri"/>
              </a:rPr>
              <a:t>Preventing Measures</a:t>
            </a:r>
            <a:endParaRPr b="0" lang="en-IN" sz="4000" spc="-1" strike="noStrike">
              <a:latin typeface="Arial"/>
            </a:endParaRPr>
          </a:p>
        </p:txBody>
      </p:sp>
      <p:grpSp>
        <p:nvGrpSpPr>
          <p:cNvPr id="280" name="Group 132"/>
          <p:cNvGrpSpPr/>
          <p:nvPr/>
        </p:nvGrpSpPr>
        <p:grpSpPr>
          <a:xfrm>
            <a:off x="0" y="-5160240"/>
            <a:ext cx="1799640" cy="5172120"/>
            <a:chOff x="0" y="-5160240"/>
            <a:chExt cx="1799640" cy="5172120"/>
          </a:xfrm>
        </p:grpSpPr>
        <p:sp>
          <p:nvSpPr>
            <p:cNvPr id="281" name="Circle: Hollow 55"/>
            <p:cNvSpPr/>
            <p:nvPr/>
          </p:nvSpPr>
          <p:spPr>
            <a:xfrm>
              <a:off x="0" y="-1787760"/>
              <a:ext cx="1799640" cy="1799640"/>
            </a:xfrm>
            <a:prstGeom prst="donut">
              <a:avLst>
                <a:gd name="adj" fmla="val 6412"/>
              </a:avLst>
            </a:prstGeom>
            <a:solidFill>
              <a:srgbClr val="9919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TextBox 65"/>
            <p:cNvSpPr/>
            <p:nvPr/>
          </p:nvSpPr>
          <p:spPr>
            <a:xfrm>
              <a:off x="172080" y="-1097640"/>
              <a:ext cx="14803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</a:rPr>
                <a:t>Preventive 1 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83" name="Straight Connector 86"/>
            <p:cNvSpPr/>
            <p:nvPr/>
          </p:nvSpPr>
          <p:spPr>
            <a:xfrm flipH="1">
              <a:off x="885600" y="-5160240"/>
              <a:ext cx="14040" cy="3376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4" name="Group 133"/>
          <p:cNvGrpSpPr/>
          <p:nvPr/>
        </p:nvGrpSpPr>
        <p:grpSpPr>
          <a:xfrm>
            <a:off x="1903320" y="-4299120"/>
            <a:ext cx="2622960" cy="4298760"/>
            <a:chOff x="1903320" y="-4299120"/>
            <a:chExt cx="2622960" cy="4298760"/>
          </a:xfrm>
        </p:grpSpPr>
        <p:sp>
          <p:nvSpPr>
            <p:cNvPr id="285" name="Circle: Hollow 56"/>
            <p:cNvSpPr/>
            <p:nvPr/>
          </p:nvSpPr>
          <p:spPr>
            <a:xfrm>
              <a:off x="1903320" y="-252000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Straight Connector 90"/>
            <p:cNvSpPr/>
            <p:nvPr/>
          </p:nvSpPr>
          <p:spPr>
            <a:xfrm>
              <a:off x="3163320" y="-4299120"/>
              <a:ext cx="360" cy="18018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TextBox 128"/>
            <p:cNvSpPr/>
            <p:nvPr/>
          </p:nvSpPr>
          <p:spPr>
            <a:xfrm>
              <a:off x="2343240" y="-1319400"/>
              <a:ext cx="218304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</a:rPr>
                <a:t>Preventive 2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88" name="Group 134"/>
          <p:cNvGrpSpPr/>
          <p:nvPr/>
        </p:nvGrpSpPr>
        <p:grpSpPr>
          <a:xfrm>
            <a:off x="4443480" y="-5274360"/>
            <a:ext cx="2159640" cy="5261400"/>
            <a:chOff x="4443480" y="-5274360"/>
            <a:chExt cx="2159640" cy="5261400"/>
          </a:xfrm>
        </p:grpSpPr>
        <p:sp>
          <p:nvSpPr>
            <p:cNvPr id="289" name="Circle: Hollow 67"/>
            <p:cNvSpPr/>
            <p:nvPr/>
          </p:nvSpPr>
          <p:spPr>
            <a:xfrm>
              <a:off x="4443480" y="-2172600"/>
              <a:ext cx="2159640" cy="2159640"/>
            </a:xfrm>
            <a:prstGeom prst="donut">
              <a:avLst>
                <a:gd name="adj" fmla="val 6412"/>
              </a:avLst>
            </a:prstGeom>
            <a:solidFill>
              <a:srgbClr val="f5ad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Straight Connector 92"/>
            <p:cNvSpPr/>
            <p:nvPr/>
          </p:nvSpPr>
          <p:spPr>
            <a:xfrm>
              <a:off x="5512680" y="-5274360"/>
              <a:ext cx="10800" cy="310176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TextBox 129"/>
            <p:cNvSpPr/>
            <p:nvPr/>
          </p:nvSpPr>
          <p:spPr>
            <a:xfrm>
              <a:off x="4848120" y="-1260000"/>
              <a:ext cx="1480320" cy="39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2000" spc="-1" strike="noStrike">
                  <a:solidFill>
                    <a:srgbClr val="000000"/>
                  </a:solidFill>
                  <a:latin typeface="Calibri"/>
                </a:rPr>
                <a:t>Preventive 3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92" name="Group 135"/>
          <p:cNvGrpSpPr/>
          <p:nvPr/>
        </p:nvGrpSpPr>
        <p:grpSpPr>
          <a:xfrm>
            <a:off x="6925320" y="-4357800"/>
            <a:ext cx="2519640" cy="4361760"/>
            <a:chOff x="6925320" y="-4357800"/>
            <a:chExt cx="2519640" cy="4361760"/>
          </a:xfrm>
        </p:grpSpPr>
        <p:sp>
          <p:nvSpPr>
            <p:cNvPr id="293" name="Circle: Hollow 76"/>
            <p:cNvSpPr/>
            <p:nvPr/>
          </p:nvSpPr>
          <p:spPr>
            <a:xfrm>
              <a:off x="6925320" y="-25156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Straight Connector 120"/>
            <p:cNvSpPr/>
            <p:nvPr/>
          </p:nvSpPr>
          <p:spPr>
            <a:xfrm>
              <a:off x="8167680" y="-4357800"/>
              <a:ext cx="17280" cy="184212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TextBox 130"/>
            <p:cNvSpPr/>
            <p:nvPr/>
          </p:nvSpPr>
          <p:spPr>
            <a:xfrm>
              <a:off x="7518240" y="-1272600"/>
              <a:ext cx="1480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Preventive 4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96" name="Group 136"/>
          <p:cNvGrpSpPr/>
          <p:nvPr/>
        </p:nvGrpSpPr>
        <p:grpSpPr>
          <a:xfrm>
            <a:off x="9644040" y="-5274360"/>
            <a:ext cx="2519640" cy="5182920"/>
            <a:chOff x="9644040" y="-5274360"/>
            <a:chExt cx="2519640" cy="5182920"/>
          </a:xfrm>
        </p:grpSpPr>
        <p:sp>
          <p:nvSpPr>
            <p:cNvPr id="297" name="Circle: Hollow 106"/>
            <p:cNvSpPr/>
            <p:nvPr/>
          </p:nvSpPr>
          <p:spPr>
            <a:xfrm>
              <a:off x="9644040" y="-2611080"/>
              <a:ext cx="2519640" cy="2519640"/>
            </a:xfrm>
            <a:prstGeom prst="donut">
              <a:avLst>
                <a:gd name="adj" fmla="val 6412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Straight Connector 121"/>
            <p:cNvSpPr/>
            <p:nvPr/>
          </p:nvSpPr>
          <p:spPr>
            <a:xfrm>
              <a:off x="10893600" y="-5274360"/>
              <a:ext cx="10440" cy="266328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TextBox 131"/>
            <p:cNvSpPr/>
            <p:nvPr/>
          </p:nvSpPr>
          <p:spPr>
            <a:xfrm>
              <a:off x="10224720" y="-1842840"/>
              <a:ext cx="1480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Preventive 5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3" dur="indefinite" restart="never" nodeType="tmRoot">
          <p:childTnLst>
            <p:seq>
              <p:cTn id="354" dur="indefinite" nodeType="mainSeq">
                <p:childTnLst>
                  <p:par>
                    <p:cTn id="355" fill="hold">
                      <p:stCondLst>
                        <p:cond delay="0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1.48148E-006 L 0.00117 0.7581 E">
                                      <p:cBhvr>
                                        <p:cTn id="358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2000"/>
                            </p:stCondLst>
                            <p:childTnLst>
                              <p:par>
                                <p:cTn id="360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06 -4.07407E-006 L -0.00235 0.63172 E">
                                      <p:cBhvr>
                                        <p:cTn id="361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000"/>
                            </p:stCondLst>
                            <p:childTnLst>
                              <p:par>
                                <p:cTn id="363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06 -3.33333E-006 L -0.0052 0.75973 E">
                                      <p:cBhvr>
                                        <p:cTn id="364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6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06 1.11111E-006 L -4.16667E-006 0.63148 E">
                                      <p:cBhvr>
                                        <p:cTn id="367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8000"/>
                            </p:stCondLst>
                            <p:childTnLst>
                              <p:par>
                                <p:cTn id="369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2.22222E-006 L -0.00599 0.77384 E">
                                      <p:cBhvr>
                                        <p:cTn id="370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16473</TotalTime>
  <Application>LibreOffice/7.1.3.2$Windows_X86_64 LibreOffice_project/47f78053abe362b9384784d31a6e56f8511eb1c1</Application>
  <AppVersion>15.0000</AppVersion>
  <Words>300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2020-06-28T12:47:28Z</dcterms:created>
  <dc:creator>Mohammad Ahsan</dc:creator>
  <dc:description/>
  <dc:language>en-IN</dc:language>
  <cp:lastModifiedBy/>
  <dcterms:modified xsi:type="dcterms:W3CDTF">2021-06-10T17:06:00Z</dcterms:modified>
  <cp:revision>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