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77492-3363-C525-BA76-2D45C9E0F3D0}" v="273" dt="2021-06-10T18:06:24.579"/>
    <p1510:client id="{38A73B1C-D886-7393-20F6-9E9AC462D8BE}" v="144" dt="2021-06-11T16:07:32.113"/>
    <p1510:client id="{5C21E017-5BC4-D2DF-BEA2-670575A7C7CE}" v="3437" dt="2021-06-11T12:04:53.392"/>
    <p1510:client id="{B1844DEF-744E-444F-AFFE-42193936008F}" v="14" dt="2021-06-11T07:02:27.802"/>
    <p1510:client id="{DD0AC02E-5912-0801-E495-01A31E365439}" v="331" dt="2021-06-10T17:08:52.503"/>
    <p1510:client id="{FE9BD239-5D5F-9D8F-D7E0-515B329851F1}" v="831" dt="2021-06-10T15:54:14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FDA8386-38AC-4421-9CBC-FA3A38DD7F8A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16/06/2021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0CC1F2F-4EB2-4D85-A24D-EA455F343372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85D0943-98D8-40DC-AA41-927B2BC2A8AC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16/06/2021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70774-2355-401C-9017-3446EA1471D6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lifesamovie.com/cheapest-healthcare-in-2020/" TargetMode="External"/><Relationship Id="rId2" Type="http://schemas.openxmlformats.org/officeDocument/2006/relationships/hyperlink" Target="https://www.numbeo.com/health-car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orldpopulationreview.com/country-rankings/health-care-costs-by-countr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133"/>
          <p:cNvSpPr/>
          <p:nvPr/>
        </p:nvSpPr>
        <p:spPr>
          <a:xfrm rot="5400000">
            <a:off x="1239480" y="-1098360"/>
            <a:ext cx="6831360" cy="9080640"/>
          </a:xfrm>
          <a:custGeom>
            <a:avLst/>
            <a:gdLst/>
            <a:ahLst/>
            <a:cxnLst/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Freeform: Shape 132"/>
          <p:cNvSpPr/>
          <p:nvPr/>
        </p:nvSpPr>
        <p:spPr>
          <a:xfrm>
            <a:off x="0" y="-180000"/>
            <a:ext cx="7146720" cy="6900840"/>
          </a:xfrm>
          <a:custGeom>
            <a:avLst/>
            <a:gdLst/>
            <a:ahLst/>
            <a:cxnLst/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134"/>
          <p:cNvSpPr/>
          <p:nvPr/>
        </p:nvSpPr>
        <p:spPr>
          <a:xfrm>
            <a:off x="838080" y="380880"/>
            <a:ext cx="5639040" cy="5910480"/>
          </a:xfrm>
          <a:prstGeom prst="rect">
            <a:avLst/>
          </a:prstGeom>
          <a:noFill/>
          <a:ln w="76200">
            <a:solidFill>
              <a:srgbClr val="3D011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TextBox 135"/>
          <p:cNvSpPr/>
          <p:nvPr/>
        </p:nvSpPr>
        <p:spPr>
          <a:xfrm>
            <a:off x="940680" y="540000"/>
            <a:ext cx="5342760" cy="521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>
                <a:solidFill>
                  <a:srgbClr val="1D0120"/>
                </a:solidFill>
                <a:latin typeface="Arial Black"/>
              </a:rPr>
              <a:t>Brain Stroke Prediction Using Machine Leaning and Data Science</a:t>
            </a: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600" b="0" strike="noStrike" spc="-1">
              <a:latin typeface="Arial"/>
            </a:endParaRPr>
          </a:p>
        </p:txBody>
      </p:sp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7492282" y="595552"/>
            <a:ext cx="4438760" cy="2552683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3A611F-32DF-4165-AC12-7D5AD6F09B6C}"/>
              </a:ext>
            </a:extLst>
          </p:cNvPr>
          <p:cNvSpPr txBox="1"/>
          <p:nvPr/>
        </p:nvSpPr>
        <p:spPr>
          <a:xfrm>
            <a:off x="943708" y="5759938"/>
            <a:ext cx="3300045" cy="43088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alibri"/>
                <a:ea typeface="+mn-lt"/>
                <a:cs typeface="+mn-lt"/>
              </a:rPr>
              <a:t>Guide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sz="2000" dirty="0">
                <a:ea typeface="+mn-lt"/>
                <a:cs typeface="+mn-lt"/>
              </a:rPr>
              <a:t>Ms. N. Sree Vidya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664E0-0A0C-43FC-A7A5-4EB09D5115F9}"/>
              </a:ext>
            </a:extLst>
          </p:cNvPr>
          <p:cNvSpPr txBox="1"/>
          <p:nvPr/>
        </p:nvSpPr>
        <p:spPr>
          <a:xfrm>
            <a:off x="8517305" y="5107842"/>
            <a:ext cx="3417275" cy="149539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alibri"/>
                <a:ea typeface="+mn-lt"/>
                <a:cs typeface="+mn-lt"/>
              </a:rPr>
              <a:t>Batch No. 20 :</a:t>
            </a:r>
            <a:endParaRPr lang="en-US" sz="2200" b="1">
              <a:latin typeface="Calibri"/>
            </a:endParaRP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17311A1289 – Anil .M</a:t>
            </a:r>
            <a:endParaRPr lang="en-US" sz="2200">
              <a:latin typeface="Calibri"/>
            </a:endParaRP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17311A12A7 – Abhinay .L</a:t>
            </a:r>
            <a:endParaRPr lang="en-US" sz="2200">
              <a:latin typeface="Calibri"/>
            </a:endParaRP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17311A12A8 – Venkatesh .V</a:t>
            </a:r>
            <a:endParaRPr lang="en-US" sz="2200"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Freeform: Shape 55"/>
          <p:cNvSpPr/>
          <p:nvPr/>
        </p:nvSpPr>
        <p:spPr>
          <a:xfrm>
            <a:off x="0" y="-9769"/>
            <a:ext cx="7773840" cy="4893120"/>
          </a:xfrm>
          <a:custGeom>
            <a:avLst/>
            <a:gdLst/>
            <a:ahLst/>
            <a:cxn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TextBox 1"/>
          <p:cNvSpPr/>
          <p:nvPr/>
        </p:nvSpPr>
        <p:spPr>
          <a:xfrm>
            <a:off x="4492080" y="0"/>
            <a:ext cx="32079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Calibri"/>
              </a:rPr>
              <a:t>Potential Benefits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340" name="Frame 4"/>
          <p:cNvSpPr/>
          <p:nvPr/>
        </p:nvSpPr>
        <p:spPr>
          <a:xfrm>
            <a:off x="650880" y="1989000"/>
            <a:ext cx="2879640" cy="2879640"/>
          </a:xfrm>
          <a:prstGeom prst="frame">
            <a:avLst>
              <a:gd name="adj1" fmla="val 6639"/>
            </a:avLst>
          </a:prstGeom>
          <a:solidFill>
            <a:srgbClr val="A34A2E"/>
          </a:solidFill>
          <a:ln>
            <a:noFill/>
          </a:ln>
          <a:effectLst>
            <a:glow rad="101520">
              <a:srgbClr val="D0CECE">
                <a:alpha val="40000"/>
              </a:srgbClr>
            </a:glow>
            <a:innerShdw blurRad="1397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Straight Connector 8"/>
          <p:cNvSpPr/>
          <p:nvPr/>
        </p:nvSpPr>
        <p:spPr>
          <a:xfrm>
            <a:off x="3530880" y="3429000"/>
            <a:ext cx="7736040" cy="360"/>
          </a:xfrm>
          <a:prstGeom prst="line">
            <a:avLst/>
          </a:prstGeom>
          <a:ln w="38100">
            <a:solidFill>
              <a:srgbClr val="A34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2" name="Group 13"/>
          <p:cNvGrpSpPr/>
          <p:nvPr/>
        </p:nvGrpSpPr>
        <p:grpSpPr>
          <a:xfrm>
            <a:off x="4531320" y="1809000"/>
            <a:ext cx="359640" cy="1620000"/>
            <a:chOff x="4531320" y="1809000"/>
            <a:chExt cx="359640" cy="1620000"/>
          </a:xfrm>
        </p:grpSpPr>
        <p:sp>
          <p:nvSpPr>
            <p:cNvPr id="343" name="Straight Connector 11"/>
            <p:cNvSpPr/>
            <p:nvPr/>
          </p:nvSpPr>
          <p:spPr>
            <a:xfrm flipV="1">
              <a:off x="471132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Oval 12"/>
            <p:cNvSpPr/>
            <p:nvPr/>
          </p:nvSpPr>
          <p:spPr>
            <a:xfrm>
              <a:off x="4531320" y="1809000"/>
              <a:ext cx="359640" cy="35964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5" name="Group 14"/>
          <p:cNvGrpSpPr/>
          <p:nvPr/>
        </p:nvGrpSpPr>
        <p:grpSpPr>
          <a:xfrm>
            <a:off x="7039080" y="1809000"/>
            <a:ext cx="359640" cy="1620000"/>
            <a:chOff x="7039080" y="1809000"/>
            <a:chExt cx="359640" cy="1620000"/>
          </a:xfrm>
        </p:grpSpPr>
        <p:sp>
          <p:nvSpPr>
            <p:cNvPr id="346" name="Straight Connector 15"/>
            <p:cNvSpPr/>
            <p:nvPr/>
          </p:nvSpPr>
          <p:spPr>
            <a:xfrm flipV="1">
              <a:off x="721908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Oval 16"/>
            <p:cNvSpPr/>
            <p:nvPr/>
          </p:nvSpPr>
          <p:spPr>
            <a:xfrm>
              <a:off x="7039080" y="1809000"/>
              <a:ext cx="359640" cy="35964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8" name="Group 17"/>
          <p:cNvGrpSpPr/>
          <p:nvPr/>
        </p:nvGrpSpPr>
        <p:grpSpPr>
          <a:xfrm>
            <a:off x="9340560" y="1809000"/>
            <a:ext cx="359640" cy="1620000"/>
            <a:chOff x="9340560" y="1809000"/>
            <a:chExt cx="359640" cy="1620000"/>
          </a:xfrm>
        </p:grpSpPr>
        <p:sp>
          <p:nvSpPr>
            <p:cNvPr id="349" name="Straight Connector 18"/>
            <p:cNvSpPr/>
            <p:nvPr/>
          </p:nvSpPr>
          <p:spPr>
            <a:xfrm flipV="1">
              <a:off x="952056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Oval 19"/>
            <p:cNvSpPr/>
            <p:nvPr/>
          </p:nvSpPr>
          <p:spPr>
            <a:xfrm>
              <a:off x="9340560" y="1809000"/>
              <a:ext cx="359640" cy="35964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1" name="Rectangle 20"/>
          <p:cNvSpPr/>
          <p:nvPr/>
        </p:nvSpPr>
        <p:spPr>
          <a:xfrm>
            <a:off x="929880" y="2230920"/>
            <a:ext cx="2303640" cy="2375640"/>
          </a:xfrm>
          <a:prstGeom prst="rect">
            <a:avLst/>
          </a:prstGeom>
          <a:solidFill>
            <a:srgbClr val="95AD70"/>
          </a:solidFill>
          <a:ln>
            <a:solidFill>
              <a:srgbClr val="000000">
                <a:lumMod val="95000"/>
                <a:lumOff val="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2" name="Picture 22"/>
          <p:cNvPicPr/>
          <p:nvPr/>
        </p:nvPicPr>
        <p:blipFill>
          <a:blip r:embed="rId2"/>
          <a:stretch/>
        </p:blipFill>
        <p:spPr>
          <a:xfrm>
            <a:off x="1541880" y="2878920"/>
            <a:ext cx="1079640" cy="107964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377974-3698-49A4-97BF-1C712E14EA8B}"/>
              </a:ext>
            </a:extLst>
          </p:cNvPr>
          <p:cNvSpPr txBox="1"/>
          <p:nvPr/>
        </p:nvSpPr>
        <p:spPr>
          <a:xfrm>
            <a:off x="3570194" y="1160930"/>
            <a:ext cx="17458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</a:rPr>
              <a:t>Saves Time and Energy.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7F870-DF0A-47C9-88E3-A087DD190C6C}"/>
              </a:ext>
            </a:extLst>
          </p:cNvPr>
          <p:cNvSpPr txBox="1"/>
          <p:nvPr/>
        </p:nvSpPr>
        <p:spPr>
          <a:xfrm>
            <a:off x="5920628" y="889188"/>
            <a:ext cx="200361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</a:rPr>
              <a:t>Reduces the Risk of </a:t>
            </a:r>
            <a:r>
              <a:rPr lang="en-US" b="1">
                <a:latin typeface="Calibri"/>
              </a:rPr>
              <a:t>Getting Any Health Disease</a:t>
            </a:r>
            <a:endParaRPr lang="en-US" b="1" dirty="0"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079F9-D484-4D80-80BC-B730C4F94CBD}"/>
              </a:ext>
            </a:extLst>
          </p:cNvPr>
          <p:cNvSpPr txBox="1"/>
          <p:nvPr/>
        </p:nvSpPr>
        <p:spPr>
          <a:xfrm>
            <a:off x="8461562" y="11553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</a:rPr>
              <a:t>Increased Financial Aid for poor.</a:t>
            </a:r>
          </a:p>
        </p:txBody>
      </p:sp>
      <p:sp>
        <p:nvSpPr>
          <p:cNvPr id="32" name="Straight Connector 11">
            <a:extLst>
              <a:ext uri="{FF2B5EF4-FFF2-40B4-BE49-F238E27FC236}">
                <a16:creationId xmlns:a16="http://schemas.microsoft.com/office/drawing/2014/main" id="{479DD351-E58B-499A-9C36-F2ACA10250BD}"/>
              </a:ext>
            </a:extLst>
          </p:cNvPr>
          <p:cNvSpPr/>
          <p:nvPr/>
        </p:nvSpPr>
        <p:spPr>
          <a:xfrm flipV="1">
            <a:off x="8337543" y="3452488"/>
            <a:ext cx="360" cy="1440000"/>
          </a:xfrm>
          <a:prstGeom prst="line">
            <a:avLst/>
          </a:prstGeom>
          <a:ln w="25400">
            <a:solidFill>
              <a:srgbClr val="A34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B78114F6-28BA-4DE9-BE7B-CA941EE77D10}"/>
              </a:ext>
            </a:extLst>
          </p:cNvPr>
          <p:cNvSpPr/>
          <p:nvPr/>
        </p:nvSpPr>
        <p:spPr>
          <a:xfrm>
            <a:off x="8157543" y="4718046"/>
            <a:ext cx="359640" cy="359640"/>
          </a:xfrm>
          <a:prstGeom prst="ellipse">
            <a:avLst/>
          </a:prstGeom>
          <a:solidFill>
            <a:srgbClr val="95A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6D8A7-957C-4B59-B529-05E35C471574}"/>
              </a:ext>
            </a:extLst>
          </p:cNvPr>
          <p:cNvSpPr txBox="1"/>
          <p:nvPr/>
        </p:nvSpPr>
        <p:spPr>
          <a:xfrm>
            <a:off x="4856213" y="5079182"/>
            <a:ext cx="22277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</a:rPr>
              <a:t>Probably reduces the Death Rates to some </a:t>
            </a:r>
            <a:r>
              <a:rPr lang="en-US" b="1" dirty="0">
                <a:latin typeface="Calibri"/>
              </a:rPr>
              <a:t>Extent.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3D309-F23F-449A-A248-DBF48F5B4049}"/>
              </a:ext>
            </a:extLst>
          </p:cNvPr>
          <p:cNvSpPr txBox="1"/>
          <p:nvPr/>
        </p:nvSpPr>
        <p:spPr>
          <a:xfrm>
            <a:off x="7551730" y="5083275"/>
            <a:ext cx="1863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</a:rPr>
              <a:t>Better Social Life</a:t>
            </a:r>
          </a:p>
        </p:txBody>
      </p:sp>
      <p:grpSp>
        <p:nvGrpSpPr>
          <p:cNvPr id="68" name="Group 14">
            <a:extLst>
              <a:ext uri="{FF2B5EF4-FFF2-40B4-BE49-F238E27FC236}">
                <a16:creationId xmlns:a16="http://schemas.microsoft.com/office/drawing/2014/main" id="{3C614E1A-C25B-4D3F-A5BF-067436B8B091}"/>
              </a:ext>
            </a:extLst>
          </p:cNvPr>
          <p:cNvGrpSpPr/>
          <p:nvPr/>
        </p:nvGrpSpPr>
        <p:grpSpPr>
          <a:xfrm rot="10800000">
            <a:off x="5739772" y="3430692"/>
            <a:ext cx="359640" cy="1620000"/>
            <a:chOff x="7039080" y="1809000"/>
            <a:chExt cx="359640" cy="1620000"/>
          </a:xfrm>
        </p:grpSpPr>
        <p:sp>
          <p:nvSpPr>
            <p:cNvPr id="69" name="Straight Connector 15">
              <a:extLst>
                <a:ext uri="{FF2B5EF4-FFF2-40B4-BE49-F238E27FC236}">
                  <a16:creationId xmlns:a16="http://schemas.microsoft.com/office/drawing/2014/main" id="{15DF67DB-6EAE-4765-AD18-CD9EA72AE130}"/>
                </a:ext>
              </a:extLst>
            </p:cNvPr>
            <p:cNvSpPr/>
            <p:nvPr/>
          </p:nvSpPr>
          <p:spPr>
            <a:xfrm flipV="1">
              <a:off x="721908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Oval 16">
              <a:extLst>
                <a:ext uri="{FF2B5EF4-FFF2-40B4-BE49-F238E27FC236}">
                  <a16:creationId xmlns:a16="http://schemas.microsoft.com/office/drawing/2014/main" id="{194DFB85-9078-4103-A694-BC7DDCC1C30E}"/>
                </a:ext>
              </a:extLst>
            </p:cNvPr>
            <p:cNvSpPr/>
            <p:nvPr/>
          </p:nvSpPr>
          <p:spPr>
            <a:xfrm>
              <a:off x="7039080" y="1809000"/>
              <a:ext cx="359640" cy="35964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16023-D420-408E-B59B-6F03EB43045E}"/>
              </a:ext>
            </a:extLst>
          </p:cNvPr>
          <p:cNvSpPr txBox="1"/>
          <p:nvPr/>
        </p:nvSpPr>
        <p:spPr>
          <a:xfrm>
            <a:off x="3368488" y="309282"/>
            <a:ext cx="546622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Calibri"/>
              </a:rPr>
              <a:t>Budget Estimation of Different Countries.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14BA0-A1E7-42A8-868C-4285D91E1ADD}"/>
              </a:ext>
            </a:extLst>
          </p:cNvPr>
          <p:cNvSpPr txBox="1"/>
          <p:nvPr/>
        </p:nvSpPr>
        <p:spPr>
          <a:xfrm>
            <a:off x="286871" y="1306606"/>
            <a:ext cx="34715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Segoe UI"/>
              </a:rPr>
              <a:t>Budget of Different countries on Health Sector Per Person.</a:t>
            </a:r>
            <a:r>
              <a:rPr lang="en-US">
                <a:latin typeface="Calibri"/>
                <a:cs typeface="Segoe UI"/>
              </a:rPr>
              <a:t>​</a:t>
            </a:r>
          </a:p>
          <a:p>
            <a:r>
              <a:rPr lang="en-US" b="1">
                <a:latin typeface="Calibri"/>
                <a:cs typeface="Segoe UI"/>
              </a:rPr>
              <a:t>(Except India)</a:t>
            </a:r>
            <a:r>
              <a:rPr lang="en-US">
                <a:latin typeface="Calibri"/>
                <a:cs typeface="Segoe UI"/>
              </a:rPr>
              <a:t>​</a:t>
            </a:r>
          </a:p>
        </p:txBody>
      </p:sp>
      <p:sp>
        <p:nvSpPr>
          <p:cNvPr id="5" name="Rectangle: Rounded Corners 38">
            <a:extLst>
              <a:ext uri="{FF2B5EF4-FFF2-40B4-BE49-F238E27FC236}">
                <a16:creationId xmlns:a16="http://schemas.microsoft.com/office/drawing/2014/main" id="{FD98260C-DDF2-4541-90D8-D5157CAA6FC5}"/>
              </a:ext>
            </a:extLst>
          </p:cNvPr>
          <p:cNvSpPr/>
          <p:nvPr/>
        </p:nvSpPr>
        <p:spPr>
          <a:xfrm>
            <a:off x="286733" y="3678876"/>
            <a:ext cx="11425439" cy="5670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8BE24C-4B8A-4E0E-B353-EF11991731C7}"/>
              </a:ext>
            </a:extLst>
          </p:cNvPr>
          <p:cNvSpPr/>
          <p:nvPr/>
        </p:nvSpPr>
        <p:spPr>
          <a:xfrm>
            <a:off x="286733" y="3676669"/>
            <a:ext cx="8861029" cy="567000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FE01E-B95E-4FD3-B24E-DFAA5601BD8C}"/>
              </a:ext>
            </a:extLst>
          </p:cNvPr>
          <p:cNvSpPr txBox="1"/>
          <p:nvPr/>
        </p:nvSpPr>
        <p:spPr>
          <a:xfrm>
            <a:off x="384923" y="3802716"/>
            <a:ext cx="146573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>
                <a:latin typeface="Calibri"/>
              </a:rPr>
              <a:t>United 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E300F-B947-471B-A36B-FC286F99F830}"/>
              </a:ext>
            </a:extLst>
          </p:cNvPr>
          <p:cNvSpPr txBox="1"/>
          <p:nvPr/>
        </p:nvSpPr>
        <p:spPr>
          <a:xfrm>
            <a:off x="1850091" y="3799914"/>
            <a:ext cx="1286436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1" dirty="0">
                <a:latin typeface="Calibri"/>
              </a:rPr>
              <a:t>Switzerland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1F61E-E693-4255-AFFB-1A7BCC1041A4}"/>
              </a:ext>
            </a:extLst>
          </p:cNvPr>
          <p:cNvSpPr txBox="1"/>
          <p:nvPr/>
        </p:nvSpPr>
        <p:spPr>
          <a:xfrm>
            <a:off x="4410635" y="3816723"/>
            <a:ext cx="95025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1">
                <a:latin typeface="Calibri"/>
              </a:rPr>
              <a:t>Germany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A6A56-A2BA-43A0-A139-B4E7007F66F7}"/>
              </a:ext>
            </a:extLst>
          </p:cNvPr>
          <p:cNvSpPr txBox="1"/>
          <p:nvPr/>
        </p:nvSpPr>
        <p:spPr>
          <a:xfrm>
            <a:off x="3135965" y="3797114"/>
            <a:ext cx="81578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>
                <a:latin typeface="Calibri"/>
              </a:rPr>
              <a:t>Norway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204B2A-2A66-4518-B61D-1F1CC5A9B97D}"/>
              </a:ext>
            </a:extLst>
          </p:cNvPr>
          <p:cNvSpPr txBox="1"/>
          <p:nvPr/>
        </p:nvSpPr>
        <p:spPr>
          <a:xfrm>
            <a:off x="5816974" y="3811121"/>
            <a:ext cx="86061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1">
                <a:latin typeface="Calibri"/>
              </a:rPr>
              <a:t>Sweden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59EEA-AE00-47E1-8620-1C5536EC3A2F}"/>
              </a:ext>
            </a:extLst>
          </p:cNvPr>
          <p:cNvSpPr txBox="1"/>
          <p:nvPr/>
        </p:nvSpPr>
        <p:spPr>
          <a:xfrm>
            <a:off x="9237568" y="3791510"/>
            <a:ext cx="82699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1">
                <a:latin typeface="Calibri"/>
              </a:rPr>
              <a:t>India</a:t>
            </a:r>
            <a:endParaRPr lang="en-US" sz="1500" b="1" dirty="0">
              <a:latin typeface="Calibri"/>
            </a:endParaRPr>
          </a:p>
        </p:txBody>
      </p:sp>
      <p:sp>
        <p:nvSpPr>
          <p:cNvPr id="22" name="Speech Bubble: Rectangle with Corners Rounded 7">
            <a:extLst>
              <a:ext uri="{FF2B5EF4-FFF2-40B4-BE49-F238E27FC236}">
                <a16:creationId xmlns:a16="http://schemas.microsoft.com/office/drawing/2014/main" id="{10411512-3278-4C65-8DE9-EB06029C4F08}"/>
              </a:ext>
            </a:extLst>
          </p:cNvPr>
          <p:cNvSpPr/>
          <p:nvPr/>
        </p:nvSpPr>
        <p:spPr>
          <a:xfrm>
            <a:off x="633057" y="3014135"/>
            <a:ext cx="1055806" cy="566965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5544BCBF-6FA5-4229-B0EB-93FFDFB1C7AB}"/>
              </a:ext>
            </a:extLst>
          </p:cNvPr>
          <p:cNvSpPr/>
          <p:nvPr/>
        </p:nvSpPr>
        <p:spPr>
          <a:xfrm>
            <a:off x="647391" y="3152585"/>
            <a:ext cx="94516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b="1" spc="-1">
                <a:solidFill>
                  <a:srgbClr val="FFFF00"/>
                </a:solidFill>
                <a:latin typeface="Calibri"/>
              </a:rPr>
              <a:t>10000$ </a:t>
            </a:r>
            <a:endParaRPr lang="en-GB" b="1" strike="noStrike" spc="-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26" name="Speech Bubble: Rectangle with Corners Rounded 7">
            <a:extLst>
              <a:ext uri="{FF2B5EF4-FFF2-40B4-BE49-F238E27FC236}">
                <a16:creationId xmlns:a16="http://schemas.microsoft.com/office/drawing/2014/main" id="{59FE7BF1-78DC-46C3-84F9-5C9652E66D61}"/>
              </a:ext>
            </a:extLst>
          </p:cNvPr>
          <p:cNvSpPr/>
          <p:nvPr/>
        </p:nvSpPr>
        <p:spPr>
          <a:xfrm>
            <a:off x="1950868" y="3020859"/>
            <a:ext cx="1055806" cy="566965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16F944C3-7CCE-465D-B1D2-EC648EF6D3B4}"/>
              </a:ext>
            </a:extLst>
          </p:cNvPr>
          <p:cNvSpPr/>
          <p:nvPr/>
        </p:nvSpPr>
        <p:spPr>
          <a:xfrm>
            <a:off x="2010026" y="3114485"/>
            <a:ext cx="922754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b="1" spc="-1">
                <a:solidFill>
                  <a:srgbClr val="FFFF00"/>
                </a:solidFill>
                <a:latin typeface="Calibri"/>
              </a:rPr>
              <a:t>7500$ </a:t>
            </a:r>
            <a:endParaRPr lang="en-GB" b="1" strike="noStrike" spc="-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0" name="Speech Bubble: Rectangle with Corners Rounded 7">
            <a:extLst>
              <a:ext uri="{FF2B5EF4-FFF2-40B4-BE49-F238E27FC236}">
                <a16:creationId xmlns:a16="http://schemas.microsoft.com/office/drawing/2014/main" id="{BACAE943-ED24-4BC1-930D-76C9C7DE2B14}"/>
              </a:ext>
            </a:extLst>
          </p:cNvPr>
          <p:cNvSpPr/>
          <p:nvPr/>
        </p:nvSpPr>
        <p:spPr>
          <a:xfrm>
            <a:off x="3261956" y="3020859"/>
            <a:ext cx="1055806" cy="566965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C44A3233-9388-465F-A6A8-C5AEBA9828E5}"/>
              </a:ext>
            </a:extLst>
          </p:cNvPr>
          <p:cNvSpPr/>
          <p:nvPr/>
        </p:nvSpPr>
        <p:spPr>
          <a:xfrm>
            <a:off x="3365937" y="3148102"/>
            <a:ext cx="85551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b="1" spc="-1">
                <a:solidFill>
                  <a:srgbClr val="FFFF00"/>
                </a:solidFill>
                <a:latin typeface="Calibri"/>
              </a:rPr>
              <a:t>6200$ </a:t>
            </a:r>
            <a:endParaRPr lang="en-GB" b="1" strike="noStrike" spc="-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34" name="Speech Bubble: Rectangle with Corners Rounded 7">
            <a:extLst>
              <a:ext uri="{FF2B5EF4-FFF2-40B4-BE49-F238E27FC236}">
                <a16:creationId xmlns:a16="http://schemas.microsoft.com/office/drawing/2014/main" id="{3D4B7AF9-7FD9-4291-AE31-74777B327BFD}"/>
              </a:ext>
            </a:extLst>
          </p:cNvPr>
          <p:cNvSpPr/>
          <p:nvPr/>
        </p:nvSpPr>
        <p:spPr>
          <a:xfrm>
            <a:off x="5917749" y="3032064"/>
            <a:ext cx="1055806" cy="566965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Speech Bubble: Rectangle with Corners Rounded 7">
            <a:extLst>
              <a:ext uri="{FF2B5EF4-FFF2-40B4-BE49-F238E27FC236}">
                <a16:creationId xmlns:a16="http://schemas.microsoft.com/office/drawing/2014/main" id="{D5D13AE9-D406-4549-852F-D376278AF79C}"/>
              </a:ext>
            </a:extLst>
          </p:cNvPr>
          <p:cNvSpPr/>
          <p:nvPr/>
        </p:nvSpPr>
        <p:spPr>
          <a:xfrm>
            <a:off x="4590973" y="3016375"/>
            <a:ext cx="1055806" cy="566965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Speech Bubble: Rectangle with Corners Rounded 7">
            <a:extLst>
              <a:ext uri="{FF2B5EF4-FFF2-40B4-BE49-F238E27FC236}">
                <a16:creationId xmlns:a16="http://schemas.microsoft.com/office/drawing/2014/main" id="{F2E875AA-9AB4-4A58-A912-2DA366D63EA9}"/>
              </a:ext>
            </a:extLst>
          </p:cNvPr>
          <p:cNvSpPr/>
          <p:nvPr/>
        </p:nvSpPr>
        <p:spPr>
          <a:xfrm>
            <a:off x="7246767" y="3027582"/>
            <a:ext cx="1055806" cy="566965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04BFF8D-CE46-4306-B95D-A34B472C738F}"/>
              </a:ext>
            </a:extLst>
          </p:cNvPr>
          <p:cNvSpPr/>
          <p:nvPr/>
        </p:nvSpPr>
        <p:spPr>
          <a:xfrm>
            <a:off x="4594102" y="3154826"/>
            <a:ext cx="85551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b="1" spc="-1">
                <a:solidFill>
                  <a:srgbClr val="FFFF00"/>
                </a:solidFill>
                <a:latin typeface="Calibri"/>
              </a:rPr>
              <a:t>6000$ </a:t>
            </a:r>
            <a:endParaRPr lang="en-GB" b="1" strike="noStrike" spc="-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D92B50D5-5E6B-4FAB-A521-0C77FC147B49}"/>
              </a:ext>
            </a:extLst>
          </p:cNvPr>
          <p:cNvSpPr/>
          <p:nvPr/>
        </p:nvSpPr>
        <p:spPr>
          <a:xfrm>
            <a:off x="5994837" y="3143620"/>
            <a:ext cx="85551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b="1" spc="-1">
                <a:solidFill>
                  <a:srgbClr val="FFFF00"/>
                </a:solidFill>
                <a:latin typeface="Calibri"/>
              </a:rPr>
              <a:t>5447$ </a:t>
            </a:r>
            <a:endParaRPr lang="en-GB" b="1" strike="noStrike" spc="-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52B7BA-8940-42CC-BEA5-95DE178ED403}"/>
              </a:ext>
            </a:extLst>
          </p:cNvPr>
          <p:cNvSpPr txBox="1"/>
          <p:nvPr/>
        </p:nvSpPr>
        <p:spPr>
          <a:xfrm>
            <a:off x="7200900" y="3805517"/>
            <a:ext cx="79337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1">
                <a:latin typeface="Calibri"/>
              </a:rPr>
              <a:t>Austria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ADA26895-8405-4448-A218-2F99B28780F0}"/>
              </a:ext>
            </a:extLst>
          </p:cNvPr>
          <p:cNvSpPr/>
          <p:nvPr/>
        </p:nvSpPr>
        <p:spPr>
          <a:xfrm>
            <a:off x="7350748" y="3143620"/>
            <a:ext cx="85551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b="1" spc="-1">
                <a:solidFill>
                  <a:srgbClr val="FFFF00"/>
                </a:solidFill>
                <a:latin typeface="Calibri"/>
              </a:rPr>
              <a:t>5395$ </a:t>
            </a:r>
            <a:endParaRPr lang="en-GB" b="1" strike="noStrike" spc="-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45" name="Speech Bubble: Rectangle with Corners Rounded 7">
            <a:extLst>
              <a:ext uri="{FF2B5EF4-FFF2-40B4-BE49-F238E27FC236}">
                <a16:creationId xmlns:a16="http://schemas.microsoft.com/office/drawing/2014/main" id="{422476EE-0648-40CC-949E-0652627E5A6F}"/>
              </a:ext>
            </a:extLst>
          </p:cNvPr>
          <p:cNvSpPr/>
          <p:nvPr/>
        </p:nvSpPr>
        <p:spPr>
          <a:xfrm>
            <a:off x="9178661" y="3020858"/>
            <a:ext cx="1055806" cy="566965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CA9EC0A-0898-4338-B4B6-B91AEE7E6F77}"/>
              </a:ext>
            </a:extLst>
          </p:cNvPr>
          <p:cNvSpPr/>
          <p:nvPr/>
        </p:nvSpPr>
        <p:spPr>
          <a:xfrm rot="-10800000" flipV="1">
            <a:off x="9237818" y="3022611"/>
            <a:ext cx="922755" cy="6369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sz="1700" b="1" spc="-1" dirty="0">
                <a:solidFill>
                  <a:srgbClr val="FFFF00"/>
                </a:solidFill>
                <a:latin typeface="Calibri"/>
              </a:rPr>
              <a:t>2.23 Lac </a:t>
            </a:r>
            <a:r>
              <a:rPr lang="en-GB" sz="1700" b="1" spc="-1">
                <a:solidFill>
                  <a:srgbClr val="FFFF00"/>
                </a:solidFill>
                <a:latin typeface="Calibri"/>
              </a:rPr>
              <a:t>Crores</a:t>
            </a:r>
            <a:endParaRPr lang="en-GB" sz="1700" b="1" strike="noStrike" spc="-1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537C59-A433-4285-BC8D-3270D82E27D9}"/>
              </a:ext>
            </a:extLst>
          </p:cNvPr>
          <p:cNvSpPr txBox="1"/>
          <p:nvPr/>
        </p:nvSpPr>
        <p:spPr>
          <a:xfrm>
            <a:off x="331695" y="4959724"/>
            <a:ext cx="443528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en-US" dirty="0">
                <a:hlinkClick r:id="rId2"/>
              </a:rPr>
              <a:t>https://www.numbeo.com/health-care/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  <a:hlinkClick r:id="rId3"/>
              </a:rPr>
              <a:t>https://mylifesamovie.com/cheapest-healthcare-in-2020/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ea typeface="+mn-lt"/>
                <a:cs typeface="+mn-lt"/>
                <a:hlinkClick r:id="rId4"/>
              </a:rPr>
              <a:t>https://worldpopulationreview.com/country-rankings/health-care-costs-by-country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224D8F-2F92-4770-B66D-A96698001248}"/>
              </a:ext>
            </a:extLst>
          </p:cNvPr>
          <p:cNvSpPr txBox="1"/>
          <p:nvPr/>
        </p:nvSpPr>
        <p:spPr>
          <a:xfrm>
            <a:off x="8161803" y="3746686"/>
            <a:ext cx="11183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</a:rPr>
              <a:t>. . . . . . .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13A031-2AC9-413B-A881-D3CD54C83BD2}"/>
              </a:ext>
            </a:extLst>
          </p:cNvPr>
          <p:cNvSpPr txBox="1"/>
          <p:nvPr/>
        </p:nvSpPr>
        <p:spPr>
          <a:xfrm>
            <a:off x="10229290" y="3808319"/>
            <a:ext cx="93905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b="1">
                <a:latin typeface="Calibri"/>
              </a:rPr>
              <a:t>Malaysia</a:t>
            </a:r>
          </a:p>
        </p:txBody>
      </p:sp>
      <p:sp>
        <p:nvSpPr>
          <p:cNvPr id="80" name="Speech Bubble: Rectangle with Corners Rounded 7">
            <a:extLst>
              <a:ext uri="{FF2B5EF4-FFF2-40B4-BE49-F238E27FC236}">
                <a16:creationId xmlns:a16="http://schemas.microsoft.com/office/drawing/2014/main" id="{F59DDDFC-6C84-4CA7-BDA3-15C2E4AE76F3}"/>
              </a:ext>
            </a:extLst>
          </p:cNvPr>
          <p:cNvSpPr/>
          <p:nvPr/>
        </p:nvSpPr>
        <p:spPr>
          <a:xfrm>
            <a:off x="10467337" y="3020858"/>
            <a:ext cx="1055806" cy="566965"/>
          </a:xfrm>
          <a:prstGeom prst="wedgeRoundRectCallout">
            <a:avLst>
              <a:gd name="adj1" fmla="val -12395"/>
              <a:gd name="adj2" fmla="val 65659"/>
              <a:gd name="adj3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9">
            <a:extLst>
              <a:ext uri="{FF2B5EF4-FFF2-40B4-BE49-F238E27FC236}">
                <a16:creationId xmlns:a16="http://schemas.microsoft.com/office/drawing/2014/main" id="{2F417C42-E3D2-48B4-8DA9-6EBFC3A1F5DB}"/>
              </a:ext>
            </a:extLst>
          </p:cNvPr>
          <p:cNvSpPr/>
          <p:nvPr/>
        </p:nvSpPr>
        <p:spPr>
          <a:xfrm rot="-10800000" flipV="1">
            <a:off x="10560112" y="3125610"/>
            <a:ext cx="597785" cy="352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sz="1700" b="1" spc="-1">
                <a:solidFill>
                  <a:srgbClr val="FFFF00"/>
                </a:solidFill>
                <a:latin typeface="Calibri"/>
              </a:rPr>
              <a:t>7B $</a:t>
            </a:r>
            <a:endParaRPr lang="en-GB" sz="1700" b="1" strike="noStrike" spc="-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1824FA-414E-4200-992B-DD8C50FB98D5}"/>
              </a:ext>
            </a:extLst>
          </p:cNvPr>
          <p:cNvSpPr txBox="1"/>
          <p:nvPr/>
        </p:nvSpPr>
        <p:spPr>
          <a:xfrm>
            <a:off x="11131363" y="3713068"/>
            <a:ext cx="77096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Calibri"/>
              </a:rPr>
              <a:t>. . . . </a:t>
            </a:r>
          </a:p>
        </p:txBody>
      </p:sp>
    </p:spTree>
    <p:extLst>
      <p:ext uri="{BB962C8B-B14F-4D97-AF65-F5344CB8AC3E}">
        <p14:creationId xmlns:p14="http://schemas.microsoft.com/office/powerpoint/2010/main" val="378020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9">
            <a:extLst>
              <a:ext uri="{FF2B5EF4-FFF2-40B4-BE49-F238E27FC236}">
                <a16:creationId xmlns:a16="http://schemas.microsoft.com/office/drawing/2014/main" id="{30B19D77-9D40-4803-87B6-A2091FD5FD83}"/>
              </a:ext>
            </a:extLst>
          </p:cNvPr>
          <p:cNvSpPr/>
          <p:nvPr/>
        </p:nvSpPr>
        <p:spPr>
          <a:xfrm>
            <a:off x="0" y="-39076"/>
            <a:ext cx="8506532" cy="4932196"/>
          </a:xfrm>
          <a:custGeom>
            <a:avLst/>
            <a:gdLst/>
            <a:ahLst/>
            <a:cxn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F03C6D5C-AB19-464E-8A79-FE4610A2C72C}"/>
              </a:ext>
            </a:extLst>
          </p:cNvPr>
          <p:cNvSpPr/>
          <p:nvPr/>
        </p:nvSpPr>
        <p:spPr>
          <a:xfrm>
            <a:off x="4648320" y="3655440"/>
            <a:ext cx="7543440" cy="1706760"/>
          </a:xfrm>
          <a:custGeom>
            <a:avLst/>
            <a:gdLst/>
            <a:ahLst/>
            <a:cxnLst/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8800" b="1" spc="-1">
                <a:solidFill>
                  <a:srgbClr val="0852A3"/>
                </a:solidFill>
                <a:latin typeface="Calibri"/>
              </a:rPr>
              <a:t>Query</a:t>
            </a:r>
            <a:r>
              <a:rPr lang="en-GB" sz="8800" b="1" strike="noStrike" spc="-1">
                <a:solidFill>
                  <a:srgbClr val="0852A3"/>
                </a:solidFill>
                <a:latin typeface="Calibri"/>
              </a:rPr>
              <a:t>?</a:t>
            </a:r>
            <a:endParaRPr lang="en-IN" sz="8800" b="0" strike="noStrike" spc="-1">
              <a:latin typeface="Arial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B1F27C8-85FE-40F2-90B4-468EA160EF19}"/>
              </a:ext>
            </a:extLst>
          </p:cNvPr>
          <p:cNvSpPr/>
          <p:nvPr/>
        </p:nvSpPr>
        <p:spPr>
          <a:xfrm rot="120000">
            <a:off x="695569" y="343876"/>
            <a:ext cx="5470767" cy="5578229"/>
          </a:xfrm>
          <a:prstGeom prst="diamond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8F2F3419-64E0-4BBB-86BD-EF41D051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50" y="1510530"/>
            <a:ext cx="2606431" cy="3425483"/>
          </a:xfrm>
          <a:prstGeom prst="rect">
            <a:avLst/>
          </a:prstGeom>
        </p:spPr>
      </p:pic>
      <p:pic>
        <p:nvPicPr>
          <p:cNvPr id="2" name="Picture 3" descr="Shape&#10;&#10;Description automatically generated">
            <a:extLst>
              <a:ext uri="{FF2B5EF4-FFF2-40B4-BE49-F238E27FC236}">
                <a16:creationId xmlns:a16="http://schemas.microsoft.com/office/drawing/2014/main" id="{8B1238B6-315F-410F-995C-7DA05F4E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547" y="666750"/>
            <a:ext cx="4749052" cy="29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1"/>
          <p:cNvSpPr/>
          <p:nvPr/>
        </p:nvSpPr>
        <p:spPr>
          <a:xfrm flipH="1">
            <a:off x="11232720" y="162756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Freeform: Shape 96"/>
          <p:cNvSpPr/>
          <p:nvPr/>
        </p:nvSpPr>
        <p:spPr>
          <a:xfrm flipH="1">
            <a:off x="9313560" y="269604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Freeform: Shape 92"/>
          <p:cNvSpPr/>
          <p:nvPr/>
        </p:nvSpPr>
        <p:spPr>
          <a:xfrm flipH="1">
            <a:off x="7292880" y="158148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Freeform: Shape 88"/>
          <p:cNvSpPr/>
          <p:nvPr/>
        </p:nvSpPr>
        <p:spPr>
          <a:xfrm flipH="1">
            <a:off x="5362920" y="243216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Freeform: Shape 73"/>
          <p:cNvSpPr/>
          <p:nvPr/>
        </p:nvSpPr>
        <p:spPr>
          <a:xfrm flipH="1">
            <a:off x="2206800" y="188496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Freeform: Shape 71"/>
          <p:cNvSpPr/>
          <p:nvPr/>
        </p:nvSpPr>
        <p:spPr>
          <a:xfrm flipH="1">
            <a:off x="974880" y="334368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" name="Group 13"/>
          <p:cNvGrpSpPr/>
          <p:nvPr/>
        </p:nvGrpSpPr>
        <p:grpSpPr>
          <a:xfrm>
            <a:off x="1373040" y="1911240"/>
            <a:ext cx="1799640" cy="1799640"/>
            <a:chOff x="1373040" y="1911240"/>
            <a:chExt cx="1799640" cy="1799640"/>
          </a:xfrm>
        </p:grpSpPr>
        <p:sp>
          <p:nvSpPr>
            <p:cNvPr id="95" name="Freeform: Shape 39"/>
            <p:cNvSpPr/>
            <p:nvPr/>
          </p:nvSpPr>
          <p:spPr>
            <a:xfrm rot="16200000">
              <a:off x="1373040" y="191124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47"/>
            <p:cNvSpPr/>
            <p:nvPr/>
          </p:nvSpPr>
          <p:spPr>
            <a:xfrm>
              <a:off x="1626120" y="2547000"/>
              <a:ext cx="134244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000000"/>
                  </a:solidFill>
                  <a:latin typeface="Calibri"/>
                </a:rPr>
                <a:t>Solution Process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97" name="Group 17"/>
          <p:cNvGrpSpPr/>
          <p:nvPr/>
        </p:nvGrpSpPr>
        <p:grpSpPr>
          <a:xfrm>
            <a:off x="4521600" y="2487600"/>
            <a:ext cx="1799640" cy="1799640"/>
            <a:chOff x="4521600" y="2487600"/>
            <a:chExt cx="1799640" cy="1799640"/>
          </a:xfrm>
        </p:grpSpPr>
        <p:sp>
          <p:nvSpPr>
            <p:cNvPr id="98" name="Freeform: Shape 40"/>
            <p:cNvSpPr/>
            <p:nvPr/>
          </p:nvSpPr>
          <p:spPr>
            <a:xfrm rot="16200000">
              <a:off x="4521600" y="248760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678332" y="886200"/>
                  </a:moveTo>
                  <a:cubicBezTo>
                    <a:pt x="1678332" y="786789"/>
                    <a:pt x="1597743" y="706200"/>
                    <a:pt x="1498332" y="706200"/>
                  </a:cubicBezTo>
                  <a:cubicBezTo>
                    <a:pt x="1398921" y="706200"/>
                    <a:pt x="1318332" y="786789"/>
                    <a:pt x="1318332" y="886200"/>
                  </a:cubicBezTo>
                  <a:cubicBezTo>
                    <a:pt x="1318332" y="985611"/>
                    <a:pt x="1398921" y="1066200"/>
                    <a:pt x="1498332" y="1066200"/>
                  </a:cubicBezTo>
                  <a:cubicBezTo>
                    <a:pt x="1597743" y="1066200"/>
                    <a:pt x="1678332" y="985611"/>
                    <a:pt x="1678332" y="8862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TextBox 49"/>
            <p:cNvSpPr/>
            <p:nvPr/>
          </p:nvSpPr>
          <p:spPr>
            <a:xfrm>
              <a:off x="4948200" y="3086640"/>
              <a:ext cx="1114560" cy="70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000000"/>
                  </a:solidFill>
                  <a:latin typeface="Calibri"/>
                </a:rPr>
                <a:t>Key Findings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100" name="Group 15"/>
          <p:cNvGrpSpPr/>
          <p:nvPr/>
        </p:nvGrpSpPr>
        <p:grpSpPr>
          <a:xfrm>
            <a:off x="8472960" y="2682000"/>
            <a:ext cx="2185920" cy="1799640"/>
            <a:chOff x="8472960" y="2682000"/>
            <a:chExt cx="2185920" cy="1799640"/>
          </a:xfrm>
        </p:grpSpPr>
        <p:sp>
          <p:nvSpPr>
            <p:cNvPr id="101" name="Freeform: Shape 42"/>
            <p:cNvSpPr/>
            <p:nvPr/>
          </p:nvSpPr>
          <p:spPr>
            <a:xfrm rot="16200000">
              <a:off x="8472960" y="268200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TextBox 51"/>
            <p:cNvSpPr/>
            <p:nvPr/>
          </p:nvSpPr>
          <p:spPr>
            <a:xfrm>
              <a:off x="8472960" y="3445200"/>
              <a:ext cx="2185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 strike="noStrike" spc="-1">
                  <a:solidFill>
                    <a:srgbClr val="000000"/>
                  </a:solidFill>
                  <a:latin typeface="Calibri"/>
                </a:rPr>
                <a:t>Recommendation</a:t>
              </a:r>
              <a:endParaRPr lang="en-IN" sz="1800" b="0" strike="noStrike" spc="-1">
                <a:latin typeface="Arial"/>
              </a:endParaRPr>
            </a:p>
          </p:txBody>
        </p:sp>
      </p:grpSp>
      <p:grpSp>
        <p:nvGrpSpPr>
          <p:cNvPr id="103" name="Group 10"/>
          <p:cNvGrpSpPr/>
          <p:nvPr/>
        </p:nvGrpSpPr>
        <p:grpSpPr>
          <a:xfrm>
            <a:off x="10392120" y="1638720"/>
            <a:ext cx="1799640" cy="1799640"/>
            <a:chOff x="10392120" y="1638720"/>
            <a:chExt cx="1799640" cy="1799640"/>
          </a:xfrm>
        </p:grpSpPr>
        <p:sp>
          <p:nvSpPr>
            <p:cNvPr id="104" name="Freeform: Shape 44"/>
            <p:cNvSpPr/>
            <p:nvPr/>
          </p:nvSpPr>
          <p:spPr>
            <a:xfrm rot="16200000">
              <a:off x="10392120" y="163872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601750" y="899999"/>
                  </a:moveTo>
                  <a:cubicBezTo>
                    <a:pt x="1601750" y="800588"/>
                    <a:pt x="1521161" y="719999"/>
                    <a:pt x="1421750" y="719999"/>
                  </a:cubicBezTo>
                  <a:cubicBezTo>
                    <a:pt x="1322339" y="719999"/>
                    <a:pt x="1241750" y="800588"/>
                    <a:pt x="1241750" y="899999"/>
                  </a:cubicBezTo>
                  <a:cubicBezTo>
                    <a:pt x="1241750" y="999410"/>
                    <a:pt x="1322339" y="1079999"/>
                    <a:pt x="1421750" y="1079999"/>
                  </a:cubicBezTo>
                  <a:cubicBezTo>
                    <a:pt x="1521161" y="1079999"/>
                    <a:pt x="1601750" y="999410"/>
                    <a:pt x="1601750" y="899999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TextBox 52"/>
            <p:cNvSpPr/>
            <p:nvPr/>
          </p:nvSpPr>
          <p:spPr>
            <a:xfrm>
              <a:off x="10683000" y="2256120"/>
              <a:ext cx="134244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000000"/>
                  </a:solidFill>
                  <a:latin typeface="Calibri"/>
                </a:rPr>
                <a:t>Potential Benefits</a:t>
              </a: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106" name="Group 16"/>
          <p:cNvGrpSpPr/>
          <p:nvPr/>
        </p:nvGrpSpPr>
        <p:grpSpPr>
          <a:xfrm>
            <a:off x="6454440" y="1629360"/>
            <a:ext cx="1799640" cy="1799640"/>
            <a:chOff x="6454440" y="1629360"/>
            <a:chExt cx="1799640" cy="1799640"/>
          </a:xfrm>
        </p:grpSpPr>
        <p:sp>
          <p:nvSpPr>
            <p:cNvPr id="107" name="Freeform: Shape 46"/>
            <p:cNvSpPr/>
            <p:nvPr/>
          </p:nvSpPr>
          <p:spPr>
            <a:xfrm rot="16200000">
              <a:off x="6454440" y="162936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TextBox 48"/>
            <p:cNvSpPr/>
            <p:nvPr/>
          </p:nvSpPr>
          <p:spPr>
            <a:xfrm>
              <a:off x="6741000" y="2335320"/>
              <a:ext cx="12826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 strike="noStrike" spc="-1">
                  <a:solidFill>
                    <a:srgbClr val="000000"/>
                  </a:solidFill>
                  <a:latin typeface="Calibri"/>
                </a:rPr>
                <a:t>Preventive </a:t>
              </a: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1800" b="1" strike="noStrike" spc="-1">
                  <a:solidFill>
                    <a:srgbClr val="000000"/>
                  </a:solidFill>
                  <a:latin typeface="Calibri"/>
                </a:rPr>
                <a:t>Measures</a:t>
              </a:r>
              <a:endParaRPr lang="en-IN" sz="1800" b="0" strike="noStrike" spc="-1">
                <a:latin typeface="Arial"/>
              </a:endParaRPr>
            </a:p>
          </p:txBody>
        </p:sp>
      </p:grpSp>
      <p:grpSp>
        <p:nvGrpSpPr>
          <p:cNvPr id="109" name="Group 54"/>
          <p:cNvGrpSpPr/>
          <p:nvPr/>
        </p:nvGrpSpPr>
        <p:grpSpPr>
          <a:xfrm>
            <a:off x="137880" y="0"/>
            <a:ext cx="1799640" cy="5205600"/>
            <a:chOff x="137880" y="0"/>
            <a:chExt cx="1799640" cy="5205600"/>
          </a:xfrm>
        </p:grpSpPr>
        <p:grpSp>
          <p:nvGrpSpPr>
            <p:cNvPr id="110" name="Group 12"/>
            <p:cNvGrpSpPr/>
            <p:nvPr/>
          </p:nvGrpSpPr>
          <p:grpSpPr>
            <a:xfrm>
              <a:off x="137880" y="3405960"/>
              <a:ext cx="1799640" cy="1799640"/>
              <a:chOff x="137880" y="3405960"/>
              <a:chExt cx="1799640" cy="1799640"/>
            </a:xfrm>
          </p:grpSpPr>
          <p:sp>
            <p:nvSpPr>
              <p:cNvPr id="111" name="Freeform: Shape 33"/>
              <p:cNvSpPr/>
              <p:nvPr/>
            </p:nvSpPr>
            <p:spPr>
              <a:xfrm rot="16200000">
                <a:off x="137880" y="3405960"/>
                <a:ext cx="1799640" cy="1799640"/>
              </a:xfrm>
              <a:custGeom>
                <a:avLst/>
                <a:gdLst/>
                <a:ahLst/>
                <a:cxnLst/>
                <a:rect l="l" t="t" r="r" b="b"/>
                <a:pathLst>
                  <a:path w="1800000" h="1800000">
                    <a:moveTo>
                      <a:pt x="1650524" y="882776"/>
                    </a:moveTo>
                    <a:cubicBezTo>
                      <a:pt x="1650524" y="783365"/>
                      <a:pt x="1569935" y="702776"/>
                      <a:pt x="1470524" y="702776"/>
                    </a:cubicBezTo>
                    <a:cubicBezTo>
                      <a:pt x="1371113" y="702776"/>
                      <a:pt x="1290524" y="783365"/>
                      <a:pt x="1290524" y="882776"/>
                    </a:cubicBezTo>
                    <a:cubicBezTo>
                      <a:pt x="1290524" y="982187"/>
                      <a:pt x="1371113" y="1062776"/>
                      <a:pt x="1470524" y="1062776"/>
                    </a:cubicBezTo>
                    <a:cubicBezTo>
                      <a:pt x="1569935" y="1062776"/>
                      <a:pt x="1650524" y="982187"/>
                      <a:pt x="1650524" y="882776"/>
                    </a:cubicBezTo>
                    <a:close/>
                    <a:moveTo>
                      <a:pt x="1800000" y="900000"/>
                    </a:moveTo>
                    <a:lnTo>
                      <a:pt x="1350000" y="1800000"/>
                    </a:lnTo>
                    <a:lnTo>
                      <a:pt x="450000" y="1800000"/>
                    </a:lnTo>
                    <a:lnTo>
                      <a:pt x="0" y="900000"/>
                    </a:lnTo>
                    <a:lnTo>
                      <a:pt x="450000" y="0"/>
                    </a:lnTo>
                    <a:lnTo>
                      <a:pt x="1350000" y="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TextBox 11"/>
              <p:cNvSpPr/>
              <p:nvPr/>
            </p:nvSpPr>
            <p:spPr>
              <a:xfrm>
                <a:off x="430920" y="4065840"/>
                <a:ext cx="1342440" cy="70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000" b="1" strike="noStrike" spc="-1">
                    <a:solidFill>
                      <a:srgbClr val="000000"/>
                    </a:solidFill>
                    <a:latin typeface="Calibri"/>
                  </a:rPr>
                  <a:t>Problem Overview</a:t>
                </a:r>
                <a:endParaRPr lang="en-IN" sz="2000" b="0" strike="noStrike" spc="-1">
                  <a:latin typeface="Arial"/>
                </a:endParaRPr>
              </a:p>
            </p:txBody>
          </p:sp>
        </p:grpSp>
        <p:sp>
          <p:nvSpPr>
            <p:cNvPr id="113" name="Straight Connector 19"/>
            <p:cNvSpPr/>
            <p:nvPr/>
          </p:nvSpPr>
          <p:spPr>
            <a:xfrm flipV="1">
              <a:off x="1037880" y="0"/>
              <a:ext cx="360" cy="34056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4" name="Straight Connector 53"/>
          <p:cNvSpPr/>
          <p:nvPr/>
        </p:nvSpPr>
        <p:spPr>
          <a:xfrm flipV="1">
            <a:off x="2265120" y="0"/>
            <a:ext cx="360" cy="18914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Straight Connector 57"/>
          <p:cNvSpPr/>
          <p:nvPr/>
        </p:nvSpPr>
        <p:spPr>
          <a:xfrm flipV="1">
            <a:off x="5421240" y="0"/>
            <a:ext cx="360" cy="24361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Straight Connector 59"/>
          <p:cNvSpPr/>
          <p:nvPr/>
        </p:nvSpPr>
        <p:spPr>
          <a:xfrm flipV="1">
            <a:off x="7354080" y="0"/>
            <a:ext cx="360" cy="1589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Straight Connector 62"/>
          <p:cNvSpPr/>
          <p:nvPr/>
        </p:nvSpPr>
        <p:spPr>
          <a:xfrm flipV="1">
            <a:off x="9368640" y="0"/>
            <a:ext cx="360" cy="268128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traight Connector 63"/>
          <p:cNvSpPr/>
          <p:nvPr/>
        </p:nvSpPr>
        <p:spPr>
          <a:xfrm flipV="1">
            <a:off x="11291760" y="0"/>
            <a:ext cx="360" cy="1638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" name="Group 32"/>
          <p:cNvGrpSpPr/>
          <p:nvPr/>
        </p:nvGrpSpPr>
        <p:grpSpPr>
          <a:xfrm>
            <a:off x="2603388" y="4481640"/>
            <a:ext cx="6867754" cy="2001240"/>
            <a:chOff x="2701080" y="4481640"/>
            <a:chExt cx="6789600" cy="2001240"/>
          </a:xfrm>
        </p:grpSpPr>
        <p:sp>
          <p:nvSpPr>
            <p:cNvPr id="120" name="Frame 29"/>
            <p:cNvSpPr/>
            <p:nvPr/>
          </p:nvSpPr>
          <p:spPr>
            <a:xfrm>
              <a:off x="2701080" y="4481640"/>
              <a:ext cx="6789600" cy="2001240"/>
            </a:xfrm>
            <a:prstGeom prst="frame">
              <a:avLst>
                <a:gd name="adj1" fmla="val 524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1" name="Picture 120"/>
            <p:cNvPicPr/>
            <p:nvPr/>
          </p:nvPicPr>
          <p:blipFill>
            <a:blip r:embed="rId2"/>
            <a:stretch/>
          </p:blipFill>
          <p:spPr>
            <a:xfrm>
              <a:off x="2817187" y="4572883"/>
              <a:ext cx="6620077" cy="1809033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2" name="Freeform: Shape 50"/>
          <p:cNvSpPr/>
          <p:nvPr/>
        </p:nvSpPr>
        <p:spPr>
          <a:xfrm>
            <a:off x="995760" y="335448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34"/>
          <p:cNvSpPr/>
          <p:nvPr/>
        </p:nvSpPr>
        <p:spPr>
          <a:xfrm>
            <a:off x="2846160" y="4620960"/>
            <a:ext cx="259128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latin typeface="Calibri"/>
              </a:rPr>
              <a:t>AGENDA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24" name="Freeform: Shape 74"/>
          <p:cNvSpPr/>
          <p:nvPr/>
        </p:nvSpPr>
        <p:spPr>
          <a:xfrm>
            <a:off x="2230200" y="189576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traight Connector 56"/>
          <p:cNvSpPr/>
          <p:nvPr/>
        </p:nvSpPr>
        <p:spPr>
          <a:xfrm flipV="1">
            <a:off x="950040" y="32954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raight Connector 80"/>
          <p:cNvSpPr/>
          <p:nvPr/>
        </p:nvSpPr>
        <p:spPr>
          <a:xfrm flipV="1">
            <a:off x="940680" y="324468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82"/>
          <p:cNvSpPr/>
          <p:nvPr/>
        </p:nvSpPr>
        <p:spPr>
          <a:xfrm>
            <a:off x="11256120" y="163836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Straight Connector 83"/>
          <p:cNvSpPr/>
          <p:nvPr/>
        </p:nvSpPr>
        <p:spPr>
          <a:xfrm flipV="1">
            <a:off x="2184480" y="18385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84"/>
          <p:cNvSpPr/>
          <p:nvPr/>
        </p:nvSpPr>
        <p:spPr>
          <a:xfrm flipV="1">
            <a:off x="2175120" y="178776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Straight Connector 85"/>
          <p:cNvSpPr/>
          <p:nvPr/>
        </p:nvSpPr>
        <p:spPr>
          <a:xfrm flipV="1">
            <a:off x="11211120" y="150336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Straight Connector 86"/>
          <p:cNvSpPr/>
          <p:nvPr/>
        </p:nvSpPr>
        <p:spPr>
          <a:xfrm flipV="1">
            <a:off x="11201760" y="1452240"/>
            <a:ext cx="180000" cy="68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Freeform: Shape 89"/>
          <p:cNvSpPr/>
          <p:nvPr/>
        </p:nvSpPr>
        <p:spPr>
          <a:xfrm>
            <a:off x="5386320" y="244332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Straight Connector 90"/>
          <p:cNvSpPr/>
          <p:nvPr/>
        </p:nvSpPr>
        <p:spPr>
          <a:xfrm flipV="1">
            <a:off x="5347440" y="23990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91"/>
          <p:cNvSpPr/>
          <p:nvPr/>
        </p:nvSpPr>
        <p:spPr>
          <a:xfrm flipV="1">
            <a:off x="5338080" y="23479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Freeform: Shape 93"/>
          <p:cNvSpPr/>
          <p:nvPr/>
        </p:nvSpPr>
        <p:spPr>
          <a:xfrm>
            <a:off x="7315560" y="1588680"/>
            <a:ext cx="102960" cy="33408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Connector 94"/>
          <p:cNvSpPr/>
          <p:nvPr/>
        </p:nvSpPr>
        <p:spPr>
          <a:xfrm flipV="1">
            <a:off x="7247880" y="15206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Straight Connector 95"/>
          <p:cNvSpPr/>
          <p:nvPr/>
        </p:nvSpPr>
        <p:spPr>
          <a:xfrm flipV="1">
            <a:off x="7238520" y="14695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Freeform: Shape 97"/>
          <p:cNvSpPr/>
          <p:nvPr/>
        </p:nvSpPr>
        <p:spPr>
          <a:xfrm>
            <a:off x="9352440" y="2664360"/>
            <a:ext cx="74520" cy="28368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Straight Connector 99"/>
          <p:cNvSpPr/>
          <p:nvPr/>
        </p:nvSpPr>
        <p:spPr>
          <a:xfrm flipV="1">
            <a:off x="9269280" y="2611800"/>
            <a:ext cx="180000" cy="68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Straight Connector 100"/>
          <p:cNvSpPr/>
          <p:nvPr/>
        </p:nvSpPr>
        <p:spPr>
          <a:xfrm flipV="1">
            <a:off x="9259920" y="25610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Freeform: Shape 101"/>
          <p:cNvSpPr/>
          <p:nvPr/>
        </p:nvSpPr>
        <p:spPr>
          <a:xfrm flipH="1">
            <a:off x="3949560" y="80352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2" name="Group 102"/>
          <p:cNvGrpSpPr/>
          <p:nvPr/>
        </p:nvGrpSpPr>
        <p:grpSpPr>
          <a:xfrm>
            <a:off x="3115440" y="829800"/>
            <a:ext cx="1799640" cy="1799640"/>
            <a:chOff x="3115440" y="829800"/>
            <a:chExt cx="1799640" cy="1799640"/>
          </a:xfrm>
        </p:grpSpPr>
        <p:sp>
          <p:nvSpPr>
            <p:cNvPr id="143" name="Freeform: Shape 103"/>
            <p:cNvSpPr/>
            <p:nvPr/>
          </p:nvSpPr>
          <p:spPr>
            <a:xfrm rot="16200000">
              <a:off x="3115440" y="829800"/>
              <a:ext cx="1799640" cy="1799640"/>
            </a:xfrm>
            <a:custGeom>
              <a:avLst/>
              <a:gdLst/>
              <a:ahLst/>
              <a:cxnLst/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6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TextBox 104"/>
            <p:cNvSpPr/>
            <p:nvPr/>
          </p:nvSpPr>
          <p:spPr>
            <a:xfrm>
              <a:off x="3368520" y="1465560"/>
              <a:ext cx="14972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b="1" strike="noStrike" spc="-1">
                  <a:solidFill>
                    <a:srgbClr val="000000"/>
                  </a:solidFill>
                  <a:latin typeface="Calibri"/>
                </a:rPr>
                <a:t>MODEL COMPARISION</a:t>
              </a:r>
              <a:endParaRPr lang="en-IN" sz="1600" b="0" strike="noStrike" spc="-1">
                <a:latin typeface="Arial"/>
              </a:endParaRPr>
            </a:p>
          </p:txBody>
        </p:sp>
      </p:grpSp>
      <p:sp>
        <p:nvSpPr>
          <p:cNvPr id="145" name="Straight Connector 105"/>
          <p:cNvSpPr/>
          <p:nvPr/>
        </p:nvSpPr>
        <p:spPr>
          <a:xfrm flipV="1">
            <a:off x="4007520" y="0"/>
            <a:ext cx="0" cy="81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Freeform: Shape 106"/>
          <p:cNvSpPr/>
          <p:nvPr/>
        </p:nvSpPr>
        <p:spPr>
          <a:xfrm>
            <a:off x="3972960" y="814320"/>
            <a:ext cx="102960" cy="240840"/>
          </a:xfrm>
          <a:custGeom>
            <a:avLst/>
            <a:gdLst/>
            <a:ahLst/>
            <a:cxn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Connector 107"/>
          <p:cNvSpPr/>
          <p:nvPr/>
        </p:nvSpPr>
        <p:spPr>
          <a:xfrm flipV="1">
            <a:off x="3926880" y="75708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Straight Connector 108"/>
          <p:cNvSpPr/>
          <p:nvPr/>
        </p:nvSpPr>
        <p:spPr>
          <a:xfrm flipV="1">
            <a:off x="3917520" y="7063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: Shape 61"/>
          <p:cNvSpPr/>
          <p:nvPr/>
        </p:nvSpPr>
        <p:spPr>
          <a:xfrm>
            <a:off x="0" y="169200"/>
            <a:ext cx="7773840" cy="4893120"/>
          </a:xfrm>
          <a:custGeom>
            <a:avLst/>
            <a:gdLst/>
            <a:ahLst/>
            <a:cxn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Rectangle 10"/>
          <p:cNvSpPr/>
          <p:nvPr/>
        </p:nvSpPr>
        <p:spPr>
          <a:xfrm>
            <a:off x="950400" y="994320"/>
            <a:ext cx="6095520" cy="56924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What is the problem?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We will examine who is </a:t>
            </a:r>
            <a:r>
              <a:rPr lang="en-GB" sz="2800" spc="-1">
                <a:solidFill>
                  <a:srgbClr val="000000"/>
                </a:solidFill>
                <a:latin typeface="Calibri"/>
              </a:rPr>
              <a:t>affected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 by this problem?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 marL="457200" indent="-456565">
              <a:buClr>
                <a:srgbClr val="000000"/>
              </a:buClr>
              <a:buFont typeface="Arial"/>
              <a:buChar char="•"/>
            </a:pPr>
            <a:r>
              <a:rPr lang="en-GB" sz="2800" spc="-1">
                <a:solidFill>
                  <a:srgbClr val="000000"/>
                </a:solidFill>
                <a:latin typeface="Calibri"/>
              </a:rPr>
              <a:t>How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 can</a:t>
            </a:r>
            <a:r>
              <a:rPr lang="en-GB" sz="2800" spc="-1">
                <a:solidFill>
                  <a:srgbClr val="000000"/>
                </a:solidFill>
                <a:latin typeface="Calibri"/>
              </a:rPr>
              <a:t> we decrease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 the chances of getting this problem by some preventive measures?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 marL="457200" indent="-456565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In the next steps we will see how we can use our insights in the business domain.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51" name="Rectangle 12"/>
          <p:cNvSpPr/>
          <p:nvPr/>
        </p:nvSpPr>
        <p:spPr>
          <a:xfrm>
            <a:off x="4500000" y="169200"/>
            <a:ext cx="331740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FFFFFF"/>
                </a:solidFill>
                <a:latin typeface="Calibri"/>
              </a:rPr>
              <a:t>Problem Overview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7560000" y="1105920"/>
            <a:ext cx="4500000" cy="519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152"/>
          <p:cNvSpPr txBox="1"/>
          <p:nvPr/>
        </p:nvSpPr>
        <p:spPr>
          <a:xfrm>
            <a:off x="944118" y="1862610"/>
            <a:ext cx="10291122" cy="461739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The Problem is Brain Stroke?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Wingdings"/>
              <a:buChar char="Ø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Brain Stroke occurs when a part of brain loses its blood supply and stops working.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buFont typeface="Wingdings"/>
              <a:buChar char="Ø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It is also called as Cerebrovascular accident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br>
              <a:rPr dirty="0"/>
            </a:br>
            <a:endParaRPr lang="en-US" spc="-1">
              <a:latin typeface="Calibri"/>
            </a:endParaRPr>
          </a:p>
          <a:p>
            <a:pPr marL="457200" indent="-457200">
              <a:buFont typeface="Wingdings"/>
              <a:buChar char="Ø"/>
            </a:pPr>
            <a:endParaRPr lang="en-US" sz="2400" spc="-1">
              <a:latin typeface="Calibri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People with age &gt; 60 are affected more, when compared with age groups of 15-59.</a:t>
            </a:r>
            <a:br>
              <a:rPr dirty="0"/>
            </a:br>
            <a:endParaRPr lang="en-US" sz="2400" spc="-1">
              <a:latin typeface="Calibri"/>
            </a:endParaRPr>
          </a:p>
          <a:p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This Problem can be overcome using:</a:t>
            </a:r>
            <a:endParaRPr lang="en-US" dirty="0"/>
          </a:p>
          <a:p>
            <a:pPr marL="342900" indent="-342900">
              <a:buFont typeface="Wingdings"/>
              <a:buChar char="Ø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Proper Healthcare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Diagnostics</a:t>
            </a:r>
          </a:p>
          <a:p>
            <a:pPr marL="342900" indent="-342900">
              <a:buFont typeface="Wingdings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Using Advanced Tech.</a:t>
            </a:r>
          </a:p>
          <a:p>
            <a:pPr marL="342900" indent="-342900">
              <a:buFont typeface="Wingdings"/>
              <a:buChar char="Ø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Spreading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Awareness about the Disease and Treatment.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raight Connector 32"/>
          <p:cNvSpPr/>
          <p:nvPr/>
        </p:nvSpPr>
        <p:spPr>
          <a:xfrm>
            <a:off x="3447720" y="5150880"/>
            <a:ext cx="3488040" cy="38880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Connector 35"/>
          <p:cNvSpPr/>
          <p:nvPr/>
        </p:nvSpPr>
        <p:spPr>
          <a:xfrm>
            <a:off x="6642000" y="1652760"/>
            <a:ext cx="3498120" cy="77760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Straight Connector 34"/>
          <p:cNvSpPr/>
          <p:nvPr/>
        </p:nvSpPr>
        <p:spPr>
          <a:xfrm>
            <a:off x="5478120" y="2850120"/>
            <a:ext cx="3557880" cy="1548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traight Connector 33"/>
          <p:cNvSpPr/>
          <p:nvPr/>
        </p:nvSpPr>
        <p:spPr>
          <a:xfrm>
            <a:off x="4470840" y="3973680"/>
            <a:ext cx="3518280" cy="1836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Box 2"/>
          <p:cNvSpPr/>
          <p:nvPr/>
        </p:nvSpPr>
        <p:spPr>
          <a:xfrm>
            <a:off x="150120" y="-28080"/>
            <a:ext cx="41828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</a:rPr>
              <a:t>Solution Process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60" name="Isosceles Triangle 21"/>
          <p:cNvSpPr/>
          <p:nvPr/>
        </p:nvSpPr>
        <p:spPr>
          <a:xfrm>
            <a:off x="5733000" y="32040"/>
            <a:ext cx="6450120" cy="6825600"/>
          </a:xfrm>
          <a:custGeom>
            <a:avLst/>
            <a:gdLst/>
            <a:ahLst/>
            <a:cxnLst/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1" name="Group 26"/>
          <p:cNvGrpSpPr/>
          <p:nvPr/>
        </p:nvGrpSpPr>
        <p:grpSpPr>
          <a:xfrm>
            <a:off x="9853560" y="1219320"/>
            <a:ext cx="1432800" cy="1893240"/>
            <a:chOff x="9853560" y="1219320"/>
            <a:chExt cx="1432800" cy="1893240"/>
          </a:xfrm>
        </p:grpSpPr>
        <p:sp>
          <p:nvSpPr>
            <p:cNvPr id="162" name="Rectangle 20"/>
            <p:cNvSpPr/>
            <p:nvPr/>
          </p:nvSpPr>
          <p:spPr>
            <a:xfrm>
              <a:off x="10041480" y="1690200"/>
              <a:ext cx="172080" cy="1422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Rectangle 19"/>
            <p:cNvSpPr/>
            <p:nvPr/>
          </p:nvSpPr>
          <p:spPr>
            <a:xfrm>
              <a:off x="9853560" y="1219320"/>
              <a:ext cx="1432800" cy="1422360"/>
            </a:xfrm>
            <a:prstGeom prst="rect">
              <a:avLst/>
            </a:prstGeom>
            <a:gradFill rotWithShape="0">
              <a:gsLst>
                <a:gs pos="2000">
                  <a:srgbClr val="99FF66"/>
                </a:gs>
                <a:gs pos="100000">
                  <a:srgbClr val="00B050"/>
                </a:gs>
              </a:gsLst>
              <a:lin ang="10800000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4" name="Group 25"/>
          <p:cNvGrpSpPr/>
          <p:nvPr/>
        </p:nvGrpSpPr>
        <p:grpSpPr>
          <a:xfrm>
            <a:off x="8840880" y="2348640"/>
            <a:ext cx="1432800" cy="1893240"/>
            <a:chOff x="8840880" y="2348640"/>
            <a:chExt cx="1432800" cy="1893240"/>
          </a:xfrm>
        </p:grpSpPr>
        <p:sp>
          <p:nvSpPr>
            <p:cNvPr id="165" name="Rectangle 17"/>
            <p:cNvSpPr/>
            <p:nvPr/>
          </p:nvSpPr>
          <p:spPr>
            <a:xfrm>
              <a:off x="9025560" y="2816280"/>
              <a:ext cx="172080" cy="14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Rectangle 16"/>
            <p:cNvSpPr/>
            <p:nvPr/>
          </p:nvSpPr>
          <p:spPr>
            <a:xfrm>
              <a:off x="8840880" y="2348640"/>
              <a:ext cx="1432800" cy="1425600"/>
            </a:xfrm>
            <a:prstGeom prst="rect">
              <a:avLst/>
            </a:prstGeom>
            <a:gradFill rotWithShape="0">
              <a:gsLst>
                <a:gs pos="0">
                  <a:srgbClr val="6C2999"/>
                </a:gs>
                <a:gs pos="100000">
                  <a:srgbClr val="CC66FF"/>
                </a:gs>
              </a:gsLst>
              <a:lin ang="0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7" name="Group 24"/>
          <p:cNvGrpSpPr/>
          <p:nvPr/>
        </p:nvGrpSpPr>
        <p:grpSpPr>
          <a:xfrm>
            <a:off x="7830000" y="3478680"/>
            <a:ext cx="1432800" cy="1893240"/>
            <a:chOff x="7830000" y="3478680"/>
            <a:chExt cx="1432800" cy="1893240"/>
          </a:xfrm>
        </p:grpSpPr>
        <p:sp>
          <p:nvSpPr>
            <p:cNvPr id="168" name="Rectangle 14"/>
            <p:cNvSpPr/>
            <p:nvPr/>
          </p:nvSpPr>
          <p:spPr>
            <a:xfrm>
              <a:off x="8010000" y="3947760"/>
              <a:ext cx="172080" cy="142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Rectangle 13"/>
            <p:cNvSpPr/>
            <p:nvPr/>
          </p:nvSpPr>
          <p:spPr>
            <a:xfrm>
              <a:off x="7830000" y="3478680"/>
              <a:ext cx="1432800" cy="1424160"/>
            </a:xfrm>
            <a:prstGeom prst="rect">
              <a:avLst/>
            </a:prstGeom>
            <a:gradFill rotWithShape="0">
              <a:gsLst>
                <a:gs pos="0">
                  <a:srgbClr val="A34A2E"/>
                </a:gs>
                <a:gs pos="100000">
                  <a:srgbClr val="CC6600"/>
                </a:gs>
              </a:gsLst>
              <a:lin ang="0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0" name="Group 23"/>
          <p:cNvGrpSpPr/>
          <p:nvPr/>
        </p:nvGrpSpPr>
        <p:grpSpPr>
          <a:xfrm>
            <a:off x="6808680" y="4598280"/>
            <a:ext cx="1432800" cy="1893600"/>
            <a:chOff x="6808680" y="4598280"/>
            <a:chExt cx="1432800" cy="1893600"/>
          </a:xfrm>
        </p:grpSpPr>
        <p:sp>
          <p:nvSpPr>
            <p:cNvPr id="171" name="Rectangle 11"/>
            <p:cNvSpPr/>
            <p:nvPr/>
          </p:nvSpPr>
          <p:spPr>
            <a:xfrm>
              <a:off x="6995520" y="5052240"/>
              <a:ext cx="172080" cy="1439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Rectangle 7"/>
            <p:cNvSpPr/>
            <p:nvPr/>
          </p:nvSpPr>
          <p:spPr>
            <a:xfrm>
              <a:off x="6808680" y="4598280"/>
              <a:ext cx="1432800" cy="1439640"/>
            </a:xfrm>
            <a:prstGeom prst="rect">
              <a:avLst/>
            </a:prstGeom>
            <a:gradFill rotWithShape="0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/>
            </a:gradFill>
            <a:ln>
              <a:noFill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isometricTopUp"/>
              <a:lightRig rig="balanced" dir="t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3" name="TextBox 27"/>
          <p:cNvSpPr/>
          <p:nvPr/>
        </p:nvSpPr>
        <p:spPr>
          <a:xfrm>
            <a:off x="7017480" y="482580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  <a:scene3d>
              <a:camera prst="isometricTopUp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6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01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4" name="TextBox 28"/>
          <p:cNvSpPr/>
          <p:nvPr/>
        </p:nvSpPr>
        <p:spPr>
          <a:xfrm>
            <a:off x="8096040" y="368316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  <a:scene3d>
              <a:camera prst="isometricTopUp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6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02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5" name="TextBox 29"/>
          <p:cNvSpPr/>
          <p:nvPr/>
        </p:nvSpPr>
        <p:spPr>
          <a:xfrm>
            <a:off x="9142560" y="254088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  <a:scene3d>
              <a:camera prst="isometricTopUp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6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03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6" name="TextBox 30"/>
          <p:cNvSpPr/>
          <p:nvPr/>
        </p:nvSpPr>
        <p:spPr>
          <a:xfrm>
            <a:off x="10140120" y="144612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stA="45000" endPos="65000" dist="88900" dir="5400000" sy="-100000" algn="bl" rotWithShape="0"/>
          </a:effectLst>
          <a:scene3d>
            <a:camera prst="isometricTopUp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  <a:scene3d>
              <a:camera prst="isometricTopUp"/>
              <a:lightRig rig="threePt" dir="t"/>
            </a:scene3d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600" b="1" strike="noStrike" spc="299">
                <a:solidFill>
                  <a:srgbClr val="000000">
                    <a:alpha val="45000"/>
                  </a:srgbClr>
                </a:solidFill>
                <a:latin typeface="Agency FB"/>
              </a:rPr>
              <a:t>04</a:t>
            </a:r>
            <a:endParaRPr lang="en-IN" sz="3600" b="0" strike="noStrike" spc="-1">
              <a:latin typeface="Arial"/>
            </a:endParaRPr>
          </a:p>
        </p:txBody>
      </p:sp>
      <p:grpSp>
        <p:nvGrpSpPr>
          <p:cNvPr id="177" name="Group 48"/>
          <p:cNvGrpSpPr/>
          <p:nvPr/>
        </p:nvGrpSpPr>
        <p:grpSpPr>
          <a:xfrm>
            <a:off x="-4548960" y="4271400"/>
            <a:ext cx="4632840" cy="930240"/>
            <a:chOff x="-4548960" y="4271400"/>
            <a:chExt cx="4632840" cy="930240"/>
          </a:xfrm>
        </p:grpSpPr>
        <p:sp>
          <p:nvSpPr>
            <p:cNvPr id="178" name="Rectangle 38"/>
            <p:cNvSpPr/>
            <p:nvPr/>
          </p:nvSpPr>
          <p:spPr>
            <a:xfrm>
              <a:off x="-4076640" y="4271400"/>
              <a:ext cx="15602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FFFFFF"/>
                  </a:solidFill>
                  <a:latin typeface="Calibri"/>
                </a:rPr>
                <a:t>Analyse Data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179" name="TextBox 39"/>
            <p:cNvSpPr/>
            <p:nvPr/>
          </p:nvSpPr>
          <p:spPr>
            <a:xfrm>
              <a:off x="-4098960" y="4624560"/>
              <a:ext cx="41828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b="0" strike="noStrike" spc="-1">
                  <a:solidFill>
                    <a:srgbClr val="FFFFFF"/>
                  </a:solidFill>
                  <a:latin typeface="Calibri"/>
                </a:rPr>
                <a:t>Heterogeneous population, Anomaly Treatment, Missing Values Treatment, creating new variable</a:t>
              </a:r>
              <a:endParaRPr lang="en-IN" sz="1600" b="0" strike="noStrike" spc="-1">
                <a:latin typeface="Arial"/>
              </a:endParaRPr>
            </a:p>
          </p:txBody>
        </p:sp>
        <p:pic>
          <p:nvPicPr>
            <p:cNvPr id="180" name="Picture 41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-4548960" y="4317480"/>
              <a:ext cx="359640" cy="35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1" name="Group 49"/>
          <p:cNvGrpSpPr/>
          <p:nvPr/>
        </p:nvGrpSpPr>
        <p:grpSpPr>
          <a:xfrm>
            <a:off x="-3791880" y="2826720"/>
            <a:ext cx="4635000" cy="947160"/>
            <a:chOff x="-3791880" y="2826720"/>
            <a:chExt cx="4635000" cy="947160"/>
          </a:xfrm>
        </p:grpSpPr>
        <p:sp>
          <p:nvSpPr>
            <p:cNvPr id="182" name="Rectangle 36"/>
            <p:cNvSpPr/>
            <p:nvPr/>
          </p:nvSpPr>
          <p:spPr>
            <a:xfrm>
              <a:off x="-3278160" y="2826720"/>
              <a:ext cx="227340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FFFFFF"/>
                  </a:solidFill>
                  <a:latin typeface="Calibri"/>
                </a:rPr>
                <a:t>Analytical approach</a:t>
              </a:r>
              <a:endParaRPr lang="en-IN" sz="2000" b="0" strike="noStrike" spc="-1">
                <a:latin typeface="Arial"/>
              </a:endParaRPr>
            </a:p>
          </p:txBody>
        </p:sp>
        <p:sp>
          <p:nvSpPr>
            <p:cNvPr id="183" name="TextBox 37"/>
            <p:cNvSpPr/>
            <p:nvPr/>
          </p:nvSpPr>
          <p:spPr>
            <a:xfrm>
              <a:off x="-3339720" y="3196800"/>
              <a:ext cx="41828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b="0" strike="noStrike" spc="-1">
                  <a:solidFill>
                    <a:srgbClr val="FFFFFF"/>
                  </a:solidFill>
                  <a:latin typeface="Calibri"/>
                </a:rPr>
                <a:t>Supervised Machine Learning problem,</a:t>
              </a:r>
              <a:endParaRPr lang="en-IN" sz="16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1600" b="0" strike="noStrike" spc="-1">
                  <a:solidFill>
                    <a:srgbClr val="FFFFFF"/>
                  </a:solidFill>
                  <a:latin typeface="Calibri"/>
                </a:rPr>
                <a:t> Two class Classification,</a:t>
              </a:r>
              <a:endParaRPr lang="en-IN" sz="1600" b="0" strike="noStrike" spc="-1">
                <a:latin typeface="Arial"/>
              </a:endParaRPr>
            </a:p>
          </p:txBody>
        </p:sp>
        <p:pic>
          <p:nvPicPr>
            <p:cNvPr id="184" name="Picture 43"/>
            <p:cNvPicPr/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-3791880" y="2867040"/>
              <a:ext cx="359640" cy="35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5" name="Group 61"/>
          <p:cNvGrpSpPr/>
          <p:nvPr/>
        </p:nvGrpSpPr>
        <p:grpSpPr>
          <a:xfrm>
            <a:off x="-3996360" y="1641240"/>
            <a:ext cx="4458600" cy="1285920"/>
            <a:chOff x="-3996360" y="1641240"/>
            <a:chExt cx="4458600" cy="1285920"/>
          </a:xfrm>
        </p:grpSpPr>
        <p:sp>
          <p:nvSpPr>
            <p:cNvPr id="186" name="Rectangle 44"/>
            <p:cNvSpPr/>
            <p:nvPr/>
          </p:nvSpPr>
          <p:spPr>
            <a:xfrm>
              <a:off x="-3523320" y="1669680"/>
              <a:ext cx="217152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FFFFFF"/>
                  </a:solidFill>
                  <a:latin typeface="Calibri"/>
                </a:rPr>
                <a:t>Model Preparation</a:t>
              </a:r>
              <a:endParaRPr lang="en-IN" sz="2000" b="0" strike="noStrike" spc="-1">
                <a:latin typeface="Arial"/>
              </a:endParaRPr>
            </a:p>
          </p:txBody>
        </p:sp>
        <p:pic>
          <p:nvPicPr>
            <p:cNvPr id="187" name="Picture 47"/>
            <p:cNvPicPr/>
            <p:nvPr/>
          </p:nvPicPr>
          <p:blipFill>
            <a:blip r:embed="rId5">
              <a:lum bright="70000" contrast="-70000"/>
            </a:blip>
            <a:stretch/>
          </p:blipFill>
          <p:spPr>
            <a:xfrm>
              <a:off x="-3996360" y="1641240"/>
              <a:ext cx="359640" cy="35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TextBox 51"/>
            <p:cNvSpPr/>
            <p:nvPr/>
          </p:nvSpPr>
          <p:spPr>
            <a:xfrm>
              <a:off x="-3541680" y="2013840"/>
              <a:ext cx="400392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latin typeface="Calibri"/>
                </a:rPr>
                <a:t>We teach the model </a:t>
              </a: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latin typeface="Calibri"/>
                </a:rPr>
                <a:t>on Training dataset,</a:t>
              </a: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IN" sz="1800" b="0" strike="noStrike" spc="-1">
                <a:latin typeface="Arial"/>
              </a:endParaRPr>
            </a:p>
          </p:txBody>
        </p:sp>
      </p:grpSp>
      <p:grpSp>
        <p:nvGrpSpPr>
          <p:cNvPr id="189" name="Group 57"/>
          <p:cNvGrpSpPr/>
          <p:nvPr/>
        </p:nvGrpSpPr>
        <p:grpSpPr>
          <a:xfrm>
            <a:off x="-3980520" y="298800"/>
            <a:ext cx="4411800" cy="924840"/>
            <a:chOff x="-3980520" y="298800"/>
            <a:chExt cx="4411800" cy="924840"/>
          </a:xfrm>
        </p:grpSpPr>
        <p:sp>
          <p:nvSpPr>
            <p:cNvPr id="190" name="Rectangle 45"/>
            <p:cNvSpPr/>
            <p:nvPr/>
          </p:nvSpPr>
          <p:spPr>
            <a:xfrm>
              <a:off x="-3571200" y="302760"/>
              <a:ext cx="19976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trike="noStrike" spc="-1">
                  <a:solidFill>
                    <a:srgbClr val="FFFFFF"/>
                  </a:solidFill>
                  <a:latin typeface="Calibri"/>
                </a:rPr>
                <a:t>Model Validation</a:t>
              </a:r>
              <a:endParaRPr lang="en-IN" sz="2000" b="0" strike="noStrike" spc="-1">
                <a:latin typeface="Arial"/>
              </a:endParaRPr>
            </a:p>
          </p:txBody>
        </p:sp>
        <p:pic>
          <p:nvPicPr>
            <p:cNvPr id="191" name="Picture 53"/>
            <p:cNvPicPr/>
            <p:nvPr/>
          </p:nvPicPr>
          <p:blipFill>
            <a:blip r:embed="rId6">
              <a:lum bright="70000" contrast="-70000"/>
            </a:blip>
            <a:stretch/>
          </p:blipFill>
          <p:spPr>
            <a:xfrm>
              <a:off x="-3980520" y="298800"/>
              <a:ext cx="359640" cy="35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TextBox 55"/>
            <p:cNvSpPr/>
            <p:nvPr/>
          </p:nvSpPr>
          <p:spPr>
            <a:xfrm>
              <a:off x="-3572640" y="584640"/>
              <a:ext cx="40039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latin typeface="Calibri"/>
                </a:rPr>
                <a:t>Model Performance measure on</a:t>
              </a:r>
              <a:endParaRPr lang="en-IN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FFFFFF"/>
                  </a:solidFill>
                  <a:latin typeface="Calibri"/>
                </a:rPr>
                <a:t> testing data</a:t>
              </a:r>
              <a:endParaRPr lang="en-IN" sz="1800" b="0" strike="noStrike" spc="-1">
                <a:latin typeface="Arial"/>
              </a:endParaRPr>
            </a:p>
          </p:txBody>
        </p:sp>
      </p:grpSp>
      <p:sp>
        <p:nvSpPr>
          <p:cNvPr id="193" name="Rectangle: Rounded Corners 1"/>
          <p:cNvSpPr/>
          <p:nvPr/>
        </p:nvSpPr>
        <p:spPr>
          <a:xfrm>
            <a:off x="151102" y="1064160"/>
            <a:ext cx="3040658" cy="206383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TextBox 3"/>
          <p:cNvSpPr/>
          <p:nvPr/>
        </p:nvSpPr>
        <p:spPr>
          <a:xfrm>
            <a:off x="315720" y="1195920"/>
            <a:ext cx="268740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GB" spc="-1">
                <a:latin typeface="Calibri"/>
              </a:rPr>
              <a:t>Source of the Dataset Kaggle Data repository</a:t>
            </a:r>
          </a:p>
          <a:p>
            <a:r>
              <a:rPr lang="en-GB" spc="-1">
                <a:latin typeface="Calibri"/>
              </a:rPr>
              <a:t>The dataset consists of  40000+ Observations with 12 Features including Target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49 -0.01157 L 0.60794 -0.0206 E">
                                      <p:cBhvr>
                                        <p:cTn id="6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-2.96296E-006 L 0.64349 0.01111 E">
                                      <p:cBhvr>
                                        <p:cTn id="12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3.7037E-006 L 0.7345 0.01041 E">
                                      <p:cBhvr>
                                        <p:cTn id="1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006 -2.59259E-006 L 0.83294 0.03403 E">
                                      <p:cBhvr>
                                        <p:cTn id="24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: Rounded Corners 66"/>
          <p:cNvSpPr/>
          <p:nvPr/>
        </p:nvSpPr>
        <p:spPr>
          <a:xfrm>
            <a:off x="217800" y="1066680"/>
            <a:ext cx="11756160" cy="55368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Freeform: Shape 80"/>
          <p:cNvSpPr/>
          <p:nvPr/>
        </p:nvSpPr>
        <p:spPr>
          <a:xfrm>
            <a:off x="217800" y="1071360"/>
            <a:ext cx="11756160" cy="1071720"/>
          </a:xfrm>
          <a:custGeom>
            <a:avLst/>
            <a:gdLst/>
            <a:ahLst/>
            <a:cxnLst/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Flowchart: Delay 37"/>
          <p:cNvSpPr/>
          <p:nvPr/>
        </p:nvSpPr>
        <p:spPr>
          <a:xfrm rot="16200000" flipV="1">
            <a:off x="3489480" y="1080000"/>
            <a:ext cx="359640" cy="35964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Flowchart: Delay 38"/>
          <p:cNvSpPr/>
          <p:nvPr/>
        </p:nvSpPr>
        <p:spPr>
          <a:xfrm rot="16200000" flipV="1">
            <a:off x="4929480" y="1080000"/>
            <a:ext cx="359640" cy="35964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Rectangle: Rounded Corners 35"/>
          <p:cNvSpPr/>
          <p:nvPr/>
        </p:nvSpPr>
        <p:spPr>
          <a:xfrm>
            <a:off x="3309120" y="1260720"/>
            <a:ext cx="2159640" cy="51476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760" dist="152225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Flowchart: Delay 36"/>
          <p:cNvSpPr/>
          <p:nvPr/>
        </p:nvSpPr>
        <p:spPr>
          <a:xfrm rot="5400000">
            <a:off x="3759480" y="976320"/>
            <a:ext cx="1259640" cy="1439640"/>
          </a:xfrm>
          <a:custGeom>
            <a:avLst/>
            <a:gdLst/>
            <a:ahLst/>
            <a:cxn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760" dist="12677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Flowchart: Delay 50"/>
          <p:cNvSpPr/>
          <p:nvPr/>
        </p:nvSpPr>
        <p:spPr>
          <a:xfrm rot="16200000" flipV="1">
            <a:off x="654948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Flowchart: Delay 51"/>
          <p:cNvSpPr/>
          <p:nvPr/>
        </p:nvSpPr>
        <p:spPr>
          <a:xfrm rot="16200000" flipV="1">
            <a:off x="798948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Rectangle: Rounded Corners 52"/>
          <p:cNvSpPr/>
          <p:nvPr/>
        </p:nvSpPr>
        <p:spPr>
          <a:xfrm>
            <a:off x="6369120" y="1260720"/>
            <a:ext cx="2159640" cy="51476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760" dist="152225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Flowchart: Delay 36"/>
          <p:cNvSpPr/>
          <p:nvPr/>
        </p:nvSpPr>
        <p:spPr>
          <a:xfrm rot="5400000">
            <a:off x="6819480" y="976320"/>
            <a:ext cx="1259640" cy="1439640"/>
          </a:xfrm>
          <a:custGeom>
            <a:avLst/>
            <a:gdLst/>
            <a:ahLst/>
            <a:cxn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760" dist="12677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Flowchart: Delay 54"/>
          <p:cNvSpPr/>
          <p:nvPr/>
        </p:nvSpPr>
        <p:spPr>
          <a:xfrm rot="16200000" flipV="1">
            <a:off x="946512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Flowchart: Delay 55"/>
          <p:cNvSpPr/>
          <p:nvPr/>
        </p:nvSpPr>
        <p:spPr>
          <a:xfrm rot="16200000" flipV="1">
            <a:off x="1090512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Rectangle: Rounded Corners 56"/>
          <p:cNvSpPr/>
          <p:nvPr/>
        </p:nvSpPr>
        <p:spPr>
          <a:xfrm>
            <a:off x="9284760" y="1260720"/>
            <a:ext cx="2159640" cy="51476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760" dist="152225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Flowchart: Delay 36"/>
          <p:cNvSpPr/>
          <p:nvPr/>
        </p:nvSpPr>
        <p:spPr>
          <a:xfrm rot="5400000">
            <a:off x="9735120" y="976320"/>
            <a:ext cx="1259640" cy="1439640"/>
          </a:xfrm>
          <a:custGeom>
            <a:avLst/>
            <a:gdLst/>
            <a:ahLst/>
            <a:cxn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blurRad="50760" dist="12677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9" name="Table 63"/>
          <p:cNvGraphicFramePr/>
          <p:nvPr>
            <p:extLst>
              <p:ext uri="{D42A27DB-BD31-4B8C-83A1-F6EECF244321}">
                <p14:modId xmlns:p14="http://schemas.microsoft.com/office/powerpoint/2010/main" val="1216282454"/>
              </p:ext>
            </p:extLst>
          </p:nvPr>
        </p:nvGraphicFramePr>
        <p:xfrm>
          <a:off x="3309120" y="2506680"/>
          <a:ext cx="2157120" cy="3488400"/>
        </p:xfrm>
        <a:graphic>
          <a:graphicData uri="http://schemas.openxmlformats.org/drawingml/2006/table">
            <a:tbl>
              <a:tblPr>
                <a:effectLst>
                  <a:outerShdw blurRad="50760" dist="63360" dir="540000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78%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78%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84%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75%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7030A0"/>
                          </a:solidFill>
                          <a:latin typeface="Calibri"/>
                        </a:rPr>
                        <a:t>79%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" name="Table 69"/>
          <p:cNvGraphicFramePr/>
          <p:nvPr>
            <p:extLst>
              <p:ext uri="{D42A27DB-BD31-4B8C-83A1-F6EECF244321}">
                <p14:modId xmlns:p14="http://schemas.microsoft.com/office/powerpoint/2010/main" val="3675971624"/>
              </p:ext>
            </p:extLst>
          </p:nvPr>
        </p:nvGraphicFramePr>
        <p:xfrm>
          <a:off x="372960" y="3264120"/>
          <a:ext cx="2943360" cy="2705614"/>
        </p:xfrm>
        <a:graphic>
          <a:graphicData uri="http://schemas.openxmlformats.org/drawingml/2006/table">
            <a:tbl>
              <a:tblPr/>
              <a:tblGrid>
                <a:gridCol w="29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  <a:r>
                        <a:rPr lang="en-GB" sz="20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24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endParaRPr lang="en-IN" sz="2400" b="0" strike="noStrike" spc="-1" err="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Precision_score</a:t>
                      </a:r>
                      <a:r>
                        <a:rPr lang="en-GB" sz="2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Recall</a:t>
                      </a:r>
                      <a:r>
                        <a:rPr lang="en-GB" sz="20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r>
                        <a:rPr lang="en-GB" sz="2400" b="1" strike="noStrike" spc="-1" err="1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  <a:r>
                        <a:rPr lang="en-GB" sz="24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f1_</a:t>
                      </a:r>
                      <a:r>
                        <a:rPr lang="en-GB" sz="2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score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1" name="Freeform: Shape 72"/>
          <p:cNvSpPr/>
          <p:nvPr/>
        </p:nvSpPr>
        <p:spPr>
          <a:xfrm>
            <a:off x="3316680" y="6089040"/>
            <a:ext cx="2156040" cy="340920"/>
          </a:xfrm>
          <a:custGeom>
            <a:avLst/>
            <a:gdLst/>
            <a:ahLst/>
            <a:cxn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Freeform: Shape 73"/>
          <p:cNvSpPr/>
          <p:nvPr/>
        </p:nvSpPr>
        <p:spPr>
          <a:xfrm>
            <a:off x="6373080" y="6084720"/>
            <a:ext cx="2156040" cy="340920"/>
          </a:xfrm>
          <a:custGeom>
            <a:avLst/>
            <a:gdLst/>
            <a:ahLst/>
            <a:cxn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Freeform: Shape 74"/>
          <p:cNvSpPr/>
          <p:nvPr/>
        </p:nvSpPr>
        <p:spPr>
          <a:xfrm>
            <a:off x="9300240" y="6095520"/>
            <a:ext cx="2156040" cy="340920"/>
          </a:xfrm>
          <a:custGeom>
            <a:avLst/>
            <a:gdLst/>
            <a:ahLst/>
            <a:cxn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Box 76"/>
          <p:cNvSpPr/>
          <p:nvPr/>
        </p:nvSpPr>
        <p:spPr>
          <a:xfrm>
            <a:off x="3748401" y="1392529"/>
            <a:ext cx="1427941" cy="598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GB" b="1" u="sng" spc="-1">
                <a:solidFill>
                  <a:srgbClr val="FFFFFF"/>
                </a:solidFill>
                <a:latin typeface="Calibri"/>
              </a:rPr>
              <a:t>MODEL 1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r>
              <a:rPr lang="en-GB" sz="1500" b="1" spc="-1">
                <a:solidFill>
                  <a:srgbClr val="FFFFFF"/>
                </a:solidFill>
                <a:latin typeface="Calibri"/>
              </a:rPr>
              <a:t>(Decision Tree)</a:t>
            </a:r>
            <a:endParaRPr lang="en-US"/>
          </a:p>
        </p:txBody>
      </p:sp>
      <p:sp>
        <p:nvSpPr>
          <p:cNvPr id="215" name="TextBox 77"/>
          <p:cNvSpPr/>
          <p:nvPr/>
        </p:nvSpPr>
        <p:spPr>
          <a:xfrm>
            <a:off x="6908366" y="1302677"/>
            <a:ext cx="13204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>
                <a:solidFill>
                  <a:srgbClr val="FFFFFF"/>
                </a:solidFill>
                <a:latin typeface="Calibri"/>
              </a:rPr>
              <a:t>MODEL 2</a:t>
            </a:r>
          </a:p>
          <a:p>
            <a:r>
              <a:rPr lang="en-GB" sz="1500" b="1" spc="-1">
                <a:solidFill>
                  <a:srgbClr val="FFFFFF"/>
                </a:solidFill>
                <a:latin typeface="Calibri"/>
              </a:rPr>
              <a:t>(Logistic Regression)</a:t>
            </a:r>
          </a:p>
        </p:txBody>
      </p:sp>
      <p:sp>
        <p:nvSpPr>
          <p:cNvPr id="216" name="TextBox 78"/>
          <p:cNvSpPr/>
          <p:nvPr/>
        </p:nvSpPr>
        <p:spPr>
          <a:xfrm>
            <a:off x="9680055" y="1346991"/>
            <a:ext cx="1551240" cy="598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>
                <a:solidFill>
                  <a:srgbClr val="FFFFFF"/>
                </a:solidFill>
                <a:latin typeface="Calibri"/>
              </a:rPr>
              <a:t>MODEL 3</a:t>
            </a:r>
          </a:p>
          <a:p>
            <a:r>
              <a:rPr lang="en-GB" sz="1500" b="1" spc="-1">
                <a:solidFill>
                  <a:srgbClr val="FFFFFF"/>
                </a:solidFill>
                <a:latin typeface="Calibri"/>
              </a:rPr>
              <a:t>(Random Forest)</a:t>
            </a:r>
            <a:endParaRPr lang="en-GB" sz="1500" b="1" u="sng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17" name="Table 63"/>
          <p:cNvGraphicFramePr/>
          <p:nvPr>
            <p:extLst>
              <p:ext uri="{D42A27DB-BD31-4B8C-83A1-F6EECF244321}">
                <p14:modId xmlns:p14="http://schemas.microsoft.com/office/powerpoint/2010/main" val="3964342968"/>
              </p:ext>
            </p:extLst>
          </p:nvPr>
        </p:nvGraphicFramePr>
        <p:xfrm>
          <a:off x="6369169" y="2415396"/>
          <a:ext cx="2223258" cy="3585010"/>
        </p:xfrm>
        <a:graphic>
          <a:graphicData uri="http://schemas.openxmlformats.org/drawingml/2006/table">
            <a:tbl>
              <a:tblPr>
                <a:effectLst>
                  <a:outerShdw blurRad="50760" dist="63360" dir="5400000">
                    <a:srgbClr val="000000">
                      <a:alpha val="40000"/>
                    </a:srgbClr>
                  </a:outerShdw>
                </a:effectLst>
              </a:tblPr>
              <a:tblGrid>
                <a:gridCol w="1111629">
                  <a:extLst>
                    <a:ext uri="{9D8B030D-6E8A-4147-A177-3AD203B41FA5}">
                      <a16:colId xmlns:a16="http://schemas.microsoft.com/office/drawing/2014/main" val="2669937988"/>
                    </a:ext>
                  </a:extLst>
                </a:gridCol>
                <a:gridCol w="111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57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lang="en-US"/>
                    </a:p>
                  </a:txBody>
                  <a:tcPr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B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81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81%</a:t>
                      </a:r>
                      <a:endParaRPr lang="en-GB" sz="2400" b="1" strike="noStrike" spc="-1">
                        <a:solidFill>
                          <a:srgbClr val="0070C0"/>
                        </a:solidFill>
                        <a:latin typeface="Calibri"/>
                      </a:endParaRPr>
                    </a:p>
                  </a:txBody>
                  <a:tcPr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82%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87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84%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87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81%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87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100%</a:t>
                      </a:r>
                    </a:p>
                  </a:txBody>
                  <a:tcPr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1" strike="noStrike" spc="-1">
                          <a:solidFill>
                            <a:srgbClr val="0070C0"/>
                          </a:solidFill>
                          <a:latin typeface="Calibri"/>
                        </a:rPr>
                        <a:t>82%</a:t>
                      </a:r>
                      <a:endParaRPr lang="en-IN" sz="2400" b="1" strike="noStrike" spc="-1">
                        <a:latin typeface="Arial"/>
                      </a:endParaRPr>
                    </a:p>
                  </a:txBody>
                  <a:tcPr>
                    <a:lnT w="1224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8" name="Table 63"/>
          <p:cNvGraphicFramePr/>
          <p:nvPr>
            <p:extLst>
              <p:ext uri="{D42A27DB-BD31-4B8C-83A1-F6EECF244321}">
                <p14:modId xmlns:p14="http://schemas.microsoft.com/office/powerpoint/2010/main" val="2330807507"/>
              </p:ext>
            </p:extLst>
          </p:nvPr>
        </p:nvGraphicFramePr>
        <p:xfrm>
          <a:off x="9293400" y="2512080"/>
          <a:ext cx="2157120" cy="3488400"/>
        </p:xfrm>
        <a:graphic>
          <a:graphicData uri="http://schemas.openxmlformats.org/drawingml/2006/table">
            <a:tbl>
              <a:tblPr>
                <a:effectLst>
                  <a:outerShdw blurRad="50760" dist="63360" dir="540000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0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80%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79%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76%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84%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6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100%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GB" sz="2400" b="0" strike="noStrike" spc="-1">
                          <a:solidFill>
                            <a:srgbClr val="CC0099"/>
                          </a:solidFill>
                          <a:latin typeface="Calibri"/>
                        </a:rPr>
                        <a:t>80%</a:t>
                      </a:r>
                      <a:endParaRPr lang="en-IN" sz="24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9" name="TextBox 86"/>
          <p:cNvSpPr/>
          <p:nvPr/>
        </p:nvSpPr>
        <p:spPr>
          <a:xfrm>
            <a:off x="4059194" y="70757"/>
            <a:ext cx="534816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GB" sz="4000" b="1" strike="noStrike" spc="-1">
                <a:solidFill>
                  <a:srgbClr val="FFFFFF"/>
                </a:solidFill>
                <a:latin typeface="Calibri"/>
              </a:rPr>
              <a:t>MODELS COMPARISION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126"/>
          <p:cNvGrpSpPr/>
          <p:nvPr/>
        </p:nvGrpSpPr>
        <p:grpSpPr>
          <a:xfrm>
            <a:off x="333000" y="446845"/>
            <a:ext cx="1421273" cy="2793155"/>
            <a:chOff x="333000" y="514080"/>
            <a:chExt cx="1510920" cy="2725920"/>
          </a:xfrm>
        </p:grpSpPr>
        <p:sp>
          <p:nvSpPr>
            <p:cNvPr id="222" name="Hexagon 67"/>
            <p:cNvSpPr/>
            <p:nvPr/>
          </p:nvSpPr>
          <p:spPr>
            <a:xfrm rot="16200000">
              <a:off x="564840" y="2241360"/>
              <a:ext cx="917640" cy="10796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Arrow: Pentagon 68"/>
            <p:cNvSpPr/>
            <p:nvPr/>
          </p:nvSpPr>
          <p:spPr>
            <a:xfrm rot="5400000">
              <a:off x="149400" y="697320"/>
              <a:ext cx="1806840" cy="1439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92D05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Straight Connector 70"/>
            <p:cNvSpPr/>
            <p:nvPr/>
          </p:nvSpPr>
          <p:spPr>
            <a:xfrm flipH="1">
              <a:off x="483840" y="1694880"/>
              <a:ext cx="1288440" cy="106380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TextBox 117"/>
            <p:cNvSpPr/>
            <p:nvPr/>
          </p:nvSpPr>
          <p:spPr>
            <a:xfrm>
              <a:off x="404280" y="987120"/>
              <a:ext cx="14396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Age</a:t>
              </a:r>
              <a:endParaRPr lang="en-GB" sz="2000" b="1" strike="noStrike" spc="-1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228" name="Group 127"/>
          <p:cNvGrpSpPr/>
          <p:nvPr/>
        </p:nvGrpSpPr>
        <p:grpSpPr>
          <a:xfrm>
            <a:off x="1858335" y="1435547"/>
            <a:ext cx="1194713" cy="2834931"/>
            <a:chOff x="1565174" y="1299196"/>
            <a:chExt cx="8299249" cy="6009206"/>
          </a:xfrm>
        </p:grpSpPr>
        <p:sp>
          <p:nvSpPr>
            <p:cNvPr id="229" name="Hexagon 74"/>
            <p:cNvSpPr/>
            <p:nvPr/>
          </p:nvSpPr>
          <p:spPr>
            <a:xfrm rot="16200000">
              <a:off x="4701596" y="2374682"/>
              <a:ext cx="2000230" cy="786721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Arrow: Pentagon 75"/>
            <p:cNvSpPr/>
            <p:nvPr/>
          </p:nvSpPr>
          <p:spPr>
            <a:xfrm rot="5400000">
              <a:off x="3702291" y="-837921"/>
              <a:ext cx="3956272" cy="8230505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99190B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TextBox 113"/>
            <p:cNvSpPr/>
            <p:nvPr/>
          </p:nvSpPr>
          <p:spPr>
            <a:xfrm flipH="1">
              <a:off x="1765578" y="1879975"/>
              <a:ext cx="8098845" cy="216538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Average</a:t>
              </a:r>
              <a:endParaRPr lang="en-US" sz="2000"/>
            </a:p>
            <a:p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Glucose</a:t>
              </a:r>
              <a:endParaRPr lang="en-GB" sz="2000">
                <a:solidFill>
                  <a:srgbClr val="000000"/>
                </a:solidFill>
                <a:latin typeface="Arial"/>
              </a:endParaRPr>
            </a:p>
            <a:p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Level</a:t>
              </a:r>
              <a:r>
                <a:rPr lang="en-GB" sz="1600" b="1" spc="-1" dirty="0">
                  <a:solidFill>
                    <a:srgbClr val="FFFFFF"/>
                  </a:solidFill>
                  <a:latin typeface="Calibri"/>
                </a:rPr>
                <a:t> </a:t>
              </a:r>
              <a:endParaRPr lang="en-GB" dirty="0"/>
            </a:p>
          </p:txBody>
        </p:sp>
      </p:grpSp>
      <p:grpSp>
        <p:nvGrpSpPr>
          <p:cNvPr id="235" name="Group 128"/>
          <p:cNvGrpSpPr/>
          <p:nvPr/>
        </p:nvGrpSpPr>
        <p:grpSpPr>
          <a:xfrm>
            <a:off x="3350880" y="2159820"/>
            <a:ext cx="1270800" cy="2700000"/>
            <a:chOff x="3350880" y="2159820"/>
            <a:chExt cx="1270800" cy="2700000"/>
          </a:xfrm>
        </p:grpSpPr>
        <p:sp>
          <p:nvSpPr>
            <p:cNvPr id="236" name="Hexagon 82"/>
            <p:cNvSpPr/>
            <p:nvPr/>
          </p:nvSpPr>
          <p:spPr>
            <a:xfrm rot="16200000">
              <a:off x="3444840" y="3861360"/>
              <a:ext cx="917280" cy="10796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Arrow: Pentagon 83"/>
            <p:cNvSpPr/>
            <p:nvPr/>
          </p:nvSpPr>
          <p:spPr>
            <a:xfrm rot="5400000">
              <a:off x="2999880" y="2523960"/>
              <a:ext cx="1807920" cy="1079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0070C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Straight Connector 105"/>
            <p:cNvSpPr/>
            <p:nvPr/>
          </p:nvSpPr>
          <p:spPr>
            <a:xfrm flipH="1">
              <a:off x="3363840" y="3525480"/>
              <a:ext cx="1080000" cy="86040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TextBox 115"/>
            <p:cNvSpPr/>
            <p:nvPr/>
          </p:nvSpPr>
          <p:spPr>
            <a:xfrm>
              <a:off x="3350880" y="2711598"/>
              <a:ext cx="127080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B.M.I</a:t>
              </a:r>
              <a:endParaRPr lang="en-GB" sz="2000" b="1" strike="noStrike" spc="-1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242" name="Group 129"/>
          <p:cNvGrpSpPr/>
          <p:nvPr/>
        </p:nvGrpSpPr>
        <p:grpSpPr>
          <a:xfrm>
            <a:off x="4752469" y="3172584"/>
            <a:ext cx="1275955" cy="2758672"/>
            <a:chOff x="4803660" y="3239820"/>
            <a:chExt cx="1291998" cy="2700000"/>
          </a:xfrm>
        </p:grpSpPr>
        <p:sp>
          <p:nvSpPr>
            <p:cNvPr id="243" name="Hexagon 86"/>
            <p:cNvSpPr/>
            <p:nvPr/>
          </p:nvSpPr>
          <p:spPr>
            <a:xfrm rot="16200000">
              <a:off x="4884840" y="4941360"/>
              <a:ext cx="917280" cy="10796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Arrow: Pentagon 87"/>
            <p:cNvSpPr/>
            <p:nvPr/>
          </p:nvSpPr>
          <p:spPr>
            <a:xfrm rot="5400000">
              <a:off x="4439880" y="3603960"/>
              <a:ext cx="1807920" cy="1079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7030A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Straight Connector 106"/>
            <p:cNvSpPr/>
            <p:nvPr/>
          </p:nvSpPr>
          <p:spPr>
            <a:xfrm flipH="1">
              <a:off x="4803840" y="4592160"/>
              <a:ext cx="1080000" cy="86004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Box 111"/>
            <p:cNvSpPr/>
            <p:nvPr/>
          </p:nvSpPr>
          <p:spPr>
            <a:xfrm>
              <a:off x="4847898" y="3651903"/>
              <a:ext cx="1247760" cy="70643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Work</a:t>
              </a:r>
            </a:p>
            <a:p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Type</a:t>
              </a:r>
            </a:p>
          </p:txBody>
        </p:sp>
      </p:grpSp>
      <p:grpSp>
        <p:nvGrpSpPr>
          <p:cNvPr id="249" name="Group 130"/>
          <p:cNvGrpSpPr/>
          <p:nvPr/>
        </p:nvGrpSpPr>
        <p:grpSpPr>
          <a:xfrm>
            <a:off x="6244562" y="3172296"/>
            <a:ext cx="1290696" cy="2806600"/>
            <a:chOff x="2117907" y="2381191"/>
            <a:chExt cx="5361322" cy="3608876"/>
          </a:xfrm>
        </p:grpSpPr>
        <p:sp>
          <p:nvSpPr>
            <p:cNvPr id="250" name="Hexagon 90"/>
            <p:cNvSpPr/>
            <p:nvPr/>
          </p:nvSpPr>
          <p:spPr>
            <a:xfrm rot="16200000">
              <a:off x="3754765" y="3111395"/>
              <a:ext cx="1269010" cy="4488333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Arrow: Pentagon 91"/>
            <p:cNvSpPr/>
            <p:nvPr/>
          </p:nvSpPr>
          <p:spPr>
            <a:xfrm rot="5400000">
              <a:off x="3171365" y="1355307"/>
              <a:ext cx="2314821" cy="4366589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008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TextBox 112"/>
            <p:cNvSpPr/>
            <p:nvPr/>
          </p:nvSpPr>
          <p:spPr>
            <a:xfrm>
              <a:off x="2117907" y="2916855"/>
              <a:ext cx="5361322" cy="130412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Smoking </a:t>
              </a:r>
              <a:endParaRPr lang="en-GB" sz="2000" b="1" strike="noStrike" spc="-1" dirty="0">
                <a:solidFill>
                  <a:srgbClr val="FFFFFF"/>
                </a:solidFill>
                <a:latin typeface="Calibri"/>
              </a:endParaRPr>
            </a:p>
            <a:p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Status</a:t>
              </a:r>
            </a:p>
            <a:p>
              <a:pPr>
                <a:lnSpc>
                  <a:spcPct val="100000"/>
                </a:lnSpc>
              </a:pPr>
              <a:endParaRPr lang="en-IN" sz="2000" b="0" strike="noStrike" spc="-1">
                <a:latin typeface="Arial"/>
              </a:endParaRPr>
            </a:p>
          </p:txBody>
        </p:sp>
      </p:grpSp>
      <p:grpSp>
        <p:nvGrpSpPr>
          <p:cNvPr id="256" name="Group 131"/>
          <p:cNvGrpSpPr/>
          <p:nvPr/>
        </p:nvGrpSpPr>
        <p:grpSpPr>
          <a:xfrm>
            <a:off x="7683659" y="2159820"/>
            <a:ext cx="1325525" cy="2778442"/>
            <a:chOff x="7683659" y="2159820"/>
            <a:chExt cx="1325525" cy="2778442"/>
          </a:xfrm>
        </p:grpSpPr>
        <p:sp>
          <p:nvSpPr>
            <p:cNvPr id="257" name="Hexagon 94"/>
            <p:cNvSpPr/>
            <p:nvPr/>
          </p:nvSpPr>
          <p:spPr>
            <a:xfrm rot="16200000">
              <a:off x="7764839" y="3872566"/>
              <a:ext cx="984516" cy="1146875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Arrow: Pentagon 95"/>
            <p:cNvSpPr/>
            <p:nvPr/>
          </p:nvSpPr>
          <p:spPr>
            <a:xfrm rot="5400000">
              <a:off x="7364704" y="2523960"/>
              <a:ext cx="1807920" cy="1079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FC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Straight Connector 108"/>
            <p:cNvSpPr/>
            <p:nvPr/>
          </p:nvSpPr>
          <p:spPr>
            <a:xfrm flipH="1">
              <a:off x="7693200" y="3520080"/>
              <a:ext cx="1080000" cy="86040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116"/>
            <p:cNvSpPr/>
            <p:nvPr/>
          </p:nvSpPr>
          <p:spPr>
            <a:xfrm>
              <a:off x="7738384" y="2616085"/>
              <a:ext cx="1270800" cy="70643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IN" sz="2000" b="1" spc="-1" dirty="0">
                  <a:solidFill>
                    <a:schemeClr val="bg1"/>
                  </a:solidFill>
                  <a:latin typeface="Arial"/>
                </a:rPr>
                <a:t>Home</a:t>
              </a:r>
            </a:p>
            <a:p>
              <a:r>
                <a:rPr lang="en-IN" sz="2000" b="1" spc="-1" dirty="0">
                  <a:solidFill>
                    <a:schemeClr val="bg1"/>
                  </a:solidFill>
                  <a:latin typeface="Arial"/>
                </a:rPr>
                <a:t>Town</a:t>
              </a:r>
              <a:endParaRPr lang="en-IN" sz="20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263" name="Group 132"/>
          <p:cNvGrpSpPr/>
          <p:nvPr/>
        </p:nvGrpSpPr>
        <p:grpSpPr>
          <a:xfrm>
            <a:off x="9064440" y="1437480"/>
            <a:ext cx="1499040" cy="2702520"/>
            <a:chOff x="9064440" y="1437480"/>
            <a:chExt cx="1499040" cy="2702520"/>
          </a:xfrm>
        </p:grpSpPr>
        <p:sp>
          <p:nvSpPr>
            <p:cNvPr id="264" name="Hexagon 98"/>
            <p:cNvSpPr/>
            <p:nvPr/>
          </p:nvSpPr>
          <p:spPr>
            <a:xfrm rot="16200000">
              <a:off x="9204840" y="3141360"/>
              <a:ext cx="917280" cy="10796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Arrow: Pentagon 99"/>
            <p:cNvSpPr/>
            <p:nvPr/>
          </p:nvSpPr>
          <p:spPr>
            <a:xfrm rot="5400000">
              <a:off x="8754120" y="1747440"/>
              <a:ext cx="1807920" cy="1187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F0000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Straight Connector 109"/>
            <p:cNvSpPr/>
            <p:nvPr/>
          </p:nvSpPr>
          <p:spPr>
            <a:xfrm flipH="1">
              <a:off x="9123840" y="2758680"/>
              <a:ext cx="1127880" cy="91620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TextBox 119"/>
            <p:cNvSpPr/>
            <p:nvPr/>
          </p:nvSpPr>
          <p:spPr>
            <a:xfrm>
              <a:off x="9123840" y="2050920"/>
              <a:ext cx="14396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Gender</a:t>
              </a:r>
              <a:endParaRPr lang="en-GB" sz="2000" b="1" strike="noStrike" spc="-1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270" name="Group 133"/>
          <p:cNvGrpSpPr/>
          <p:nvPr/>
        </p:nvGrpSpPr>
        <p:grpSpPr>
          <a:xfrm>
            <a:off x="10419840" y="521280"/>
            <a:ext cx="1771560" cy="2718720"/>
            <a:chOff x="10419840" y="521280"/>
            <a:chExt cx="1771560" cy="2718720"/>
          </a:xfrm>
        </p:grpSpPr>
        <p:sp>
          <p:nvSpPr>
            <p:cNvPr id="271" name="Hexagon 78"/>
            <p:cNvSpPr/>
            <p:nvPr/>
          </p:nvSpPr>
          <p:spPr>
            <a:xfrm rot="16200000">
              <a:off x="10644840" y="2241360"/>
              <a:ext cx="917640" cy="1079640"/>
            </a:xfrm>
            <a:prstGeom prst="hexagon">
              <a:avLst>
                <a:gd name="adj" fmla="val 50000"/>
                <a:gd name="vf" fmla="val 115470"/>
              </a:avLst>
            </a:prstGeom>
            <a:gradFill rotWithShape="0">
              <a:gsLst>
                <a:gs pos="0">
                  <a:srgbClr val="D0CECE"/>
                </a:gs>
                <a:gs pos="100000">
                  <a:srgbClr val="FFFFFF"/>
                </a:gs>
              </a:gsLst>
              <a:lin ang="18900000"/>
            </a:gradFill>
            <a:ln>
              <a:noFill/>
            </a:ln>
            <a:effectLst>
              <a:outerShdw blurRad="444600" dist="37674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Arrow: Pentagon 79"/>
            <p:cNvSpPr/>
            <p:nvPr/>
          </p:nvSpPr>
          <p:spPr>
            <a:xfrm rot="5400000">
              <a:off x="10236240" y="704880"/>
              <a:ext cx="1806840" cy="1439640"/>
            </a:xfrm>
            <a:prstGeom prst="homePlate">
              <a:avLst>
                <a:gd name="adj" fmla="val 41648"/>
              </a:avLst>
            </a:prstGeom>
            <a:gradFill rotWithShape="0">
              <a:gsLst>
                <a:gs pos="0">
                  <a:srgbClr val="F2F2F2"/>
                </a:gs>
                <a:gs pos="100000">
                  <a:srgbClr val="F5AD7A"/>
                </a:gs>
              </a:gsLst>
              <a:lin ang="189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Straight Connector 110"/>
            <p:cNvSpPr/>
            <p:nvPr/>
          </p:nvSpPr>
          <p:spPr>
            <a:xfrm flipH="1">
              <a:off x="10570320" y="1707480"/>
              <a:ext cx="1288800" cy="1063800"/>
            </a:xfrm>
            <a:prstGeom prst="line">
              <a:avLst/>
            </a:prstGeom>
            <a:ln w="38100" cap="rnd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114"/>
            <p:cNvSpPr/>
            <p:nvPr/>
          </p:nvSpPr>
          <p:spPr>
            <a:xfrm>
              <a:off x="10575360" y="854848"/>
              <a:ext cx="1616040" cy="70643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Ever </a:t>
              </a:r>
              <a:endParaRPr lang="en-US"/>
            </a:p>
            <a:p>
              <a:r>
                <a:rPr lang="en-GB" sz="2000" b="1" spc="-1" dirty="0">
                  <a:solidFill>
                    <a:srgbClr val="FFFFFF"/>
                  </a:solidFill>
                  <a:latin typeface="Calibri"/>
                </a:rPr>
                <a:t>Married</a:t>
              </a:r>
              <a:endParaRPr lang="en-GB" dirty="0"/>
            </a:p>
          </p:txBody>
        </p:sp>
      </p:grpSp>
      <p:sp>
        <p:nvSpPr>
          <p:cNvPr id="276" name="TextBox 158"/>
          <p:cNvSpPr/>
          <p:nvPr/>
        </p:nvSpPr>
        <p:spPr>
          <a:xfrm>
            <a:off x="4577400" y="0"/>
            <a:ext cx="30366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 spc="-1">
                <a:solidFill>
                  <a:srgbClr val="FFFFFF"/>
                </a:solidFill>
                <a:latin typeface="Calibri"/>
              </a:rPr>
              <a:t>Key Insights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77" name="TextBox 159"/>
          <p:cNvSpPr/>
          <p:nvPr/>
        </p:nvSpPr>
        <p:spPr>
          <a:xfrm>
            <a:off x="4298125" y="6417674"/>
            <a:ext cx="35881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endParaRPr lang="en-IN" sz="1800" b="0" strike="noStrike" spc="-1" dirty="0">
              <a:latin typeface="Calibri"/>
            </a:endParaRPr>
          </a:p>
        </p:txBody>
      </p:sp>
      <p:pic>
        <p:nvPicPr>
          <p:cNvPr id="5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AAD86169-7E2F-4605-8FCC-403BCC29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35" y="4152900"/>
            <a:ext cx="546848" cy="546848"/>
          </a:xfrm>
          <a:prstGeom prst="rect">
            <a:avLst/>
          </a:prstGeom>
        </p:spPr>
      </p:pic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52CBB211-0E1A-4484-8E18-FEB378D5A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64" y="3424518"/>
            <a:ext cx="490820" cy="524437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8FF49CE1-0BEB-45C6-9161-76F324875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811" y="2464826"/>
            <a:ext cx="535642" cy="527613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AC17725C-7E57-4C1A-A3F8-D5E3E8677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794" y="4157382"/>
            <a:ext cx="593912" cy="515471"/>
          </a:xfrm>
          <a:prstGeom prst="rect">
            <a:avLst/>
          </a:prstGeom>
        </p:spPr>
      </p:pic>
      <p:pic>
        <p:nvPicPr>
          <p:cNvPr id="17" name="Picture 17" descr="Logo&#10;&#10;Description automatically generated">
            <a:extLst>
              <a:ext uri="{FF2B5EF4-FFF2-40B4-BE49-F238E27FC236}">
                <a16:creationId xmlns:a16="http://schemas.microsoft.com/office/drawing/2014/main" id="{8CBF2955-2BF8-425A-830A-0B97DD3FD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00000">
            <a:off x="6485751" y="5129881"/>
            <a:ext cx="636497" cy="681319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89D70133-C8CE-4BC7-8E6D-1648EBB94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605" y="3432984"/>
            <a:ext cx="759761" cy="698005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8B143C72-9C31-49E5-9073-DA9A2510F6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546" y="5116606"/>
            <a:ext cx="580466" cy="580465"/>
          </a:xfrm>
          <a:prstGeom prst="rect">
            <a:avLst/>
          </a:prstGeom>
        </p:spPr>
      </p:pic>
      <p:sp>
        <p:nvSpPr>
          <p:cNvPr id="80" name="TextBox 1">
            <a:extLst>
              <a:ext uri="{FF2B5EF4-FFF2-40B4-BE49-F238E27FC236}">
                <a16:creationId xmlns:a16="http://schemas.microsoft.com/office/drawing/2014/main" id="{BA6B7D8C-22BA-4A99-9132-A3C32B210FCB}"/>
              </a:ext>
            </a:extLst>
          </p:cNvPr>
          <p:cNvSpPr txBox="1"/>
          <p:nvPr/>
        </p:nvSpPr>
        <p:spPr>
          <a:xfrm>
            <a:off x="3043516" y="757518"/>
            <a:ext cx="594808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Important features that Influence the Problem.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EE84095-794D-4466-A0AD-E4695C8CA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529" y="2431677"/>
            <a:ext cx="672353" cy="705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: Shape 27"/>
          <p:cNvSpPr/>
          <p:nvPr/>
        </p:nvSpPr>
        <p:spPr>
          <a:xfrm>
            <a:off x="-2183040" y="-885600"/>
            <a:ext cx="7773840" cy="4893120"/>
          </a:xfrm>
          <a:custGeom>
            <a:avLst/>
            <a:gdLst/>
            <a:ahLst/>
            <a:cxn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28"/>
          <p:cNvSpPr/>
          <p:nvPr/>
        </p:nvSpPr>
        <p:spPr>
          <a:xfrm>
            <a:off x="103680" y="5882040"/>
            <a:ext cx="51656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</a:rPr>
              <a:t>Preventing Measures</a:t>
            </a:r>
            <a:endParaRPr lang="en-IN" sz="4000" b="0" strike="noStrike" spc="-1">
              <a:latin typeface="Arial"/>
            </a:endParaRPr>
          </a:p>
        </p:txBody>
      </p:sp>
      <p:grpSp>
        <p:nvGrpSpPr>
          <p:cNvPr id="280" name="Group 132"/>
          <p:cNvGrpSpPr/>
          <p:nvPr/>
        </p:nvGrpSpPr>
        <p:grpSpPr>
          <a:xfrm>
            <a:off x="0" y="-5160240"/>
            <a:ext cx="1799640" cy="5172120"/>
            <a:chOff x="0" y="-5160240"/>
            <a:chExt cx="1799640" cy="5172120"/>
          </a:xfrm>
        </p:grpSpPr>
        <p:sp>
          <p:nvSpPr>
            <p:cNvPr id="281" name="Circle: Hollow 55"/>
            <p:cNvSpPr/>
            <p:nvPr/>
          </p:nvSpPr>
          <p:spPr>
            <a:xfrm>
              <a:off x="0" y="-1787760"/>
              <a:ext cx="1799640" cy="1799640"/>
            </a:xfrm>
            <a:prstGeom prst="donut">
              <a:avLst>
                <a:gd name="adj" fmla="val 6412"/>
              </a:avLst>
            </a:prstGeom>
            <a:solidFill>
              <a:srgbClr val="9919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TextBox 65"/>
            <p:cNvSpPr/>
            <p:nvPr/>
          </p:nvSpPr>
          <p:spPr>
            <a:xfrm>
              <a:off x="228109" y="-1355376"/>
              <a:ext cx="1480320" cy="101420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IN" sz="2000" spc="-1" dirty="0">
                  <a:latin typeface="Calibri"/>
                </a:rPr>
                <a:t>Organising Awareness</a:t>
              </a:r>
            </a:p>
            <a:p>
              <a:r>
                <a:rPr lang="en-IN" sz="2000" spc="-1" dirty="0">
                  <a:latin typeface="Calibri"/>
                </a:rPr>
                <a:t>Camps.</a:t>
              </a:r>
              <a:endParaRPr lang="en-IN" sz="2000" b="0" strike="noStrike" spc="-1" dirty="0">
                <a:latin typeface="Calibri"/>
              </a:endParaRPr>
            </a:p>
          </p:txBody>
        </p:sp>
        <p:sp>
          <p:nvSpPr>
            <p:cNvPr id="283" name="Straight Connector 86"/>
            <p:cNvSpPr/>
            <p:nvPr/>
          </p:nvSpPr>
          <p:spPr>
            <a:xfrm flipH="1">
              <a:off x="885600" y="-5160240"/>
              <a:ext cx="14040" cy="33768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4" name="Group 133"/>
          <p:cNvGrpSpPr/>
          <p:nvPr/>
        </p:nvGrpSpPr>
        <p:grpSpPr>
          <a:xfrm>
            <a:off x="1903320" y="-4299120"/>
            <a:ext cx="2519640" cy="4298760"/>
            <a:chOff x="1903320" y="-4299120"/>
            <a:chExt cx="2519640" cy="4298760"/>
          </a:xfrm>
        </p:grpSpPr>
        <p:sp>
          <p:nvSpPr>
            <p:cNvPr id="285" name="Circle: Hollow 56"/>
            <p:cNvSpPr/>
            <p:nvPr/>
          </p:nvSpPr>
          <p:spPr>
            <a:xfrm>
              <a:off x="1903320" y="-2520000"/>
              <a:ext cx="2519640" cy="2519640"/>
            </a:xfrm>
            <a:prstGeom prst="donut">
              <a:avLst>
                <a:gd name="adj" fmla="val 6412"/>
              </a:avLst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Straight Connector 90"/>
            <p:cNvSpPr/>
            <p:nvPr/>
          </p:nvSpPr>
          <p:spPr>
            <a:xfrm>
              <a:off x="3163320" y="-4299120"/>
              <a:ext cx="360" cy="18018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TextBox 128"/>
            <p:cNvSpPr/>
            <p:nvPr/>
          </p:nvSpPr>
          <p:spPr>
            <a:xfrm>
              <a:off x="2163946" y="-1677988"/>
              <a:ext cx="2183040" cy="101420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GB" sz="2000" spc="-1" dirty="0">
                  <a:latin typeface="Calibri"/>
                </a:rPr>
                <a:t>Proper Healthcare Diagnostic Mechanisms. </a:t>
              </a:r>
              <a:endParaRPr lang="en-GB" sz="2000" b="0" strike="noStrike" spc="-1" dirty="0">
                <a:latin typeface="Calibri"/>
              </a:endParaRPr>
            </a:p>
          </p:txBody>
        </p:sp>
      </p:grpSp>
      <p:grpSp>
        <p:nvGrpSpPr>
          <p:cNvPr id="288" name="Group 134"/>
          <p:cNvGrpSpPr/>
          <p:nvPr/>
        </p:nvGrpSpPr>
        <p:grpSpPr>
          <a:xfrm>
            <a:off x="4443480" y="-5274360"/>
            <a:ext cx="2159640" cy="5261400"/>
            <a:chOff x="4443480" y="-5274360"/>
            <a:chExt cx="2159640" cy="5261400"/>
          </a:xfrm>
        </p:grpSpPr>
        <p:sp>
          <p:nvSpPr>
            <p:cNvPr id="289" name="Circle: Hollow 67"/>
            <p:cNvSpPr/>
            <p:nvPr/>
          </p:nvSpPr>
          <p:spPr>
            <a:xfrm>
              <a:off x="4443480" y="-2172600"/>
              <a:ext cx="2159640" cy="2159640"/>
            </a:xfrm>
            <a:prstGeom prst="donut">
              <a:avLst>
                <a:gd name="adj" fmla="val 6412"/>
              </a:avLst>
            </a:prstGeom>
            <a:solidFill>
              <a:srgbClr val="F5A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Straight Connector 92"/>
            <p:cNvSpPr/>
            <p:nvPr/>
          </p:nvSpPr>
          <p:spPr>
            <a:xfrm>
              <a:off x="5512680" y="-5274360"/>
              <a:ext cx="10800" cy="31017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TextBox 129"/>
            <p:cNvSpPr/>
            <p:nvPr/>
          </p:nvSpPr>
          <p:spPr>
            <a:xfrm>
              <a:off x="4780885" y="-1584971"/>
              <a:ext cx="1480320" cy="101420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GB" sz="2000" spc="-1" dirty="0">
                  <a:latin typeface="Calibri"/>
                </a:rPr>
                <a:t>Use of Advanced Technology.</a:t>
              </a:r>
              <a:endParaRPr lang="en-GB" sz="2000" b="0" strike="noStrike" spc="-1" dirty="0">
                <a:latin typeface="Calibri"/>
              </a:endParaRPr>
            </a:p>
          </p:txBody>
        </p:sp>
      </p:grpSp>
      <p:grpSp>
        <p:nvGrpSpPr>
          <p:cNvPr id="292" name="Group 135"/>
          <p:cNvGrpSpPr/>
          <p:nvPr/>
        </p:nvGrpSpPr>
        <p:grpSpPr>
          <a:xfrm>
            <a:off x="6925320" y="-4357800"/>
            <a:ext cx="2519640" cy="4361760"/>
            <a:chOff x="6925320" y="-4357800"/>
            <a:chExt cx="2519640" cy="4361760"/>
          </a:xfrm>
        </p:grpSpPr>
        <p:sp>
          <p:nvSpPr>
            <p:cNvPr id="293" name="Circle: Hollow 76"/>
            <p:cNvSpPr/>
            <p:nvPr/>
          </p:nvSpPr>
          <p:spPr>
            <a:xfrm>
              <a:off x="6925320" y="-2515680"/>
              <a:ext cx="2519640" cy="2519640"/>
            </a:xfrm>
            <a:prstGeom prst="donut">
              <a:avLst>
                <a:gd name="adj" fmla="val 6412"/>
              </a:avLst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Straight Connector 120"/>
            <p:cNvSpPr/>
            <p:nvPr/>
          </p:nvSpPr>
          <p:spPr>
            <a:xfrm>
              <a:off x="8167680" y="-4357800"/>
              <a:ext cx="17280" cy="184212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TextBox 130"/>
            <p:cNvSpPr/>
            <p:nvPr/>
          </p:nvSpPr>
          <p:spPr>
            <a:xfrm>
              <a:off x="7406181" y="-1765659"/>
              <a:ext cx="1480320" cy="101420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en-GB" sz="2000" spc="-1" dirty="0">
                  <a:latin typeface="Calibri"/>
                </a:rPr>
                <a:t>Maintaining Proper Health Diet.</a:t>
              </a:r>
              <a:endParaRPr lang="en-GB" sz="2000" b="0" strike="noStrike" spc="-1" dirty="0">
                <a:latin typeface="Calibri"/>
              </a:endParaRPr>
            </a:p>
          </p:txBody>
        </p:sp>
      </p:grpSp>
      <p:grpSp>
        <p:nvGrpSpPr>
          <p:cNvPr id="296" name="Group 136"/>
          <p:cNvGrpSpPr/>
          <p:nvPr/>
        </p:nvGrpSpPr>
        <p:grpSpPr>
          <a:xfrm>
            <a:off x="9644040" y="-5274360"/>
            <a:ext cx="2519640" cy="5182920"/>
            <a:chOff x="9644040" y="-5274360"/>
            <a:chExt cx="2519640" cy="5182920"/>
          </a:xfrm>
        </p:grpSpPr>
        <p:sp>
          <p:nvSpPr>
            <p:cNvPr id="297" name="Circle: Hollow 106"/>
            <p:cNvSpPr/>
            <p:nvPr/>
          </p:nvSpPr>
          <p:spPr>
            <a:xfrm>
              <a:off x="9644040" y="-2611080"/>
              <a:ext cx="2519640" cy="2519640"/>
            </a:xfrm>
            <a:prstGeom prst="donut">
              <a:avLst>
                <a:gd name="adj" fmla="val 6412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Straight Connector 121"/>
            <p:cNvSpPr/>
            <p:nvPr/>
          </p:nvSpPr>
          <p:spPr>
            <a:xfrm>
              <a:off x="10893600" y="-5274360"/>
              <a:ext cx="10440" cy="266328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TextBox 131"/>
            <p:cNvSpPr/>
            <p:nvPr/>
          </p:nvSpPr>
          <p:spPr>
            <a:xfrm>
              <a:off x="10146279" y="-1865252"/>
              <a:ext cx="1659614" cy="132198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r>
                <a:rPr lang="en-GB" sz="2000" spc="-1" dirty="0">
                  <a:latin typeface="Calibri"/>
                </a:rPr>
                <a:t>Hormone's</a:t>
              </a:r>
            </a:p>
            <a:p>
              <a:r>
                <a:rPr lang="en-GB" sz="2000" spc="-1" dirty="0">
                  <a:latin typeface="Calibri"/>
                </a:rPr>
                <a:t>Replacement Therapy for Womens.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1.48148E-006 L 0.00117 0.7581 E">
                                      <p:cBhvr>
                                        <p:cTn id="6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-4.07407E-006 L -0.00235 0.63172 E">
                                      <p:cBhvr>
                                        <p:cTn id="9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006 -3.33333E-006 L -0.0052 0.75973 E">
                                      <p:cBhvr>
                                        <p:cTn id="12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006 1.11111E-006 L -4.16667E-006 0.63148 E">
                                      <p:cBhvr>
                                        <p:cTn id="15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2.22222E-006 L -0.00599 0.77384 E">
                                      <p:cBhvr>
                                        <p:cTn id="18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traight Connector 73"/>
          <p:cNvSpPr/>
          <p:nvPr/>
        </p:nvSpPr>
        <p:spPr>
          <a:xfrm flipH="1" flipV="1">
            <a:off x="4458240" y="-4320"/>
            <a:ext cx="10440" cy="120744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Straight Connector 89"/>
          <p:cNvSpPr/>
          <p:nvPr/>
        </p:nvSpPr>
        <p:spPr>
          <a:xfrm flipH="1" flipV="1">
            <a:off x="7328160" y="-4320"/>
            <a:ext cx="10800" cy="120744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TextBox 28"/>
          <p:cNvSpPr/>
          <p:nvPr/>
        </p:nvSpPr>
        <p:spPr>
          <a:xfrm>
            <a:off x="4105440" y="-82440"/>
            <a:ext cx="452916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</a:rPr>
              <a:t>Recommendation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303" name="Oval 4"/>
          <p:cNvSpPr/>
          <p:nvPr/>
        </p:nvSpPr>
        <p:spPr>
          <a:xfrm>
            <a:off x="905400" y="261936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Oval 9"/>
          <p:cNvSpPr/>
          <p:nvPr/>
        </p:nvSpPr>
        <p:spPr>
          <a:xfrm>
            <a:off x="1095480" y="2401906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Right Triangle 1"/>
          <p:cNvSpPr/>
          <p:nvPr/>
        </p:nvSpPr>
        <p:spPr>
          <a:xfrm>
            <a:off x="1568520" y="1175760"/>
            <a:ext cx="850320" cy="1739160"/>
          </a:xfrm>
          <a:custGeom>
            <a:avLst/>
            <a:gdLst/>
            <a:ahLst/>
            <a:cxn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ight Triangle 1"/>
          <p:cNvSpPr/>
          <p:nvPr/>
        </p:nvSpPr>
        <p:spPr>
          <a:xfrm>
            <a:off x="1513440" y="1295640"/>
            <a:ext cx="536760" cy="1386360"/>
          </a:xfrm>
          <a:custGeom>
            <a:avLst/>
            <a:gdLst/>
            <a:ahLst/>
            <a:cxn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ight Triangle 1"/>
          <p:cNvSpPr/>
          <p:nvPr/>
        </p:nvSpPr>
        <p:spPr>
          <a:xfrm flipH="1">
            <a:off x="891360" y="1175760"/>
            <a:ext cx="907200" cy="1733400"/>
          </a:xfrm>
          <a:custGeom>
            <a:avLst/>
            <a:gdLst/>
            <a:ahLst/>
            <a:cxn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Freeform: Shape 63"/>
          <p:cNvSpPr/>
          <p:nvPr/>
        </p:nvSpPr>
        <p:spPr>
          <a:xfrm rot="1932000">
            <a:off x="1051920" y="1177200"/>
            <a:ext cx="530640" cy="1840320"/>
          </a:xfrm>
          <a:custGeom>
            <a:avLst/>
            <a:gdLst/>
            <a:ahLst/>
            <a:cxn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Oval 65"/>
          <p:cNvSpPr/>
          <p:nvPr/>
        </p:nvSpPr>
        <p:spPr>
          <a:xfrm>
            <a:off x="-103320" y="5399280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Straight Connector 15"/>
          <p:cNvSpPr/>
          <p:nvPr/>
        </p:nvSpPr>
        <p:spPr>
          <a:xfrm flipH="1" flipV="1">
            <a:off x="1537560" y="-33120"/>
            <a:ext cx="10440" cy="120780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Oval 67"/>
          <p:cNvSpPr/>
          <p:nvPr/>
        </p:nvSpPr>
        <p:spPr>
          <a:xfrm>
            <a:off x="3785400" y="261072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Right Triangle 1"/>
          <p:cNvSpPr/>
          <p:nvPr/>
        </p:nvSpPr>
        <p:spPr>
          <a:xfrm>
            <a:off x="4448520" y="1167120"/>
            <a:ext cx="850320" cy="1739160"/>
          </a:xfrm>
          <a:custGeom>
            <a:avLst/>
            <a:gdLst/>
            <a:ahLst/>
            <a:cxn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Right Triangle 1"/>
          <p:cNvSpPr/>
          <p:nvPr/>
        </p:nvSpPr>
        <p:spPr>
          <a:xfrm>
            <a:off x="4393440" y="1287000"/>
            <a:ext cx="536760" cy="1386360"/>
          </a:xfrm>
          <a:custGeom>
            <a:avLst/>
            <a:gdLst/>
            <a:ahLst/>
            <a:cxn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Right Triangle 1"/>
          <p:cNvSpPr/>
          <p:nvPr/>
        </p:nvSpPr>
        <p:spPr>
          <a:xfrm flipH="1">
            <a:off x="3771360" y="1167120"/>
            <a:ext cx="907200" cy="1733400"/>
          </a:xfrm>
          <a:custGeom>
            <a:avLst/>
            <a:gdLst/>
            <a:ahLst/>
            <a:cxn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Freeform: Shape 72"/>
          <p:cNvSpPr/>
          <p:nvPr/>
        </p:nvSpPr>
        <p:spPr>
          <a:xfrm rot="1932000">
            <a:off x="3931920" y="1168560"/>
            <a:ext cx="530640" cy="1840320"/>
          </a:xfrm>
          <a:custGeom>
            <a:avLst/>
            <a:gdLst/>
            <a:ahLst/>
            <a:cxn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Oval 83"/>
          <p:cNvSpPr/>
          <p:nvPr/>
        </p:nvSpPr>
        <p:spPr>
          <a:xfrm>
            <a:off x="6665400" y="264816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Right Triangle 1"/>
          <p:cNvSpPr/>
          <p:nvPr/>
        </p:nvSpPr>
        <p:spPr>
          <a:xfrm>
            <a:off x="7328520" y="1204200"/>
            <a:ext cx="850320" cy="1739160"/>
          </a:xfrm>
          <a:custGeom>
            <a:avLst/>
            <a:gdLst/>
            <a:ahLst/>
            <a:cxn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Right Triangle 1"/>
          <p:cNvSpPr/>
          <p:nvPr/>
        </p:nvSpPr>
        <p:spPr>
          <a:xfrm>
            <a:off x="7273440" y="1324440"/>
            <a:ext cx="536760" cy="1386360"/>
          </a:xfrm>
          <a:custGeom>
            <a:avLst/>
            <a:gdLst/>
            <a:ahLst/>
            <a:cxn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Right Triangle 1"/>
          <p:cNvSpPr/>
          <p:nvPr/>
        </p:nvSpPr>
        <p:spPr>
          <a:xfrm flipH="1">
            <a:off x="6651360" y="1204200"/>
            <a:ext cx="907200" cy="1733400"/>
          </a:xfrm>
          <a:custGeom>
            <a:avLst/>
            <a:gdLst/>
            <a:ahLst/>
            <a:cxn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Freeform: Shape 88"/>
          <p:cNvSpPr/>
          <p:nvPr/>
        </p:nvSpPr>
        <p:spPr>
          <a:xfrm rot="1932000">
            <a:off x="6811920" y="1206000"/>
            <a:ext cx="530640" cy="1840320"/>
          </a:xfrm>
          <a:custGeom>
            <a:avLst/>
            <a:gdLst/>
            <a:ahLst/>
            <a:cxn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Oval 94"/>
          <p:cNvSpPr/>
          <p:nvPr/>
        </p:nvSpPr>
        <p:spPr>
          <a:xfrm>
            <a:off x="9545400" y="264816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Right Triangle 1"/>
          <p:cNvSpPr/>
          <p:nvPr/>
        </p:nvSpPr>
        <p:spPr>
          <a:xfrm>
            <a:off x="10208520" y="1204200"/>
            <a:ext cx="850320" cy="1739160"/>
          </a:xfrm>
          <a:custGeom>
            <a:avLst/>
            <a:gdLst/>
            <a:ahLst/>
            <a:cxn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Right Triangle 1"/>
          <p:cNvSpPr/>
          <p:nvPr/>
        </p:nvSpPr>
        <p:spPr>
          <a:xfrm>
            <a:off x="10153440" y="1324440"/>
            <a:ext cx="536760" cy="1386360"/>
          </a:xfrm>
          <a:custGeom>
            <a:avLst/>
            <a:gdLst/>
            <a:ahLst/>
            <a:cxn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Right Triangle 1"/>
          <p:cNvSpPr/>
          <p:nvPr/>
        </p:nvSpPr>
        <p:spPr>
          <a:xfrm flipH="1">
            <a:off x="9531360" y="1204200"/>
            <a:ext cx="907200" cy="1733400"/>
          </a:xfrm>
          <a:custGeom>
            <a:avLst/>
            <a:gdLst/>
            <a:ahLst/>
            <a:cxn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Freeform: Shape 99"/>
          <p:cNvSpPr/>
          <p:nvPr/>
        </p:nvSpPr>
        <p:spPr>
          <a:xfrm rot="1932000">
            <a:off x="9691920" y="1206000"/>
            <a:ext cx="530640" cy="1840320"/>
          </a:xfrm>
          <a:custGeom>
            <a:avLst/>
            <a:gdLst/>
            <a:ahLst/>
            <a:cxn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Straight Connector 100"/>
          <p:cNvSpPr/>
          <p:nvPr/>
        </p:nvSpPr>
        <p:spPr>
          <a:xfrm flipH="1" flipV="1">
            <a:off x="10208160" y="-4320"/>
            <a:ext cx="10800" cy="120744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Oval 101"/>
          <p:cNvSpPr/>
          <p:nvPr/>
        </p:nvSpPr>
        <p:spPr>
          <a:xfrm>
            <a:off x="3918822" y="2478946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Oval 102"/>
          <p:cNvSpPr/>
          <p:nvPr/>
        </p:nvSpPr>
        <p:spPr>
          <a:xfrm>
            <a:off x="2753640" y="5400000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Oval 103"/>
          <p:cNvSpPr/>
          <p:nvPr/>
        </p:nvSpPr>
        <p:spPr>
          <a:xfrm>
            <a:off x="6892422" y="2467740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Oval 104"/>
          <p:cNvSpPr/>
          <p:nvPr/>
        </p:nvSpPr>
        <p:spPr>
          <a:xfrm>
            <a:off x="5727240" y="5400000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Oval 105"/>
          <p:cNvSpPr/>
          <p:nvPr/>
        </p:nvSpPr>
        <p:spPr>
          <a:xfrm>
            <a:off x="9790560" y="2469991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Oval 106"/>
          <p:cNvSpPr/>
          <p:nvPr/>
        </p:nvSpPr>
        <p:spPr>
          <a:xfrm>
            <a:off x="8591760" y="5400000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TextBox 107"/>
          <p:cNvSpPr/>
          <p:nvPr/>
        </p:nvSpPr>
        <p:spPr>
          <a:xfrm>
            <a:off x="278280" y="3616560"/>
            <a:ext cx="2851560" cy="2029871"/>
          </a:xfrm>
          <a:prstGeom prst="rect">
            <a:avLst/>
          </a:prstGeom>
          <a:noFill/>
          <a:ln w="0">
            <a:noFill/>
          </a:ln>
          <a:effectLst>
            <a:glow rad="139680">
              <a:srgbClr val="1465F4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GB" sz="2400" b="1" spc="-1" dirty="0">
                <a:latin typeface="Calibri"/>
              </a:rPr>
              <a:t>Organising Awareness Camps.</a:t>
            </a:r>
            <a:endParaRPr lang="en-GB" sz="2400" b="1" strike="noStrike" spc="-1" dirty="0">
              <a:latin typeface="Calibri"/>
            </a:endParaRPr>
          </a:p>
          <a:p>
            <a:endParaRPr lang="en-GB" sz="2400" b="1" spc="-1" dirty="0">
              <a:latin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GB" b="1" spc="-1" dirty="0">
                <a:latin typeface="Calibri"/>
              </a:rPr>
              <a:t>Organising Awareness camps Across the small Towns and villages.</a:t>
            </a:r>
            <a:endParaRPr lang="en-GB" sz="1800" b="1" strike="noStrike" spc="-1" dirty="0">
              <a:latin typeface="Calibri"/>
            </a:endParaRPr>
          </a:p>
        </p:txBody>
      </p:sp>
      <p:sp>
        <p:nvSpPr>
          <p:cNvPr id="334" name="TextBox 108"/>
          <p:cNvSpPr/>
          <p:nvPr/>
        </p:nvSpPr>
        <p:spPr>
          <a:xfrm>
            <a:off x="2977560" y="3631320"/>
            <a:ext cx="3373920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GB" sz="2400" b="1" spc="-1" dirty="0">
                <a:latin typeface="Calibri"/>
              </a:rPr>
              <a:t>Exercise your Body.</a:t>
            </a:r>
            <a:endParaRPr lang="en-GB" sz="2400" b="1" strike="noStrike" spc="-1" dirty="0">
              <a:latin typeface="Calibri"/>
            </a:endParaRPr>
          </a:p>
          <a:p>
            <a:endParaRPr lang="en-GB" sz="2400" b="1" spc="-1" dirty="0">
              <a:latin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GB" b="1" spc="-1" dirty="0">
                <a:latin typeface="Calibri"/>
              </a:rPr>
              <a:t>The best medicine to cure any disease is to never get one.</a:t>
            </a:r>
            <a:endParaRPr lang="en-GB" sz="1800" b="1" strike="noStrike" spc="-1" dirty="0">
              <a:latin typeface="Calibri"/>
            </a:endParaRPr>
          </a:p>
        </p:txBody>
      </p:sp>
      <p:sp>
        <p:nvSpPr>
          <p:cNvPr id="335" name="TextBox 109"/>
          <p:cNvSpPr/>
          <p:nvPr/>
        </p:nvSpPr>
        <p:spPr>
          <a:xfrm>
            <a:off x="6270840" y="3640589"/>
            <a:ext cx="2751300" cy="2676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2400" b="1" spc="-1" dirty="0">
                <a:latin typeface="Calibri"/>
                <a:ea typeface="+mn-lt"/>
                <a:cs typeface="+mn-lt"/>
              </a:rPr>
              <a:t>Medical Vans.</a:t>
            </a:r>
            <a:endParaRPr lang="en-US" sz="2400" spc="-1" dirty="0">
              <a:latin typeface="Calibri"/>
              <a:ea typeface="+mn-lt"/>
              <a:cs typeface="+mn-lt"/>
            </a:endParaRPr>
          </a:p>
          <a:p>
            <a:endParaRPr lang="en-US" sz="2400" spc="-1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b="1" spc="-1" dirty="0">
                <a:latin typeface="Calibri"/>
                <a:cs typeface="Calibri"/>
              </a:rPr>
              <a:t>Setting up medical vans or medical stations for emergency situations on the roads.</a:t>
            </a:r>
            <a:endParaRPr lang="en-GB" dirty="0"/>
          </a:p>
          <a:p>
            <a:endParaRPr lang="en-GB" sz="2400" b="1" spc="-1" dirty="0">
              <a:latin typeface="Calibri"/>
            </a:endParaRPr>
          </a:p>
          <a:p>
            <a:endParaRPr lang="en-GB" sz="2400" b="1" spc="-1" dirty="0">
              <a:latin typeface="Calibri"/>
            </a:endParaRPr>
          </a:p>
        </p:txBody>
      </p:sp>
      <p:sp>
        <p:nvSpPr>
          <p:cNvPr id="336" name="TextBox 110"/>
          <p:cNvSpPr/>
          <p:nvPr/>
        </p:nvSpPr>
        <p:spPr>
          <a:xfrm>
            <a:off x="9015558" y="3663000"/>
            <a:ext cx="323316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GB" sz="2400" b="1" spc="-1" dirty="0">
                <a:latin typeface="Calibri"/>
              </a:rPr>
              <a:t>Teaching How to handle emergency situations.</a:t>
            </a:r>
            <a:endParaRPr lang="en-GB" sz="2400" b="1" strike="noStrike" spc="-1" dirty="0">
              <a:latin typeface="Calibri"/>
            </a:endParaRPr>
          </a:p>
          <a:p>
            <a:endParaRPr lang="en-GB" sz="2400" b="1" spc="-1" dirty="0">
              <a:latin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GB" b="1" spc="-1" dirty="0">
                <a:latin typeface="Calibri"/>
              </a:rPr>
              <a:t>Organising Mock drills in the universities and companies to help students and employees cop up with the emergency situation.</a:t>
            </a:r>
            <a:endParaRPr lang="en-GB" sz="1800" b="1" strike="noStrike" spc="-1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3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3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Mohammad Ahsan</dc:creator>
  <dc:description/>
  <cp:revision>936</cp:revision>
  <dcterms:created xsi:type="dcterms:W3CDTF">2020-06-28T12:47:28Z</dcterms:created>
  <dcterms:modified xsi:type="dcterms:W3CDTF">2021-06-16T10:09:25Z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