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1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2" r:id="rId15"/>
    <p:sldId id="263" r:id="rId16"/>
    <p:sldId id="264" r:id="rId17"/>
    <p:sldId id="265" r:id="rId18"/>
    <p:sldId id="279" r:id="rId19"/>
    <p:sldId id="269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D1B02-E25A-0E05-EA68-D38078A7C442}" v="80" dt="2021-06-16T18:11:29.470"/>
    <p1510:client id="{16477492-3363-C525-BA76-2D45C9E0F3D0}" v="273" dt="2021-06-10T18:06:24.579"/>
    <p1510:client id="{38A73B1C-D886-7393-20F6-9E9AC462D8BE}" v="144" dt="2021-06-11T16:07:32.113"/>
    <p1510:client id="{401BDD9A-70BC-76F5-341D-227498769162}" v="9" dt="2021-06-24T08:54:39.855"/>
    <p1510:client id="{5C21E017-5BC4-D2DF-BEA2-670575A7C7CE}" v="3437" dt="2021-06-11T12:04:53.392"/>
    <p1510:client id="{6A65598D-7D15-CCE9-C9E9-EAB4D66BE784}" v="3654" dt="2021-06-16T18:07:02.027"/>
    <p1510:client id="{74A216C8-BA7F-4A64-AD76-96D20914F0EE}" v="861" dt="2021-06-24T07:55:31.855"/>
    <p1510:client id="{B1844DEF-744E-444F-AFFE-42193936008F}" v="14" dt="2021-06-11T07:02:27.802"/>
    <p1510:client id="{D3628A1E-20E7-1EAB-0B40-5B2AA6616D5E}" v="4" dt="2021-06-16T18:08:12.276"/>
    <p1510:client id="{D423C956-FC7E-4D84-712B-1758E00812E7}" v="81" dt="2021-06-16T18:32:06.221"/>
    <p1510:client id="{DD0AC02E-5912-0801-E495-01A31E365439}" v="331" dt="2021-06-10T17:08:52.503"/>
    <p1510:client id="{FE9BD239-5D5F-9D8F-D7E0-515B329851F1}" v="831" dt="2021-06-10T15:54:14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FDA8386-38AC-4421-9CBC-FA3A38DD7F8A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24/06/2021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0CC1F2F-4EB2-4D85-A24D-EA455F343372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85D0943-98D8-40DC-AA41-927B2BC2A8AC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24/06/2021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70774-2355-401C-9017-3446EA1471D6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Statistics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sv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133"/>
          <p:cNvSpPr/>
          <p:nvPr/>
        </p:nvSpPr>
        <p:spPr>
          <a:xfrm rot="5400000">
            <a:off x="1239480" y="-1098360"/>
            <a:ext cx="6831360" cy="9080640"/>
          </a:xfrm>
          <a:custGeom>
            <a:avLst/>
            <a:gdLst/>
            <a:ahLst/>
            <a:cxnLst/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Freeform: Shape 132"/>
          <p:cNvSpPr/>
          <p:nvPr/>
        </p:nvSpPr>
        <p:spPr>
          <a:xfrm>
            <a:off x="0" y="-180000"/>
            <a:ext cx="7146720" cy="6900840"/>
          </a:xfrm>
          <a:custGeom>
            <a:avLst/>
            <a:gdLst/>
            <a:ahLst/>
            <a:cxnLst/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Rectangle 134"/>
          <p:cNvSpPr/>
          <p:nvPr/>
        </p:nvSpPr>
        <p:spPr>
          <a:xfrm>
            <a:off x="838080" y="380880"/>
            <a:ext cx="5639040" cy="5910480"/>
          </a:xfrm>
          <a:prstGeom prst="rect">
            <a:avLst/>
          </a:prstGeom>
          <a:noFill/>
          <a:ln w="76200">
            <a:solidFill>
              <a:srgbClr val="3D011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TextBox 135"/>
          <p:cNvSpPr/>
          <p:nvPr/>
        </p:nvSpPr>
        <p:spPr>
          <a:xfrm>
            <a:off x="940680" y="540000"/>
            <a:ext cx="5342760" cy="5076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GB" sz="3600" spc="-1" dirty="0">
                <a:solidFill>
                  <a:srgbClr val="1D0120"/>
                </a:solidFill>
                <a:latin typeface="Arial Black"/>
              </a:rPr>
              <a:t>Employee Retention</a:t>
            </a:r>
            <a:r>
              <a:rPr lang="en-GB" sz="3600" b="0" strike="noStrike" spc="-1" dirty="0">
                <a:solidFill>
                  <a:srgbClr val="1D0120"/>
                </a:solidFill>
                <a:latin typeface="Arial Black"/>
              </a:rPr>
              <a:t> Using Machine </a:t>
            </a:r>
            <a:r>
              <a:rPr lang="en-GB" sz="3600" spc="-1">
                <a:solidFill>
                  <a:srgbClr val="1D0120"/>
                </a:solidFill>
                <a:latin typeface="Arial Black"/>
              </a:rPr>
              <a:t>Learning</a:t>
            </a:r>
            <a:r>
              <a:rPr lang="en-GB" sz="3600" b="0" strike="noStrike" spc="-1">
                <a:solidFill>
                  <a:srgbClr val="1D0120"/>
                </a:solidFill>
                <a:latin typeface="Arial Black"/>
              </a:rPr>
              <a:t> and Data </a:t>
            </a:r>
            <a:r>
              <a:rPr lang="en-GB" sz="3600" b="0" strike="noStrike" spc="-1" dirty="0">
                <a:solidFill>
                  <a:srgbClr val="1D0120"/>
                </a:solidFill>
                <a:latin typeface="Arial Black"/>
              </a:rPr>
              <a:t>Science</a:t>
            </a:r>
            <a:endParaRPr lang="en-IN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A611F-32DF-4165-AC12-7D5AD6F09B6C}"/>
              </a:ext>
            </a:extLst>
          </p:cNvPr>
          <p:cNvSpPr txBox="1"/>
          <p:nvPr/>
        </p:nvSpPr>
        <p:spPr>
          <a:xfrm>
            <a:off x="943708" y="5759938"/>
            <a:ext cx="2635738" cy="4308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Calibri"/>
                <a:ea typeface="+mn-lt"/>
                <a:cs typeface="+mn-lt"/>
              </a:rPr>
              <a:t>Guide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sz="2000" dirty="0">
                <a:ea typeface="+mn-lt"/>
                <a:cs typeface="+mn-lt"/>
              </a:rPr>
              <a:t>Ms. N. Divya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664E0-0A0C-43FC-A7A5-4EB09D5115F9}"/>
              </a:ext>
            </a:extLst>
          </p:cNvPr>
          <p:cNvSpPr txBox="1"/>
          <p:nvPr/>
        </p:nvSpPr>
        <p:spPr>
          <a:xfrm>
            <a:off x="7863171" y="5195765"/>
            <a:ext cx="4208179" cy="144655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Calibri"/>
                <a:ea typeface="+mn-lt"/>
                <a:cs typeface="+mn-lt"/>
              </a:rPr>
              <a:t>Batch No. 13 :</a:t>
            </a:r>
            <a:endParaRPr lang="en-US" sz="2200" b="1" dirty="0">
              <a:latin typeface="Calibri"/>
            </a:endParaRPr>
          </a:p>
          <a:p>
            <a:r>
              <a:rPr lang="en-US" sz="2200" dirty="0">
                <a:latin typeface="Calibri"/>
                <a:ea typeface="+mn-lt"/>
                <a:cs typeface="+mn-lt"/>
              </a:rPr>
              <a:t>17311A1295 – Vamshi Kiran. K</a:t>
            </a:r>
            <a:endParaRPr lang="en-US" sz="2200" dirty="0">
              <a:latin typeface="Calibri"/>
            </a:endParaRPr>
          </a:p>
          <a:p>
            <a:r>
              <a:rPr lang="en-US" sz="2200">
                <a:latin typeface="Calibri"/>
                <a:ea typeface="+mn-lt"/>
                <a:cs typeface="Calibri"/>
              </a:rPr>
              <a:t>17311A12A0 – Joshua Sunder Raj.G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latin typeface="Calibri"/>
                <a:ea typeface="+mn-lt"/>
                <a:cs typeface="+mn-lt"/>
              </a:rPr>
              <a:t>17311A12A7 – Abhinay. L</a:t>
            </a:r>
            <a:endParaRPr lang="en-US" sz="2200" dirty="0">
              <a:latin typeface="Calibri"/>
            </a:endParaRPr>
          </a:p>
        </p:txBody>
      </p:sp>
      <p:pic>
        <p:nvPicPr>
          <p:cNvPr id="5" name="Graphic 5" descr="Laptop with phone and calculator">
            <a:extLst>
              <a:ext uri="{FF2B5EF4-FFF2-40B4-BE49-F238E27FC236}">
                <a16:creationId xmlns:a16="http://schemas.microsoft.com/office/drawing/2014/main" id="{C3F05E87-1EF3-4C3A-BCA8-305FAE879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8615" y="-664307"/>
            <a:ext cx="6086232" cy="6096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CDE04-1459-4F51-8A17-2FE7CFF4D530}"/>
              </a:ext>
            </a:extLst>
          </p:cNvPr>
          <p:cNvSpPr txBox="1"/>
          <p:nvPr/>
        </p:nvSpPr>
        <p:spPr>
          <a:xfrm>
            <a:off x="-4175" y="152400"/>
            <a:ext cx="1162624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Predictive Models: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Decision Tree: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* A decision tree is a flowchart-like tree structure where an internal node represents feature(or attribute), the branch represents a decision rule, and each leaf node represents the outcome.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* The basic idea behind any decision tree algorithm is as follows: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* Make that attribute a decision node and breaks the dataset into smaller subsets.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* Starts tree building by repeating this process recursively for each child until one of the condition will match:</a:t>
            </a:r>
            <a:endParaRPr lang="en-US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46ED94-C5EC-4929-8846-8F957EE9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95" y="2777918"/>
            <a:ext cx="8526048" cy="40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4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C4053-AA56-42B9-9AA6-6EEF3172D4FF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57450-186C-4B10-A71D-77F74F3BF97A}"/>
              </a:ext>
            </a:extLst>
          </p:cNvPr>
          <p:cNvSpPr txBox="1"/>
          <p:nvPr/>
        </p:nvSpPr>
        <p:spPr>
          <a:xfrm>
            <a:off x="705633" y="382044"/>
            <a:ext cx="108120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Logistic Regression: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 </a:t>
            </a:r>
            <a:r>
              <a:rPr lang="en-US" dirty="0">
                <a:ea typeface="+mn-lt"/>
                <a:cs typeface="+mn-lt"/>
                <a:hlinkClick r:id="rId2"/>
              </a:rPr>
              <a:t>statistics</a:t>
            </a:r>
            <a:r>
              <a:rPr lang="en-US">
                <a:ea typeface="+mn-lt"/>
                <a:cs typeface="+mn-lt"/>
              </a:rPr>
              <a:t>, the </a:t>
            </a:r>
            <a:r>
              <a:rPr lang="en-US" b="1">
                <a:ea typeface="+mn-lt"/>
                <a:cs typeface="+mn-lt"/>
              </a:rPr>
              <a:t>logistic model</a:t>
            </a:r>
            <a:r>
              <a:rPr lang="en-US">
                <a:ea typeface="+mn-lt"/>
                <a:cs typeface="+mn-lt"/>
              </a:rPr>
              <a:t> (or </a:t>
            </a:r>
            <a:r>
              <a:rPr lang="en-US" b="1">
                <a:ea typeface="+mn-lt"/>
                <a:cs typeface="+mn-lt"/>
              </a:rPr>
              <a:t>logit model</a:t>
            </a:r>
            <a:r>
              <a:rPr lang="en-US">
                <a:ea typeface="+mn-lt"/>
                <a:cs typeface="+mn-lt"/>
              </a:rPr>
              <a:t>) is used to model the probability of a certain class or event existing such as pass/fail, win/lose, alive/dead or healthy/sick.</a:t>
            </a: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6447CE-DF3D-4303-A898-7ADA52FC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84" y="1770215"/>
            <a:ext cx="9987417" cy="49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89106-EDEB-4AD9-8A0E-0C8E826EA418}"/>
              </a:ext>
            </a:extLst>
          </p:cNvPr>
          <p:cNvSpPr txBox="1"/>
          <p:nvPr/>
        </p:nvSpPr>
        <p:spPr>
          <a:xfrm>
            <a:off x="308975" y="215030"/>
            <a:ext cx="11887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RandomForestClassifier: 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Random Forest model is an ensemble algorithm, decision tree is used as a base model.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also performs bootstraping on </a:t>
            </a:r>
            <a:r>
              <a:rPr lang="en-US"/>
              <a:t>variable features along with the data points.</a:t>
            </a:r>
            <a:endParaRPr lang="en-US" dirty="0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4C18A6-270D-470B-8881-0941C493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42" y="1655393"/>
            <a:ext cx="8860076" cy="49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9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: Rounded Corners 66"/>
          <p:cNvSpPr/>
          <p:nvPr/>
        </p:nvSpPr>
        <p:spPr>
          <a:xfrm>
            <a:off x="217800" y="1066680"/>
            <a:ext cx="11756160" cy="55368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Freeform: Shape 80"/>
          <p:cNvSpPr/>
          <p:nvPr/>
        </p:nvSpPr>
        <p:spPr>
          <a:xfrm>
            <a:off x="217800" y="1071360"/>
            <a:ext cx="11756160" cy="1071720"/>
          </a:xfrm>
          <a:custGeom>
            <a:avLst/>
            <a:gdLst/>
            <a:ahLst/>
            <a:cxnLst/>
            <a:rect l="l" t="t" r="r" b="b"/>
            <a:pathLst>
              <a:path w="11588917" h="700022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Flowchart: Delay 37"/>
          <p:cNvSpPr/>
          <p:nvPr/>
        </p:nvSpPr>
        <p:spPr>
          <a:xfrm rot="16200000" flipV="1">
            <a:off x="3489480" y="1080000"/>
            <a:ext cx="359640" cy="35964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Flowchart: Delay 38"/>
          <p:cNvSpPr/>
          <p:nvPr/>
        </p:nvSpPr>
        <p:spPr>
          <a:xfrm rot="16200000" flipV="1">
            <a:off x="4929480" y="1080000"/>
            <a:ext cx="359640" cy="35964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Rectangle: Rounded Corners 35"/>
          <p:cNvSpPr/>
          <p:nvPr/>
        </p:nvSpPr>
        <p:spPr>
          <a:xfrm>
            <a:off x="3309120" y="1260720"/>
            <a:ext cx="2159640" cy="51476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760" dist="152225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Flowchart: Delay 36"/>
          <p:cNvSpPr/>
          <p:nvPr/>
        </p:nvSpPr>
        <p:spPr>
          <a:xfrm rot="5400000">
            <a:off x="3759480" y="976320"/>
            <a:ext cx="1259640" cy="1439640"/>
          </a:xfrm>
          <a:custGeom>
            <a:avLst/>
            <a:gdLst/>
            <a:ahLst/>
            <a:cxn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760" dist="12677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Flowchart: Delay 50"/>
          <p:cNvSpPr/>
          <p:nvPr/>
        </p:nvSpPr>
        <p:spPr>
          <a:xfrm rot="16200000" flipV="1">
            <a:off x="6549480" y="1080000"/>
            <a:ext cx="359640" cy="35964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Flowchart: Delay 51"/>
          <p:cNvSpPr/>
          <p:nvPr/>
        </p:nvSpPr>
        <p:spPr>
          <a:xfrm rot="16200000" flipV="1">
            <a:off x="7989480" y="1080000"/>
            <a:ext cx="359640" cy="35964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Rectangle: Rounded Corners 52"/>
          <p:cNvSpPr/>
          <p:nvPr/>
        </p:nvSpPr>
        <p:spPr>
          <a:xfrm>
            <a:off x="6369120" y="1260720"/>
            <a:ext cx="2159640" cy="51476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760" dist="152225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Flowchart: Delay 36"/>
          <p:cNvSpPr/>
          <p:nvPr/>
        </p:nvSpPr>
        <p:spPr>
          <a:xfrm rot="5400000">
            <a:off x="6819480" y="976320"/>
            <a:ext cx="1259640" cy="1439640"/>
          </a:xfrm>
          <a:custGeom>
            <a:avLst/>
            <a:gdLst/>
            <a:ahLst/>
            <a:cxn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760" dist="12677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Flowchart: Delay 54"/>
          <p:cNvSpPr/>
          <p:nvPr/>
        </p:nvSpPr>
        <p:spPr>
          <a:xfrm rot="16200000" flipV="1">
            <a:off x="9465120" y="1080000"/>
            <a:ext cx="359640" cy="35964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Flowchart: Delay 55"/>
          <p:cNvSpPr/>
          <p:nvPr/>
        </p:nvSpPr>
        <p:spPr>
          <a:xfrm rot="16200000" flipV="1">
            <a:off x="10905120" y="1080000"/>
            <a:ext cx="359640" cy="35964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Rectangle: Rounded Corners 56"/>
          <p:cNvSpPr/>
          <p:nvPr/>
        </p:nvSpPr>
        <p:spPr>
          <a:xfrm>
            <a:off x="9284760" y="1260720"/>
            <a:ext cx="2159640" cy="51476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760" dist="152225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Flowchart: Delay 36"/>
          <p:cNvSpPr/>
          <p:nvPr/>
        </p:nvSpPr>
        <p:spPr>
          <a:xfrm rot="5400000">
            <a:off x="9735120" y="976320"/>
            <a:ext cx="1259640" cy="1439640"/>
          </a:xfrm>
          <a:custGeom>
            <a:avLst/>
            <a:gdLst/>
            <a:ahLst/>
            <a:cxn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  <a:ln>
            <a:noFill/>
          </a:ln>
          <a:effectLst>
            <a:outerShdw blurRad="50760" dist="12677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9" name="Table 63"/>
          <p:cNvGraphicFramePr/>
          <p:nvPr>
            <p:extLst>
              <p:ext uri="{D42A27DB-BD31-4B8C-83A1-F6EECF244321}">
                <p14:modId xmlns:p14="http://schemas.microsoft.com/office/powerpoint/2010/main" val="1797843497"/>
              </p:ext>
            </p:extLst>
          </p:nvPr>
        </p:nvGraphicFramePr>
        <p:xfrm>
          <a:off x="3309120" y="2506680"/>
          <a:ext cx="2157120" cy="3488400"/>
        </p:xfrm>
        <a:graphic>
          <a:graphicData uri="http://schemas.openxmlformats.org/drawingml/2006/table">
            <a:tbl>
              <a:tblPr>
                <a:effectLst>
                  <a:outerShdw blurRad="50760" dist="63360" dir="5400000">
                    <a:srgbClr val="000000">
                      <a:alpha val="40000"/>
                    </a:srgbClr>
                  </a:outerShdw>
                </a:effectLst>
              </a:tblPr>
              <a:tblGrid>
                <a:gridCol w="10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99%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94%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100%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94%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100%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94%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100%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94%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0" name="Table 69"/>
          <p:cNvGraphicFramePr/>
          <p:nvPr>
            <p:extLst>
              <p:ext uri="{D42A27DB-BD31-4B8C-83A1-F6EECF244321}">
                <p14:modId xmlns:p14="http://schemas.microsoft.com/office/powerpoint/2010/main" val="3141805447"/>
              </p:ext>
            </p:extLst>
          </p:nvPr>
        </p:nvGraphicFramePr>
        <p:xfrm>
          <a:off x="372960" y="3264120"/>
          <a:ext cx="2943360" cy="2705614"/>
        </p:xfrm>
        <a:graphic>
          <a:graphicData uri="http://schemas.openxmlformats.org/drawingml/2006/table">
            <a:tbl>
              <a:tblPr/>
              <a:tblGrid>
                <a:gridCol w="29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Accuracy</a:t>
                      </a:r>
                      <a:r>
                        <a:rPr lang="en-GB" sz="20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24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  <a:endParaRPr lang="en-IN" sz="2400" b="0" strike="noStrike" spc="-1" err="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0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Precision_score</a:t>
                      </a:r>
                      <a:r>
                        <a:rPr lang="en-GB" sz="2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Recall</a:t>
                      </a:r>
                      <a:r>
                        <a:rPr lang="en-GB" sz="20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24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  <a:r>
                        <a:rPr lang="en-GB" sz="2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0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f1_</a:t>
                      </a:r>
                      <a:r>
                        <a:rPr lang="en-GB" sz="2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1" name="Freeform: Shape 72"/>
          <p:cNvSpPr/>
          <p:nvPr/>
        </p:nvSpPr>
        <p:spPr>
          <a:xfrm>
            <a:off x="3316680" y="6089040"/>
            <a:ext cx="2156040" cy="340920"/>
          </a:xfrm>
          <a:custGeom>
            <a:avLst/>
            <a:gdLst/>
            <a:ahLst/>
            <a:cxn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Freeform: Shape 73"/>
          <p:cNvSpPr/>
          <p:nvPr/>
        </p:nvSpPr>
        <p:spPr>
          <a:xfrm>
            <a:off x="6373080" y="6084720"/>
            <a:ext cx="2156040" cy="340920"/>
          </a:xfrm>
          <a:custGeom>
            <a:avLst/>
            <a:gdLst/>
            <a:ahLst/>
            <a:cxn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Freeform: Shape 74"/>
          <p:cNvSpPr/>
          <p:nvPr/>
        </p:nvSpPr>
        <p:spPr>
          <a:xfrm>
            <a:off x="9300240" y="6095520"/>
            <a:ext cx="2156040" cy="340920"/>
          </a:xfrm>
          <a:custGeom>
            <a:avLst/>
            <a:gdLst/>
            <a:ahLst/>
            <a:cxn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TextBox 76"/>
          <p:cNvSpPr/>
          <p:nvPr/>
        </p:nvSpPr>
        <p:spPr>
          <a:xfrm>
            <a:off x="3748401" y="1392529"/>
            <a:ext cx="1427941" cy="598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b="1" u="sng" spc="-1">
                <a:solidFill>
                  <a:srgbClr val="FFFFFF"/>
                </a:solidFill>
                <a:latin typeface="Calibri"/>
              </a:rPr>
              <a:t>MODEL 1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r>
              <a:rPr lang="en-GB" sz="1500" b="1" spc="-1">
                <a:solidFill>
                  <a:srgbClr val="FFFFFF"/>
                </a:solidFill>
                <a:latin typeface="Calibri"/>
              </a:rPr>
              <a:t>(Decision Tree)</a:t>
            </a:r>
            <a:endParaRPr lang="en-US"/>
          </a:p>
        </p:txBody>
      </p:sp>
      <p:sp>
        <p:nvSpPr>
          <p:cNvPr id="215" name="TextBox 77"/>
          <p:cNvSpPr/>
          <p:nvPr/>
        </p:nvSpPr>
        <p:spPr>
          <a:xfrm>
            <a:off x="6908366" y="1302677"/>
            <a:ext cx="1320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>
                <a:solidFill>
                  <a:srgbClr val="FFFFFF"/>
                </a:solidFill>
                <a:latin typeface="Calibri"/>
              </a:rPr>
              <a:t>MODEL 2</a:t>
            </a:r>
          </a:p>
          <a:p>
            <a:r>
              <a:rPr lang="en-GB" sz="1500" b="1" spc="-1">
                <a:solidFill>
                  <a:srgbClr val="FFFFFF"/>
                </a:solidFill>
                <a:latin typeface="Calibri"/>
              </a:rPr>
              <a:t>(Logistic Regression)</a:t>
            </a:r>
          </a:p>
        </p:txBody>
      </p:sp>
      <p:sp>
        <p:nvSpPr>
          <p:cNvPr id="216" name="TextBox 78"/>
          <p:cNvSpPr/>
          <p:nvPr/>
        </p:nvSpPr>
        <p:spPr>
          <a:xfrm>
            <a:off x="9680055" y="1346991"/>
            <a:ext cx="1551240" cy="598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>
                <a:solidFill>
                  <a:srgbClr val="FFFFFF"/>
                </a:solidFill>
                <a:latin typeface="Calibri"/>
              </a:rPr>
              <a:t>MODEL 3</a:t>
            </a:r>
          </a:p>
          <a:p>
            <a:r>
              <a:rPr lang="en-GB" sz="1500" b="1" spc="-1">
                <a:solidFill>
                  <a:srgbClr val="FFFFFF"/>
                </a:solidFill>
                <a:latin typeface="Calibri"/>
              </a:rPr>
              <a:t>(Random Forest)</a:t>
            </a:r>
            <a:endParaRPr lang="en-GB" sz="1500" b="1" u="sng" spc="-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217" name="Table 63"/>
          <p:cNvGraphicFramePr/>
          <p:nvPr>
            <p:extLst>
              <p:ext uri="{D42A27DB-BD31-4B8C-83A1-F6EECF244321}">
                <p14:modId xmlns:p14="http://schemas.microsoft.com/office/powerpoint/2010/main" val="3473772462"/>
              </p:ext>
            </p:extLst>
          </p:nvPr>
        </p:nvGraphicFramePr>
        <p:xfrm>
          <a:off x="6369169" y="2415396"/>
          <a:ext cx="2223258" cy="3585010"/>
        </p:xfrm>
        <a:graphic>
          <a:graphicData uri="http://schemas.openxmlformats.org/drawingml/2006/table">
            <a:tbl>
              <a:tblPr>
                <a:effectLst>
                  <a:outerShdw blurRad="50760" dist="63360" dir="5400000">
                    <a:srgbClr val="000000">
                      <a:alpha val="40000"/>
                    </a:srgbClr>
                  </a:outerShdw>
                </a:effectLst>
              </a:tblPr>
              <a:tblGrid>
                <a:gridCol w="1111629">
                  <a:extLst>
                    <a:ext uri="{9D8B030D-6E8A-4147-A177-3AD203B41FA5}">
                      <a16:colId xmlns:a16="http://schemas.microsoft.com/office/drawing/2014/main" val="2669937988"/>
                    </a:ext>
                  </a:extLst>
                </a:gridCol>
                <a:gridCol w="111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571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  <a:endParaRPr lang="en-US"/>
                    </a:p>
                  </a:txBody>
                  <a:tcPr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B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814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76%</a:t>
                      </a:r>
                      <a:endParaRPr lang="en-GB" sz="2400" b="1" strike="noStrike" spc="-1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75%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875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76%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875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75%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875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75%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8" name="Table 63"/>
          <p:cNvGraphicFramePr/>
          <p:nvPr>
            <p:extLst>
              <p:ext uri="{D42A27DB-BD31-4B8C-83A1-F6EECF244321}">
                <p14:modId xmlns:p14="http://schemas.microsoft.com/office/powerpoint/2010/main" val="553727212"/>
              </p:ext>
            </p:extLst>
          </p:nvPr>
        </p:nvGraphicFramePr>
        <p:xfrm>
          <a:off x="9293400" y="2512080"/>
          <a:ext cx="2157120" cy="3488400"/>
        </p:xfrm>
        <a:graphic>
          <a:graphicData uri="http://schemas.openxmlformats.org/drawingml/2006/table">
            <a:tbl>
              <a:tblPr>
                <a:effectLst>
                  <a:outerShdw blurRad="50760" dist="63360" dir="5400000">
                    <a:srgbClr val="000000">
                      <a:alpha val="40000"/>
                    </a:srgbClr>
                  </a:outerShdw>
                </a:effectLst>
              </a:tblPr>
              <a:tblGrid>
                <a:gridCol w="10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99%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94%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100%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94%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100%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95%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100%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95%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9" name="TextBox 86"/>
          <p:cNvSpPr/>
          <p:nvPr/>
        </p:nvSpPr>
        <p:spPr>
          <a:xfrm>
            <a:off x="4059194" y="70757"/>
            <a:ext cx="534816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GB" sz="4000" b="1" strike="noStrike" spc="-1">
                <a:solidFill>
                  <a:srgbClr val="FFFFFF"/>
                </a:solidFill>
                <a:latin typeface="Calibri"/>
              </a:rPr>
              <a:t>MODELS COMPARISION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126"/>
          <p:cNvGrpSpPr/>
          <p:nvPr/>
        </p:nvGrpSpPr>
        <p:grpSpPr>
          <a:xfrm>
            <a:off x="254375" y="524630"/>
            <a:ext cx="1499897" cy="2793524"/>
            <a:chOff x="249416" y="513720"/>
            <a:chExt cx="1594504" cy="2726280"/>
          </a:xfrm>
        </p:grpSpPr>
        <p:sp>
          <p:nvSpPr>
            <p:cNvPr id="222" name="Hexagon 67"/>
            <p:cNvSpPr/>
            <p:nvPr/>
          </p:nvSpPr>
          <p:spPr>
            <a:xfrm rot="16200000">
              <a:off x="564840" y="2241360"/>
              <a:ext cx="917640" cy="107964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Arrow: Pentagon 68"/>
            <p:cNvSpPr/>
            <p:nvPr/>
          </p:nvSpPr>
          <p:spPr>
            <a:xfrm rot="5400000">
              <a:off x="149400" y="697320"/>
              <a:ext cx="1806840" cy="14396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92D05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Straight Connector 70"/>
            <p:cNvSpPr/>
            <p:nvPr/>
          </p:nvSpPr>
          <p:spPr>
            <a:xfrm flipH="1">
              <a:off x="483840" y="1694880"/>
              <a:ext cx="1288440" cy="1063800"/>
            </a:xfrm>
            <a:prstGeom prst="line">
              <a:avLst/>
            </a:prstGeom>
            <a:ln w="38100" cap="rnd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TextBox 117"/>
            <p:cNvSpPr/>
            <p:nvPr/>
          </p:nvSpPr>
          <p:spPr>
            <a:xfrm>
              <a:off x="249416" y="998055"/>
              <a:ext cx="1594504" cy="3890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pc="-1">
                  <a:solidFill>
                    <a:srgbClr val="FFFFFF"/>
                  </a:solidFill>
                  <a:latin typeface="Calibri"/>
                </a:rPr>
                <a:t>Sum_Metric</a:t>
              </a:r>
              <a:endParaRPr lang="en-GB" sz="2000" b="1" strike="noStrike" spc="-1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228" name="Group 127"/>
          <p:cNvGrpSpPr/>
          <p:nvPr/>
        </p:nvGrpSpPr>
        <p:grpSpPr>
          <a:xfrm>
            <a:off x="1858335" y="1435547"/>
            <a:ext cx="1194713" cy="2834931"/>
            <a:chOff x="1565174" y="1299196"/>
            <a:chExt cx="8299249" cy="6009206"/>
          </a:xfrm>
        </p:grpSpPr>
        <p:sp>
          <p:nvSpPr>
            <p:cNvPr id="229" name="Hexagon 74"/>
            <p:cNvSpPr/>
            <p:nvPr/>
          </p:nvSpPr>
          <p:spPr>
            <a:xfrm rot="16200000">
              <a:off x="4701596" y="2374682"/>
              <a:ext cx="2000230" cy="786721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Arrow: Pentagon 75"/>
            <p:cNvSpPr/>
            <p:nvPr/>
          </p:nvSpPr>
          <p:spPr>
            <a:xfrm rot="5400000">
              <a:off x="3702291" y="-837921"/>
              <a:ext cx="3956272" cy="8230505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99190B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TextBox 113"/>
            <p:cNvSpPr/>
            <p:nvPr/>
          </p:nvSpPr>
          <p:spPr>
            <a:xfrm flipH="1">
              <a:off x="1765578" y="2521310"/>
              <a:ext cx="8098845" cy="84502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r>
                <a:rPr lang="en-GB" sz="2000" b="1" spc="-1">
                  <a:solidFill>
                    <a:srgbClr val="FFFFFF"/>
                  </a:solidFill>
                  <a:latin typeface="Calibri"/>
                </a:rPr>
                <a:t>Rating's</a:t>
              </a:r>
            </a:p>
          </p:txBody>
        </p:sp>
      </p:grpSp>
      <p:grpSp>
        <p:nvGrpSpPr>
          <p:cNvPr id="235" name="Group 128"/>
          <p:cNvGrpSpPr/>
          <p:nvPr/>
        </p:nvGrpSpPr>
        <p:grpSpPr>
          <a:xfrm>
            <a:off x="3350880" y="2159820"/>
            <a:ext cx="1270800" cy="2817230"/>
            <a:chOff x="3350880" y="2159820"/>
            <a:chExt cx="1270800" cy="2817230"/>
          </a:xfrm>
        </p:grpSpPr>
        <p:sp>
          <p:nvSpPr>
            <p:cNvPr id="236" name="Hexagon 82"/>
            <p:cNvSpPr/>
            <p:nvPr/>
          </p:nvSpPr>
          <p:spPr>
            <a:xfrm rot="16200000">
              <a:off x="3386225" y="3919975"/>
              <a:ext cx="1034510" cy="107964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Arrow: Pentagon 83"/>
            <p:cNvSpPr/>
            <p:nvPr/>
          </p:nvSpPr>
          <p:spPr>
            <a:xfrm rot="5400000">
              <a:off x="2999880" y="2523960"/>
              <a:ext cx="1807920" cy="10796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0070C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Straight Connector 105"/>
            <p:cNvSpPr/>
            <p:nvPr/>
          </p:nvSpPr>
          <p:spPr>
            <a:xfrm flipH="1">
              <a:off x="3363840" y="3525480"/>
              <a:ext cx="1080000" cy="860400"/>
            </a:xfrm>
            <a:prstGeom prst="line">
              <a:avLst/>
            </a:prstGeom>
            <a:ln w="38100" cap="rnd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TextBox 115"/>
            <p:cNvSpPr/>
            <p:nvPr/>
          </p:nvSpPr>
          <p:spPr>
            <a:xfrm>
              <a:off x="3350880" y="2487480"/>
              <a:ext cx="1270800" cy="101420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en-GB" sz="2000" b="1" spc="-1">
                  <a:solidFill>
                    <a:srgbClr val="FFFFFF"/>
                  </a:solidFill>
                  <a:latin typeface="Calibri"/>
                </a:rPr>
                <a:t>Average</a:t>
              </a:r>
              <a:endParaRPr lang="en-GB" sz="2000" b="1" spc="-1" dirty="0">
                <a:solidFill>
                  <a:srgbClr val="FFFFFF"/>
                </a:solidFill>
                <a:latin typeface="Calibri"/>
              </a:endParaRPr>
            </a:p>
            <a:p>
              <a:r>
                <a:rPr lang="en-GB" sz="2000" b="1" spc="-1">
                  <a:solidFill>
                    <a:srgbClr val="FFFFFF"/>
                  </a:solidFill>
                  <a:latin typeface="Calibri"/>
                </a:rPr>
                <a:t>Training</a:t>
              </a:r>
            </a:p>
            <a:p>
              <a:pPr>
                <a:lnSpc>
                  <a:spcPct val="100000"/>
                </a:lnSpc>
              </a:pPr>
              <a:r>
                <a:rPr lang="en-GB" sz="2000" b="1" spc="-1">
                  <a:solidFill>
                    <a:srgbClr val="FFFFFF"/>
                  </a:solidFill>
                  <a:latin typeface="Calibri"/>
                </a:rPr>
                <a:t>Score</a:t>
              </a:r>
              <a:endParaRPr lang="en-GB"/>
            </a:p>
          </p:txBody>
        </p:sp>
      </p:grpSp>
      <p:grpSp>
        <p:nvGrpSpPr>
          <p:cNvPr id="242" name="Group 129"/>
          <p:cNvGrpSpPr/>
          <p:nvPr/>
        </p:nvGrpSpPr>
        <p:grpSpPr>
          <a:xfrm>
            <a:off x="4752469" y="3172584"/>
            <a:ext cx="1264749" cy="2758672"/>
            <a:chOff x="4803660" y="3239820"/>
            <a:chExt cx="1280651" cy="2700000"/>
          </a:xfrm>
        </p:grpSpPr>
        <p:sp>
          <p:nvSpPr>
            <p:cNvPr id="243" name="Hexagon 86"/>
            <p:cNvSpPr/>
            <p:nvPr/>
          </p:nvSpPr>
          <p:spPr>
            <a:xfrm rot="16200000">
              <a:off x="4884840" y="4941360"/>
              <a:ext cx="917280" cy="107964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Arrow: Pentagon 87"/>
            <p:cNvSpPr/>
            <p:nvPr/>
          </p:nvSpPr>
          <p:spPr>
            <a:xfrm rot="5400000">
              <a:off x="4439880" y="3603960"/>
              <a:ext cx="1807920" cy="10796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7030A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Straight Connector 106"/>
            <p:cNvSpPr/>
            <p:nvPr/>
          </p:nvSpPr>
          <p:spPr>
            <a:xfrm flipH="1">
              <a:off x="4803840" y="4592160"/>
              <a:ext cx="1080000" cy="860040"/>
            </a:xfrm>
            <a:prstGeom prst="line">
              <a:avLst/>
            </a:prstGeom>
            <a:ln w="38100" cap="rnd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TextBox 111"/>
            <p:cNvSpPr/>
            <p:nvPr/>
          </p:nvSpPr>
          <p:spPr>
            <a:xfrm>
              <a:off x="4847897" y="3739644"/>
              <a:ext cx="1236414" cy="3901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pc="-1">
                  <a:solidFill>
                    <a:srgbClr val="FFFFFF"/>
                  </a:solidFill>
                  <a:latin typeface="Calibri"/>
                </a:rPr>
                <a:t>Age</a:t>
              </a:r>
              <a:endParaRPr lang="en-GB" sz="2000" b="1" spc="-1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249" name="Group 130"/>
          <p:cNvGrpSpPr/>
          <p:nvPr/>
        </p:nvGrpSpPr>
        <p:grpSpPr>
          <a:xfrm>
            <a:off x="6244562" y="3172296"/>
            <a:ext cx="1290696" cy="2806600"/>
            <a:chOff x="2117907" y="2381191"/>
            <a:chExt cx="5361322" cy="3608876"/>
          </a:xfrm>
        </p:grpSpPr>
        <p:sp>
          <p:nvSpPr>
            <p:cNvPr id="250" name="Hexagon 90"/>
            <p:cNvSpPr/>
            <p:nvPr/>
          </p:nvSpPr>
          <p:spPr>
            <a:xfrm rot="16200000">
              <a:off x="3754765" y="3111395"/>
              <a:ext cx="1269010" cy="4488333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Arrow: Pentagon 91"/>
            <p:cNvSpPr/>
            <p:nvPr/>
          </p:nvSpPr>
          <p:spPr>
            <a:xfrm rot="5400000">
              <a:off x="3171365" y="1355307"/>
              <a:ext cx="2314821" cy="4366589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00800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TextBox 112"/>
            <p:cNvSpPr/>
            <p:nvPr/>
          </p:nvSpPr>
          <p:spPr>
            <a:xfrm>
              <a:off x="2117907" y="2916854"/>
              <a:ext cx="5361322" cy="90836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r>
                <a:rPr lang="en-GB" sz="2000" b="1" spc="-1">
                  <a:solidFill>
                    <a:srgbClr val="FFFFFF"/>
                  </a:solidFill>
                  <a:latin typeface="Calibri"/>
                </a:rPr>
                <a:t>Total</a:t>
              </a:r>
              <a:endParaRPr lang="en-US"/>
            </a:p>
            <a:p>
              <a:r>
                <a:rPr lang="en-GB" sz="2000" b="1" spc="-1">
                  <a:solidFill>
                    <a:srgbClr val="FFFFFF"/>
                  </a:solidFill>
                  <a:latin typeface="Calibri"/>
                </a:rPr>
                <a:t>Score</a:t>
              </a:r>
              <a:endParaRPr lang="en-GB"/>
            </a:p>
          </p:txBody>
        </p:sp>
      </p:grpSp>
      <p:grpSp>
        <p:nvGrpSpPr>
          <p:cNvPr id="256" name="Group 131"/>
          <p:cNvGrpSpPr/>
          <p:nvPr/>
        </p:nvGrpSpPr>
        <p:grpSpPr>
          <a:xfrm>
            <a:off x="7683659" y="2159820"/>
            <a:ext cx="1146875" cy="2778442"/>
            <a:chOff x="7683659" y="2159820"/>
            <a:chExt cx="1146875" cy="2778442"/>
          </a:xfrm>
        </p:grpSpPr>
        <p:sp>
          <p:nvSpPr>
            <p:cNvPr id="257" name="Hexagon 94"/>
            <p:cNvSpPr/>
            <p:nvPr/>
          </p:nvSpPr>
          <p:spPr>
            <a:xfrm rot="16200000">
              <a:off x="7764839" y="3872566"/>
              <a:ext cx="984516" cy="1146875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Arrow: Pentagon 95"/>
            <p:cNvSpPr/>
            <p:nvPr/>
          </p:nvSpPr>
          <p:spPr>
            <a:xfrm rot="5400000">
              <a:off x="7364704" y="2523960"/>
              <a:ext cx="1807920" cy="10796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FFC00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Straight Connector 108"/>
            <p:cNvSpPr/>
            <p:nvPr/>
          </p:nvSpPr>
          <p:spPr>
            <a:xfrm flipH="1">
              <a:off x="7693200" y="3520080"/>
              <a:ext cx="1080000" cy="860400"/>
            </a:xfrm>
            <a:prstGeom prst="line">
              <a:avLst/>
            </a:prstGeom>
            <a:ln w="38100" cap="rnd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116"/>
            <p:cNvSpPr/>
            <p:nvPr/>
          </p:nvSpPr>
          <p:spPr>
            <a:xfrm rot="16200000">
              <a:off x="7458237" y="2809425"/>
              <a:ext cx="1674212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r>
                <a:rPr lang="en-IN" sz="2000" b="1" spc="-1">
                  <a:solidFill>
                    <a:schemeClr val="bg1"/>
                  </a:solidFill>
                </a:rPr>
                <a:t>Department</a:t>
              </a:r>
              <a:endParaRPr lang="en-IN" sz="2000" b="1" spc="-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3" name="Group 132"/>
          <p:cNvGrpSpPr/>
          <p:nvPr/>
        </p:nvGrpSpPr>
        <p:grpSpPr>
          <a:xfrm>
            <a:off x="9064260" y="1437300"/>
            <a:ext cx="1499220" cy="2870609"/>
            <a:chOff x="9064260" y="1437300"/>
            <a:chExt cx="1499220" cy="2870609"/>
          </a:xfrm>
        </p:grpSpPr>
        <p:sp>
          <p:nvSpPr>
            <p:cNvPr id="264" name="Hexagon 98"/>
            <p:cNvSpPr/>
            <p:nvPr/>
          </p:nvSpPr>
          <p:spPr>
            <a:xfrm rot="16200000">
              <a:off x="9160016" y="3197389"/>
              <a:ext cx="1085368" cy="1135671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Arrow: Pentagon 99"/>
            <p:cNvSpPr/>
            <p:nvPr/>
          </p:nvSpPr>
          <p:spPr>
            <a:xfrm rot="5400000">
              <a:off x="8754120" y="1747440"/>
              <a:ext cx="1807920" cy="11876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FF000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Straight Connector 109"/>
            <p:cNvSpPr/>
            <p:nvPr/>
          </p:nvSpPr>
          <p:spPr>
            <a:xfrm flipH="1">
              <a:off x="9123840" y="2758680"/>
              <a:ext cx="1127880" cy="916200"/>
            </a:xfrm>
            <a:prstGeom prst="line">
              <a:avLst/>
            </a:prstGeom>
            <a:ln w="38100" cap="rnd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TextBox 119"/>
            <p:cNvSpPr/>
            <p:nvPr/>
          </p:nvSpPr>
          <p:spPr>
            <a:xfrm>
              <a:off x="9123840" y="1770773"/>
              <a:ext cx="1439640" cy="101420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pc="-1">
                  <a:solidFill>
                    <a:srgbClr val="FFFFFF"/>
                  </a:solidFill>
                  <a:latin typeface="Calibri"/>
                </a:rPr>
                <a:t>Length</a:t>
              </a:r>
              <a:endParaRPr lang="en-GB" sz="2000" b="1" spc="-1" dirty="0">
                <a:solidFill>
                  <a:srgbClr val="FFFFFF"/>
                </a:solidFill>
                <a:latin typeface="Calibri"/>
              </a:endParaRPr>
            </a:p>
            <a:p>
              <a:r>
                <a:rPr lang="en-GB" sz="2000" b="1" spc="-1">
                  <a:solidFill>
                    <a:srgbClr val="FFFFFF"/>
                  </a:solidFill>
                  <a:latin typeface="Calibri"/>
                </a:rPr>
                <a:t>Of</a:t>
              </a:r>
            </a:p>
            <a:p>
              <a:r>
                <a:rPr lang="en-GB" sz="2000" b="1" spc="-1">
                  <a:solidFill>
                    <a:srgbClr val="FFFFFF"/>
                  </a:solidFill>
                  <a:latin typeface="Calibri"/>
                </a:rPr>
                <a:t>Service</a:t>
              </a:r>
              <a:endParaRPr lang="en-GB" sz="2000" b="1" spc="-1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270" name="Group 133"/>
          <p:cNvGrpSpPr/>
          <p:nvPr/>
        </p:nvGrpSpPr>
        <p:grpSpPr>
          <a:xfrm>
            <a:off x="10419840" y="521280"/>
            <a:ext cx="1693119" cy="2718720"/>
            <a:chOff x="10419840" y="521280"/>
            <a:chExt cx="1693119" cy="2718720"/>
          </a:xfrm>
        </p:grpSpPr>
        <p:sp>
          <p:nvSpPr>
            <p:cNvPr id="271" name="Hexagon 78"/>
            <p:cNvSpPr/>
            <p:nvPr/>
          </p:nvSpPr>
          <p:spPr>
            <a:xfrm rot="16200000">
              <a:off x="10644840" y="2241360"/>
              <a:ext cx="917640" cy="107964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Arrow: Pentagon 79"/>
            <p:cNvSpPr/>
            <p:nvPr/>
          </p:nvSpPr>
          <p:spPr>
            <a:xfrm rot="5400000">
              <a:off x="10236240" y="704880"/>
              <a:ext cx="1806840" cy="14396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F5AD7A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Straight Connector 110"/>
            <p:cNvSpPr/>
            <p:nvPr/>
          </p:nvSpPr>
          <p:spPr>
            <a:xfrm flipH="1">
              <a:off x="10570320" y="1707480"/>
              <a:ext cx="1288800" cy="1063800"/>
            </a:xfrm>
            <a:prstGeom prst="line">
              <a:avLst/>
            </a:prstGeom>
            <a:ln w="38100" cap="rnd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114"/>
            <p:cNvSpPr/>
            <p:nvPr/>
          </p:nvSpPr>
          <p:spPr>
            <a:xfrm>
              <a:off x="10496919" y="854848"/>
              <a:ext cx="1616040" cy="70643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en-GB" sz="2000" b="1" spc="-1">
                  <a:solidFill>
                    <a:srgbClr val="FFFFFF"/>
                  </a:solidFill>
                  <a:latin typeface="Calibri"/>
                </a:rPr>
                <a:t>Kpi's Met &gt; 80%</a:t>
              </a:r>
              <a:endParaRPr lang="en-GB" sz="2000" b="1" spc="-1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76" name="TextBox 158"/>
          <p:cNvSpPr/>
          <p:nvPr/>
        </p:nvSpPr>
        <p:spPr>
          <a:xfrm>
            <a:off x="4577400" y="0"/>
            <a:ext cx="30366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000" b="1" strike="noStrike" spc="-1">
                <a:solidFill>
                  <a:srgbClr val="FFFFFF"/>
                </a:solidFill>
                <a:latin typeface="Calibri"/>
              </a:rPr>
              <a:t>Key Insights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77" name="TextBox 159"/>
          <p:cNvSpPr/>
          <p:nvPr/>
        </p:nvSpPr>
        <p:spPr>
          <a:xfrm>
            <a:off x="4298125" y="6417674"/>
            <a:ext cx="35881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endParaRPr lang="en-IN" sz="1800" b="0" strike="noStrike" spc="-1" dirty="0">
              <a:latin typeface="Calibri"/>
            </a:endParaRPr>
          </a:p>
        </p:txBody>
      </p:sp>
      <p:sp>
        <p:nvSpPr>
          <p:cNvPr id="80" name="TextBox 1">
            <a:extLst>
              <a:ext uri="{FF2B5EF4-FFF2-40B4-BE49-F238E27FC236}">
                <a16:creationId xmlns:a16="http://schemas.microsoft.com/office/drawing/2014/main" id="{BA6B7D8C-22BA-4A99-9132-A3C32B210FCB}"/>
              </a:ext>
            </a:extLst>
          </p:cNvPr>
          <p:cNvSpPr txBox="1"/>
          <p:nvPr/>
        </p:nvSpPr>
        <p:spPr>
          <a:xfrm>
            <a:off x="3043516" y="757518"/>
            <a:ext cx="594808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Important features that Influence the Problem.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57DC2FC-3A3A-46C4-83FC-AD35A618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0" y="2552145"/>
            <a:ext cx="412378" cy="48744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13DC850-2A79-4D85-82B0-AAFD91B7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32" y="4210077"/>
            <a:ext cx="524437" cy="535643"/>
          </a:xfrm>
          <a:prstGeom prst="rect">
            <a:avLst/>
          </a:prstGeom>
        </p:spPr>
      </p:pic>
      <p:pic>
        <p:nvPicPr>
          <p:cNvPr id="9" name="Graphic 9" descr="Tally with solid fill">
            <a:extLst>
              <a:ext uri="{FF2B5EF4-FFF2-40B4-BE49-F238E27FC236}">
                <a16:creationId xmlns:a16="http://schemas.microsoft.com/office/drawing/2014/main" id="{6406F6B0-679E-4F11-8C11-FF7C83034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9241" y="5168152"/>
            <a:ext cx="600636" cy="600637"/>
          </a:xfrm>
          <a:prstGeom prst="rect">
            <a:avLst/>
          </a:prstGeom>
        </p:spPr>
      </p:pic>
      <p:pic>
        <p:nvPicPr>
          <p:cNvPr id="10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AF8F31F9-D73D-4F59-9FB7-863B0B51F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487" y="4040767"/>
            <a:ext cx="647701" cy="63664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6AEAB4F-5AD4-438F-944D-15A147414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0017" y="3346076"/>
            <a:ext cx="770966" cy="804583"/>
          </a:xfrm>
          <a:prstGeom prst="rect">
            <a:avLst/>
          </a:prstGeom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982524AF-DDE7-4834-8CA6-73D7C8045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8500" y="2521324"/>
            <a:ext cx="515471" cy="515471"/>
          </a:xfrm>
          <a:prstGeom prst="rect">
            <a:avLst/>
          </a:prstGeom>
        </p:spPr>
      </p:pic>
      <p:pic>
        <p:nvPicPr>
          <p:cNvPr id="21" name="Graphic 21" descr="Rating with solid fill">
            <a:extLst>
              <a:ext uri="{FF2B5EF4-FFF2-40B4-BE49-F238E27FC236}">
                <a16:creationId xmlns:a16="http://schemas.microsoft.com/office/drawing/2014/main" id="{FDD616CE-43F9-4F94-AE53-78530F5808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7510" y="3431528"/>
            <a:ext cx="701489" cy="701489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DDD363A1-C6FE-46BF-AE24-4A871FA6D9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7824" y="5154706"/>
            <a:ext cx="616324" cy="638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: Shape 27"/>
          <p:cNvSpPr/>
          <p:nvPr/>
        </p:nvSpPr>
        <p:spPr>
          <a:xfrm>
            <a:off x="-2183040" y="-885600"/>
            <a:ext cx="7773840" cy="4893120"/>
          </a:xfrm>
          <a:custGeom>
            <a:avLst/>
            <a:gdLst/>
            <a:ahLst/>
            <a:cxn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TextBox 28"/>
          <p:cNvSpPr/>
          <p:nvPr/>
        </p:nvSpPr>
        <p:spPr>
          <a:xfrm>
            <a:off x="103680" y="5882040"/>
            <a:ext cx="516564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</a:rPr>
              <a:t>Preventing Measures</a:t>
            </a:r>
            <a:endParaRPr lang="en-IN" sz="4000" b="0" strike="noStrike" spc="-1">
              <a:latin typeface="Arial"/>
            </a:endParaRPr>
          </a:p>
        </p:txBody>
      </p:sp>
      <p:grpSp>
        <p:nvGrpSpPr>
          <p:cNvPr id="280" name="Group 132"/>
          <p:cNvGrpSpPr/>
          <p:nvPr/>
        </p:nvGrpSpPr>
        <p:grpSpPr>
          <a:xfrm>
            <a:off x="107462" y="-11855"/>
            <a:ext cx="1799640" cy="5172120"/>
            <a:chOff x="0" y="-5160240"/>
            <a:chExt cx="1799640" cy="5172120"/>
          </a:xfrm>
        </p:grpSpPr>
        <p:sp>
          <p:nvSpPr>
            <p:cNvPr id="281" name="Circle: Hollow 55"/>
            <p:cNvSpPr/>
            <p:nvPr/>
          </p:nvSpPr>
          <p:spPr>
            <a:xfrm>
              <a:off x="0" y="-1787760"/>
              <a:ext cx="1799640" cy="1799640"/>
            </a:xfrm>
            <a:prstGeom prst="donut">
              <a:avLst>
                <a:gd name="adj" fmla="val 6412"/>
              </a:avLst>
            </a:prstGeom>
            <a:solidFill>
              <a:srgbClr val="9919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TextBox 65"/>
            <p:cNvSpPr/>
            <p:nvPr/>
          </p:nvSpPr>
          <p:spPr>
            <a:xfrm>
              <a:off x="218340" y="-1482376"/>
              <a:ext cx="1480320" cy="119887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en-IN" spc="-1">
                  <a:latin typeface="Calibri"/>
                </a:rPr>
                <a:t>Experienced</a:t>
              </a:r>
              <a:endParaRPr lang="en-US">
                <a:latin typeface="Arial"/>
              </a:endParaRPr>
            </a:p>
            <a:p>
              <a:r>
                <a:rPr lang="en-IN" spc="-1" dirty="0">
                  <a:latin typeface="Calibri"/>
                </a:rPr>
                <a:t>Trainers to </a:t>
              </a:r>
              <a:r>
                <a:rPr lang="en-IN" spc="-1">
                  <a:latin typeface="Calibri"/>
                </a:rPr>
                <a:t>Train Employees.</a:t>
              </a:r>
              <a:endParaRPr lang="en-US"/>
            </a:p>
          </p:txBody>
        </p:sp>
        <p:sp>
          <p:nvSpPr>
            <p:cNvPr id="283" name="Straight Connector 86"/>
            <p:cNvSpPr/>
            <p:nvPr/>
          </p:nvSpPr>
          <p:spPr>
            <a:xfrm flipH="1">
              <a:off x="885600" y="-5160240"/>
              <a:ext cx="14040" cy="33768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4" name="Group 133"/>
          <p:cNvGrpSpPr/>
          <p:nvPr/>
        </p:nvGrpSpPr>
        <p:grpSpPr>
          <a:xfrm>
            <a:off x="1942397" y="-658"/>
            <a:ext cx="2541358" cy="4298760"/>
            <a:chOff x="1903320" y="-4299120"/>
            <a:chExt cx="2541358" cy="4298760"/>
          </a:xfrm>
        </p:grpSpPr>
        <p:sp>
          <p:nvSpPr>
            <p:cNvPr id="285" name="Circle: Hollow 56"/>
            <p:cNvSpPr/>
            <p:nvPr/>
          </p:nvSpPr>
          <p:spPr>
            <a:xfrm>
              <a:off x="1903320" y="-2520000"/>
              <a:ext cx="2519640" cy="2519640"/>
            </a:xfrm>
            <a:prstGeom prst="donut">
              <a:avLst>
                <a:gd name="adj" fmla="val 6412"/>
              </a:avLst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Straight Connector 90"/>
            <p:cNvSpPr/>
            <p:nvPr/>
          </p:nvSpPr>
          <p:spPr>
            <a:xfrm>
              <a:off x="3163320" y="-4299120"/>
              <a:ext cx="360" cy="18018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TextBox 128"/>
            <p:cNvSpPr/>
            <p:nvPr/>
          </p:nvSpPr>
          <p:spPr>
            <a:xfrm>
              <a:off x="2261638" y="-2019911"/>
              <a:ext cx="2183040" cy="126043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en-GB" sz="1900" spc="-1" dirty="0">
                  <a:latin typeface="Calibri"/>
                </a:rPr>
                <a:t>Showing No Discrimination and Partiality towards </a:t>
              </a:r>
              <a:r>
                <a:rPr lang="en-GB" sz="1900" spc="-1">
                  <a:latin typeface="Calibri"/>
                </a:rPr>
                <a:t>Employee's.</a:t>
              </a:r>
              <a:endParaRPr lang="en-GB" sz="1900" b="0" strike="noStrike" spc="-1" dirty="0">
                <a:latin typeface="Calibri"/>
              </a:endParaRPr>
            </a:p>
          </p:txBody>
        </p:sp>
      </p:grpSp>
      <p:grpSp>
        <p:nvGrpSpPr>
          <p:cNvPr id="288" name="Group 134"/>
          <p:cNvGrpSpPr/>
          <p:nvPr/>
        </p:nvGrpSpPr>
        <p:grpSpPr>
          <a:xfrm>
            <a:off x="4502095" y="1025"/>
            <a:ext cx="2159640" cy="5261400"/>
            <a:chOff x="4443480" y="-5274360"/>
            <a:chExt cx="2159640" cy="5261400"/>
          </a:xfrm>
        </p:grpSpPr>
        <p:sp>
          <p:nvSpPr>
            <p:cNvPr id="289" name="Circle: Hollow 67"/>
            <p:cNvSpPr/>
            <p:nvPr/>
          </p:nvSpPr>
          <p:spPr>
            <a:xfrm>
              <a:off x="4443480" y="-2172600"/>
              <a:ext cx="2159640" cy="2159640"/>
            </a:xfrm>
            <a:prstGeom prst="donut">
              <a:avLst>
                <a:gd name="adj" fmla="val 6412"/>
              </a:avLst>
            </a:prstGeom>
            <a:solidFill>
              <a:srgbClr val="F5A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Straight Connector 92"/>
            <p:cNvSpPr/>
            <p:nvPr/>
          </p:nvSpPr>
          <p:spPr>
            <a:xfrm>
              <a:off x="5512680" y="-5274360"/>
              <a:ext cx="10800" cy="310176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TextBox 129"/>
            <p:cNvSpPr/>
            <p:nvPr/>
          </p:nvSpPr>
          <p:spPr>
            <a:xfrm>
              <a:off x="4780885" y="-1584971"/>
              <a:ext cx="1480320" cy="101420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en-GB" sz="2000" spc="-1" dirty="0">
                  <a:latin typeface="Calibri"/>
                </a:rPr>
                <a:t>Use of Advanced Technology.</a:t>
              </a:r>
              <a:endParaRPr lang="en-GB" sz="2000" b="0" strike="noStrike" spc="-1" dirty="0">
                <a:latin typeface="Calibri"/>
              </a:endParaRPr>
            </a:p>
          </p:txBody>
        </p:sp>
      </p:grpSp>
      <p:grpSp>
        <p:nvGrpSpPr>
          <p:cNvPr id="292" name="Group 135"/>
          <p:cNvGrpSpPr/>
          <p:nvPr/>
        </p:nvGrpSpPr>
        <p:grpSpPr>
          <a:xfrm>
            <a:off x="7013243" y="-724"/>
            <a:ext cx="2519640" cy="4361760"/>
            <a:chOff x="6925320" y="-4357800"/>
            <a:chExt cx="2519640" cy="4361760"/>
          </a:xfrm>
        </p:grpSpPr>
        <p:sp>
          <p:nvSpPr>
            <p:cNvPr id="293" name="Circle: Hollow 76"/>
            <p:cNvSpPr/>
            <p:nvPr/>
          </p:nvSpPr>
          <p:spPr>
            <a:xfrm>
              <a:off x="6925320" y="-2515680"/>
              <a:ext cx="2519640" cy="2519640"/>
            </a:xfrm>
            <a:prstGeom prst="donut">
              <a:avLst>
                <a:gd name="adj" fmla="val 6412"/>
              </a:avLst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Straight Connector 120"/>
            <p:cNvSpPr/>
            <p:nvPr/>
          </p:nvSpPr>
          <p:spPr>
            <a:xfrm>
              <a:off x="8167680" y="-4357800"/>
              <a:ext cx="17280" cy="184212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TextBox 130"/>
            <p:cNvSpPr/>
            <p:nvPr/>
          </p:nvSpPr>
          <p:spPr>
            <a:xfrm>
              <a:off x="7357335" y="-2009890"/>
              <a:ext cx="1656166" cy="132198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r>
                <a:rPr lang="en-GB" sz="2000" spc="-1" dirty="0">
                  <a:latin typeface="Calibri"/>
                </a:rPr>
                <a:t>Better Security and </a:t>
              </a:r>
              <a:r>
                <a:rPr lang="en-GB" sz="2000" spc="-1">
                  <a:latin typeface="Calibri"/>
                </a:rPr>
                <a:t>Friendly Environment.</a:t>
              </a:r>
              <a:endParaRPr lang="en-GB" sz="2000" b="0" strike="noStrike" spc="-1">
                <a:latin typeface="Calibri"/>
              </a:endParaRPr>
            </a:p>
          </p:txBody>
        </p:sp>
      </p:grpSp>
      <p:grpSp>
        <p:nvGrpSpPr>
          <p:cNvPr id="296" name="Group 136"/>
          <p:cNvGrpSpPr/>
          <p:nvPr/>
        </p:nvGrpSpPr>
        <p:grpSpPr>
          <a:xfrm>
            <a:off x="9673348" y="-8745"/>
            <a:ext cx="2519640" cy="5182920"/>
            <a:chOff x="9644040" y="-5274360"/>
            <a:chExt cx="2519640" cy="5182920"/>
          </a:xfrm>
        </p:grpSpPr>
        <p:sp>
          <p:nvSpPr>
            <p:cNvPr id="297" name="Circle: Hollow 106"/>
            <p:cNvSpPr/>
            <p:nvPr/>
          </p:nvSpPr>
          <p:spPr>
            <a:xfrm>
              <a:off x="9644040" y="-2611080"/>
              <a:ext cx="2519640" cy="2519640"/>
            </a:xfrm>
            <a:prstGeom prst="donut">
              <a:avLst>
                <a:gd name="adj" fmla="val 6412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Straight Connector 121"/>
            <p:cNvSpPr/>
            <p:nvPr/>
          </p:nvSpPr>
          <p:spPr>
            <a:xfrm>
              <a:off x="10893600" y="-5274360"/>
              <a:ext cx="10440" cy="266328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TextBox 131"/>
            <p:cNvSpPr/>
            <p:nvPr/>
          </p:nvSpPr>
          <p:spPr>
            <a:xfrm>
              <a:off x="10136510" y="-2050867"/>
              <a:ext cx="1659614" cy="132198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r>
                <a:rPr lang="en-GB" sz="2000" spc="-1" dirty="0">
                  <a:latin typeface="Calibri"/>
                </a:rPr>
                <a:t>Spreading </a:t>
              </a:r>
              <a:r>
                <a:rPr lang="en-GB" sz="2000" spc="-1">
                  <a:latin typeface="Calibri"/>
                </a:rPr>
                <a:t>Positivity</a:t>
              </a:r>
              <a:r>
                <a:rPr lang="en-GB" sz="2000" spc="-1" dirty="0">
                  <a:latin typeface="Calibri"/>
                </a:rPr>
                <a:t> Around the</a:t>
              </a:r>
              <a:endParaRPr lang="en-US" dirty="0">
                <a:latin typeface="Arial"/>
              </a:endParaRPr>
            </a:p>
            <a:p>
              <a:r>
                <a:rPr lang="en-GB" sz="2000" spc="-1">
                  <a:latin typeface="Calibri"/>
                </a:rPr>
                <a:t>Organisation.</a:t>
              </a:r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traight Connector 73"/>
          <p:cNvSpPr/>
          <p:nvPr/>
        </p:nvSpPr>
        <p:spPr>
          <a:xfrm flipH="1" flipV="1">
            <a:off x="4458240" y="-4320"/>
            <a:ext cx="10440" cy="1207440"/>
          </a:xfrm>
          <a:prstGeom prst="line">
            <a:avLst/>
          </a:prstGeom>
          <a:ln w="25400"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Straight Connector 89"/>
          <p:cNvSpPr/>
          <p:nvPr/>
        </p:nvSpPr>
        <p:spPr>
          <a:xfrm flipH="1" flipV="1">
            <a:off x="7328160" y="-4320"/>
            <a:ext cx="10800" cy="1207440"/>
          </a:xfrm>
          <a:prstGeom prst="line">
            <a:avLst/>
          </a:prstGeom>
          <a:ln w="25400"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TextBox 28"/>
          <p:cNvSpPr/>
          <p:nvPr/>
        </p:nvSpPr>
        <p:spPr>
          <a:xfrm>
            <a:off x="4105440" y="-82440"/>
            <a:ext cx="452916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</a:rPr>
              <a:t>Recommendation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303" name="Oval 4"/>
          <p:cNvSpPr/>
          <p:nvPr/>
        </p:nvSpPr>
        <p:spPr>
          <a:xfrm>
            <a:off x="905400" y="2619360"/>
            <a:ext cx="1487160" cy="551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Oval 9"/>
          <p:cNvSpPr/>
          <p:nvPr/>
        </p:nvSpPr>
        <p:spPr>
          <a:xfrm>
            <a:off x="1095480" y="2401906"/>
            <a:ext cx="1006200" cy="107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Right Triangle 1"/>
          <p:cNvSpPr/>
          <p:nvPr/>
        </p:nvSpPr>
        <p:spPr>
          <a:xfrm>
            <a:off x="1568520" y="1175760"/>
            <a:ext cx="850320" cy="1739160"/>
          </a:xfrm>
          <a:custGeom>
            <a:avLst/>
            <a:gdLst/>
            <a:ahLst/>
            <a:cxn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Right Triangle 1"/>
          <p:cNvSpPr/>
          <p:nvPr/>
        </p:nvSpPr>
        <p:spPr>
          <a:xfrm>
            <a:off x="1513440" y="1295640"/>
            <a:ext cx="536760" cy="1386360"/>
          </a:xfrm>
          <a:custGeom>
            <a:avLst/>
            <a:gdLst/>
            <a:ahLst/>
            <a:cxn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ight Triangle 1"/>
          <p:cNvSpPr/>
          <p:nvPr/>
        </p:nvSpPr>
        <p:spPr>
          <a:xfrm flipH="1">
            <a:off x="891360" y="1175760"/>
            <a:ext cx="907200" cy="1733400"/>
          </a:xfrm>
          <a:custGeom>
            <a:avLst/>
            <a:gdLst/>
            <a:ahLst/>
            <a:cxn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Freeform: Shape 63"/>
          <p:cNvSpPr/>
          <p:nvPr/>
        </p:nvSpPr>
        <p:spPr>
          <a:xfrm rot="1932000">
            <a:off x="1051920" y="1177200"/>
            <a:ext cx="530640" cy="1840320"/>
          </a:xfrm>
          <a:custGeom>
            <a:avLst/>
            <a:gdLst/>
            <a:ahLst/>
            <a:cxn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Oval 65"/>
          <p:cNvSpPr/>
          <p:nvPr/>
        </p:nvSpPr>
        <p:spPr>
          <a:xfrm>
            <a:off x="-103320" y="5829126"/>
            <a:ext cx="3233160" cy="102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Straight Connector 15"/>
          <p:cNvSpPr/>
          <p:nvPr/>
        </p:nvSpPr>
        <p:spPr>
          <a:xfrm flipH="1" flipV="1">
            <a:off x="1537560" y="-33120"/>
            <a:ext cx="10440" cy="1207800"/>
          </a:xfrm>
          <a:prstGeom prst="line">
            <a:avLst/>
          </a:prstGeom>
          <a:ln w="25400"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Oval 67"/>
          <p:cNvSpPr/>
          <p:nvPr/>
        </p:nvSpPr>
        <p:spPr>
          <a:xfrm>
            <a:off x="3785400" y="2610720"/>
            <a:ext cx="1487160" cy="551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Right Triangle 1"/>
          <p:cNvSpPr/>
          <p:nvPr/>
        </p:nvSpPr>
        <p:spPr>
          <a:xfrm>
            <a:off x="4448520" y="1167120"/>
            <a:ext cx="850320" cy="1739160"/>
          </a:xfrm>
          <a:custGeom>
            <a:avLst/>
            <a:gdLst/>
            <a:ahLst/>
            <a:cxn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Right Triangle 1"/>
          <p:cNvSpPr/>
          <p:nvPr/>
        </p:nvSpPr>
        <p:spPr>
          <a:xfrm>
            <a:off x="4393440" y="1287000"/>
            <a:ext cx="536760" cy="1386360"/>
          </a:xfrm>
          <a:custGeom>
            <a:avLst/>
            <a:gdLst/>
            <a:ahLst/>
            <a:cxn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Right Triangle 1"/>
          <p:cNvSpPr/>
          <p:nvPr/>
        </p:nvSpPr>
        <p:spPr>
          <a:xfrm flipH="1">
            <a:off x="3771360" y="1167120"/>
            <a:ext cx="907200" cy="1733400"/>
          </a:xfrm>
          <a:custGeom>
            <a:avLst/>
            <a:gdLst/>
            <a:ahLst/>
            <a:cxn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Freeform: Shape 72"/>
          <p:cNvSpPr/>
          <p:nvPr/>
        </p:nvSpPr>
        <p:spPr>
          <a:xfrm rot="1932000">
            <a:off x="3931920" y="1168560"/>
            <a:ext cx="530640" cy="1840320"/>
          </a:xfrm>
          <a:custGeom>
            <a:avLst/>
            <a:gdLst/>
            <a:ahLst/>
            <a:cxn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Oval 83"/>
          <p:cNvSpPr/>
          <p:nvPr/>
        </p:nvSpPr>
        <p:spPr>
          <a:xfrm>
            <a:off x="6665400" y="2648160"/>
            <a:ext cx="1487160" cy="551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Right Triangle 1"/>
          <p:cNvSpPr/>
          <p:nvPr/>
        </p:nvSpPr>
        <p:spPr>
          <a:xfrm>
            <a:off x="7328520" y="1204200"/>
            <a:ext cx="850320" cy="1739160"/>
          </a:xfrm>
          <a:custGeom>
            <a:avLst/>
            <a:gdLst/>
            <a:ahLst/>
            <a:cxn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Right Triangle 1"/>
          <p:cNvSpPr/>
          <p:nvPr/>
        </p:nvSpPr>
        <p:spPr>
          <a:xfrm>
            <a:off x="7273440" y="1324440"/>
            <a:ext cx="536760" cy="1386360"/>
          </a:xfrm>
          <a:custGeom>
            <a:avLst/>
            <a:gdLst/>
            <a:ahLst/>
            <a:cxn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Right Triangle 1"/>
          <p:cNvSpPr/>
          <p:nvPr/>
        </p:nvSpPr>
        <p:spPr>
          <a:xfrm flipH="1">
            <a:off x="6651360" y="1204200"/>
            <a:ext cx="907200" cy="1733400"/>
          </a:xfrm>
          <a:custGeom>
            <a:avLst/>
            <a:gdLst/>
            <a:ahLst/>
            <a:cxn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Freeform: Shape 88"/>
          <p:cNvSpPr/>
          <p:nvPr/>
        </p:nvSpPr>
        <p:spPr>
          <a:xfrm rot="1932000">
            <a:off x="6811920" y="1206000"/>
            <a:ext cx="530640" cy="1840320"/>
          </a:xfrm>
          <a:custGeom>
            <a:avLst/>
            <a:gdLst/>
            <a:ahLst/>
            <a:cxn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Oval 94"/>
          <p:cNvSpPr/>
          <p:nvPr/>
        </p:nvSpPr>
        <p:spPr>
          <a:xfrm>
            <a:off x="9545400" y="2648160"/>
            <a:ext cx="1487160" cy="551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Right Triangle 1"/>
          <p:cNvSpPr/>
          <p:nvPr/>
        </p:nvSpPr>
        <p:spPr>
          <a:xfrm>
            <a:off x="10208520" y="1204200"/>
            <a:ext cx="850320" cy="1739160"/>
          </a:xfrm>
          <a:custGeom>
            <a:avLst/>
            <a:gdLst/>
            <a:ahLst/>
            <a:cxn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Right Triangle 1"/>
          <p:cNvSpPr/>
          <p:nvPr/>
        </p:nvSpPr>
        <p:spPr>
          <a:xfrm>
            <a:off x="10153440" y="1324440"/>
            <a:ext cx="536760" cy="1386360"/>
          </a:xfrm>
          <a:custGeom>
            <a:avLst/>
            <a:gdLst/>
            <a:ahLst/>
            <a:cxn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Right Triangle 1"/>
          <p:cNvSpPr/>
          <p:nvPr/>
        </p:nvSpPr>
        <p:spPr>
          <a:xfrm flipH="1">
            <a:off x="9531360" y="1204200"/>
            <a:ext cx="907200" cy="1733400"/>
          </a:xfrm>
          <a:custGeom>
            <a:avLst/>
            <a:gdLst/>
            <a:ahLst/>
            <a:cxn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Freeform: Shape 99"/>
          <p:cNvSpPr/>
          <p:nvPr/>
        </p:nvSpPr>
        <p:spPr>
          <a:xfrm rot="1932000">
            <a:off x="9691920" y="1206000"/>
            <a:ext cx="530640" cy="1840320"/>
          </a:xfrm>
          <a:custGeom>
            <a:avLst/>
            <a:gdLst/>
            <a:ahLst/>
            <a:cxn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Straight Connector 100"/>
          <p:cNvSpPr/>
          <p:nvPr/>
        </p:nvSpPr>
        <p:spPr>
          <a:xfrm flipH="1" flipV="1">
            <a:off x="10208160" y="-4320"/>
            <a:ext cx="10800" cy="1207440"/>
          </a:xfrm>
          <a:prstGeom prst="line">
            <a:avLst/>
          </a:prstGeom>
          <a:ln w="25400"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Oval 101"/>
          <p:cNvSpPr/>
          <p:nvPr/>
        </p:nvSpPr>
        <p:spPr>
          <a:xfrm>
            <a:off x="3918822" y="2478946"/>
            <a:ext cx="1006200" cy="107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Oval 102"/>
          <p:cNvSpPr/>
          <p:nvPr/>
        </p:nvSpPr>
        <p:spPr>
          <a:xfrm>
            <a:off x="2773179" y="5888461"/>
            <a:ext cx="3233160" cy="102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Oval 103"/>
          <p:cNvSpPr/>
          <p:nvPr/>
        </p:nvSpPr>
        <p:spPr>
          <a:xfrm>
            <a:off x="6892422" y="2467740"/>
            <a:ext cx="1006200" cy="107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Oval 104"/>
          <p:cNvSpPr/>
          <p:nvPr/>
        </p:nvSpPr>
        <p:spPr>
          <a:xfrm>
            <a:off x="5707702" y="5273000"/>
            <a:ext cx="3233160" cy="102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Oval 105"/>
          <p:cNvSpPr/>
          <p:nvPr/>
        </p:nvSpPr>
        <p:spPr>
          <a:xfrm>
            <a:off x="9790560" y="2469991"/>
            <a:ext cx="1006200" cy="107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Oval 106"/>
          <p:cNvSpPr/>
          <p:nvPr/>
        </p:nvSpPr>
        <p:spPr>
          <a:xfrm>
            <a:off x="8679683" y="5478154"/>
            <a:ext cx="3233160" cy="102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TextBox 107"/>
          <p:cNvSpPr/>
          <p:nvPr/>
        </p:nvSpPr>
        <p:spPr>
          <a:xfrm>
            <a:off x="278280" y="3616560"/>
            <a:ext cx="2636638" cy="2583869"/>
          </a:xfrm>
          <a:prstGeom prst="rect">
            <a:avLst/>
          </a:prstGeom>
          <a:noFill/>
          <a:ln w="0">
            <a:noFill/>
          </a:ln>
          <a:effectLst>
            <a:glow rad="139680">
              <a:srgbClr val="1465F4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sz="2400" b="1" spc="-1" dirty="0">
                <a:latin typeface="Calibri"/>
              </a:rPr>
              <a:t>Performance Based Rewards.</a:t>
            </a:r>
            <a:endParaRPr lang="en-GB" sz="2400" b="1" strike="noStrike" spc="-1" dirty="0">
              <a:latin typeface="Calibri"/>
            </a:endParaRPr>
          </a:p>
          <a:p>
            <a:endParaRPr lang="en-GB" sz="2400" b="1" spc="-1" dirty="0">
              <a:latin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GB" b="1" spc="-1" dirty="0">
                <a:latin typeface="Calibri"/>
              </a:rPr>
              <a:t>Organising monthly meets/Fun and Games and giving away paid holidays for the work they have done.</a:t>
            </a:r>
            <a:endParaRPr lang="en-GB" sz="1800" b="1" strike="noStrike" spc="-1" dirty="0">
              <a:latin typeface="Calibri"/>
            </a:endParaRPr>
          </a:p>
        </p:txBody>
      </p:sp>
      <p:sp>
        <p:nvSpPr>
          <p:cNvPr id="334" name="TextBox 108"/>
          <p:cNvSpPr/>
          <p:nvPr/>
        </p:nvSpPr>
        <p:spPr>
          <a:xfrm>
            <a:off x="2860330" y="3621551"/>
            <a:ext cx="3237151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sz="2400" b="1" spc="-1">
                <a:latin typeface="Calibri"/>
              </a:rPr>
              <a:t>Providing Better Healthcare Benefits..</a:t>
            </a:r>
            <a:endParaRPr lang="en-GB" sz="2400" b="1" strike="noStrike" spc="-1">
              <a:latin typeface="Calibri"/>
            </a:endParaRPr>
          </a:p>
          <a:p>
            <a:endParaRPr lang="en-GB" sz="2400" b="1" spc="-1" dirty="0">
              <a:latin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GB" b="1" spc="-1">
                <a:latin typeface="Calibri"/>
              </a:rPr>
              <a:t>Healthcare funds should be must for an employee who works in the organisation day and night for the good of the company.</a:t>
            </a:r>
            <a:endParaRPr lang="en-GB" sz="1800" b="1" strike="noStrike" spc="-1">
              <a:latin typeface="Calibri"/>
            </a:endParaRPr>
          </a:p>
        </p:txBody>
      </p:sp>
      <p:sp>
        <p:nvSpPr>
          <p:cNvPr id="335" name="TextBox 109"/>
          <p:cNvSpPr/>
          <p:nvPr/>
        </p:nvSpPr>
        <p:spPr>
          <a:xfrm>
            <a:off x="5889841" y="3621051"/>
            <a:ext cx="3044376" cy="2676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2400" b="1" spc="-1" dirty="0">
                <a:latin typeface="Calibri"/>
                <a:ea typeface="+mn-lt"/>
                <a:cs typeface="+mn-lt"/>
              </a:rPr>
              <a:t>Balanced Work Load.</a:t>
            </a:r>
            <a:endParaRPr lang="en-US" sz="2400" spc="-1" dirty="0">
              <a:latin typeface="Calibri"/>
              <a:ea typeface="+mn-lt"/>
              <a:cs typeface="+mn-lt"/>
            </a:endParaRPr>
          </a:p>
          <a:p>
            <a:endParaRPr lang="en-US" sz="2400" spc="-1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b="1" spc="-1" dirty="0">
                <a:latin typeface="Calibri"/>
                <a:cs typeface="Calibri"/>
              </a:rPr>
              <a:t>Balancing the workload for the employee's so that they might not face Mental Illnesses.</a:t>
            </a:r>
            <a:endParaRPr lang="en-GB" dirty="0"/>
          </a:p>
          <a:p>
            <a:endParaRPr lang="en-GB" sz="2400" b="1" spc="-1" dirty="0">
              <a:latin typeface="Calibri"/>
            </a:endParaRPr>
          </a:p>
          <a:p>
            <a:endParaRPr lang="en-GB" sz="2400" b="1" spc="-1" dirty="0">
              <a:latin typeface="Calibri"/>
            </a:endParaRPr>
          </a:p>
        </p:txBody>
      </p:sp>
      <p:sp>
        <p:nvSpPr>
          <p:cNvPr id="336" name="TextBox 110"/>
          <p:cNvSpPr/>
          <p:nvPr/>
        </p:nvSpPr>
        <p:spPr>
          <a:xfrm>
            <a:off x="8849481" y="3623924"/>
            <a:ext cx="3282006" cy="22145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sz="2400" b="1" spc="-1">
                <a:latin typeface="Calibri"/>
              </a:rPr>
              <a:t>Balanced Work hours.</a:t>
            </a:r>
            <a:endParaRPr lang="en-GB" sz="2400" b="1" strike="noStrike" spc="-1">
              <a:latin typeface="Calibri"/>
            </a:endParaRPr>
          </a:p>
          <a:p>
            <a:endParaRPr lang="en-GB" sz="2400" b="1" spc="-1" dirty="0">
              <a:latin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GB" b="1" spc="-1">
                <a:latin typeface="Calibri"/>
              </a:rPr>
              <a:t>Balancing the work hours in the office or in home, so that employee's can spend some free time with their loved ones.</a:t>
            </a:r>
            <a:endParaRPr lang="en-GB" sz="1800" b="1" strike="noStrike" spc="-1">
              <a:latin typeface="Calibri"/>
            </a:endParaRPr>
          </a:p>
        </p:txBody>
      </p:sp>
      <p:pic>
        <p:nvPicPr>
          <p:cNvPr id="7" name="Graphic 7" descr="Podium with solid fill">
            <a:extLst>
              <a:ext uri="{FF2B5EF4-FFF2-40B4-BE49-F238E27FC236}">
                <a16:creationId xmlns:a16="http://schemas.microsoft.com/office/drawing/2014/main" id="{1CF7E894-90AA-493B-B6A2-A7C91C254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00" y="793262"/>
            <a:ext cx="914400" cy="914400"/>
          </a:xfrm>
          <a:prstGeom prst="rect">
            <a:avLst/>
          </a:prstGeom>
        </p:spPr>
      </p:pic>
      <p:pic>
        <p:nvPicPr>
          <p:cNvPr id="8" name="Graphic 8" descr="Meditation with solid fill">
            <a:extLst>
              <a:ext uri="{FF2B5EF4-FFF2-40B4-BE49-F238E27FC236}">
                <a16:creationId xmlns:a16="http://schemas.microsoft.com/office/drawing/2014/main" id="{FFC0351A-204B-421B-A5DC-768DFD31C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9031" y="793261"/>
            <a:ext cx="914400" cy="914400"/>
          </a:xfrm>
          <a:prstGeom prst="rect">
            <a:avLst/>
          </a:prstGeom>
        </p:spPr>
      </p:pic>
      <p:pic>
        <p:nvPicPr>
          <p:cNvPr id="11" name="Graphic 11" descr="Vacation with solid fill">
            <a:extLst>
              <a:ext uri="{FF2B5EF4-FFF2-40B4-BE49-F238E27FC236}">
                <a16:creationId xmlns:a16="http://schemas.microsoft.com/office/drawing/2014/main" id="{EEFB615D-3406-4FED-BFFA-9751DE474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2415" y="832338"/>
            <a:ext cx="914400" cy="914400"/>
          </a:xfrm>
          <a:prstGeom prst="rect">
            <a:avLst/>
          </a:prstGeom>
        </p:spPr>
      </p:pic>
      <p:pic>
        <p:nvPicPr>
          <p:cNvPr id="12" name="Graphic 12" descr="Briefcase with solid fill">
            <a:extLst>
              <a:ext uri="{FF2B5EF4-FFF2-40B4-BE49-F238E27FC236}">
                <a16:creationId xmlns:a16="http://schemas.microsoft.com/office/drawing/2014/main" id="{3991C7C0-1423-4CCC-94DE-B00031E961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0954" y="83233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53000-FBCB-49F8-9459-8DD7D1580515}"/>
              </a:ext>
            </a:extLst>
          </p:cNvPr>
          <p:cNvSpPr txBox="1"/>
          <p:nvPr/>
        </p:nvSpPr>
        <p:spPr>
          <a:xfrm>
            <a:off x="533400" y="211015"/>
            <a:ext cx="10793045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"/>
              </a:rPr>
              <a:t>Conclusion:</a:t>
            </a:r>
          </a:p>
          <a:p>
            <a:endParaRPr lang="en-US" b="1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This project entitled “Employee Retention Using Machine Learning and Data Science.”, is useful to identify the employees suitable for promotion. 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The project is very useful to the Human Resources Department, in accurately determining the employees to be promoted. 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The project is also useful to the hard-working employees, as their efforts are properly recognized by the tool, while determining the promotions. 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This project finally leads to the quality of the working environment in organizations. </a:t>
            </a:r>
          </a:p>
          <a:p>
            <a:endParaRPr lang="en-US" dirty="0">
              <a:cs typeface="Arial"/>
            </a:endParaRPr>
          </a:p>
          <a:p>
            <a:pPr algn="l"/>
            <a:endParaRPr lang="en-US" dirty="0"/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Future Work:</a:t>
            </a:r>
          </a:p>
          <a:p>
            <a:endParaRPr lang="en-US" sz="2000" b="1" dirty="0">
              <a:latin typeface="Calibri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Although data sampling is an efficient way to augment the data, it may still be non representative of real-world. 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Further studies are necessary to determine if the conclusion holds. 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It is also recommended to extend this research to include more baseline models with a focus on feature engineering, i.e. using different data encoding and scaling methods.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6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9">
            <a:extLst>
              <a:ext uri="{FF2B5EF4-FFF2-40B4-BE49-F238E27FC236}">
                <a16:creationId xmlns:a16="http://schemas.microsoft.com/office/drawing/2014/main" id="{30B19D77-9D40-4803-87B6-A2091FD5FD83}"/>
              </a:ext>
            </a:extLst>
          </p:cNvPr>
          <p:cNvSpPr/>
          <p:nvPr/>
        </p:nvSpPr>
        <p:spPr>
          <a:xfrm>
            <a:off x="0" y="-39076"/>
            <a:ext cx="8506532" cy="4932196"/>
          </a:xfrm>
          <a:custGeom>
            <a:avLst/>
            <a:gdLst/>
            <a:ahLst/>
            <a:cxn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F03C6D5C-AB19-464E-8A79-FE4610A2C72C}"/>
              </a:ext>
            </a:extLst>
          </p:cNvPr>
          <p:cNvSpPr/>
          <p:nvPr/>
        </p:nvSpPr>
        <p:spPr>
          <a:xfrm>
            <a:off x="4648320" y="3655440"/>
            <a:ext cx="7543440" cy="1706760"/>
          </a:xfrm>
          <a:custGeom>
            <a:avLst/>
            <a:gdLst/>
            <a:ahLst/>
            <a:cxnLst/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8800" b="1" spc="-1">
                <a:solidFill>
                  <a:srgbClr val="0852A3"/>
                </a:solidFill>
                <a:latin typeface="Calibri"/>
              </a:rPr>
              <a:t>Query</a:t>
            </a:r>
            <a:r>
              <a:rPr lang="en-GB" sz="8800" b="1" strike="noStrike" spc="-1">
                <a:solidFill>
                  <a:srgbClr val="0852A3"/>
                </a:solidFill>
                <a:latin typeface="Calibri"/>
              </a:rPr>
              <a:t>?</a:t>
            </a:r>
            <a:endParaRPr lang="en-IN" sz="8800" b="0" strike="noStrike" spc="-1">
              <a:latin typeface="Arial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B1F27C8-85FE-40F2-90B4-468EA160EF19}"/>
              </a:ext>
            </a:extLst>
          </p:cNvPr>
          <p:cNvSpPr/>
          <p:nvPr/>
        </p:nvSpPr>
        <p:spPr>
          <a:xfrm rot="120000">
            <a:off x="695569" y="343876"/>
            <a:ext cx="5470767" cy="5578229"/>
          </a:xfrm>
          <a:prstGeom prst="diamond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8F2F3419-64E0-4BBB-86BD-EF41D051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50" y="1510530"/>
            <a:ext cx="2606431" cy="3425483"/>
          </a:xfrm>
          <a:prstGeom prst="rect">
            <a:avLst/>
          </a:prstGeom>
        </p:spPr>
      </p:pic>
      <p:pic>
        <p:nvPicPr>
          <p:cNvPr id="2" name="Picture 3" descr="Shape&#10;&#10;Description automatically generated">
            <a:extLst>
              <a:ext uri="{FF2B5EF4-FFF2-40B4-BE49-F238E27FC236}">
                <a16:creationId xmlns:a16="http://schemas.microsoft.com/office/drawing/2014/main" id="{8B1238B6-315F-410F-995C-7DA05F4E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547" y="666750"/>
            <a:ext cx="4749052" cy="29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1"/>
          <p:cNvSpPr/>
          <p:nvPr/>
        </p:nvSpPr>
        <p:spPr>
          <a:xfrm flipH="1">
            <a:off x="11232720" y="162756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Freeform: Shape 96"/>
          <p:cNvSpPr/>
          <p:nvPr/>
        </p:nvSpPr>
        <p:spPr>
          <a:xfrm flipH="1">
            <a:off x="9313560" y="269604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Freeform: Shape 92"/>
          <p:cNvSpPr/>
          <p:nvPr/>
        </p:nvSpPr>
        <p:spPr>
          <a:xfrm flipH="1">
            <a:off x="7292880" y="158148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Freeform: Shape 88"/>
          <p:cNvSpPr/>
          <p:nvPr/>
        </p:nvSpPr>
        <p:spPr>
          <a:xfrm flipH="1">
            <a:off x="5362920" y="243216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Freeform: Shape 73"/>
          <p:cNvSpPr/>
          <p:nvPr/>
        </p:nvSpPr>
        <p:spPr>
          <a:xfrm flipH="1">
            <a:off x="2206800" y="188496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Freeform: Shape 71"/>
          <p:cNvSpPr/>
          <p:nvPr/>
        </p:nvSpPr>
        <p:spPr>
          <a:xfrm flipH="1">
            <a:off x="974880" y="334368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4" name="Group 13"/>
          <p:cNvGrpSpPr/>
          <p:nvPr/>
        </p:nvGrpSpPr>
        <p:grpSpPr>
          <a:xfrm>
            <a:off x="1373040" y="1911240"/>
            <a:ext cx="1799640" cy="1799640"/>
            <a:chOff x="1373040" y="1911240"/>
            <a:chExt cx="1799640" cy="1799640"/>
          </a:xfrm>
        </p:grpSpPr>
        <p:sp>
          <p:nvSpPr>
            <p:cNvPr id="95" name="Freeform: Shape 39"/>
            <p:cNvSpPr/>
            <p:nvPr/>
          </p:nvSpPr>
          <p:spPr>
            <a:xfrm rot="16200000">
              <a:off x="1373040" y="1911240"/>
              <a:ext cx="1799640" cy="1799640"/>
            </a:xfrm>
            <a:custGeom>
              <a:avLst/>
              <a:gdLst/>
              <a:ahLst/>
              <a:cxnLst/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A34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47"/>
            <p:cNvSpPr/>
            <p:nvPr/>
          </p:nvSpPr>
          <p:spPr>
            <a:xfrm>
              <a:off x="1626120" y="2547000"/>
              <a:ext cx="134244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000000"/>
                  </a:solidFill>
                  <a:latin typeface="Calibri"/>
                </a:rPr>
                <a:t>Solution Process</a:t>
              </a:r>
              <a:endParaRPr lang="en-IN" sz="2000" b="0" strike="noStrike" spc="-1">
                <a:latin typeface="Arial"/>
              </a:endParaRPr>
            </a:p>
          </p:txBody>
        </p:sp>
      </p:grpSp>
      <p:grpSp>
        <p:nvGrpSpPr>
          <p:cNvPr id="97" name="Group 17"/>
          <p:cNvGrpSpPr/>
          <p:nvPr/>
        </p:nvGrpSpPr>
        <p:grpSpPr>
          <a:xfrm>
            <a:off x="4521600" y="2487600"/>
            <a:ext cx="1799640" cy="1799640"/>
            <a:chOff x="4521600" y="2487600"/>
            <a:chExt cx="1799640" cy="1799640"/>
          </a:xfrm>
        </p:grpSpPr>
        <p:sp>
          <p:nvSpPr>
            <p:cNvPr id="98" name="Freeform: Shape 40"/>
            <p:cNvSpPr/>
            <p:nvPr/>
          </p:nvSpPr>
          <p:spPr>
            <a:xfrm rot="16200000">
              <a:off x="4521600" y="2487600"/>
              <a:ext cx="1799640" cy="1799640"/>
            </a:xfrm>
            <a:custGeom>
              <a:avLst/>
              <a:gdLst/>
              <a:ahLst/>
              <a:cxnLst/>
              <a:rect l="l" t="t" r="r" b="b"/>
              <a:pathLst>
                <a:path w="1800000" h="1800000">
                  <a:moveTo>
                    <a:pt x="1678332" y="886200"/>
                  </a:moveTo>
                  <a:cubicBezTo>
                    <a:pt x="1678332" y="786789"/>
                    <a:pt x="1597743" y="706200"/>
                    <a:pt x="1498332" y="706200"/>
                  </a:cubicBezTo>
                  <a:cubicBezTo>
                    <a:pt x="1398921" y="706200"/>
                    <a:pt x="1318332" y="786789"/>
                    <a:pt x="1318332" y="886200"/>
                  </a:cubicBezTo>
                  <a:cubicBezTo>
                    <a:pt x="1318332" y="985611"/>
                    <a:pt x="1398921" y="1066200"/>
                    <a:pt x="1498332" y="1066200"/>
                  </a:cubicBezTo>
                  <a:cubicBezTo>
                    <a:pt x="1597743" y="1066200"/>
                    <a:pt x="1678332" y="985611"/>
                    <a:pt x="1678332" y="8862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TextBox 49"/>
            <p:cNvSpPr/>
            <p:nvPr/>
          </p:nvSpPr>
          <p:spPr>
            <a:xfrm>
              <a:off x="4948200" y="3086640"/>
              <a:ext cx="1114560" cy="70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000000"/>
                  </a:solidFill>
                  <a:latin typeface="Calibri"/>
                </a:rPr>
                <a:t>Key Findings</a:t>
              </a:r>
              <a:endParaRPr lang="en-IN" sz="2000" b="0" strike="noStrike" spc="-1">
                <a:latin typeface="Arial"/>
              </a:endParaRPr>
            </a:p>
          </p:txBody>
        </p:sp>
      </p:grpSp>
      <p:grpSp>
        <p:nvGrpSpPr>
          <p:cNvPr id="100" name="Group 15"/>
          <p:cNvGrpSpPr/>
          <p:nvPr/>
        </p:nvGrpSpPr>
        <p:grpSpPr>
          <a:xfrm>
            <a:off x="8472960" y="2682000"/>
            <a:ext cx="2185920" cy="1799640"/>
            <a:chOff x="8472960" y="2682000"/>
            <a:chExt cx="2185920" cy="1799640"/>
          </a:xfrm>
        </p:grpSpPr>
        <p:sp>
          <p:nvSpPr>
            <p:cNvPr id="101" name="Freeform: Shape 42"/>
            <p:cNvSpPr/>
            <p:nvPr/>
          </p:nvSpPr>
          <p:spPr>
            <a:xfrm rot="16200000">
              <a:off x="8472960" y="2682000"/>
              <a:ext cx="1799640" cy="1799640"/>
            </a:xfrm>
            <a:custGeom>
              <a:avLst/>
              <a:gdLst/>
              <a:ahLst/>
              <a:cxnLst/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TextBox 51"/>
            <p:cNvSpPr/>
            <p:nvPr/>
          </p:nvSpPr>
          <p:spPr>
            <a:xfrm>
              <a:off x="8472960" y="3445200"/>
              <a:ext cx="21859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 strike="noStrike" spc="-1">
                  <a:solidFill>
                    <a:srgbClr val="000000"/>
                  </a:solidFill>
                  <a:latin typeface="Calibri"/>
                </a:rPr>
                <a:t>Recommendation</a:t>
              </a:r>
              <a:endParaRPr lang="en-IN" sz="1800" b="0" strike="noStrike" spc="-1">
                <a:latin typeface="Arial"/>
              </a:endParaRPr>
            </a:p>
          </p:txBody>
        </p:sp>
      </p:grpSp>
      <p:grpSp>
        <p:nvGrpSpPr>
          <p:cNvPr id="103" name="Group 10"/>
          <p:cNvGrpSpPr/>
          <p:nvPr/>
        </p:nvGrpSpPr>
        <p:grpSpPr>
          <a:xfrm>
            <a:off x="10392120" y="1638720"/>
            <a:ext cx="1799640" cy="1799640"/>
            <a:chOff x="10392120" y="1638720"/>
            <a:chExt cx="1799640" cy="1799640"/>
          </a:xfrm>
        </p:grpSpPr>
        <p:sp>
          <p:nvSpPr>
            <p:cNvPr id="104" name="Freeform: Shape 44"/>
            <p:cNvSpPr/>
            <p:nvPr/>
          </p:nvSpPr>
          <p:spPr>
            <a:xfrm rot="16200000">
              <a:off x="10392120" y="1638720"/>
              <a:ext cx="1799640" cy="1799640"/>
            </a:xfrm>
            <a:custGeom>
              <a:avLst/>
              <a:gdLst/>
              <a:ahLst/>
              <a:cxnLst/>
              <a:rect l="l" t="t" r="r" b="b"/>
              <a:pathLst>
                <a:path w="1800000" h="1800000">
                  <a:moveTo>
                    <a:pt x="1601750" y="899999"/>
                  </a:moveTo>
                  <a:cubicBezTo>
                    <a:pt x="1601750" y="800588"/>
                    <a:pt x="1521161" y="719999"/>
                    <a:pt x="1421750" y="719999"/>
                  </a:cubicBezTo>
                  <a:cubicBezTo>
                    <a:pt x="1322339" y="719999"/>
                    <a:pt x="1241750" y="800588"/>
                    <a:pt x="1241750" y="899999"/>
                  </a:cubicBezTo>
                  <a:cubicBezTo>
                    <a:pt x="1241750" y="999410"/>
                    <a:pt x="1322339" y="1079999"/>
                    <a:pt x="1421750" y="1079999"/>
                  </a:cubicBezTo>
                  <a:cubicBezTo>
                    <a:pt x="1521161" y="1079999"/>
                    <a:pt x="1601750" y="999410"/>
                    <a:pt x="1601750" y="899999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TextBox 52"/>
            <p:cNvSpPr/>
            <p:nvPr/>
          </p:nvSpPr>
          <p:spPr>
            <a:xfrm>
              <a:off x="10683000" y="2256120"/>
              <a:ext cx="134244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000000"/>
                  </a:solidFill>
                  <a:latin typeface="Calibri"/>
                </a:rPr>
                <a:t>Potential Benefits</a:t>
              </a:r>
              <a:endParaRPr lang="en-IN" sz="2000" b="0" strike="noStrike" spc="-1">
                <a:latin typeface="Arial"/>
              </a:endParaRPr>
            </a:p>
          </p:txBody>
        </p:sp>
      </p:grpSp>
      <p:grpSp>
        <p:nvGrpSpPr>
          <p:cNvPr id="106" name="Group 16"/>
          <p:cNvGrpSpPr/>
          <p:nvPr/>
        </p:nvGrpSpPr>
        <p:grpSpPr>
          <a:xfrm>
            <a:off x="6454440" y="1629360"/>
            <a:ext cx="1799640" cy="1799640"/>
            <a:chOff x="6454440" y="1629360"/>
            <a:chExt cx="1799640" cy="1799640"/>
          </a:xfrm>
        </p:grpSpPr>
        <p:sp>
          <p:nvSpPr>
            <p:cNvPr id="107" name="Freeform: Shape 46"/>
            <p:cNvSpPr/>
            <p:nvPr/>
          </p:nvSpPr>
          <p:spPr>
            <a:xfrm rot="16200000">
              <a:off x="6454440" y="1629360"/>
              <a:ext cx="1799640" cy="1799640"/>
            </a:xfrm>
            <a:custGeom>
              <a:avLst/>
              <a:gdLst/>
              <a:ahLst/>
              <a:cxnLst/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TextBox 48"/>
            <p:cNvSpPr/>
            <p:nvPr/>
          </p:nvSpPr>
          <p:spPr>
            <a:xfrm>
              <a:off x="6741000" y="2335320"/>
              <a:ext cx="12826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 strike="noStrike" spc="-1">
                  <a:solidFill>
                    <a:srgbClr val="000000"/>
                  </a:solidFill>
                  <a:latin typeface="Calibri"/>
                </a:rPr>
                <a:t>Preventive </a:t>
              </a:r>
              <a:endParaRPr lang="en-IN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GB" sz="1800" b="1" strike="noStrike" spc="-1">
                  <a:solidFill>
                    <a:srgbClr val="000000"/>
                  </a:solidFill>
                  <a:latin typeface="Calibri"/>
                </a:rPr>
                <a:t>Measures</a:t>
              </a:r>
              <a:endParaRPr lang="en-IN" sz="1800" b="0" strike="noStrike" spc="-1">
                <a:latin typeface="Arial"/>
              </a:endParaRPr>
            </a:p>
          </p:txBody>
        </p:sp>
      </p:grpSp>
      <p:grpSp>
        <p:nvGrpSpPr>
          <p:cNvPr id="109" name="Group 54"/>
          <p:cNvGrpSpPr/>
          <p:nvPr/>
        </p:nvGrpSpPr>
        <p:grpSpPr>
          <a:xfrm>
            <a:off x="137880" y="0"/>
            <a:ext cx="1799640" cy="5205600"/>
            <a:chOff x="137880" y="0"/>
            <a:chExt cx="1799640" cy="5205600"/>
          </a:xfrm>
        </p:grpSpPr>
        <p:grpSp>
          <p:nvGrpSpPr>
            <p:cNvPr id="110" name="Group 12"/>
            <p:cNvGrpSpPr/>
            <p:nvPr/>
          </p:nvGrpSpPr>
          <p:grpSpPr>
            <a:xfrm>
              <a:off x="137880" y="3405960"/>
              <a:ext cx="1799640" cy="1799640"/>
              <a:chOff x="137880" y="3405960"/>
              <a:chExt cx="1799640" cy="1799640"/>
            </a:xfrm>
          </p:grpSpPr>
          <p:sp>
            <p:nvSpPr>
              <p:cNvPr id="111" name="Freeform: Shape 33"/>
              <p:cNvSpPr/>
              <p:nvPr/>
            </p:nvSpPr>
            <p:spPr>
              <a:xfrm rot="16200000">
                <a:off x="137880" y="3405960"/>
                <a:ext cx="1799640" cy="1799640"/>
              </a:xfrm>
              <a:custGeom>
                <a:avLst/>
                <a:gdLst/>
                <a:ahLst/>
                <a:cxnLst/>
                <a:rect l="l" t="t" r="r" b="b"/>
                <a:pathLst>
                  <a:path w="1800000" h="1800000">
                    <a:moveTo>
                      <a:pt x="1650524" y="882776"/>
                    </a:moveTo>
                    <a:cubicBezTo>
                      <a:pt x="1650524" y="783365"/>
                      <a:pt x="1569935" y="702776"/>
                      <a:pt x="1470524" y="702776"/>
                    </a:cubicBezTo>
                    <a:cubicBezTo>
                      <a:pt x="1371113" y="702776"/>
                      <a:pt x="1290524" y="783365"/>
                      <a:pt x="1290524" y="882776"/>
                    </a:cubicBezTo>
                    <a:cubicBezTo>
                      <a:pt x="1290524" y="982187"/>
                      <a:pt x="1371113" y="1062776"/>
                      <a:pt x="1470524" y="1062776"/>
                    </a:cubicBezTo>
                    <a:cubicBezTo>
                      <a:pt x="1569935" y="1062776"/>
                      <a:pt x="1650524" y="982187"/>
                      <a:pt x="1650524" y="882776"/>
                    </a:cubicBezTo>
                    <a:close/>
                    <a:moveTo>
                      <a:pt x="1800000" y="900000"/>
                    </a:moveTo>
                    <a:lnTo>
                      <a:pt x="1350000" y="1800000"/>
                    </a:lnTo>
                    <a:lnTo>
                      <a:pt x="450000" y="1800000"/>
                    </a:lnTo>
                    <a:lnTo>
                      <a:pt x="0" y="900000"/>
                    </a:lnTo>
                    <a:lnTo>
                      <a:pt x="450000" y="0"/>
                    </a:lnTo>
                    <a:lnTo>
                      <a:pt x="1350000" y="0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TextBox 11"/>
              <p:cNvSpPr/>
              <p:nvPr/>
            </p:nvSpPr>
            <p:spPr>
              <a:xfrm>
                <a:off x="430920" y="4065840"/>
                <a:ext cx="1342440" cy="70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000" b="1" strike="noStrike" spc="-1">
                    <a:solidFill>
                      <a:srgbClr val="000000"/>
                    </a:solidFill>
                    <a:latin typeface="Calibri"/>
                  </a:rPr>
                  <a:t>Problem Overview</a:t>
                </a:r>
                <a:endParaRPr lang="en-IN" sz="2000" b="0" strike="noStrike" spc="-1">
                  <a:latin typeface="Arial"/>
                </a:endParaRPr>
              </a:p>
            </p:txBody>
          </p:sp>
        </p:grpSp>
        <p:sp>
          <p:nvSpPr>
            <p:cNvPr id="113" name="Straight Connector 19"/>
            <p:cNvSpPr/>
            <p:nvPr/>
          </p:nvSpPr>
          <p:spPr>
            <a:xfrm flipV="1">
              <a:off x="1037880" y="0"/>
              <a:ext cx="360" cy="34056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4" name="Straight Connector 53"/>
          <p:cNvSpPr/>
          <p:nvPr/>
        </p:nvSpPr>
        <p:spPr>
          <a:xfrm flipV="1">
            <a:off x="2265120" y="0"/>
            <a:ext cx="360" cy="18914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Straight Connector 57"/>
          <p:cNvSpPr/>
          <p:nvPr/>
        </p:nvSpPr>
        <p:spPr>
          <a:xfrm flipV="1">
            <a:off x="5421240" y="0"/>
            <a:ext cx="360" cy="24361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Straight Connector 59"/>
          <p:cNvSpPr/>
          <p:nvPr/>
        </p:nvSpPr>
        <p:spPr>
          <a:xfrm flipV="1">
            <a:off x="7354080" y="0"/>
            <a:ext cx="360" cy="1589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Straight Connector 62"/>
          <p:cNvSpPr/>
          <p:nvPr/>
        </p:nvSpPr>
        <p:spPr>
          <a:xfrm flipV="1">
            <a:off x="9368640" y="0"/>
            <a:ext cx="360" cy="268128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Straight Connector 63"/>
          <p:cNvSpPr/>
          <p:nvPr/>
        </p:nvSpPr>
        <p:spPr>
          <a:xfrm flipV="1">
            <a:off x="11291760" y="0"/>
            <a:ext cx="360" cy="1638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Frame 29"/>
          <p:cNvSpPr/>
          <p:nvPr/>
        </p:nvSpPr>
        <p:spPr>
          <a:xfrm>
            <a:off x="2603388" y="4481640"/>
            <a:ext cx="6867754" cy="2001240"/>
          </a:xfrm>
          <a:prstGeom prst="frame">
            <a:avLst>
              <a:gd name="adj1" fmla="val 524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Freeform: Shape 50"/>
          <p:cNvSpPr/>
          <p:nvPr/>
        </p:nvSpPr>
        <p:spPr>
          <a:xfrm>
            <a:off x="995760" y="335448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Box 34"/>
          <p:cNvSpPr/>
          <p:nvPr/>
        </p:nvSpPr>
        <p:spPr>
          <a:xfrm>
            <a:off x="2846160" y="4620960"/>
            <a:ext cx="25912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200" b="1" u="sng" strike="noStrike" spc="-1" dirty="0">
                <a:solidFill>
                  <a:srgbClr val="000000"/>
                </a:solidFill>
                <a:latin typeface="Calibri"/>
              </a:rPr>
              <a:t>AGENDA</a:t>
            </a:r>
            <a:endParaRPr lang="en-IN" sz="3200" b="0" u="sng" strike="noStrike" spc="-1" dirty="0">
              <a:latin typeface="Arial"/>
            </a:endParaRPr>
          </a:p>
        </p:txBody>
      </p:sp>
      <p:sp>
        <p:nvSpPr>
          <p:cNvPr id="124" name="Freeform: Shape 74"/>
          <p:cNvSpPr/>
          <p:nvPr/>
        </p:nvSpPr>
        <p:spPr>
          <a:xfrm>
            <a:off x="2230200" y="189576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traight Connector 56"/>
          <p:cNvSpPr/>
          <p:nvPr/>
        </p:nvSpPr>
        <p:spPr>
          <a:xfrm flipV="1">
            <a:off x="950040" y="32954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traight Connector 80"/>
          <p:cNvSpPr/>
          <p:nvPr/>
        </p:nvSpPr>
        <p:spPr>
          <a:xfrm flipV="1">
            <a:off x="940680" y="324468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82"/>
          <p:cNvSpPr/>
          <p:nvPr/>
        </p:nvSpPr>
        <p:spPr>
          <a:xfrm>
            <a:off x="11256120" y="163836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Straight Connector 83"/>
          <p:cNvSpPr/>
          <p:nvPr/>
        </p:nvSpPr>
        <p:spPr>
          <a:xfrm flipV="1">
            <a:off x="2184480" y="18385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Straight Connector 84"/>
          <p:cNvSpPr/>
          <p:nvPr/>
        </p:nvSpPr>
        <p:spPr>
          <a:xfrm flipV="1">
            <a:off x="2175120" y="178776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Straight Connector 85"/>
          <p:cNvSpPr/>
          <p:nvPr/>
        </p:nvSpPr>
        <p:spPr>
          <a:xfrm flipV="1">
            <a:off x="11211120" y="150336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Straight Connector 86"/>
          <p:cNvSpPr/>
          <p:nvPr/>
        </p:nvSpPr>
        <p:spPr>
          <a:xfrm flipV="1">
            <a:off x="11201760" y="1452240"/>
            <a:ext cx="180000" cy="68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Freeform: Shape 89"/>
          <p:cNvSpPr/>
          <p:nvPr/>
        </p:nvSpPr>
        <p:spPr>
          <a:xfrm>
            <a:off x="5386320" y="244332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Straight Connector 90"/>
          <p:cNvSpPr/>
          <p:nvPr/>
        </p:nvSpPr>
        <p:spPr>
          <a:xfrm flipV="1">
            <a:off x="5347440" y="23990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Connector 91"/>
          <p:cNvSpPr/>
          <p:nvPr/>
        </p:nvSpPr>
        <p:spPr>
          <a:xfrm flipV="1">
            <a:off x="5338080" y="23479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Freeform: Shape 93"/>
          <p:cNvSpPr/>
          <p:nvPr/>
        </p:nvSpPr>
        <p:spPr>
          <a:xfrm>
            <a:off x="7315560" y="1588680"/>
            <a:ext cx="102960" cy="33408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Straight Connector 94"/>
          <p:cNvSpPr/>
          <p:nvPr/>
        </p:nvSpPr>
        <p:spPr>
          <a:xfrm flipV="1">
            <a:off x="7247880" y="15206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Straight Connector 95"/>
          <p:cNvSpPr/>
          <p:nvPr/>
        </p:nvSpPr>
        <p:spPr>
          <a:xfrm flipV="1">
            <a:off x="7238520" y="14695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Freeform: Shape 97"/>
          <p:cNvSpPr/>
          <p:nvPr/>
        </p:nvSpPr>
        <p:spPr>
          <a:xfrm>
            <a:off x="9352440" y="2664360"/>
            <a:ext cx="74520" cy="28368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Straight Connector 99"/>
          <p:cNvSpPr/>
          <p:nvPr/>
        </p:nvSpPr>
        <p:spPr>
          <a:xfrm flipV="1">
            <a:off x="9269280" y="2611800"/>
            <a:ext cx="180000" cy="68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Straight Connector 100"/>
          <p:cNvSpPr/>
          <p:nvPr/>
        </p:nvSpPr>
        <p:spPr>
          <a:xfrm flipV="1">
            <a:off x="9259920" y="25610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Freeform: Shape 101"/>
          <p:cNvSpPr/>
          <p:nvPr/>
        </p:nvSpPr>
        <p:spPr>
          <a:xfrm flipH="1">
            <a:off x="3949560" y="80352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2" name="Group 102"/>
          <p:cNvGrpSpPr/>
          <p:nvPr/>
        </p:nvGrpSpPr>
        <p:grpSpPr>
          <a:xfrm>
            <a:off x="3115440" y="829800"/>
            <a:ext cx="1799640" cy="1799640"/>
            <a:chOff x="3115440" y="829800"/>
            <a:chExt cx="1799640" cy="1799640"/>
          </a:xfrm>
        </p:grpSpPr>
        <p:sp>
          <p:nvSpPr>
            <p:cNvPr id="143" name="Freeform: Shape 103"/>
            <p:cNvSpPr/>
            <p:nvPr/>
          </p:nvSpPr>
          <p:spPr>
            <a:xfrm rot="16200000">
              <a:off x="3115440" y="829800"/>
              <a:ext cx="1799640" cy="1799640"/>
            </a:xfrm>
            <a:custGeom>
              <a:avLst/>
              <a:gdLst/>
              <a:ahLst/>
              <a:cxnLst/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6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TextBox 104"/>
            <p:cNvSpPr/>
            <p:nvPr/>
          </p:nvSpPr>
          <p:spPr>
            <a:xfrm>
              <a:off x="3368520" y="1465560"/>
              <a:ext cx="1497240" cy="58332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en-GB" sz="1600" b="1" strike="noStrike" spc="-1" dirty="0">
                  <a:solidFill>
                    <a:srgbClr val="000000"/>
                  </a:solidFill>
                  <a:latin typeface="Calibri"/>
                </a:rPr>
                <a:t>MODEL</a:t>
              </a:r>
              <a:r>
                <a:rPr lang="en-GB" sz="1600" b="1" spc="-1" dirty="0">
                  <a:solidFill>
                    <a:srgbClr val="000000"/>
                  </a:solidFill>
                  <a:latin typeface="Calibri"/>
                </a:rPr>
                <a:t> </a:t>
              </a:r>
              <a:endParaRPr lang="en-GB" sz="1600" b="1" spc="-1">
                <a:solidFill>
                  <a:srgbClr val="000000"/>
                </a:solidFill>
                <a:latin typeface="Calibri"/>
              </a:endParaRPr>
            </a:p>
            <a:p>
              <a:r>
                <a:rPr lang="en-GB" sz="1600" b="1" spc="-1" dirty="0">
                  <a:solidFill>
                    <a:srgbClr val="000000"/>
                  </a:solidFill>
                  <a:latin typeface="Calibri"/>
                </a:rPr>
                <a:t>COMPARISION</a:t>
              </a:r>
            </a:p>
          </p:txBody>
        </p:sp>
      </p:grpSp>
      <p:sp>
        <p:nvSpPr>
          <p:cNvPr id="145" name="Straight Connector 105"/>
          <p:cNvSpPr/>
          <p:nvPr/>
        </p:nvSpPr>
        <p:spPr>
          <a:xfrm flipV="1">
            <a:off x="4007520" y="0"/>
            <a:ext cx="0" cy="81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Freeform: Shape 106"/>
          <p:cNvSpPr/>
          <p:nvPr/>
        </p:nvSpPr>
        <p:spPr>
          <a:xfrm>
            <a:off x="3972960" y="81432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Straight Connector 107"/>
          <p:cNvSpPr/>
          <p:nvPr/>
        </p:nvSpPr>
        <p:spPr>
          <a:xfrm flipV="1">
            <a:off x="3926880" y="75708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Straight Connector 108"/>
          <p:cNvSpPr/>
          <p:nvPr/>
        </p:nvSpPr>
        <p:spPr>
          <a:xfrm flipV="1">
            <a:off x="3917520" y="7063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Graphic 4" descr="A bird perched on a nest with eggs">
            <a:extLst>
              <a:ext uri="{FF2B5EF4-FFF2-40B4-BE49-F238E27FC236}">
                <a16:creationId xmlns:a16="http://schemas.microsoft.com/office/drawing/2014/main" id="{D576B617-8386-4AD1-B2AD-B2F4350D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3615" y="3702538"/>
            <a:ext cx="3546232" cy="3565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738964" y="319072"/>
            <a:ext cx="10720968" cy="621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2600" spc="-1" dirty="0">
                <a:solidFill>
                  <a:srgbClr val="000000"/>
                </a:solidFill>
                <a:latin typeface="Calibri"/>
              </a:rPr>
              <a:t>Problem : Employee Promotion Status</a:t>
            </a:r>
          </a:p>
          <a:p>
            <a:endParaRPr lang="en-US" sz="2600" spc="-1" dirty="0">
              <a:latin typeface="Calibri"/>
            </a:endParaRPr>
          </a:p>
          <a:p>
            <a:pPr marL="457200" indent="-457200">
              <a:buFont typeface="Wingdings"/>
              <a:buChar char="Ø"/>
            </a:pPr>
            <a:r>
              <a:rPr lang="en-US" sz="2400" dirty="0">
                <a:latin typeface="Calibri"/>
              </a:rPr>
              <a:t>This Project Explains about the metrics which might be necessary for an employee to get promoted/not</a:t>
            </a:r>
            <a:br>
              <a:rPr sz="2400" dirty="0">
                <a:latin typeface="Calibri"/>
              </a:rPr>
            </a:br>
            <a:endParaRPr lang="en-US" sz="2400" spc="-1">
              <a:latin typeface="Calibri"/>
            </a:endParaRPr>
          </a:p>
          <a:p>
            <a:pPr marL="457200" indent="-457200">
              <a:buFont typeface="Wingdings"/>
              <a:buChar char="Ø"/>
            </a:pPr>
            <a:r>
              <a:rPr lang="en-US" sz="2400" dirty="0">
                <a:latin typeface="Calibri"/>
              </a:rPr>
              <a:t>Based on the Analysis, we can conclude that mostly the companies prefer to give promotion for the employee's based on their </a:t>
            </a:r>
            <a:r>
              <a:rPr lang="en-US" sz="2400" dirty="0" err="1">
                <a:latin typeface="Calibri"/>
              </a:rPr>
              <a:t>Previous_year_ratings</a:t>
            </a:r>
            <a:r>
              <a:rPr lang="en-US" sz="2400" dirty="0">
                <a:latin typeface="Calibri"/>
              </a:rPr>
              <a:t>, </a:t>
            </a:r>
            <a:r>
              <a:rPr lang="en-US" sz="2400" dirty="0" err="1">
                <a:latin typeface="Calibri"/>
              </a:rPr>
              <a:t>Avg_training_score</a:t>
            </a:r>
            <a:r>
              <a:rPr lang="en-US" sz="2400" dirty="0">
                <a:latin typeface="Calibri"/>
              </a:rPr>
              <a:t>, Age and </a:t>
            </a:r>
            <a:r>
              <a:rPr lang="en-US" sz="2400" dirty="0" err="1">
                <a:latin typeface="Calibri"/>
              </a:rPr>
              <a:t>etc</a:t>
            </a:r>
            <a:r>
              <a:rPr lang="en-US" sz="2400" dirty="0">
                <a:latin typeface="Calibri"/>
              </a:rPr>
              <a:t>, rather than just by seeing their Education Level, </a:t>
            </a:r>
            <a:r>
              <a:rPr lang="en-US" sz="2400" dirty="0" err="1">
                <a:latin typeface="Calibri"/>
              </a:rPr>
              <a:t>No_of_trainings</a:t>
            </a:r>
            <a:r>
              <a:rPr lang="en-US" sz="2400" dirty="0">
                <a:latin typeface="Calibri"/>
              </a:rPr>
              <a:t> or </a:t>
            </a:r>
            <a:r>
              <a:rPr lang="en-US" sz="2400" dirty="0" err="1">
                <a:latin typeface="Calibri"/>
              </a:rPr>
              <a:t>Awards_won</a:t>
            </a:r>
            <a:r>
              <a:rPr lang="en-US" sz="2400" dirty="0">
                <a:latin typeface="Calibri"/>
              </a:rPr>
              <a:t> the employee posses.</a:t>
            </a:r>
            <a:br>
              <a:rPr dirty="0"/>
            </a:br>
            <a:endParaRPr lang="en-US" sz="2400" spc="-1">
              <a:latin typeface="Calibri"/>
            </a:endParaRPr>
          </a:p>
          <a:p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This Problem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of most employee's not getting promoted can be prevented by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using:</a:t>
            </a:r>
            <a:endParaRPr lang="en-US" dirty="0"/>
          </a:p>
          <a:p>
            <a:pPr marL="342900" indent="-342900">
              <a:buFont typeface="Wingdings"/>
              <a:buChar char="Ø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Using Advanced Technology in the workspace.</a:t>
            </a:r>
          </a:p>
          <a:p>
            <a:pPr marL="342900" indent="-342900">
              <a:buFont typeface="Wingdings"/>
              <a:buChar char="Ø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Better Training facilities.</a:t>
            </a:r>
          </a:p>
          <a:p>
            <a:pPr marL="342900" indent="-342900">
              <a:buFont typeface="Wingdings"/>
              <a:buChar char="Ø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Experienced Trainers.</a:t>
            </a:r>
          </a:p>
          <a:p>
            <a:pPr marL="342900" indent="-342900">
              <a:buFont typeface="Wingdings"/>
              <a:buChar char="Ø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Healthy and Friendly Environment.</a:t>
            </a:r>
          </a:p>
          <a:p>
            <a:pPr marL="342900" indent="-342900">
              <a:buFont typeface="Wingdings"/>
              <a:buChar char="Ø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Security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traight Connector 32"/>
          <p:cNvSpPr/>
          <p:nvPr/>
        </p:nvSpPr>
        <p:spPr>
          <a:xfrm>
            <a:off x="3447720" y="5150880"/>
            <a:ext cx="3488040" cy="38880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Straight Connector 35"/>
          <p:cNvSpPr/>
          <p:nvPr/>
        </p:nvSpPr>
        <p:spPr>
          <a:xfrm>
            <a:off x="6642000" y="1652760"/>
            <a:ext cx="3498120" cy="77760"/>
          </a:xfrm>
          <a:prstGeom prst="line">
            <a:avLst/>
          </a:prstGeom>
          <a:ln w="50800">
            <a:solidFill>
              <a:srgbClr val="99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Straight Connector 34"/>
          <p:cNvSpPr/>
          <p:nvPr/>
        </p:nvSpPr>
        <p:spPr>
          <a:xfrm>
            <a:off x="5478120" y="2850120"/>
            <a:ext cx="3557880" cy="1548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Straight Connector 33"/>
          <p:cNvSpPr/>
          <p:nvPr/>
        </p:nvSpPr>
        <p:spPr>
          <a:xfrm>
            <a:off x="4470840" y="3973680"/>
            <a:ext cx="3518280" cy="18360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Box 2"/>
          <p:cNvSpPr/>
          <p:nvPr/>
        </p:nvSpPr>
        <p:spPr>
          <a:xfrm>
            <a:off x="150120" y="-28080"/>
            <a:ext cx="418284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</a:rPr>
              <a:t>Solution Process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60" name="Isosceles Triangle 21"/>
          <p:cNvSpPr/>
          <p:nvPr/>
        </p:nvSpPr>
        <p:spPr>
          <a:xfrm>
            <a:off x="5733000" y="32040"/>
            <a:ext cx="6450120" cy="6825600"/>
          </a:xfrm>
          <a:custGeom>
            <a:avLst/>
            <a:gdLst/>
            <a:ahLst/>
            <a:cxnLst/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1" name="Group 26"/>
          <p:cNvGrpSpPr/>
          <p:nvPr/>
        </p:nvGrpSpPr>
        <p:grpSpPr>
          <a:xfrm>
            <a:off x="9853560" y="1219320"/>
            <a:ext cx="1432800" cy="1893240"/>
            <a:chOff x="9853560" y="1219320"/>
            <a:chExt cx="1432800" cy="1893240"/>
          </a:xfrm>
        </p:grpSpPr>
        <p:sp>
          <p:nvSpPr>
            <p:cNvPr id="162" name="Rectangle 20"/>
            <p:cNvSpPr/>
            <p:nvPr/>
          </p:nvSpPr>
          <p:spPr>
            <a:xfrm>
              <a:off x="10041480" y="1690200"/>
              <a:ext cx="172080" cy="1422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Rectangle 19"/>
            <p:cNvSpPr/>
            <p:nvPr/>
          </p:nvSpPr>
          <p:spPr>
            <a:xfrm>
              <a:off x="9853560" y="1219320"/>
              <a:ext cx="1432800" cy="1422360"/>
            </a:xfrm>
            <a:prstGeom prst="rect">
              <a:avLst/>
            </a:prstGeom>
            <a:gradFill rotWithShape="0">
              <a:gsLst>
                <a:gs pos="2000">
                  <a:srgbClr val="99FF66"/>
                </a:gs>
                <a:gs pos="100000">
                  <a:srgbClr val="00B050"/>
                </a:gs>
              </a:gsLst>
              <a:lin ang="10800000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4" name="Group 25"/>
          <p:cNvGrpSpPr/>
          <p:nvPr/>
        </p:nvGrpSpPr>
        <p:grpSpPr>
          <a:xfrm>
            <a:off x="8840880" y="2348640"/>
            <a:ext cx="1432800" cy="1893240"/>
            <a:chOff x="8840880" y="2348640"/>
            <a:chExt cx="1432800" cy="1893240"/>
          </a:xfrm>
        </p:grpSpPr>
        <p:sp>
          <p:nvSpPr>
            <p:cNvPr id="165" name="Rectangle 17"/>
            <p:cNvSpPr/>
            <p:nvPr/>
          </p:nvSpPr>
          <p:spPr>
            <a:xfrm>
              <a:off x="9025560" y="2816280"/>
              <a:ext cx="172080" cy="14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Rectangle 16"/>
            <p:cNvSpPr/>
            <p:nvPr/>
          </p:nvSpPr>
          <p:spPr>
            <a:xfrm>
              <a:off x="8840880" y="2348640"/>
              <a:ext cx="1432800" cy="1425600"/>
            </a:xfrm>
            <a:prstGeom prst="rect">
              <a:avLst/>
            </a:prstGeom>
            <a:gradFill rotWithShape="0">
              <a:gsLst>
                <a:gs pos="0">
                  <a:srgbClr val="6C2999"/>
                </a:gs>
                <a:gs pos="100000">
                  <a:srgbClr val="CC66FF"/>
                </a:gs>
              </a:gsLst>
              <a:lin ang="0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7" name="Group 24"/>
          <p:cNvGrpSpPr/>
          <p:nvPr/>
        </p:nvGrpSpPr>
        <p:grpSpPr>
          <a:xfrm>
            <a:off x="7830000" y="3478680"/>
            <a:ext cx="1432800" cy="1893240"/>
            <a:chOff x="7830000" y="3478680"/>
            <a:chExt cx="1432800" cy="1893240"/>
          </a:xfrm>
        </p:grpSpPr>
        <p:sp>
          <p:nvSpPr>
            <p:cNvPr id="168" name="Rectangle 14"/>
            <p:cNvSpPr/>
            <p:nvPr/>
          </p:nvSpPr>
          <p:spPr>
            <a:xfrm>
              <a:off x="8010000" y="3947760"/>
              <a:ext cx="172080" cy="142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Rectangle 13"/>
            <p:cNvSpPr/>
            <p:nvPr/>
          </p:nvSpPr>
          <p:spPr>
            <a:xfrm>
              <a:off x="7830000" y="3478680"/>
              <a:ext cx="1432800" cy="1424160"/>
            </a:xfrm>
            <a:prstGeom prst="rect">
              <a:avLst/>
            </a:prstGeom>
            <a:gradFill rotWithShape="0">
              <a:gsLst>
                <a:gs pos="0">
                  <a:srgbClr val="A34A2E"/>
                </a:gs>
                <a:gs pos="100000">
                  <a:srgbClr val="CC6600"/>
                </a:gs>
              </a:gsLst>
              <a:lin ang="0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0" name="Group 23"/>
          <p:cNvGrpSpPr/>
          <p:nvPr/>
        </p:nvGrpSpPr>
        <p:grpSpPr>
          <a:xfrm>
            <a:off x="6808680" y="4598280"/>
            <a:ext cx="1432800" cy="1893600"/>
            <a:chOff x="6808680" y="4598280"/>
            <a:chExt cx="1432800" cy="1893600"/>
          </a:xfrm>
        </p:grpSpPr>
        <p:sp>
          <p:nvSpPr>
            <p:cNvPr id="171" name="Rectangle 11"/>
            <p:cNvSpPr/>
            <p:nvPr/>
          </p:nvSpPr>
          <p:spPr>
            <a:xfrm>
              <a:off x="6995520" y="5052240"/>
              <a:ext cx="172080" cy="1439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Rectangle 7"/>
            <p:cNvSpPr/>
            <p:nvPr/>
          </p:nvSpPr>
          <p:spPr>
            <a:xfrm>
              <a:off x="6808680" y="4598280"/>
              <a:ext cx="1432800" cy="1439640"/>
            </a:xfrm>
            <a:prstGeom prst="rect">
              <a:avLst/>
            </a:prstGeom>
            <a:gradFill rotWithShape="0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3" name="TextBox 27"/>
          <p:cNvSpPr/>
          <p:nvPr/>
        </p:nvSpPr>
        <p:spPr>
          <a:xfrm>
            <a:off x="7017480" y="4825800"/>
            <a:ext cx="1015200" cy="1004760"/>
          </a:xfrm>
          <a:prstGeom prst="rect">
            <a:avLst/>
          </a:prstGeom>
          <a:noFill/>
          <a:ln w="0">
            <a:noFill/>
          </a:ln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  <a:scene3d>
              <a:camera prst="isometricTopUp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STEP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6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01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74" name="TextBox 28"/>
          <p:cNvSpPr/>
          <p:nvPr/>
        </p:nvSpPr>
        <p:spPr>
          <a:xfrm>
            <a:off x="8096040" y="3683160"/>
            <a:ext cx="1015200" cy="1004760"/>
          </a:xfrm>
          <a:prstGeom prst="rect">
            <a:avLst/>
          </a:prstGeom>
          <a:noFill/>
          <a:ln w="0">
            <a:noFill/>
          </a:ln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  <a:scene3d>
              <a:camera prst="isometricTopUp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STEP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6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02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75" name="TextBox 29"/>
          <p:cNvSpPr/>
          <p:nvPr/>
        </p:nvSpPr>
        <p:spPr>
          <a:xfrm>
            <a:off x="9142560" y="2540880"/>
            <a:ext cx="1015200" cy="1004760"/>
          </a:xfrm>
          <a:prstGeom prst="rect">
            <a:avLst/>
          </a:prstGeom>
          <a:noFill/>
          <a:ln w="0">
            <a:noFill/>
          </a:ln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  <a:scene3d>
              <a:camera prst="isometricTopUp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STEP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6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03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76" name="TextBox 30"/>
          <p:cNvSpPr/>
          <p:nvPr/>
        </p:nvSpPr>
        <p:spPr>
          <a:xfrm>
            <a:off x="10140120" y="1446120"/>
            <a:ext cx="1015200" cy="1004760"/>
          </a:xfrm>
          <a:prstGeom prst="rect">
            <a:avLst/>
          </a:prstGeom>
          <a:noFill/>
          <a:ln w="0">
            <a:noFill/>
          </a:ln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  <a:scene3d>
              <a:camera prst="isometricTopUp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STEP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6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04</a:t>
            </a:r>
            <a:endParaRPr lang="en-IN" sz="3600" b="0" strike="noStrike" spc="-1">
              <a:latin typeface="Arial"/>
            </a:endParaRPr>
          </a:p>
        </p:txBody>
      </p:sp>
      <p:grpSp>
        <p:nvGrpSpPr>
          <p:cNvPr id="177" name="Group 48"/>
          <p:cNvGrpSpPr/>
          <p:nvPr/>
        </p:nvGrpSpPr>
        <p:grpSpPr>
          <a:xfrm>
            <a:off x="2250425" y="4173708"/>
            <a:ext cx="4632840" cy="930240"/>
            <a:chOff x="-4548960" y="4271400"/>
            <a:chExt cx="4632840" cy="930240"/>
          </a:xfrm>
        </p:grpSpPr>
        <p:sp>
          <p:nvSpPr>
            <p:cNvPr id="178" name="Rectangle 38"/>
            <p:cNvSpPr/>
            <p:nvPr/>
          </p:nvSpPr>
          <p:spPr>
            <a:xfrm>
              <a:off x="-4076640" y="4271400"/>
              <a:ext cx="156024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FFFFFF"/>
                  </a:solidFill>
                  <a:latin typeface="Calibri"/>
                </a:rPr>
                <a:t>Analyse Data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179" name="TextBox 39"/>
            <p:cNvSpPr/>
            <p:nvPr/>
          </p:nvSpPr>
          <p:spPr>
            <a:xfrm>
              <a:off x="-4098960" y="4624560"/>
              <a:ext cx="41828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b="0" strike="noStrike" spc="-1">
                  <a:solidFill>
                    <a:srgbClr val="FFFFFF"/>
                  </a:solidFill>
                  <a:latin typeface="Calibri"/>
                </a:rPr>
                <a:t>Heterogeneous population, Anomaly Treatment, Missing Values Treatment, creating new variable</a:t>
              </a:r>
              <a:endParaRPr lang="en-IN" sz="1600" b="0" strike="noStrike" spc="-1">
                <a:latin typeface="Arial"/>
              </a:endParaRPr>
            </a:p>
          </p:txBody>
        </p:sp>
        <p:pic>
          <p:nvPicPr>
            <p:cNvPr id="180" name="Picture 41"/>
            <p:cNvPicPr/>
            <p:nvPr/>
          </p:nvPicPr>
          <p:blipFill>
            <a:blip r:embed="rId2">
              <a:lum bright="70000" contrast="-70000"/>
            </a:blip>
            <a:stretch/>
          </p:blipFill>
          <p:spPr>
            <a:xfrm>
              <a:off x="-4548960" y="4317480"/>
              <a:ext cx="359640" cy="359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1" name="Group 49"/>
          <p:cNvGrpSpPr/>
          <p:nvPr/>
        </p:nvGrpSpPr>
        <p:grpSpPr>
          <a:xfrm>
            <a:off x="4209120" y="2953720"/>
            <a:ext cx="4635000" cy="947160"/>
            <a:chOff x="-3791880" y="2826720"/>
            <a:chExt cx="4635000" cy="947160"/>
          </a:xfrm>
        </p:grpSpPr>
        <p:sp>
          <p:nvSpPr>
            <p:cNvPr id="182" name="Rectangle 36"/>
            <p:cNvSpPr/>
            <p:nvPr/>
          </p:nvSpPr>
          <p:spPr>
            <a:xfrm>
              <a:off x="-3278160" y="2826720"/>
              <a:ext cx="227340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FFFFFF"/>
                  </a:solidFill>
                  <a:latin typeface="Calibri"/>
                </a:rPr>
                <a:t>Analytical approach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183" name="TextBox 37"/>
            <p:cNvSpPr/>
            <p:nvPr/>
          </p:nvSpPr>
          <p:spPr>
            <a:xfrm>
              <a:off x="-3339720" y="3196800"/>
              <a:ext cx="41828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b="0" strike="noStrike" spc="-1">
                  <a:solidFill>
                    <a:srgbClr val="FFFFFF"/>
                  </a:solidFill>
                  <a:latin typeface="Calibri"/>
                </a:rPr>
                <a:t>Supervised Machine Learning problem,</a:t>
              </a:r>
              <a:endParaRPr lang="en-IN" sz="16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GB" sz="1600" b="0" strike="noStrike" spc="-1">
                  <a:solidFill>
                    <a:srgbClr val="FFFFFF"/>
                  </a:solidFill>
                  <a:latin typeface="Calibri"/>
                </a:rPr>
                <a:t> Two class Classification,</a:t>
              </a:r>
              <a:endParaRPr lang="en-IN" sz="1600" b="0" strike="noStrike" spc="-1">
                <a:latin typeface="Arial"/>
              </a:endParaRPr>
            </a:p>
          </p:txBody>
        </p:sp>
        <p:pic>
          <p:nvPicPr>
            <p:cNvPr id="184" name="Picture 43"/>
            <p:cNvPicPr/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-3791880" y="2867040"/>
              <a:ext cx="359640" cy="359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5" name="Group 61"/>
          <p:cNvGrpSpPr/>
          <p:nvPr/>
        </p:nvGrpSpPr>
        <p:grpSpPr>
          <a:xfrm>
            <a:off x="5694717" y="1875701"/>
            <a:ext cx="4448831" cy="1158920"/>
            <a:chOff x="-3996360" y="1641240"/>
            <a:chExt cx="4458600" cy="1285920"/>
          </a:xfrm>
        </p:grpSpPr>
        <p:sp>
          <p:nvSpPr>
            <p:cNvPr id="186" name="Rectangle 44"/>
            <p:cNvSpPr/>
            <p:nvPr/>
          </p:nvSpPr>
          <p:spPr>
            <a:xfrm>
              <a:off x="-3523320" y="1669680"/>
              <a:ext cx="217152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FFFFFF"/>
                  </a:solidFill>
                  <a:latin typeface="Calibri"/>
                </a:rPr>
                <a:t>Model Preparation</a:t>
              </a:r>
              <a:endParaRPr lang="en-IN" sz="2000" b="0" strike="noStrike" spc="-1">
                <a:latin typeface="Arial"/>
              </a:endParaRPr>
            </a:p>
          </p:txBody>
        </p:sp>
        <p:pic>
          <p:nvPicPr>
            <p:cNvPr id="187" name="Picture 47"/>
            <p:cNvPicPr/>
            <p:nvPr/>
          </p:nvPicPr>
          <p:blipFill>
            <a:blip r:embed="rId5">
              <a:lum bright="70000" contrast="-70000"/>
            </a:blip>
            <a:stretch/>
          </p:blipFill>
          <p:spPr>
            <a:xfrm>
              <a:off x="-3996360" y="1641240"/>
              <a:ext cx="359640" cy="35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TextBox 51"/>
            <p:cNvSpPr/>
            <p:nvPr/>
          </p:nvSpPr>
          <p:spPr>
            <a:xfrm>
              <a:off x="-3541680" y="2013840"/>
              <a:ext cx="400392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FFFFFF"/>
                  </a:solidFill>
                  <a:latin typeface="Calibri"/>
                </a:rPr>
                <a:t>We teach the model </a:t>
              </a:r>
              <a:endParaRPr lang="en-IN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FFFFFF"/>
                  </a:solidFill>
                  <a:latin typeface="Calibri"/>
                </a:rPr>
                <a:t>on Training dataset,</a:t>
              </a:r>
              <a:endParaRPr lang="en-IN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800" b="0" strike="noStrike" spc="-1">
                <a:latin typeface="Arial"/>
              </a:endParaRPr>
            </a:p>
          </p:txBody>
        </p:sp>
      </p:grpSp>
      <p:grpSp>
        <p:nvGrpSpPr>
          <p:cNvPr id="189" name="Group 57"/>
          <p:cNvGrpSpPr/>
          <p:nvPr/>
        </p:nvGrpSpPr>
        <p:grpSpPr>
          <a:xfrm>
            <a:off x="6912172" y="679800"/>
            <a:ext cx="4411800" cy="924840"/>
            <a:chOff x="-3980520" y="298800"/>
            <a:chExt cx="4411800" cy="924840"/>
          </a:xfrm>
        </p:grpSpPr>
        <p:sp>
          <p:nvSpPr>
            <p:cNvPr id="190" name="Rectangle 45"/>
            <p:cNvSpPr/>
            <p:nvPr/>
          </p:nvSpPr>
          <p:spPr>
            <a:xfrm>
              <a:off x="-3571200" y="302760"/>
              <a:ext cx="199764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FFFFFF"/>
                  </a:solidFill>
                  <a:latin typeface="Calibri"/>
                </a:rPr>
                <a:t>Model Validation</a:t>
              </a:r>
              <a:endParaRPr lang="en-IN" sz="2000" b="0" strike="noStrike" spc="-1">
                <a:latin typeface="Arial"/>
              </a:endParaRPr>
            </a:p>
          </p:txBody>
        </p:sp>
        <p:pic>
          <p:nvPicPr>
            <p:cNvPr id="191" name="Picture 53"/>
            <p:cNvPicPr/>
            <p:nvPr/>
          </p:nvPicPr>
          <p:blipFill>
            <a:blip r:embed="rId6">
              <a:lum bright="70000" contrast="-70000"/>
            </a:blip>
            <a:stretch/>
          </p:blipFill>
          <p:spPr>
            <a:xfrm>
              <a:off x="-3980520" y="298800"/>
              <a:ext cx="359640" cy="35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TextBox 55"/>
            <p:cNvSpPr/>
            <p:nvPr/>
          </p:nvSpPr>
          <p:spPr>
            <a:xfrm>
              <a:off x="-3572640" y="584640"/>
              <a:ext cx="400392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FFFFFF"/>
                  </a:solidFill>
                  <a:latin typeface="Calibri"/>
                </a:rPr>
                <a:t>Model Performance measure on</a:t>
              </a:r>
              <a:endParaRPr lang="en-IN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FFFFFF"/>
                  </a:solidFill>
                  <a:latin typeface="Calibri"/>
                </a:rPr>
                <a:t> testing data</a:t>
              </a:r>
              <a:endParaRPr lang="en-IN" sz="1800" b="0" strike="noStrike" spc="-1">
                <a:latin typeface="Arial"/>
              </a:endParaRPr>
            </a:p>
          </p:txBody>
        </p:sp>
      </p:grpSp>
      <p:sp>
        <p:nvSpPr>
          <p:cNvPr id="193" name="Rectangle: Rounded Corners 1"/>
          <p:cNvSpPr/>
          <p:nvPr/>
        </p:nvSpPr>
        <p:spPr>
          <a:xfrm>
            <a:off x="151102" y="1064160"/>
            <a:ext cx="3040658" cy="206383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TextBox 3"/>
          <p:cNvSpPr/>
          <p:nvPr/>
        </p:nvSpPr>
        <p:spPr>
          <a:xfrm>
            <a:off x="315720" y="1195920"/>
            <a:ext cx="268740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GB" spc="-1" dirty="0">
                <a:latin typeface="Calibri"/>
              </a:rPr>
              <a:t>Source of the </a:t>
            </a:r>
            <a:r>
              <a:rPr lang="en-GB" spc="-1">
                <a:latin typeface="Calibri"/>
              </a:rPr>
              <a:t>Dataset:</a:t>
            </a:r>
            <a:endParaRPr lang="en-US"/>
          </a:p>
          <a:p>
            <a:r>
              <a:rPr lang="en-GB" spc="-1">
                <a:latin typeface="Calibri"/>
              </a:rPr>
              <a:t>Kaggle Data </a:t>
            </a:r>
            <a:r>
              <a:rPr lang="en-GB" spc="-1" dirty="0">
                <a:latin typeface="Calibri"/>
              </a:rPr>
              <a:t>repository</a:t>
            </a:r>
            <a:endParaRPr lang="en-GB"/>
          </a:p>
          <a:p>
            <a:r>
              <a:rPr lang="en-GB" spc="-1" dirty="0">
                <a:latin typeface="Calibri"/>
              </a:rPr>
              <a:t>The dataset consists of  54808 Observations with 13 Features including Target variable.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149E7-EBE2-485C-9204-BA7D5F03701E}"/>
              </a:ext>
            </a:extLst>
          </p:cNvPr>
          <p:cNvSpPr txBox="1"/>
          <p:nvPr/>
        </p:nvSpPr>
        <p:spPr>
          <a:xfrm>
            <a:off x="533400" y="425939"/>
            <a:ext cx="116038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Treating Missing Values: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 Treatment of Missing Values is very Important Step in any Machine Learning Model Creation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* Missing Values can occur due to various reasons, such as the filling incomplete forms, values not available, </a:t>
            </a:r>
            <a:r>
              <a:rPr lang="en-US" dirty="0" err="1">
                <a:ea typeface="+mn-lt"/>
                <a:cs typeface="+mn-lt"/>
              </a:rPr>
              <a:t>etc</a:t>
            </a:r>
            <a:endParaRPr lang="en-US" dirty="0" err="1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6679A7F-6DBE-47FE-9650-F2FFC7E39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6" y="1661015"/>
            <a:ext cx="10031045" cy="50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2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806748-3117-4AC1-9C48-B6E31496A1A1}"/>
              </a:ext>
            </a:extLst>
          </p:cNvPr>
          <p:cNvSpPr txBox="1"/>
          <p:nvPr/>
        </p:nvSpPr>
        <p:spPr>
          <a:xfrm>
            <a:off x="418578" y="347299"/>
            <a:ext cx="11167997" cy="3074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Outliers Detection: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Outliers in the dataset are referred as the huge difference between the range of values present in the dataset.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Now, this outliers can result in the poor performance of our predictive model and can result in incorrect results.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there are several methods in order to solve these outliers issues.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* Visualization.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* Standard Deviation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* Interquantile range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E4C864-FD68-4AE4-BFCC-357CF6856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2" y="3215674"/>
            <a:ext cx="5926898" cy="3370266"/>
          </a:xfrm>
          <a:prstGeom prst="rect">
            <a:avLst/>
          </a:prstGeom>
        </p:spPr>
      </p:pic>
      <p:pic>
        <p:nvPicPr>
          <p:cNvPr id="6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1210F9-451C-473E-8D94-06668B5F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79" y="3215529"/>
            <a:ext cx="5770256" cy="33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1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732A1-A057-476F-AD61-D1BB9FCC1A1F}"/>
              </a:ext>
            </a:extLst>
          </p:cNvPr>
          <p:cNvSpPr txBox="1"/>
          <p:nvPr/>
        </p:nvSpPr>
        <p:spPr>
          <a:xfrm>
            <a:off x="643003" y="361167"/>
            <a:ext cx="111460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Feature Engineering: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 Feature Engineering is the Technique of using Domain Knowledge in order to extract the important features from the dataset using some data mining techniques.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* These features can in turn help us to create / build an efficient Machine Learning Model.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67360F-A221-43FC-9B58-6A28CB3A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11" y="1989420"/>
            <a:ext cx="10342322" cy="46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EB034A-AEE8-4BCA-B2BB-25B82E8BD15B}"/>
              </a:ext>
            </a:extLst>
          </p:cNvPr>
          <p:cNvSpPr txBox="1"/>
          <p:nvPr/>
        </p:nvSpPr>
        <p:spPr>
          <a:xfrm>
            <a:off x="350729" y="215030"/>
            <a:ext cx="1151141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Feature Transformation: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 Dealing with categorical columns is a big step in a project, as sometimes they might hold the important values which help our model to predict accurately.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* Changing our categorical columns into numerical type is a very important step as most of the machine learning models works using numerical values compared to categorical/object type.</a:t>
            </a:r>
            <a:endParaRPr lang="en-US" dirty="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710B4C-803E-41B8-A55C-113F2CFB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1" y="2031173"/>
            <a:ext cx="10436267" cy="47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2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752BC-883B-49F8-B5C6-91DD4A713756}"/>
              </a:ext>
            </a:extLst>
          </p:cNvPr>
          <p:cNvSpPr txBox="1"/>
          <p:nvPr/>
        </p:nvSpPr>
        <p:spPr>
          <a:xfrm>
            <a:off x="543169" y="289169"/>
            <a:ext cx="111349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Feature Scaling: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* Feature scaling is the method of scaling the features in our dataset, so that the higher values dosent dominate the lower values.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* Scaling can make a difference between a weak machine learning model and a better one.</a:t>
            </a:r>
            <a:endParaRPr lang="en-US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BBCBDA-DBBD-469D-BBEF-029AF08A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55" y="1897615"/>
            <a:ext cx="8898216" cy="48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2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Mohammad Ahsan</dc:creator>
  <dc:description/>
  <cp:revision>1685</cp:revision>
  <dcterms:created xsi:type="dcterms:W3CDTF">2020-06-28T12:47:28Z</dcterms:created>
  <dcterms:modified xsi:type="dcterms:W3CDTF">2021-06-24T08:54:48Z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