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0F136D-CDA2-48AF-AC24-8FED54434930}"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96050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F136D-CDA2-48AF-AC24-8FED54434930}"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50503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F136D-CDA2-48AF-AC24-8FED54434930}"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74101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F136D-CDA2-48AF-AC24-8FED54434930}"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139302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0F136D-CDA2-48AF-AC24-8FED54434930}"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17078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0F136D-CDA2-48AF-AC24-8FED54434930}"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52551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0F136D-CDA2-48AF-AC24-8FED54434930}"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405062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0F136D-CDA2-48AF-AC24-8FED54434930}"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385360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F136D-CDA2-48AF-AC24-8FED54434930}"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06798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0F136D-CDA2-48AF-AC24-8FED54434930}"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428005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0F136D-CDA2-48AF-AC24-8FED54434930}"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22318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F136D-CDA2-48AF-AC24-8FED54434930}" type="datetimeFigureOut">
              <a:rPr lang="en-US" smtClean="0"/>
              <a:t>9/26/2020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AF21B-DC2D-4E2C-834E-EB04E2CBBC71}" type="slidenum">
              <a:rPr lang="en-US" smtClean="0"/>
              <a:t>‹#›</a:t>
            </a:fld>
            <a:endParaRPr lang="en-US"/>
          </a:p>
        </p:txBody>
      </p:sp>
    </p:spTree>
    <p:extLst>
      <p:ext uri="{BB962C8B-B14F-4D97-AF65-F5344CB8AC3E}">
        <p14:creationId xmlns:p14="http://schemas.microsoft.com/office/powerpoint/2010/main" val="240313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9645" y="980194"/>
            <a:ext cx="9974910" cy="830997"/>
          </a:xfrm>
          <a:prstGeom prst="rect">
            <a:avLst/>
          </a:prstGeom>
          <a:ln>
            <a:noFill/>
          </a:ln>
          <a:effectLst>
            <a:outerShdw blurRad="107950" dist="12700" dir="5400000" algn="ctr">
              <a:srgbClr val="000000"/>
            </a:outerShdw>
            <a:reflection blurRad="6350" stA="50000" endA="300" endPos="5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IN" sz="4800" b="1" dirty="0">
                <a:solidFill>
                  <a:srgbClr val="FF6600"/>
                </a:solidFill>
                <a:latin typeface="Source Sans Pro Black" panose="020B0803030403020204" pitchFamily="34" charset="0"/>
                <a:ea typeface="Calibri" panose="020F0502020204030204" pitchFamily="34" charset="0"/>
                <a:cs typeface="Times New Roman" panose="02020603050405020304" pitchFamily="18" charset="0"/>
              </a:rPr>
              <a:t> “STUDENT MANAGEMENT SYSTEM”</a:t>
            </a:r>
            <a:endParaRPr lang="en-US" sz="4800" dirty="0">
              <a:solidFill>
                <a:srgbClr val="FF6600"/>
              </a:solidFill>
              <a:latin typeface="Source Sans Pro Black" panose="020B0803030403020204" pitchFamily="34" charset="0"/>
            </a:endParaRPr>
          </a:p>
        </p:txBody>
      </p:sp>
      <p:sp>
        <p:nvSpPr>
          <p:cNvPr id="5" name="Rectangle 4"/>
          <p:cNvSpPr/>
          <p:nvPr/>
        </p:nvSpPr>
        <p:spPr>
          <a:xfrm>
            <a:off x="8736677" y="5221297"/>
            <a:ext cx="3455323" cy="1142300"/>
          </a:xfrm>
          <a:prstGeom prst="rect">
            <a:avLst/>
          </a:prstGeom>
        </p:spPr>
        <p:txBody>
          <a:bodyPr wrap="square">
            <a:spAutoFit/>
          </a:bodyPr>
          <a:lstStyle/>
          <a:p>
            <a:pPr algn="ctr">
              <a:lnSpc>
                <a:spcPct val="106000"/>
              </a:lnSpc>
              <a:spcAft>
                <a:spcPts val="800"/>
              </a:spcAft>
            </a:pPr>
            <a:r>
              <a:rPr lang="en-IN" sz="1050" b="1" dirty="0" smtClean="0">
                <a:effectLst/>
                <a:latin typeface="Microsoft YaHei UI" panose="020B0503020204020204" pitchFamily="34" charset="-122"/>
                <a:ea typeface="Microsoft YaHei UI" panose="020B0503020204020204" pitchFamily="34" charset="-122"/>
                <a:cs typeface="Times New Roman" panose="02020603050405020304" pitchFamily="18" charset="0"/>
              </a:rPr>
              <a:t>By</a:t>
            </a:r>
            <a:endParaRPr lang="en-US" sz="1000" dirty="0" smtClean="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algn="ctr">
              <a:lnSpc>
                <a:spcPct val="106000"/>
              </a:lnSpc>
              <a:spcAft>
                <a:spcPts val="800"/>
              </a:spcAft>
            </a:pP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T. HRUTHIK REDDY (17311A1263)</a:t>
            </a:r>
            <a:endParaRPr lang="en-US" sz="1000" dirty="0" smtClean="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algn="ctr">
              <a:lnSpc>
                <a:spcPct val="106000"/>
              </a:lnSpc>
              <a:spcAft>
                <a:spcPts val="800"/>
              </a:spcAft>
            </a:pP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     </a:t>
            </a:r>
            <a:r>
              <a:rPr lang="en-IN" sz="1100" b="1" dirty="0" smtClean="0">
                <a:latin typeface="Microsoft YaHei UI" panose="020B0503020204020204" pitchFamily="34" charset="-122"/>
                <a:ea typeface="Microsoft YaHei UI" panose="020B0503020204020204" pitchFamily="34" charset="-122"/>
                <a:cs typeface="Times New Roman" panose="02020603050405020304" pitchFamily="18" charset="0"/>
              </a:rPr>
              <a:t>L</a:t>
            </a: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 ABHINAY (17311A12A7)</a:t>
            </a:r>
            <a:endParaRPr lang="en-US" sz="1000" dirty="0" smtClean="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algn="ctr">
              <a:lnSpc>
                <a:spcPct val="106000"/>
              </a:lnSpc>
              <a:spcAft>
                <a:spcPts val="800"/>
              </a:spcAft>
            </a:pP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     </a:t>
            </a:r>
            <a:r>
              <a:rPr lang="en-IN" sz="1100" b="1" dirty="0" smtClean="0">
                <a:latin typeface="Microsoft YaHei UI" panose="020B0503020204020204" pitchFamily="34" charset="-122"/>
                <a:ea typeface="Microsoft YaHei UI" panose="020B0503020204020204" pitchFamily="34" charset="-122"/>
                <a:cs typeface="Times New Roman" panose="02020603050405020304" pitchFamily="18" charset="0"/>
              </a:rPr>
              <a:t> </a:t>
            </a: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V. VENKATESH (17311A12A8)</a:t>
            </a:r>
            <a:endParaRPr lang="en-US" sz="10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p:txBody>
      </p:sp>
      <p:sp>
        <p:nvSpPr>
          <p:cNvPr id="6" name="TextBox 5"/>
          <p:cNvSpPr txBox="1"/>
          <p:nvPr/>
        </p:nvSpPr>
        <p:spPr>
          <a:xfrm>
            <a:off x="3512743" y="2556933"/>
            <a:ext cx="6747934" cy="646331"/>
          </a:xfrm>
          <a:prstGeom prst="rect">
            <a:avLst/>
          </a:prstGeom>
          <a:noFill/>
        </p:spPr>
        <p:txBody>
          <a:bodyPr wrap="square" rtlCol="0">
            <a:spAutoFit/>
          </a:bodyPr>
          <a:lstStyle/>
          <a:p>
            <a:pPr marL="457200" indent="-457200">
              <a:buFont typeface="Wingdings" panose="05000000000000000000" pitchFamily="2" charset="2"/>
              <a:buChar char="v"/>
            </a:pPr>
            <a:r>
              <a:rPr lang="en-US" sz="3600" b="1" dirty="0" smtClean="0">
                <a:solidFill>
                  <a:srgbClr val="002060"/>
                </a:solidFill>
              </a:rPr>
              <a:t>Internship Project</a:t>
            </a:r>
            <a:endParaRPr lang="en-US" sz="3600" b="1" dirty="0">
              <a:solidFill>
                <a:srgbClr val="002060"/>
              </a:solidFill>
            </a:endParaRPr>
          </a:p>
        </p:txBody>
      </p:sp>
    </p:spTree>
    <p:extLst>
      <p:ext uri="{BB962C8B-B14F-4D97-AF65-F5344CB8AC3E}">
        <p14:creationId xmlns:p14="http://schemas.microsoft.com/office/powerpoint/2010/main" val="257409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265"/>
            <a:ext cx="10515600" cy="1125423"/>
          </a:xfrm>
        </p:spPr>
        <p:txBody>
          <a:bodyPr>
            <a:normAutofit fontScale="90000"/>
          </a:bodyPr>
          <a:lstStyle/>
          <a:p>
            <a:r>
              <a:rPr lang="en-IN"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USECASE DIAGRAM</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8094" y="1803863"/>
            <a:ext cx="3458095" cy="3757352"/>
          </a:xfrm>
          <a:prstGeom prst="rect">
            <a:avLst/>
          </a:prstGeom>
          <a:noFill/>
          <a:ln>
            <a:noFill/>
          </a:ln>
        </p:spPr>
      </p:pic>
    </p:spTree>
    <p:extLst>
      <p:ext uri="{BB962C8B-B14F-4D97-AF65-F5344CB8AC3E}">
        <p14:creationId xmlns:p14="http://schemas.microsoft.com/office/powerpoint/2010/main" val="29652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14895"/>
            <a:ext cx="10957561" cy="1446414"/>
          </a:xfrm>
        </p:spPr>
        <p:txBody>
          <a:bodyPr>
            <a:normAutofit fontScale="90000"/>
          </a:bodyPr>
          <a:lstStyle/>
          <a:p>
            <a:r>
              <a:rPr lang="en-IN" sz="3600" b="1" u="sng" dirty="0" smtClean="0">
                <a:solidFill>
                  <a:srgbClr val="FF6600"/>
                </a:solidFill>
                <a:latin typeface="Times New Roman" panose="02020603050405020304" pitchFamily="18" charset="0"/>
                <a:ea typeface="Calibri" panose="020F0502020204030204" pitchFamily="34" charset="0"/>
                <a:cs typeface="Times New Roman" panose="02020603050405020304" pitchFamily="18" charset="0"/>
              </a:rPr>
              <a:t/>
            </a:r>
            <a:br>
              <a:rPr lang="en-IN" sz="3600" b="1" u="sng" dirty="0" smtClean="0">
                <a:solidFill>
                  <a:srgbClr val="FF6600"/>
                </a:solidFill>
                <a:latin typeface="Times New Roman" panose="02020603050405020304" pitchFamily="18" charset="0"/>
                <a:ea typeface="Calibri" panose="020F0502020204030204" pitchFamily="34" charset="0"/>
                <a:cs typeface="Times New Roman" panose="02020603050405020304" pitchFamily="18" charset="0"/>
              </a:rPr>
            </a:br>
            <a:r>
              <a:rPr lang="en-IN" sz="3600" b="1" u="sng" dirty="0" smtClean="0">
                <a:solidFill>
                  <a:srgbClr val="FF6600"/>
                </a:solidFill>
                <a:latin typeface="Times New Roman" panose="02020603050405020304" pitchFamily="18" charset="0"/>
                <a:ea typeface="Calibri" panose="020F0502020204030204" pitchFamily="34" charset="0"/>
                <a:cs typeface="Times New Roman" panose="02020603050405020304" pitchFamily="18" charset="0"/>
              </a:rPr>
              <a:t>TECHNOLOGY </a:t>
            </a:r>
            <a:r>
              <a:rPr lang="en-IN"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OVERVIEW</a:t>
            </a:r>
            <a:r>
              <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
            </a:r>
            <a:br>
              <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br>
            <a:endPar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199" y="2269374"/>
            <a:ext cx="10749743" cy="4979323"/>
          </a:xfrm>
        </p:spPr>
        <p:txBody>
          <a:bodyPr/>
          <a:lstStyle/>
          <a:p>
            <a:pPr marL="0" indent="0">
              <a:buNone/>
            </a:pPr>
            <a:r>
              <a:rPr lang="en-IN" b="1" dirty="0">
                <a:latin typeface="Adobe Hebrew" panose="02040503050201020203" pitchFamily="18" charset="-79"/>
                <a:ea typeface="Times New Roman" panose="02020603050405020304" pitchFamily="18" charset="0"/>
                <a:cs typeface="Adobe Hebrew" panose="02040503050201020203" pitchFamily="18" charset="-79"/>
              </a:rPr>
              <a:t>The technology selected for implementing Student Information Management System is PYTHON/MYSQL .The development was done in a ‘windows’ environment using </a:t>
            </a:r>
            <a:r>
              <a:rPr lang="en-IN" b="1" dirty="0" err="1">
                <a:latin typeface="Adobe Hebrew" panose="02040503050201020203" pitchFamily="18" charset="-79"/>
                <a:ea typeface="Times New Roman" panose="02020603050405020304" pitchFamily="18" charset="0"/>
                <a:cs typeface="Adobe Hebrew" panose="02040503050201020203" pitchFamily="18" charset="-79"/>
              </a:rPr>
              <a:t>PYcharm</a:t>
            </a:r>
            <a:r>
              <a:rPr lang="en-IN" b="1" dirty="0">
                <a:latin typeface="Adobe Hebrew" panose="02040503050201020203" pitchFamily="18" charset="-79"/>
                <a:ea typeface="Times New Roman" panose="02020603050405020304" pitchFamily="18" charset="0"/>
                <a:cs typeface="Adobe Hebrew" panose="02040503050201020203" pitchFamily="18" charset="-79"/>
              </a:rPr>
              <a:t> </a:t>
            </a:r>
            <a:r>
              <a:rPr lang="en-IN" dirty="0"/>
              <a:t>IDE and MYSQL database.</a:t>
            </a:r>
            <a:endParaRPr lang="en-US" dirty="0"/>
          </a:p>
          <a:p>
            <a:pPr marL="0" indent="0">
              <a:buNone/>
            </a:pPr>
            <a:endParaRPr lang="en-US" dirty="0"/>
          </a:p>
        </p:txBody>
      </p:sp>
    </p:spTree>
    <p:extLst>
      <p:ext uri="{BB962C8B-B14F-4D97-AF65-F5344CB8AC3E}">
        <p14:creationId xmlns:p14="http://schemas.microsoft.com/office/powerpoint/2010/main" val="92722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US" sz="3600" b="1" u="sng" dirty="0" smtClean="0">
                <a:solidFill>
                  <a:srgbClr val="FF6600"/>
                </a:solidFill>
                <a:latin typeface="Times New Roman" panose="02020603050405020304" pitchFamily="18" charset="0"/>
                <a:ea typeface="Calibri" panose="020F0502020204030204" pitchFamily="34" charset="0"/>
                <a:cs typeface="Times New Roman" panose="02020603050405020304" pitchFamily="18" charset="0"/>
              </a:rPr>
              <a:t>Advantages:</a:t>
            </a:r>
            <a:endPar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47500" lnSpcReduction="20000"/>
          </a:bodyPr>
          <a:lstStyle/>
          <a:p>
            <a:pPr>
              <a:lnSpc>
                <a:spcPct val="250000"/>
              </a:lnSpc>
              <a:buFont typeface="Wingdings" panose="05000000000000000000" pitchFamily="2" charset="2"/>
              <a:buChar char="Ø"/>
            </a:pPr>
            <a:r>
              <a:rPr lang="en-US" sz="4400" b="1" i="1" dirty="0" smtClean="0"/>
              <a:t>Streamlined Activities</a:t>
            </a:r>
          </a:p>
          <a:p>
            <a:pPr>
              <a:lnSpc>
                <a:spcPct val="250000"/>
              </a:lnSpc>
              <a:buFont typeface="Wingdings" panose="05000000000000000000" pitchFamily="2" charset="2"/>
              <a:buChar char="Ø"/>
            </a:pPr>
            <a:r>
              <a:rPr lang="en-US" sz="4400" b="1" i="1" dirty="0" smtClean="0"/>
              <a:t>Better Communication</a:t>
            </a:r>
          </a:p>
          <a:p>
            <a:pPr>
              <a:lnSpc>
                <a:spcPct val="250000"/>
              </a:lnSpc>
              <a:buFont typeface="Wingdings" panose="05000000000000000000" pitchFamily="2" charset="2"/>
              <a:buChar char="Ø"/>
            </a:pPr>
            <a:r>
              <a:rPr lang="en-US" sz="4400" b="1" i="1" dirty="0" smtClean="0"/>
              <a:t>Easier Management Of Transport</a:t>
            </a:r>
          </a:p>
          <a:p>
            <a:pPr>
              <a:lnSpc>
                <a:spcPct val="250000"/>
              </a:lnSpc>
              <a:buFont typeface="Wingdings" panose="05000000000000000000" pitchFamily="2" charset="2"/>
              <a:buChar char="Ø"/>
            </a:pPr>
            <a:r>
              <a:rPr lang="en-US" sz="4400" b="1" i="1" dirty="0" smtClean="0"/>
              <a:t>Simplified Admission Process </a:t>
            </a:r>
          </a:p>
          <a:p>
            <a:pPr>
              <a:lnSpc>
                <a:spcPct val="250000"/>
              </a:lnSpc>
              <a:buFont typeface="Wingdings" panose="05000000000000000000" pitchFamily="2" charset="2"/>
              <a:buChar char="Ø"/>
            </a:pPr>
            <a:r>
              <a:rPr lang="en-US" sz="4400" b="1" i="1" dirty="0" smtClean="0"/>
              <a:t>Faster Attendance Management</a:t>
            </a:r>
            <a:r>
              <a:rPr lang="en-US" b="1" i="1" dirty="0" smtClean="0"/>
              <a:t>	</a:t>
            </a:r>
            <a:endParaRPr lang="en-US" dirty="0"/>
          </a:p>
        </p:txBody>
      </p:sp>
    </p:spTree>
    <p:extLst>
      <p:ext uri="{BB962C8B-B14F-4D97-AF65-F5344CB8AC3E}">
        <p14:creationId xmlns:p14="http://schemas.microsoft.com/office/powerpoint/2010/main" val="261892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1494"/>
          </a:xfrm>
        </p:spPr>
        <p:txBody>
          <a:bodyPr>
            <a:normAutofit/>
          </a:bodyPr>
          <a:lstStyle/>
          <a:p>
            <a:pPr>
              <a:lnSpc>
                <a:spcPct val="230000"/>
              </a:lnSpc>
              <a:buFont typeface="Wingdings" panose="05000000000000000000" pitchFamily="2" charset="2"/>
              <a:buChar char="Ø"/>
            </a:pPr>
            <a:r>
              <a:rPr lang="en-US" sz="2100" b="1" i="1" dirty="0"/>
              <a:t>Report Management</a:t>
            </a:r>
          </a:p>
          <a:p>
            <a:pPr>
              <a:lnSpc>
                <a:spcPct val="230000"/>
              </a:lnSpc>
              <a:buFont typeface="Wingdings" panose="05000000000000000000" pitchFamily="2" charset="2"/>
              <a:buChar char="Ø"/>
            </a:pPr>
            <a:r>
              <a:rPr lang="en-US" sz="2100" b="1" i="1" dirty="0"/>
              <a:t>Automatic Timetable Generator </a:t>
            </a:r>
          </a:p>
          <a:p>
            <a:pPr>
              <a:lnSpc>
                <a:spcPct val="230000"/>
              </a:lnSpc>
              <a:buFont typeface="Wingdings" panose="05000000000000000000" pitchFamily="2" charset="2"/>
              <a:buChar char="Ø"/>
            </a:pPr>
            <a:r>
              <a:rPr lang="en-US" sz="2100" b="1" i="1" dirty="0"/>
              <a:t>School Event Calendar		</a:t>
            </a:r>
            <a:endParaRPr lang="en-US" sz="2100" b="1" i="1" dirty="0"/>
          </a:p>
          <a:p>
            <a:pPr>
              <a:lnSpc>
                <a:spcPct val="230000"/>
              </a:lnSpc>
              <a:buFont typeface="Wingdings" panose="05000000000000000000" pitchFamily="2" charset="2"/>
              <a:buChar char="Ø"/>
            </a:pPr>
            <a:r>
              <a:rPr lang="en-US" sz="2100" b="1" i="1" dirty="0"/>
              <a:t>Effortless </a:t>
            </a:r>
            <a:r>
              <a:rPr lang="en-US" sz="2100" b="1" i="1" dirty="0"/>
              <a:t>Assignment </a:t>
            </a:r>
            <a:r>
              <a:rPr lang="en-US" sz="2100" b="1" i="1" dirty="0"/>
              <a:t>Management</a:t>
            </a:r>
          </a:p>
          <a:p>
            <a:pPr>
              <a:lnSpc>
                <a:spcPct val="230000"/>
              </a:lnSpc>
              <a:buFont typeface="Wingdings" panose="05000000000000000000" pitchFamily="2" charset="2"/>
              <a:buChar char="Ø"/>
            </a:pPr>
            <a:r>
              <a:rPr lang="en-US" sz="2100" b="1" i="1" dirty="0"/>
              <a:t>Increased </a:t>
            </a:r>
            <a:r>
              <a:rPr lang="en-US" sz="2100" b="1" i="1" dirty="0"/>
              <a:t>Data Security</a:t>
            </a:r>
          </a:p>
          <a:p>
            <a:endParaRPr lang="en-US" sz="2100" b="1" i="1" dirty="0"/>
          </a:p>
          <a:p>
            <a:pPr lvl="2"/>
            <a:endParaRPr lang="en-US" dirty="0"/>
          </a:p>
        </p:txBody>
      </p:sp>
      <p:sp>
        <p:nvSpPr>
          <p:cNvPr id="4" name="Title 1"/>
          <p:cNvSpPr>
            <a:spLocks noGrp="1"/>
          </p:cNvSpPr>
          <p:nvPr>
            <p:ph type="title"/>
          </p:nvPr>
        </p:nvSpPr>
        <p:spPr>
          <a:xfrm>
            <a:off x="838200" y="365126"/>
            <a:ext cx="10515600" cy="1156104"/>
          </a:xfrm>
        </p:spPr>
        <p:style>
          <a:lnRef idx="2">
            <a:schemeClr val="accent4"/>
          </a:lnRef>
          <a:fillRef idx="1">
            <a:schemeClr val="lt1"/>
          </a:fillRef>
          <a:effectRef idx="0">
            <a:schemeClr val="accent4"/>
          </a:effectRef>
          <a:fontRef idx="minor">
            <a:schemeClr val="dk1"/>
          </a:fontRef>
        </p:style>
        <p:txBody>
          <a:bodyPr>
            <a:normAutofit/>
          </a:bodyPr>
          <a:lstStyle/>
          <a:p>
            <a:r>
              <a:rPr lang="en-US" sz="3600" b="1" u="sng" dirty="0" smtClean="0">
                <a:solidFill>
                  <a:srgbClr val="FF6600"/>
                </a:solidFill>
                <a:latin typeface="Times New Roman" panose="02020603050405020304" pitchFamily="18" charset="0"/>
                <a:ea typeface="Calibri" panose="020F0502020204030204" pitchFamily="34" charset="0"/>
                <a:cs typeface="Times New Roman" panose="02020603050405020304" pitchFamily="18" charset="0"/>
              </a:rPr>
              <a:t>Advantages:</a:t>
            </a:r>
            <a:endPar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8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D</a:t>
            </a:r>
            <a:r>
              <a:rPr lang="en-US" sz="3600" b="1" u="sng" dirty="0" smtClean="0">
                <a:solidFill>
                  <a:srgbClr val="FF6600"/>
                </a:solidFill>
                <a:latin typeface="Times New Roman" panose="02020603050405020304" pitchFamily="18" charset="0"/>
                <a:ea typeface="Calibri" panose="020F0502020204030204" pitchFamily="34" charset="0"/>
                <a:cs typeface="Times New Roman" panose="02020603050405020304" pitchFamily="18" charset="0"/>
              </a:rPr>
              <a:t>isadvantages</a:t>
            </a:r>
            <a:endPar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1592869"/>
            <a:ext cx="10515600" cy="4351338"/>
          </a:xfrm>
        </p:spPr>
        <p:txBody>
          <a:bodyPr/>
          <a:lstStyle/>
          <a:p>
            <a:pPr>
              <a:lnSpc>
                <a:spcPct val="200000"/>
              </a:lnSpc>
              <a:buFont typeface="Wingdings" panose="05000000000000000000" pitchFamily="2" charset="2"/>
              <a:buChar char="Ø"/>
            </a:pPr>
            <a:r>
              <a:rPr lang="en-IN" sz="2100" b="1" i="1" dirty="0"/>
              <a:t>Inconsistency in data entry and generate errors.</a:t>
            </a:r>
          </a:p>
          <a:p>
            <a:pPr>
              <a:lnSpc>
                <a:spcPct val="200000"/>
              </a:lnSpc>
              <a:buFont typeface="Wingdings" panose="05000000000000000000" pitchFamily="2" charset="2"/>
              <a:buChar char="Ø"/>
            </a:pPr>
            <a:r>
              <a:rPr lang="en-IN" sz="2100" b="1" i="1" dirty="0"/>
              <a:t>System is fully dependent on skilled individuals.</a:t>
            </a:r>
          </a:p>
          <a:p>
            <a:pPr>
              <a:lnSpc>
                <a:spcPct val="200000"/>
              </a:lnSpc>
              <a:buFont typeface="Wingdings" panose="05000000000000000000" pitchFamily="2" charset="2"/>
              <a:buChar char="Ø"/>
            </a:pPr>
            <a:r>
              <a:rPr lang="en-IN" sz="2100" b="1" i="1" dirty="0"/>
              <a:t>Time consuming and costly to produce reports.</a:t>
            </a:r>
          </a:p>
          <a:p>
            <a:pPr>
              <a:lnSpc>
                <a:spcPct val="200000"/>
              </a:lnSpc>
              <a:buFont typeface="Wingdings" panose="05000000000000000000" pitchFamily="2" charset="2"/>
              <a:buChar char="Ø"/>
            </a:pPr>
            <a:r>
              <a:rPr lang="en-IN" sz="2100" b="1" i="1" dirty="0"/>
              <a:t>Entry of false information</a:t>
            </a:r>
            <a:r>
              <a:rPr lang="en-IN" b="1" dirty="0" smtClean="0"/>
              <a:t>.</a:t>
            </a:r>
          </a:p>
          <a:p>
            <a:endParaRPr lang="en-IN" dirty="0"/>
          </a:p>
        </p:txBody>
      </p:sp>
    </p:spTree>
    <p:extLst>
      <p:ext uri="{BB962C8B-B14F-4D97-AF65-F5344CB8AC3E}">
        <p14:creationId xmlns:p14="http://schemas.microsoft.com/office/powerpoint/2010/main" val="90132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9585" y="224444"/>
            <a:ext cx="10432473" cy="5955476"/>
          </a:xfrm>
          <a:prstGeom prst="rect">
            <a:avLst/>
          </a:prstGeom>
        </p:spPr>
        <p:txBody>
          <a:bodyPr wrap="square">
            <a:spAutoFit/>
          </a:bodyPr>
          <a:lstStyle/>
          <a:p>
            <a:pPr algn="ctr">
              <a:lnSpc>
                <a:spcPct val="150000"/>
              </a:lnSpc>
              <a:spcAft>
                <a:spcPts val="800"/>
              </a:spcAft>
            </a:pPr>
            <a:r>
              <a:rPr lang="en-IN"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FUTURE </a:t>
            </a:r>
            <a:r>
              <a:rPr lang="en-IN" sz="3600" b="1" u="sng" dirty="0" smtClean="0">
                <a:solidFill>
                  <a:srgbClr val="FF6600"/>
                </a:solidFill>
                <a:latin typeface="Times New Roman" panose="02020603050405020304" pitchFamily="18" charset="0"/>
                <a:ea typeface="Calibri" panose="020F0502020204030204" pitchFamily="34" charset="0"/>
                <a:cs typeface="Times New Roman" panose="02020603050405020304" pitchFamily="18" charset="0"/>
              </a:rPr>
              <a:t>ENHANCEMENT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200000"/>
              </a:lnSpc>
              <a:spcBef>
                <a:spcPts val="1000"/>
              </a:spcBef>
              <a:spcAft>
                <a:spcPts val="800"/>
              </a:spcAft>
              <a:buFont typeface="Wingdings" panose="05000000000000000000" pitchFamily="2" charset="2"/>
              <a:buChar char="Ø"/>
            </a:pPr>
            <a:r>
              <a:rPr lang="en-IN" sz="2100" b="1" i="1" dirty="0"/>
              <a:t>The Student </a:t>
            </a:r>
            <a:r>
              <a:rPr lang="en-IN" sz="2100" b="1" i="1" dirty="0" smtClean="0"/>
              <a:t>Management System </a:t>
            </a:r>
            <a:r>
              <a:rPr lang="en-IN" sz="2100" b="1" i="1" dirty="0"/>
              <a:t>can be enhanced to include some other functionality like marks , attendance management. </a:t>
            </a:r>
          </a:p>
          <a:p>
            <a:pPr marL="228600" indent="-228600">
              <a:lnSpc>
                <a:spcPct val="200000"/>
              </a:lnSpc>
              <a:spcBef>
                <a:spcPts val="1000"/>
              </a:spcBef>
              <a:spcAft>
                <a:spcPts val="800"/>
              </a:spcAft>
              <a:buFont typeface="Wingdings" panose="05000000000000000000" pitchFamily="2" charset="2"/>
              <a:buChar char="Ø"/>
            </a:pPr>
            <a:r>
              <a:rPr lang="en-IN" sz="2100" b="1" i="1" dirty="0" smtClean="0"/>
              <a:t>Talent </a:t>
            </a:r>
            <a:r>
              <a:rPr lang="en-IN" sz="2100" b="1" i="1" dirty="0"/>
              <a:t>management of students based on their performance evaluation can be added. </a:t>
            </a:r>
          </a:p>
          <a:p>
            <a:pPr marL="228600" indent="-228600">
              <a:lnSpc>
                <a:spcPct val="200000"/>
              </a:lnSpc>
              <a:spcBef>
                <a:spcPts val="1000"/>
              </a:spcBef>
              <a:spcAft>
                <a:spcPts val="800"/>
              </a:spcAft>
              <a:buFont typeface="Wingdings" panose="05000000000000000000" pitchFamily="2" charset="2"/>
              <a:buChar char="Ø"/>
            </a:pPr>
            <a:r>
              <a:rPr lang="en-IN" sz="2100" b="1" i="1" dirty="0" smtClean="0"/>
              <a:t> </a:t>
            </a:r>
            <a:r>
              <a:rPr lang="en-IN" sz="2100" b="1" i="1" dirty="0"/>
              <a:t>Social networking can also be added wherein students can interact with each other.</a:t>
            </a:r>
          </a:p>
          <a:p>
            <a:pPr marL="228600" indent="-228600">
              <a:lnSpc>
                <a:spcPct val="200000"/>
              </a:lnSpc>
              <a:spcBef>
                <a:spcPts val="1000"/>
              </a:spcBef>
              <a:spcAft>
                <a:spcPts val="800"/>
              </a:spcAft>
              <a:buFont typeface="Wingdings" panose="05000000000000000000" pitchFamily="2" charset="2"/>
              <a:buChar char="Ø"/>
            </a:pPr>
            <a:r>
              <a:rPr lang="en-IN" sz="2100" b="1" i="1" dirty="0"/>
              <a:t> </a:t>
            </a:r>
            <a:r>
              <a:rPr lang="en-IN" sz="2100" b="1" i="1" dirty="0" smtClean="0"/>
              <a:t> </a:t>
            </a:r>
            <a:r>
              <a:rPr lang="en-IN" sz="2100" b="1" i="1" dirty="0"/>
              <a:t>Online class functionality can be added. </a:t>
            </a:r>
          </a:p>
          <a:p>
            <a:pPr>
              <a:lnSpc>
                <a:spcPct val="200000"/>
              </a:lnSpc>
              <a:spcBef>
                <a:spcPts val="1000"/>
              </a:spcBef>
              <a:spcAft>
                <a:spcPts val="800"/>
              </a:spcAft>
            </a:pPr>
            <a:endParaRPr lang="en-IN" sz="2100" b="1" i="1" dirty="0"/>
          </a:p>
        </p:txBody>
      </p:sp>
    </p:spTree>
    <p:extLst>
      <p:ext uri="{BB962C8B-B14F-4D97-AF65-F5344CB8AC3E}">
        <p14:creationId xmlns:p14="http://schemas.microsoft.com/office/powerpoint/2010/main" val="280244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087" y="839585"/>
            <a:ext cx="8869680" cy="4231928"/>
          </a:xfrm>
          <a:prstGeom prst="rect">
            <a:avLst/>
          </a:prstGeom>
        </p:spPr>
        <p:txBody>
          <a:bodyPr wrap="square">
            <a:spAutoFit/>
          </a:bodyPr>
          <a:lstStyle/>
          <a:p>
            <a:pPr marL="228600" indent="-228600">
              <a:lnSpc>
                <a:spcPct val="200000"/>
              </a:lnSpc>
              <a:spcBef>
                <a:spcPts val="1000"/>
              </a:spcBef>
              <a:spcAft>
                <a:spcPts val="800"/>
              </a:spcAft>
              <a:buFont typeface="Wingdings" panose="05000000000000000000" pitchFamily="2" charset="2"/>
              <a:buChar char="Ø"/>
            </a:pPr>
            <a:r>
              <a:rPr lang="en-IN" sz="2800" b="1" i="1" dirty="0"/>
              <a:t>Can evolve as an online institution. </a:t>
            </a:r>
          </a:p>
          <a:p>
            <a:pPr marL="228600" indent="-228600">
              <a:lnSpc>
                <a:spcPct val="200000"/>
              </a:lnSpc>
              <a:spcBef>
                <a:spcPts val="1000"/>
              </a:spcBef>
              <a:spcAft>
                <a:spcPts val="800"/>
              </a:spcAft>
              <a:buFont typeface="Wingdings" panose="05000000000000000000" pitchFamily="2" charset="2"/>
              <a:buChar char="Ø"/>
            </a:pPr>
            <a:r>
              <a:rPr lang="en-IN" sz="2800" b="1" i="1" dirty="0"/>
              <a:t>Functionality of chat and messages can be added. </a:t>
            </a:r>
          </a:p>
          <a:p>
            <a:pPr marL="228600" indent="-228600">
              <a:lnSpc>
                <a:spcPct val="200000"/>
              </a:lnSpc>
              <a:spcBef>
                <a:spcPts val="1000"/>
              </a:spcBef>
              <a:spcAft>
                <a:spcPts val="800"/>
              </a:spcAft>
              <a:buFont typeface="Wingdings" panose="05000000000000000000" pitchFamily="2" charset="2"/>
              <a:buChar char="Ø"/>
            </a:pPr>
            <a:r>
              <a:rPr lang="en-IN" sz="2800" b="1" i="1" dirty="0"/>
              <a:t>Online exam functionality can be added. </a:t>
            </a:r>
          </a:p>
          <a:p>
            <a:pPr marL="228600" indent="-228600">
              <a:lnSpc>
                <a:spcPct val="200000"/>
              </a:lnSpc>
              <a:spcBef>
                <a:spcPts val="1000"/>
              </a:spcBef>
              <a:spcAft>
                <a:spcPts val="800"/>
              </a:spcAft>
              <a:buFont typeface="Wingdings" panose="05000000000000000000" pitchFamily="2" charset="2"/>
              <a:buChar char="Ø"/>
            </a:pPr>
            <a:r>
              <a:rPr lang="en-IN" sz="2800" b="1" i="1" dirty="0"/>
              <a:t> Online resume builder functionality can also be added</a:t>
            </a:r>
            <a:r>
              <a:rPr lang="en-IN" sz="2800" b="1" i="1" dirty="0" smtClean="0"/>
              <a:t>.</a:t>
            </a:r>
            <a:r>
              <a:rPr lang="en-IN" sz="2800" b="1" i="1" dirty="0"/>
              <a:t> </a:t>
            </a:r>
            <a:endParaRPr lang="en-IN" sz="2800" b="1" i="1" dirty="0"/>
          </a:p>
        </p:txBody>
      </p:sp>
    </p:spTree>
    <p:extLst>
      <p:ext uri="{BB962C8B-B14F-4D97-AF65-F5344CB8AC3E}">
        <p14:creationId xmlns:p14="http://schemas.microsoft.com/office/powerpoint/2010/main" val="211247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81" y="897775"/>
            <a:ext cx="10873047" cy="4693593"/>
          </a:xfrm>
          <a:prstGeom prst="rect">
            <a:avLst/>
          </a:prstGeom>
        </p:spPr>
        <p:txBody>
          <a:bodyPr wrap="square">
            <a:spAutoFit/>
          </a:bodyPr>
          <a:lstStyle/>
          <a:p>
            <a:pPr algn="ctr">
              <a:lnSpc>
                <a:spcPct val="150000"/>
              </a:lnSpc>
              <a:spcAft>
                <a:spcPts val="800"/>
              </a:spcAft>
            </a:pPr>
            <a:r>
              <a:rPr lang="en-IN"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CONCLUSION:</a:t>
            </a:r>
          </a:p>
          <a:p>
            <a:pPr marL="228600" indent="-228600">
              <a:lnSpc>
                <a:spcPct val="200000"/>
              </a:lnSpc>
              <a:spcBef>
                <a:spcPts val="1000"/>
              </a:spcBef>
              <a:spcAft>
                <a:spcPts val="800"/>
              </a:spcAft>
              <a:buFont typeface="Wingdings" panose="05000000000000000000" pitchFamily="2" charset="2"/>
              <a:buChar char="Ø"/>
            </a:pPr>
            <a:r>
              <a:rPr lang="en-IN" sz="2000" b="1" i="1" dirty="0"/>
              <a:t>The student management system is useful for all schools and colleges to maintain the data of their students </a:t>
            </a:r>
          </a:p>
          <a:p>
            <a:pPr marL="228600" indent="-228600">
              <a:lnSpc>
                <a:spcPct val="200000"/>
              </a:lnSpc>
              <a:spcBef>
                <a:spcPts val="1000"/>
              </a:spcBef>
              <a:spcAft>
                <a:spcPts val="800"/>
              </a:spcAft>
              <a:buFont typeface="Wingdings" panose="05000000000000000000" pitchFamily="2" charset="2"/>
              <a:buChar char="Ø"/>
            </a:pPr>
            <a:r>
              <a:rPr lang="en-IN" sz="2000" b="1" i="1" dirty="0"/>
              <a:t>This system helps in maintaining the information of pupil of the organization. It can be easily accessed by the manager and kept safe for a long period of time without any changes.</a:t>
            </a:r>
          </a:p>
          <a:p>
            <a:pPr marL="228600" indent="-228600">
              <a:lnSpc>
                <a:spcPct val="200000"/>
              </a:lnSpc>
              <a:spcBef>
                <a:spcPts val="1000"/>
              </a:spcBef>
              <a:spcAft>
                <a:spcPts val="800"/>
              </a:spcAft>
              <a:buFont typeface="Wingdings" panose="05000000000000000000" pitchFamily="2" charset="2"/>
              <a:buChar char="Ø"/>
            </a:pPr>
            <a:r>
              <a:rPr lang="en-IN" sz="2000" b="1" i="1" dirty="0"/>
              <a:t>In future this could be enhanced in so many ways to keep their data safe and secure</a:t>
            </a:r>
          </a:p>
        </p:txBody>
      </p:sp>
    </p:spTree>
    <p:extLst>
      <p:ext uri="{BB962C8B-B14F-4D97-AF65-F5344CB8AC3E}">
        <p14:creationId xmlns:p14="http://schemas.microsoft.com/office/powerpoint/2010/main" val="362139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335" y="2042976"/>
            <a:ext cx="11409679" cy="3281668"/>
          </a:xfrm>
          <a:prstGeom prst="rect">
            <a:avLst/>
          </a:prstGeom>
        </p:spPr>
        <p:txBody>
          <a:bodyPr wrap="square">
            <a:spAutoFit/>
          </a:bodyPr>
          <a:lstStyle/>
          <a:p>
            <a:pPr algn="ctr">
              <a:lnSpc>
                <a:spcPct val="106000"/>
              </a:lnSpc>
              <a:spcAft>
                <a:spcPts val="800"/>
              </a:spcAft>
            </a:pPr>
            <a:endParaRPr lang="en-US" sz="1600" b="1"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600" u="sng" dirty="0" smtClean="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Wingdings" panose="05000000000000000000" pitchFamily="2" charset="2"/>
              <a:buChar char="q"/>
            </a:pPr>
            <a:r>
              <a:rPr lang="en-IN" sz="2800" dirty="0">
                <a:latin typeface="Adobe Hebrew" panose="02040503050201020203" pitchFamily="18" charset="-79"/>
                <a:ea typeface="Times New Roman" panose="02020603050405020304" pitchFamily="18" charset="0"/>
                <a:cs typeface="Adobe Hebrew" panose="02040503050201020203" pitchFamily="18" charset="-79"/>
              </a:rPr>
              <a:t>The student management system application will help in managing the student’s reports, results and exams will become easier with one such system. It will also help in saving time and effort. The user interface must be user friendly and easy to understand. The information of the particular student will be obtained in just one mouse </a:t>
            </a:r>
            <a:r>
              <a:rPr lang="en-IN" sz="2800" dirty="0" smtClean="0">
                <a:latin typeface="Adobe Hebrew" panose="02040503050201020203" pitchFamily="18" charset="-79"/>
                <a:ea typeface="Times New Roman" panose="02020603050405020304" pitchFamily="18" charset="0"/>
                <a:cs typeface="Adobe Hebrew" panose="02040503050201020203" pitchFamily="18" charset="-79"/>
              </a:rPr>
              <a:t>click</a:t>
            </a:r>
          </a:p>
          <a:p>
            <a:endParaRPr lang="en-US" sz="2000" dirty="0">
              <a:latin typeface="Adobe Hebrew" panose="02040503050201020203" pitchFamily="18" charset="-79"/>
              <a:ea typeface="Times New Roman" panose="02020603050405020304" pitchFamily="18" charset="0"/>
              <a:cs typeface="Adobe Hebrew" panose="02040503050201020203" pitchFamily="18" charset="-79"/>
            </a:endParaRPr>
          </a:p>
        </p:txBody>
      </p:sp>
      <p:sp>
        <p:nvSpPr>
          <p:cNvPr id="5" name="Rectangle 4"/>
          <p:cNvSpPr/>
          <p:nvPr/>
        </p:nvSpPr>
        <p:spPr>
          <a:xfrm>
            <a:off x="3411496" y="850278"/>
            <a:ext cx="4288353" cy="7019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a:lnSpc>
                <a:spcPct val="106000"/>
              </a:lnSpc>
              <a:spcAft>
                <a:spcPts val="800"/>
              </a:spcAft>
            </a:pPr>
            <a:r>
              <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INTRODUCTION</a:t>
            </a:r>
          </a:p>
        </p:txBody>
      </p:sp>
    </p:spTree>
    <p:extLst>
      <p:ext uri="{BB962C8B-B14F-4D97-AF65-F5344CB8AC3E}">
        <p14:creationId xmlns:p14="http://schemas.microsoft.com/office/powerpoint/2010/main" val="345006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1645" y="1155469"/>
            <a:ext cx="10964486" cy="2457851"/>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q"/>
            </a:pP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Python</a:t>
            </a:r>
            <a:r>
              <a:rPr lang="en-IN" sz="2400" b="1" dirty="0">
                <a:latin typeface="Adobe Hebrew" panose="02040503050201020203" pitchFamily="18" charset="-79"/>
                <a:ea typeface="Times New Roman" panose="02020603050405020304" pitchFamily="18" charset="0"/>
                <a:cs typeface="Adobe Hebrew" panose="02040503050201020203" pitchFamily="18" charset="-79"/>
              </a:rPr>
              <a:t> features a dynamic type system and automatic memory management. It supports multiple programming paradigms, including object-oriented, imperative, functional and procedural, and has a large and comprehensive standard library</a:t>
            </a:r>
            <a:r>
              <a:rPr lang="en-IN" dirty="0" smtClean="0">
                <a:latin typeface="Adobe Hebrew" panose="02040503050201020203" pitchFamily="18" charset="-79"/>
                <a:ea typeface="Times New Roman" panose="02020603050405020304" pitchFamily="18" charset="0"/>
                <a:cs typeface="Adobe Hebrew" panose="02040503050201020203" pitchFamily="18" charset="-79"/>
              </a:rPr>
              <a:t>.</a:t>
            </a:r>
            <a:endParaRPr lang="en-US" dirty="0">
              <a:latin typeface="Adobe Hebrew" panose="02040503050201020203" pitchFamily="18" charset="-79"/>
              <a:cs typeface="Adobe Hebrew" panose="02040503050201020203" pitchFamily="18" charset="-79"/>
            </a:endParaRPr>
          </a:p>
        </p:txBody>
      </p:sp>
      <p:sp>
        <p:nvSpPr>
          <p:cNvPr id="7" name="Rectangle 6"/>
          <p:cNvSpPr/>
          <p:nvPr/>
        </p:nvSpPr>
        <p:spPr>
          <a:xfrm>
            <a:off x="623452" y="3613320"/>
            <a:ext cx="11441083" cy="1977464"/>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q"/>
            </a:pP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Pandas: </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a library for data manipulation and analysis. </a:t>
            </a:r>
            <a:r>
              <a:rPr lang="en-IN" sz="2800" b="1" dirty="0" smtClean="0">
                <a:latin typeface="Adobe Hebrew" panose="02040503050201020203" pitchFamily="18" charset="-79"/>
                <a:ea typeface="Times New Roman" panose="02020603050405020304" pitchFamily="18" charset="0"/>
                <a:cs typeface="Adobe Hebrew" panose="02040503050201020203" pitchFamily="18" charset="-79"/>
              </a:rPr>
              <a:t>The </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library provides data structures and operations for manipulating numerical tables and time series.</a:t>
            </a:r>
            <a:endParaRPr lang="en-US" sz="2800" b="1" dirty="0">
              <a:latin typeface="Adobe Hebrew" panose="02040503050201020203" pitchFamily="18" charset="-79"/>
              <a:ea typeface="Times New Roman" panose="02020603050405020304" pitchFamily="18" charset="0"/>
              <a:cs typeface="Adobe Hebrew" panose="02040503050201020203" pitchFamily="18" charset="-79"/>
            </a:endParaRPr>
          </a:p>
        </p:txBody>
      </p:sp>
    </p:spTree>
    <p:extLst>
      <p:ext uri="{BB962C8B-B14F-4D97-AF65-F5344CB8AC3E}">
        <p14:creationId xmlns:p14="http://schemas.microsoft.com/office/powerpoint/2010/main" val="169348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700" y="604113"/>
            <a:ext cx="11047616" cy="4739759"/>
          </a:xfrm>
          <a:prstGeom prst="rect">
            <a:avLst/>
          </a:prstGeom>
        </p:spPr>
        <p:txBody>
          <a:bodyPr wrap="square">
            <a:spAutoFit/>
          </a:bodyPr>
          <a:lstStyle/>
          <a:p>
            <a:pPr algn="just">
              <a:lnSpc>
                <a:spcPct val="150000"/>
              </a:lnSpc>
              <a:spcAft>
                <a:spcPts val="800"/>
              </a:spcAft>
            </a:pPr>
            <a:endParaRPr lang="en-US" sz="2000" dirty="0" smtClean="0">
              <a:effectLst/>
              <a:latin typeface="Adobe Hebrew" panose="02040503050201020203" pitchFamily="18" charset="-79"/>
              <a:ea typeface="Calibri" panose="020F0502020204030204" pitchFamily="34" charset="0"/>
              <a:cs typeface="Adobe Hebrew" panose="02040503050201020203" pitchFamily="18" charset="-79"/>
            </a:endParaRPr>
          </a:p>
          <a:p>
            <a:pPr marL="342900" indent="-342900" algn="just">
              <a:lnSpc>
                <a:spcPct val="150000"/>
              </a:lnSpc>
              <a:spcAft>
                <a:spcPts val="800"/>
              </a:spcAft>
              <a:buFont typeface="Wingdings" panose="05000000000000000000" pitchFamily="2" charset="2"/>
              <a:buChar char="q"/>
            </a:pPr>
            <a:r>
              <a:rPr lang="en-IN" sz="2800" b="1" dirty="0" err="1">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NumPy</a:t>
            </a: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 </a:t>
            </a:r>
            <a:r>
              <a:rPr lang="en-IN" sz="2800" b="1" dirty="0" smtClean="0">
                <a:latin typeface="Adobe Hebrew" panose="02040503050201020203" pitchFamily="18" charset="-79"/>
                <a:ea typeface="Times New Roman" panose="02020603050405020304" pitchFamily="18" charset="0"/>
                <a:cs typeface="Adobe Hebrew" panose="02040503050201020203" pitchFamily="18" charset="-79"/>
              </a:rPr>
              <a:t>The </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fundamental package for scientific computing with Python, adding support for large, multi-dimensional arrays and matrices, along with a large library of high-level mathematical functions to operate on these arrays</a:t>
            </a:r>
            <a:r>
              <a:rPr lang="en-IN" sz="2800" b="1" dirty="0" smtClean="0">
                <a:latin typeface="Adobe Hebrew" panose="02040503050201020203" pitchFamily="18" charset="-79"/>
                <a:ea typeface="Times New Roman" panose="02020603050405020304" pitchFamily="18" charset="0"/>
                <a:cs typeface="Adobe Hebrew" panose="02040503050201020203" pitchFamily="18" charset="-79"/>
              </a:rPr>
              <a:t>.</a:t>
            </a:r>
          </a:p>
          <a:p>
            <a:pPr marL="342900" indent="-342900" algn="just">
              <a:lnSpc>
                <a:spcPct val="150000"/>
              </a:lnSpc>
              <a:spcAft>
                <a:spcPts val="800"/>
              </a:spcAft>
              <a:buFont typeface="Wingdings" panose="05000000000000000000" pitchFamily="2" charset="2"/>
              <a:buChar char="q"/>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marL="342900" indent="-342900" algn="just">
              <a:lnSpc>
                <a:spcPct val="150000"/>
              </a:lnSpc>
              <a:spcAft>
                <a:spcPts val="800"/>
              </a:spcAft>
              <a:buFont typeface="Wingdings" panose="05000000000000000000" pitchFamily="2" charset="2"/>
              <a:buChar char="q"/>
            </a:pPr>
            <a:r>
              <a:rPr lang="en-IN" sz="2800" b="1" dirty="0" err="1" smtClean="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SciPy</a:t>
            </a: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 </a:t>
            </a:r>
            <a:r>
              <a:rPr lang="en-IN" sz="2800" b="1" dirty="0" smtClean="0">
                <a:latin typeface="Adobe Hebrew" panose="02040503050201020203" pitchFamily="18" charset="-79"/>
                <a:ea typeface="Times New Roman" panose="02020603050405020304" pitchFamily="18" charset="0"/>
                <a:cs typeface="Adobe Hebrew" panose="02040503050201020203" pitchFamily="18" charset="-79"/>
              </a:rPr>
              <a:t>A </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library used by scientists, analysts, and engineers doing scientific computing and technical computing.</a:t>
            </a:r>
            <a:endParaRPr lang="en-US" sz="2800" b="1" dirty="0">
              <a:latin typeface="Adobe Hebrew" panose="02040503050201020203" pitchFamily="18" charset="-79"/>
              <a:ea typeface="Times New Roman" panose="02020603050405020304" pitchFamily="18" charset="0"/>
              <a:cs typeface="Adobe Hebrew" panose="02040503050201020203" pitchFamily="18" charset="-79"/>
            </a:endParaRPr>
          </a:p>
        </p:txBody>
      </p:sp>
    </p:spTree>
    <p:extLst>
      <p:ext uri="{BB962C8B-B14F-4D97-AF65-F5344CB8AC3E}">
        <p14:creationId xmlns:p14="http://schemas.microsoft.com/office/powerpoint/2010/main" val="254963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4894"/>
            <a:ext cx="10515600" cy="975793"/>
          </a:xfrm>
        </p:spPr>
        <p:txBody>
          <a:bodyPr>
            <a:noAutofit/>
          </a:bodyPr>
          <a:lstStyle/>
          <a:p>
            <a:pPr algn="ctr">
              <a:lnSpc>
                <a:spcPct val="106000"/>
              </a:lnSpc>
              <a:spcAft>
                <a:spcPts val="800"/>
              </a:spcAft>
            </a:pPr>
            <a:r>
              <a:rPr lang="en-IN"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MODULES IMPORTED</a:t>
            </a:r>
            <a:r>
              <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
            </a:r>
            <a:br>
              <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br>
            <a:endPar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32500" lnSpcReduction="20000"/>
          </a:bodyPr>
          <a:lstStyle/>
          <a:p>
            <a:pPr>
              <a:buFont typeface="Wingdings" panose="05000000000000000000" pitchFamily="2" charset="2"/>
              <a:buChar char="q"/>
            </a:pPr>
            <a:r>
              <a:rPr lang="en-IN" sz="11200" b="1" dirty="0" err="1">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Tkinter</a:t>
            </a:r>
            <a:r>
              <a:rPr lang="en-IN" sz="112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 module:</a:t>
            </a:r>
            <a:endParaRPr lang="en-US" sz="112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endParaRPr>
          </a:p>
          <a:p>
            <a:pPr marL="0" indent="0" fontAlgn="base">
              <a:buNone/>
            </a:pPr>
            <a:r>
              <a:rPr lang="en-IN" sz="11100" b="1" dirty="0" smtClean="0">
                <a:latin typeface="Adobe Hebrew" panose="02040503050201020203" pitchFamily="18" charset="-79"/>
                <a:ea typeface="Times New Roman" panose="02020603050405020304" pitchFamily="18" charset="0"/>
                <a:cs typeface="Adobe Hebrew" panose="02040503050201020203" pitchFamily="18" charset="-79"/>
              </a:rPr>
              <a:t>Graphical </a:t>
            </a:r>
            <a:r>
              <a:rPr lang="en-IN" sz="11100" b="1" dirty="0">
                <a:latin typeface="Adobe Hebrew" panose="02040503050201020203" pitchFamily="18" charset="-79"/>
                <a:ea typeface="Times New Roman" panose="02020603050405020304" pitchFamily="18" charset="0"/>
                <a:cs typeface="Adobe Hebrew" panose="02040503050201020203" pitchFamily="18" charset="-79"/>
              </a:rPr>
              <a:t>User Interface(GUI) is a form of user interface which allows users to interact with computers through visual indicators using items such as icons, menus, windows, etc. It has advantages over the Command Line Interface(CLI) where users interact with computers by writing commands using keyboard only and whose usage is more difficult than GUI. </a:t>
            </a:r>
          </a:p>
          <a:p>
            <a:pPr fontAlgn="base"/>
            <a:endParaRPr lang="en-IN" sz="11100" b="1" dirty="0">
              <a:latin typeface="Adobe Hebrew" panose="02040503050201020203" pitchFamily="18" charset="-79"/>
              <a:ea typeface="Times New Roman" panose="02020603050405020304" pitchFamily="18" charset="0"/>
              <a:cs typeface="Adobe Hebrew" panose="02040503050201020203" pitchFamily="18" charset="-79"/>
            </a:endParaRPr>
          </a:p>
          <a:p>
            <a:pPr fontAlgn="base"/>
            <a:endParaRPr lang="en-IN" dirty="0" smtClean="0"/>
          </a:p>
          <a:p>
            <a:pPr fontAlgn="base"/>
            <a:endParaRPr lang="en-IN" dirty="0"/>
          </a:p>
          <a:p>
            <a:pPr fontAlgn="base"/>
            <a:endParaRPr lang="en-IN" dirty="0" smtClean="0"/>
          </a:p>
          <a:p>
            <a:pPr fontAlgn="base"/>
            <a:endParaRPr lang="en-IN" dirty="0"/>
          </a:p>
          <a:p>
            <a:pPr fontAlgn="base"/>
            <a:endParaRPr lang="en-IN" dirty="0" smtClean="0"/>
          </a:p>
          <a:p>
            <a:pPr fontAlgn="base"/>
            <a:endParaRPr lang="en-IN" dirty="0"/>
          </a:p>
          <a:p>
            <a:pPr fontAlgn="base"/>
            <a:endParaRPr lang="en-IN" dirty="0" smtClean="0"/>
          </a:p>
          <a:p>
            <a:pPr fontAlgn="base"/>
            <a:endParaRPr lang="en-IN" dirty="0"/>
          </a:p>
          <a:p>
            <a:pPr fontAlgn="base"/>
            <a:endParaRPr lang="en-US" dirty="0"/>
          </a:p>
        </p:txBody>
      </p:sp>
    </p:spTree>
    <p:extLst>
      <p:ext uri="{BB962C8B-B14F-4D97-AF65-F5344CB8AC3E}">
        <p14:creationId xmlns:p14="http://schemas.microsoft.com/office/powerpoint/2010/main" val="251238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err="1">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Tkinter</a:t>
            </a:r>
            <a:r>
              <a:rPr lang="en-IN" dirty="0"/>
              <a:t> is the inbuilt python module that is used to create GUI applications. It is one of the most commonly used modules for creating GUI applications in Python as it is simple and easy to work with. You don’t need to worry about the installation of the </a:t>
            </a:r>
            <a:r>
              <a:rPr lang="en-IN" dirty="0" err="1"/>
              <a:t>Tkinter</a:t>
            </a:r>
            <a:r>
              <a:rPr lang="en-IN" dirty="0"/>
              <a:t> module separately as it comes with Python already. It gives an object-oriented interface to the </a:t>
            </a:r>
            <a:r>
              <a:rPr lang="en-IN" dirty="0" err="1"/>
              <a:t>Tk</a:t>
            </a:r>
            <a:r>
              <a:rPr lang="en-IN" dirty="0"/>
              <a:t> GUI toolkit.</a:t>
            </a:r>
            <a:endParaRPr lang="en-US" dirty="0"/>
          </a:p>
        </p:txBody>
      </p:sp>
      <p:sp>
        <p:nvSpPr>
          <p:cNvPr id="4" name="Rectangle 3"/>
          <p:cNvSpPr/>
          <p:nvPr/>
        </p:nvSpPr>
        <p:spPr>
          <a:xfrm>
            <a:off x="3048000" y="2413338"/>
            <a:ext cx="6096000" cy="646331"/>
          </a:xfrm>
          <a:prstGeom prst="rect">
            <a:avLst/>
          </a:prstGeom>
        </p:spPr>
        <p:txBody>
          <a:bodyPr>
            <a:spAutoFit/>
          </a:bodyPr>
          <a:lstStyle/>
          <a:p>
            <a:r>
              <a:rPr lang="en-IN" dirty="0" smtClean="0"/>
              <a:t/>
            </a:r>
            <a:br>
              <a:rPr lang="en-IN" dirty="0" smtClean="0"/>
            </a:br>
            <a:endParaRPr lang="en-US" dirty="0"/>
          </a:p>
        </p:txBody>
      </p:sp>
    </p:spTree>
    <p:extLst>
      <p:ext uri="{BB962C8B-B14F-4D97-AF65-F5344CB8AC3E}">
        <p14:creationId xmlns:p14="http://schemas.microsoft.com/office/powerpoint/2010/main" val="415736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640"/>
            <a:ext cx="10515600" cy="1238596"/>
          </a:xfrm>
        </p:spPr>
        <p:txBody>
          <a:bodyPr>
            <a:normAutofit/>
          </a:bodyPr>
          <a:lstStyle/>
          <a:p>
            <a:r>
              <a:rPr lang="en-IN"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Fundamental structure of </a:t>
            </a:r>
            <a:r>
              <a:rPr lang="en-IN" sz="4000" b="1" u="sng" dirty="0" err="1">
                <a:solidFill>
                  <a:srgbClr val="FF6600"/>
                </a:solidFill>
                <a:latin typeface="Times New Roman" panose="02020603050405020304" pitchFamily="18" charset="0"/>
                <a:ea typeface="Calibri" panose="020F0502020204030204" pitchFamily="34" charset="0"/>
                <a:cs typeface="Times New Roman" panose="02020603050405020304" pitchFamily="18" charset="0"/>
              </a:rPr>
              <a:t>tkinter</a:t>
            </a:r>
            <a:r>
              <a:rPr lang="en-IN"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 program</a:t>
            </a:r>
            <a:endPar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20204" y="2382578"/>
            <a:ext cx="5439172" cy="4351338"/>
          </a:xfrm>
          <a:prstGeom prst="rect">
            <a:avLst/>
          </a:prstGeom>
          <a:noFill/>
          <a:ln>
            <a:noFill/>
          </a:ln>
        </p:spPr>
      </p:pic>
    </p:spTree>
    <p:extLst>
      <p:ext uri="{BB962C8B-B14F-4D97-AF65-F5344CB8AC3E}">
        <p14:creationId xmlns:p14="http://schemas.microsoft.com/office/powerpoint/2010/main" val="303172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662546" y="1350569"/>
            <a:ext cx="8495607" cy="42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fontAlgn="base">
              <a:lnSpc>
                <a:spcPct val="70000"/>
              </a:lnSpc>
              <a:spcBef>
                <a:spcPts val="1000"/>
              </a:spcBef>
              <a:spcAft>
                <a:spcPct val="0"/>
              </a:spcAft>
              <a:buClrTx/>
              <a:buSzTx/>
              <a:buFont typeface="Wingdings" panose="05000000000000000000" pitchFamily="2" charset="2"/>
              <a:buChar char="q"/>
              <a:tabLst/>
            </a:pPr>
            <a:r>
              <a:rPr lang="en-US" altLang="en-US"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PANDAS:</a:t>
            </a:r>
          </a:p>
        </p:txBody>
      </p:sp>
      <p:sp>
        <p:nvSpPr>
          <p:cNvPr id="7" name="Rectangle 6"/>
          <p:cNvSpPr/>
          <p:nvPr/>
        </p:nvSpPr>
        <p:spPr>
          <a:xfrm>
            <a:off x="1745672" y="2392274"/>
            <a:ext cx="9069185" cy="2246769"/>
          </a:xfrm>
          <a:prstGeom prst="rect">
            <a:avLst/>
          </a:prstGeom>
        </p:spPr>
        <p:txBody>
          <a:bodyPr wrap="square">
            <a:spAutoFit/>
          </a:bodyPr>
          <a:lstStyle/>
          <a:p>
            <a:pPr lvl="0" algn="just" eaLnBrk="0" fontAlgn="base" hangingPunct="0">
              <a:spcBef>
                <a:spcPct val="0"/>
              </a:spcBef>
              <a:spcAft>
                <a:spcPct val="0"/>
              </a:spcAft>
            </a:pPr>
            <a:r>
              <a:rPr lang="en-US" altLang="en-US" sz="2800" b="1" dirty="0">
                <a:latin typeface="Adobe Hebrew" panose="02040503050201020203" pitchFamily="18" charset="-79"/>
                <a:ea typeface="Times New Roman" panose="02020603050405020304" pitchFamily="18" charset="0"/>
                <a:cs typeface="Adobe Hebrew" panose="02040503050201020203" pitchFamily="18" charset="-79"/>
              </a:rPr>
              <a:t>Pandas is an open source library that is used to analyze data in Python. It takes in data, like a CSV or SQL database, and creates an object with rows and columns called a data frame. Pandas is typically imported with the alias pd.</a:t>
            </a:r>
          </a:p>
        </p:txBody>
      </p:sp>
    </p:spTree>
    <p:extLst>
      <p:ext uri="{BB962C8B-B14F-4D97-AF65-F5344CB8AC3E}">
        <p14:creationId xmlns:p14="http://schemas.microsoft.com/office/powerpoint/2010/main" val="399769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413" y="939339"/>
            <a:ext cx="8345979" cy="6188617"/>
          </a:xfrm>
          <a:prstGeom prst="rect">
            <a:avLst/>
          </a:prstGeom>
        </p:spPr>
        <p:txBody>
          <a:bodyPr wrap="square">
            <a:spAutoFit/>
          </a:bodyPr>
          <a:lstStyle/>
          <a:p>
            <a:pPr>
              <a:lnSpc>
                <a:spcPct val="106000"/>
              </a:lnSpc>
              <a:spcAft>
                <a:spcPts val="800"/>
              </a:spcAft>
            </a:pPr>
            <a:r>
              <a:rPr lang="en-IN" sz="2800" b="1" dirty="0">
                <a:latin typeface="Adobe Hebrew" panose="02040503050201020203" pitchFamily="18" charset="-79"/>
                <a:ea typeface="Times New Roman" panose="02020603050405020304" pitchFamily="18" charset="0"/>
                <a:cs typeface="Adobe Hebrew" panose="02040503050201020203" pitchFamily="18" charset="-79"/>
              </a:rPr>
              <a:t>The fundamental Pandas object is called a </a:t>
            </a:r>
            <a:r>
              <a:rPr lang="en-IN" sz="2800" b="1" dirty="0" err="1">
                <a:latin typeface="Adobe Hebrew" panose="02040503050201020203" pitchFamily="18" charset="-79"/>
                <a:ea typeface="Times New Roman" panose="02020603050405020304" pitchFamily="18" charset="0"/>
                <a:cs typeface="Adobe Hebrew" panose="02040503050201020203" pitchFamily="18" charset="-79"/>
              </a:rPr>
              <a:t>DataFrame</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 It is a 2-dimensional size-mutable, potentially heterogeneous, tabular data structure</a:t>
            </a:r>
            <a:r>
              <a:rPr lang="en-IN" sz="2800" b="1" dirty="0" smtClean="0">
                <a:latin typeface="Adobe Hebrew" panose="02040503050201020203" pitchFamily="18" charset="-79"/>
                <a:ea typeface="Times New Roman" panose="02020603050405020304" pitchFamily="18" charset="0"/>
                <a:cs typeface="Adobe Hebrew" panose="02040503050201020203" pitchFamily="18" charset="-79"/>
              </a:rPr>
              <a:t>.</a:t>
            </a:r>
          </a:p>
          <a:p>
            <a:pPr>
              <a:lnSpc>
                <a:spcPct val="106000"/>
              </a:lnSpc>
              <a:spcAft>
                <a:spcPts val="800"/>
              </a:spcAft>
            </a:pPr>
            <a:endParaRPr lang="en-IN" sz="2800" b="1" dirty="0" smtClean="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r>
              <a:rPr lang="en-IN" sz="2800" b="1" dirty="0">
                <a:latin typeface="Adobe Hebrew" panose="02040503050201020203" pitchFamily="18" charset="-79"/>
                <a:ea typeface="Times New Roman" panose="02020603050405020304" pitchFamily="18" charset="0"/>
                <a:cs typeface="Adobe Hebrew" panose="02040503050201020203" pitchFamily="18" charset="-79"/>
              </a:rPr>
              <a:t>A </a:t>
            </a:r>
            <a:r>
              <a:rPr lang="en-IN" sz="2800" b="1" dirty="0" err="1">
                <a:latin typeface="Adobe Hebrew" panose="02040503050201020203" pitchFamily="18" charset="-79"/>
                <a:ea typeface="Times New Roman" panose="02020603050405020304" pitchFamily="18" charset="0"/>
                <a:cs typeface="Adobe Hebrew" panose="02040503050201020203" pitchFamily="18" charset="-79"/>
              </a:rPr>
              <a:t>DataFrame</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 can be created multiple ways. It can be created by passing in a dictionary or a list of lists to the </a:t>
            </a:r>
            <a:r>
              <a:rPr lang="en-IN" sz="2800" b="1" dirty="0" err="1">
                <a:latin typeface="Adobe Hebrew" panose="02040503050201020203" pitchFamily="18" charset="-79"/>
                <a:ea typeface="Times New Roman" panose="02020603050405020304" pitchFamily="18" charset="0"/>
                <a:cs typeface="Adobe Hebrew" panose="02040503050201020203" pitchFamily="18" charset="-79"/>
              </a:rPr>
              <a:t>pd.DataFrame</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 method, or by reading data from a CSV file</a:t>
            </a:r>
            <a:r>
              <a:rPr lang="en-IN" dirty="0"/>
              <a:t>.</a:t>
            </a:r>
            <a:endParaRPr lang="en-US" dirty="0"/>
          </a:p>
          <a:p>
            <a:pPr>
              <a:lnSpc>
                <a:spcPct val="106000"/>
              </a:lnSpc>
              <a:spcAft>
                <a:spcPts val="800"/>
              </a:spcAft>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endParaRPr lang="en-IN" sz="2800" b="1" dirty="0" smtClean="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endParaRPr lang="en-US" sz="2800" b="1" dirty="0">
              <a:latin typeface="Adobe Hebrew" panose="02040503050201020203" pitchFamily="18" charset="-79"/>
              <a:ea typeface="Times New Roman" panose="02020603050405020304" pitchFamily="18" charset="0"/>
              <a:cs typeface="Adobe Hebrew" panose="02040503050201020203" pitchFamily="18" charset="-79"/>
            </a:endParaRPr>
          </a:p>
        </p:txBody>
      </p:sp>
    </p:spTree>
    <p:extLst>
      <p:ext uri="{BB962C8B-B14F-4D97-AF65-F5344CB8AC3E}">
        <p14:creationId xmlns:p14="http://schemas.microsoft.com/office/powerpoint/2010/main" val="2404006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507</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Microsoft YaHei UI</vt:lpstr>
      <vt:lpstr>Adobe Hebrew</vt:lpstr>
      <vt:lpstr>Arial</vt:lpstr>
      <vt:lpstr>Calibri</vt:lpstr>
      <vt:lpstr>Calibri Light</vt:lpstr>
      <vt:lpstr>Source Sans Pro Black</vt:lpstr>
      <vt:lpstr>Times New Roman</vt:lpstr>
      <vt:lpstr>Wingdings</vt:lpstr>
      <vt:lpstr>Office Theme</vt:lpstr>
      <vt:lpstr>PowerPoint Presentation</vt:lpstr>
      <vt:lpstr>PowerPoint Presentation</vt:lpstr>
      <vt:lpstr>PowerPoint Presentation</vt:lpstr>
      <vt:lpstr>PowerPoint Presentation</vt:lpstr>
      <vt:lpstr>MODULES IMPORTED </vt:lpstr>
      <vt:lpstr>PowerPoint Presentation</vt:lpstr>
      <vt:lpstr>Fundamental structure of tkinter program</vt:lpstr>
      <vt:lpstr>PowerPoint Presentation</vt:lpstr>
      <vt:lpstr>PowerPoint Presentation</vt:lpstr>
      <vt:lpstr>USECASE DIAGRAM </vt:lpstr>
      <vt:lpstr> TECHNOLOGY OVERVIEW </vt:lpstr>
      <vt:lpstr>Advantages:</vt:lpstr>
      <vt:lpstr>Advantages:</vt:lpstr>
      <vt:lpstr>Disadvantages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 Manchala</dc:creator>
  <cp:lastModifiedBy>Raju Manchala</cp:lastModifiedBy>
  <cp:revision>16</cp:revision>
  <dcterms:created xsi:type="dcterms:W3CDTF">2020-09-26T13:12:06Z</dcterms:created>
  <dcterms:modified xsi:type="dcterms:W3CDTF">2020-09-26T18:17:25Z</dcterms:modified>
</cp:coreProperties>
</file>