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B265-A035-4D2E-B5D0-270FA341DDA5}"/>
              </a:ext>
            </a:extLst>
          </p:cNvPr>
          <p:cNvSpPr>
            <a:spLocks noGrp="1"/>
          </p:cNvSpPr>
          <p:nvPr>
            <p:ph type="ctrTitle"/>
          </p:nvPr>
        </p:nvSpPr>
        <p:spPr/>
        <p:txBody>
          <a:bodyPr/>
          <a:lstStyle/>
          <a:p>
            <a:r>
              <a:rPr lang="en-US" dirty="0"/>
              <a:t>STUDENT MANAGEMENT SYSTEM</a:t>
            </a:r>
            <a:endParaRPr lang="en-IN" dirty="0"/>
          </a:p>
        </p:txBody>
      </p:sp>
      <p:sp>
        <p:nvSpPr>
          <p:cNvPr id="3" name="Subtitle 2">
            <a:extLst>
              <a:ext uri="{FF2B5EF4-FFF2-40B4-BE49-F238E27FC236}">
                <a16:creationId xmlns:a16="http://schemas.microsoft.com/office/drawing/2014/main" id="{878AADCD-58DB-41FA-AE71-7CE4E5C9EA51}"/>
              </a:ext>
            </a:extLst>
          </p:cNvPr>
          <p:cNvSpPr>
            <a:spLocks noGrp="1"/>
          </p:cNvSpPr>
          <p:nvPr>
            <p:ph type="subTitle" idx="1"/>
          </p:nvPr>
        </p:nvSpPr>
        <p:spPr>
          <a:xfrm>
            <a:off x="3186129" y="4851239"/>
            <a:ext cx="8375756" cy="1452846"/>
          </a:xfrm>
        </p:spPr>
        <p:txBody>
          <a:bodyPr>
            <a:normAutofit fontScale="92500" lnSpcReduction="10000"/>
          </a:bodyPr>
          <a:lstStyle/>
          <a:p>
            <a:r>
              <a:rPr lang="en-US" dirty="0"/>
              <a:t>PROJECT MENTOR: MUKUNDHA SIR</a:t>
            </a:r>
          </a:p>
          <a:p>
            <a:r>
              <a:rPr lang="en-US" dirty="0"/>
              <a:t>T HRUTHIK REDDY (17311A1263)</a:t>
            </a:r>
          </a:p>
          <a:p>
            <a:r>
              <a:rPr lang="en-US" dirty="0"/>
              <a:t>L ABHINAY (17311A12A7)</a:t>
            </a:r>
          </a:p>
          <a:p>
            <a:r>
              <a:rPr lang="en-US" dirty="0"/>
              <a:t>V VENKATESH (17311A12A8)</a:t>
            </a:r>
          </a:p>
        </p:txBody>
      </p:sp>
    </p:spTree>
    <p:extLst>
      <p:ext uri="{BB962C8B-B14F-4D97-AF65-F5344CB8AC3E}">
        <p14:creationId xmlns:p14="http://schemas.microsoft.com/office/powerpoint/2010/main" val="324269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1237-6B58-49EF-88A8-001A445B4573}"/>
              </a:ext>
            </a:extLst>
          </p:cNvPr>
          <p:cNvSpPr>
            <a:spLocks noGrp="1"/>
          </p:cNvSpPr>
          <p:nvPr>
            <p:ph type="title"/>
          </p:nvPr>
        </p:nvSpPr>
        <p:spPr/>
        <p:txBody>
          <a:bodyPr/>
          <a:lstStyle/>
          <a:p>
            <a:r>
              <a:rPr lang="en-IN"/>
              <a:t>PYTHON INTERPRETER</a:t>
            </a:r>
            <a:endParaRPr lang="en-IN" dirty="0"/>
          </a:p>
        </p:txBody>
      </p:sp>
      <p:sp>
        <p:nvSpPr>
          <p:cNvPr id="3" name="Content Placeholder 2">
            <a:extLst>
              <a:ext uri="{FF2B5EF4-FFF2-40B4-BE49-F238E27FC236}">
                <a16:creationId xmlns:a16="http://schemas.microsoft.com/office/drawing/2014/main" id="{F9812D37-0FDD-40C4-90EA-A888891B56A1}"/>
              </a:ext>
            </a:extLst>
          </p:cNvPr>
          <p:cNvSpPr>
            <a:spLocks noGrp="1"/>
          </p:cNvSpPr>
          <p:nvPr>
            <p:ph idx="1"/>
          </p:nvPr>
        </p:nvSpPr>
        <p:spPr>
          <a:xfrm>
            <a:off x="680321" y="2336872"/>
            <a:ext cx="9613861" cy="4112053"/>
          </a:xfrm>
        </p:spPr>
        <p:txBody>
          <a:bodyPr>
            <a:normAutofit/>
          </a:bodyPr>
          <a:lstStyle/>
          <a:p>
            <a:r>
              <a:rPr lang="en-US" dirty="0"/>
              <a:t>The Python interpreter is usually installed as /</a:t>
            </a:r>
            <a:r>
              <a:rPr lang="en-US" dirty="0" err="1"/>
              <a:t>usr</a:t>
            </a:r>
            <a:r>
              <a:rPr lang="en-US" dirty="0"/>
              <a:t>/local/bin/python3.8 on those machines where it is available; putting /</a:t>
            </a:r>
            <a:r>
              <a:rPr lang="en-US" dirty="0" err="1"/>
              <a:t>usr</a:t>
            </a:r>
            <a:r>
              <a:rPr lang="en-US" dirty="0"/>
              <a:t>/local/bin in your Unix shell’s search path makes it possible to start it by typing the command:</a:t>
            </a:r>
          </a:p>
          <a:p>
            <a:r>
              <a:rPr lang="en-US" dirty="0"/>
              <a:t>python3.8</a:t>
            </a:r>
          </a:p>
          <a:p>
            <a:r>
              <a:rPr lang="en-US" dirty="0"/>
              <a:t>to the shell. 1 Since the choice of the directory where the interpreter lives is an installation option, other places are possible; check with your local Python guru or system administrator. (E.g., /</a:t>
            </a:r>
            <a:r>
              <a:rPr lang="en-US" dirty="0" err="1"/>
              <a:t>usr</a:t>
            </a:r>
            <a:r>
              <a:rPr lang="en-US" dirty="0"/>
              <a:t>/local/python is a popular alternative location.)</a:t>
            </a:r>
            <a:endParaRPr lang="en-IN" dirty="0"/>
          </a:p>
        </p:txBody>
      </p:sp>
    </p:spTree>
    <p:extLst>
      <p:ext uri="{BB962C8B-B14F-4D97-AF65-F5344CB8AC3E}">
        <p14:creationId xmlns:p14="http://schemas.microsoft.com/office/powerpoint/2010/main" val="188355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36CD-1D3A-4EAA-AE31-1E009A78099B}"/>
              </a:ext>
            </a:extLst>
          </p:cNvPr>
          <p:cNvSpPr>
            <a:spLocks noGrp="1"/>
          </p:cNvSpPr>
          <p:nvPr>
            <p:ph type="title"/>
          </p:nvPr>
        </p:nvSpPr>
        <p:spPr/>
        <p:txBody>
          <a:bodyPr/>
          <a:lstStyle/>
          <a:p>
            <a:r>
              <a:rPr lang="en-IN" dirty="0"/>
              <a:t>MySQL</a:t>
            </a:r>
          </a:p>
        </p:txBody>
      </p:sp>
      <p:sp>
        <p:nvSpPr>
          <p:cNvPr id="3" name="Content Placeholder 2">
            <a:extLst>
              <a:ext uri="{FF2B5EF4-FFF2-40B4-BE49-F238E27FC236}">
                <a16:creationId xmlns:a16="http://schemas.microsoft.com/office/drawing/2014/main" id="{161606BE-CEF4-40EB-9364-5AB234F3A3A6}"/>
              </a:ext>
            </a:extLst>
          </p:cNvPr>
          <p:cNvSpPr>
            <a:spLocks noGrp="1"/>
          </p:cNvSpPr>
          <p:nvPr>
            <p:ph idx="1"/>
          </p:nvPr>
        </p:nvSpPr>
        <p:spPr>
          <a:xfrm>
            <a:off x="680321" y="2336872"/>
            <a:ext cx="9738297" cy="4017745"/>
          </a:xfrm>
        </p:spPr>
        <p:txBody>
          <a:bodyPr/>
          <a:lstStyle/>
          <a:p>
            <a:r>
              <a:rPr lang="en-IN" dirty="0"/>
              <a:t>Download the </a:t>
            </a:r>
            <a:r>
              <a:rPr lang="en-IN" dirty="0" err="1"/>
              <a:t>mysql</a:t>
            </a:r>
            <a:r>
              <a:rPr lang="en-IN" dirty="0"/>
              <a:t> database and install it in the system.</a:t>
            </a:r>
          </a:p>
          <a:p>
            <a:r>
              <a:rPr lang="en-IN" dirty="0"/>
              <a:t>Open the </a:t>
            </a:r>
            <a:r>
              <a:rPr lang="en-IN" dirty="0" err="1"/>
              <a:t>mysql</a:t>
            </a:r>
            <a:r>
              <a:rPr lang="en-IN" dirty="0"/>
              <a:t> command prompt and create a database with a name.</a:t>
            </a:r>
          </a:p>
          <a:p>
            <a:r>
              <a:rPr lang="en-IN" dirty="0"/>
              <a:t>Create a username and password for it ,if not created</a:t>
            </a:r>
          </a:p>
          <a:p>
            <a:r>
              <a:rPr lang="en-IN" dirty="0"/>
              <a:t>After that a table is created in it with the syntax “create table </a:t>
            </a:r>
            <a:r>
              <a:rPr lang="en-IN" dirty="0" err="1"/>
              <a:t>studentdata</a:t>
            </a:r>
            <a:r>
              <a:rPr lang="en-IN" dirty="0"/>
              <a:t>(id </a:t>
            </a:r>
            <a:r>
              <a:rPr lang="en-IN" dirty="0" err="1"/>
              <a:t>int,name</a:t>
            </a:r>
            <a:r>
              <a:rPr lang="en-IN" dirty="0"/>
              <a:t> varchar(20),mobile varchar(12),email varchar(30),address varchar(100),gender varchar(50),dob varchar(50),date varchar(50),time varchar(50))”.</a:t>
            </a:r>
          </a:p>
          <a:p>
            <a:r>
              <a:rPr lang="en-IN" dirty="0"/>
              <a:t>And the table is created and we can upload the data.</a:t>
            </a:r>
          </a:p>
        </p:txBody>
      </p:sp>
    </p:spTree>
    <p:extLst>
      <p:ext uri="{BB962C8B-B14F-4D97-AF65-F5344CB8AC3E}">
        <p14:creationId xmlns:p14="http://schemas.microsoft.com/office/powerpoint/2010/main" val="381925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B14D-4A18-4F73-9B2E-4E219551FA1A}"/>
              </a:ext>
            </a:extLst>
          </p:cNvPr>
          <p:cNvSpPr>
            <a:spLocks noGrp="1"/>
          </p:cNvSpPr>
          <p:nvPr>
            <p:ph type="title"/>
          </p:nvPr>
        </p:nvSpPr>
        <p:spPr/>
        <p:txBody>
          <a:bodyPr/>
          <a:lstStyle/>
          <a:p>
            <a:r>
              <a:rPr lang="en-IN" dirty="0"/>
              <a:t>DATA FLOW DIAGRAM LEVEL-0</a:t>
            </a:r>
          </a:p>
        </p:txBody>
      </p:sp>
      <p:sp>
        <p:nvSpPr>
          <p:cNvPr id="4" name="Rectangle 3">
            <a:extLst>
              <a:ext uri="{FF2B5EF4-FFF2-40B4-BE49-F238E27FC236}">
                <a16:creationId xmlns:a16="http://schemas.microsoft.com/office/drawing/2014/main" id="{BD9B5B07-B874-4237-9304-DA5606EB2A47}"/>
              </a:ext>
            </a:extLst>
          </p:cNvPr>
          <p:cNvSpPr/>
          <p:nvPr/>
        </p:nvSpPr>
        <p:spPr>
          <a:xfrm>
            <a:off x="1533236" y="4221392"/>
            <a:ext cx="2068946" cy="830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a:t>
            </a:r>
          </a:p>
        </p:txBody>
      </p:sp>
      <p:sp>
        <p:nvSpPr>
          <p:cNvPr id="5" name="Oval 4">
            <a:extLst>
              <a:ext uri="{FF2B5EF4-FFF2-40B4-BE49-F238E27FC236}">
                <a16:creationId xmlns:a16="http://schemas.microsoft.com/office/drawing/2014/main" id="{B46D41D7-2974-4241-BB37-E43EB17592CC}"/>
              </a:ext>
            </a:extLst>
          </p:cNvPr>
          <p:cNvSpPr/>
          <p:nvPr/>
        </p:nvSpPr>
        <p:spPr>
          <a:xfrm>
            <a:off x="5047673" y="3611418"/>
            <a:ext cx="2318327" cy="2050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LEVEL-0</a:t>
            </a:r>
          </a:p>
          <a:p>
            <a:pPr algn="ctr"/>
            <a:endParaRPr lang="en-IN" dirty="0"/>
          </a:p>
          <a:p>
            <a:pPr algn="ctr"/>
            <a:endParaRPr lang="en-IN" dirty="0"/>
          </a:p>
          <a:p>
            <a:pPr algn="ctr"/>
            <a:r>
              <a:rPr lang="en-IN" dirty="0"/>
              <a:t>MANAGE</a:t>
            </a:r>
          </a:p>
        </p:txBody>
      </p:sp>
      <p:sp>
        <p:nvSpPr>
          <p:cNvPr id="6" name="Rectangle 5">
            <a:extLst>
              <a:ext uri="{FF2B5EF4-FFF2-40B4-BE49-F238E27FC236}">
                <a16:creationId xmlns:a16="http://schemas.microsoft.com/office/drawing/2014/main" id="{4FC2BD92-6FE1-4C91-9531-34E6B3CAEAEE}"/>
              </a:ext>
            </a:extLst>
          </p:cNvPr>
          <p:cNvSpPr/>
          <p:nvPr/>
        </p:nvSpPr>
        <p:spPr>
          <a:xfrm>
            <a:off x="8811491" y="4110182"/>
            <a:ext cx="1930400" cy="9136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STUDENT</a:t>
            </a:r>
          </a:p>
        </p:txBody>
      </p:sp>
      <p:cxnSp>
        <p:nvCxnSpPr>
          <p:cNvPr id="8" name="Straight Arrow Connector 7">
            <a:extLst>
              <a:ext uri="{FF2B5EF4-FFF2-40B4-BE49-F238E27FC236}">
                <a16:creationId xmlns:a16="http://schemas.microsoft.com/office/drawing/2014/main" id="{F46364D4-0A3C-40E5-8964-B3AC96E432F4}"/>
              </a:ext>
            </a:extLst>
          </p:cNvPr>
          <p:cNvCxnSpPr>
            <a:cxnSpLocks/>
            <a:stCxn id="4" idx="3"/>
            <a:endCxn id="5" idx="2"/>
          </p:cNvCxnSpPr>
          <p:nvPr/>
        </p:nvCxnSpPr>
        <p:spPr>
          <a:xfrm>
            <a:off x="3602182" y="4636655"/>
            <a:ext cx="1445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67B509E-B11C-47D5-B963-C684787D72E0}"/>
              </a:ext>
            </a:extLst>
          </p:cNvPr>
          <p:cNvCxnSpPr>
            <a:stCxn id="5" idx="6"/>
          </p:cNvCxnSpPr>
          <p:nvPr/>
        </p:nvCxnSpPr>
        <p:spPr>
          <a:xfrm>
            <a:off x="7366000" y="4636655"/>
            <a:ext cx="13669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004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A793-9E05-48A0-ABF2-49792A02DBBF}"/>
              </a:ext>
            </a:extLst>
          </p:cNvPr>
          <p:cNvSpPr>
            <a:spLocks noGrp="1"/>
          </p:cNvSpPr>
          <p:nvPr>
            <p:ph type="title"/>
          </p:nvPr>
        </p:nvSpPr>
        <p:spPr/>
        <p:txBody>
          <a:bodyPr/>
          <a:lstStyle/>
          <a:p>
            <a:r>
              <a:rPr lang="en-IN" dirty="0"/>
              <a:t>ER DIAGRAM (ENTITY-RELATIONAL)</a:t>
            </a:r>
          </a:p>
        </p:txBody>
      </p:sp>
      <p:sp>
        <p:nvSpPr>
          <p:cNvPr id="4" name="Rectangle 3">
            <a:extLst>
              <a:ext uri="{FF2B5EF4-FFF2-40B4-BE49-F238E27FC236}">
                <a16:creationId xmlns:a16="http://schemas.microsoft.com/office/drawing/2014/main" id="{46442511-1F1B-4809-AE4D-A3A93FED7FC6}"/>
              </a:ext>
            </a:extLst>
          </p:cNvPr>
          <p:cNvSpPr/>
          <p:nvPr/>
        </p:nvSpPr>
        <p:spPr>
          <a:xfrm>
            <a:off x="1043709" y="4017818"/>
            <a:ext cx="1801091"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a:t>
            </a:r>
          </a:p>
        </p:txBody>
      </p:sp>
      <p:sp>
        <p:nvSpPr>
          <p:cNvPr id="5" name="Flowchart: Decision 4">
            <a:extLst>
              <a:ext uri="{FF2B5EF4-FFF2-40B4-BE49-F238E27FC236}">
                <a16:creationId xmlns:a16="http://schemas.microsoft.com/office/drawing/2014/main" id="{B87491BF-7B24-4EF3-9FF0-03D77C9E6A28}"/>
              </a:ext>
            </a:extLst>
          </p:cNvPr>
          <p:cNvSpPr/>
          <p:nvPr/>
        </p:nvSpPr>
        <p:spPr>
          <a:xfrm>
            <a:off x="4100944" y="3751082"/>
            <a:ext cx="1570183" cy="134627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MANAGES</a:t>
            </a:r>
          </a:p>
        </p:txBody>
      </p:sp>
      <p:sp>
        <p:nvSpPr>
          <p:cNvPr id="6" name="Rectangle 5">
            <a:extLst>
              <a:ext uri="{FF2B5EF4-FFF2-40B4-BE49-F238E27FC236}">
                <a16:creationId xmlns:a16="http://schemas.microsoft.com/office/drawing/2014/main" id="{F4B99D71-2254-479B-BC38-16ED627C7426}"/>
              </a:ext>
            </a:extLst>
          </p:cNvPr>
          <p:cNvSpPr/>
          <p:nvPr/>
        </p:nvSpPr>
        <p:spPr>
          <a:xfrm>
            <a:off x="7139709" y="4017818"/>
            <a:ext cx="1570183"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STUDENT</a:t>
            </a:r>
          </a:p>
        </p:txBody>
      </p:sp>
      <p:sp>
        <p:nvSpPr>
          <p:cNvPr id="7" name="Oval 6">
            <a:extLst>
              <a:ext uri="{FF2B5EF4-FFF2-40B4-BE49-F238E27FC236}">
                <a16:creationId xmlns:a16="http://schemas.microsoft.com/office/drawing/2014/main" id="{DAF9EBBA-C6E6-412B-A88A-7B6F4B31D9D3}"/>
              </a:ext>
            </a:extLst>
          </p:cNvPr>
          <p:cNvSpPr/>
          <p:nvPr/>
        </p:nvSpPr>
        <p:spPr>
          <a:xfrm>
            <a:off x="7426036" y="2382982"/>
            <a:ext cx="1182255" cy="7296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sp>
        <p:nvSpPr>
          <p:cNvPr id="8" name="Oval 7">
            <a:extLst>
              <a:ext uri="{FF2B5EF4-FFF2-40B4-BE49-F238E27FC236}">
                <a16:creationId xmlns:a16="http://schemas.microsoft.com/office/drawing/2014/main" id="{5F1CD44B-97EC-4CB9-ABD7-8CE2AF7A1B15}"/>
              </a:ext>
            </a:extLst>
          </p:cNvPr>
          <p:cNvSpPr/>
          <p:nvPr/>
        </p:nvSpPr>
        <p:spPr>
          <a:xfrm>
            <a:off x="8931563" y="2382981"/>
            <a:ext cx="1182255" cy="7296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NAME</a:t>
            </a:r>
          </a:p>
        </p:txBody>
      </p:sp>
      <p:sp>
        <p:nvSpPr>
          <p:cNvPr id="9" name="Oval 8">
            <a:extLst>
              <a:ext uri="{FF2B5EF4-FFF2-40B4-BE49-F238E27FC236}">
                <a16:creationId xmlns:a16="http://schemas.microsoft.com/office/drawing/2014/main" id="{9CA0EEAC-604F-4425-9024-78B47A0952BA}"/>
              </a:ext>
            </a:extLst>
          </p:cNvPr>
          <p:cNvSpPr/>
          <p:nvPr/>
        </p:nvSpPr>
        <p:spPr>
          <a:xfrm>
            <a:off x="10520217" y="2382981"/>
            <a:ext cx="1182255" cy="7296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Ph no</a:t>
            </a:r>
          </a:p>
        </p:txBody>
      </p:sp>
      <p:sp>
        <p:nvSpPr>
          <p:cNvPr id="10" name="Oval 9">
            <a:extLst>
              <a:ext uri="{FF2B5EF4-FFF2-40B4-BE49-F238E27FC236}">
                <a16:creationId xmlns:a16="http://schemas.microsoft.com/office/drawing/2014/main" id="{0EC7724B-A336-4FAE-A3CC-6FA0365C65DE}"/>
              </a:ext>
            </a:extLst>
          </p:cNvPr>
          <p:cNvSpPr/>
          <p:nvPr/>
        </p:nvSpPr>
        <p:spPr>
          <a:xfrm>
            <a:off x="10534072" y="3427809"/>
            <a:ext cx="1228437"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ADDRESS</a:t>
            </a:r>
          </a:p>
        </p:txBody>
      </p:sp>
      <p:sp>
        <p:nvSpPr>
          <p:cNvPr id="11" name="Oval 10">
            <a:extLst>
              <a:ext uri="{FF2B5EF4-FFF2-40B4-BE49-F238E27FC236}">
                <a16:creationId xmlns:a16="http://schemas.microsoft.com/office/drawing/2014/main" id="{BE30E044-190C-4749-A279-4CDC3B307C2B}"/>
              </a:ext>
            </a:extLst>
          </p:cNvPr>
          <p:cNvSpPr/>
          <p:nvPr/>
        </p:nvSpPr>
        <p:spPr>
          <a:xfrm>
            <a:off x="10580254" y="4645891"/>
            <a:ext cx="1182255"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GENDER</a:t>
            </a:r>
          </a:p>
        </p:txBody>
      </p:sp>
      <p:sp>
        <p:nvSpPr>
          <p:cNvPr id="12" name="Oval 11">
            <a:extLst>
              <a:ext uri="{FF2B5EF4-FFF2-40B4-BE49-F238E27FC236}">
                <a16:creationId xmlns:a16="http://schemas.microsoft.com/office/drawing/2014/main" id="{9E711EB1-D300-443A-A0C2-34D60389C755}"/>
              </a:ext>
            </a:extLst>
          </p:cNvPr>
          <p:cNvSpPr/>
          <p:nvPr/>
        </p:nvSpPr>
        <p:spPr>
          <a:xfrm>
            <a:off x="10668000" y="5800436"/>
            <a:ext cx="1228437"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DOB</a:t>
            </a:r>
          </a:p>
        </p:txBody>
      </p:sp>
      <p:sp>
        <p:nvSpPr>
          <p:cNvPr id="13" name="Oval 12">
            <a:extLst>
              <a:ext uri="{FF2B5EF4-FFF2-40B4-BE49-F238E27FC236}">
                <a16:creationId xmlns:a16="http://schemas.microsoft.com/office/drawing/2014/main" id="{8BADFD6A-26A2-4FA7-BFDD-BCC13B479EE4}"/>
              </a:ext>
            </a:extLst>
          </p:cNvPr>
          <p:cNvSpPr/>
          <p:nvPr/>
        </p:nvSpPr>
        <p:spPr>
          <a:xfrm>
            <a:off x="9111927" y="5818909"/>
            <a:ext cx="1182255"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DATE</a:t>
            </a:r>
          </a:p>
        </p:txBody>
      </p:sp>
      <p:sp>
        <p:nvSpPr>
          <p:cNvPr id="14" name="Oval 13">
            <a:extLst>
              <a:ext uri="{FF2B5EF4-FFF2-40B4-BE49-F238E27FC236}">
                <a16:creationId xmlns:a16="http://schemas.microsoft.com/office/drawing/2014/main" id="{3DE81421-980C-4468-9532-C6C383CCA751}"/>
              </a:ext>
            </a:extLst>
          </p:cNvPr>
          <p:cNvSpPr/>
          <p:nvPr/>
        </p:nvSpPr>
        <p:spPr>
          <a:xfrm>
            <a:off x="7742763" y="5860473"/>
            <a:ext cx="1182255" cy="7296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TIME</a:t>
            </a:r>
          </a:p>
        </p:txBody>
      </p:sp>
      <p:cxnSp>
        <p:nvCxnSpPr>
          <p:cNvPr id="16" name="Straight Connector 15">
            <a:extLst>
              <a:ext uri="{FF2B5EF4-FFF2-40B4-BE49-F238E27FC236}">
                <a16:creationId xmlns:a16="http://schemas.microsoft.com/office/drawing/2014/main" id="{599345CD-E0EB-4141-A1E4-1FAF8F007C3F}"/>
              </a:ext>
            </a:extLst>
          </p:cNvPr>
          <p:cNvCxnSpPr/>
          <p:nvPr/>
        </p:nvCxnSpPr>
        <p:spPr>
          <a:xfrm flipV="1">
            <a:off x="7742763" y="3112654"/>
            <a:ext cx="182037" cy="90516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766F049-1971-4A3E-82A6-DE4AA036D39F}"/>
              </a:ext>
            </a:extLst>
          </p:cNvPr>
          <p:cNvCxnSpPr>
            <a:stCxn id="6" idx="0"/>
            <a:endCxn id="8" idx="3"/>
          </p:cNvCxnSpPr>
          <p:nvPr/>
        </p:nvCxnSpPr>
        <p:spPr>
          <a:xfrm flipV="1">
            <a:off x="7924801" y="3005796"/>
            <a:ext cx="1179899" cy="101202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BEADB26-E5E8-43F1-9B50-9423F178CD47}"/>
              </a:ext>
            </a:extLst>
          </p:cNvPr>
          <p:cNvCxnSpPr>
            <a:endCxn id="9" idx="3"/>
          </p:cNvCxnSpPr>
          <p:nvPr/>
        </p:nvCxnSpPr>
        <p:spPr>
          <a:xfrm flipV="1">
            <a:off x="8461688" y="3005796"/>
            <a:ext cx="2231666" cy="101202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B5E7053-24FC-46D5-AF57-0F92881F62E3}"/>
              </a:ext>
            </a:extLst>
          </p:cNvPr>
          <p:cNvCxnSpPr>
            <a:endCxn id="10" idx="2"/>
          </p:cNvCxnSpPr>
          <p:nvPr/>
        </p:nvCxnSpPr>
        <p:spPr>
          <a:xfrm flipV="1">
            <a:off x="8703553" y="3834209"/>
            <a:ext cx="1830519" cy="4064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0CB82B9-A456-423A-80F7-5BDB0D07C42E}"/>
              </a:ext>
            </a:extLst>
          </p:cNvPr>
          <p:cNvCxnSpPr>
            <a:endCxn id="11" idx="2"/>
          </p:cNvCxnSpPr>
          <p:nvPr/>
        </p:nvCxnSpPr>
        <p:spPr>
          <a:xfrm>
            <a:off x="8724018" y="4640632"/>
            <a:ext cx="1856236" cy="41165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732CD3E-D80E-49A5-912E-A887A003F4F2}"/>
              </a:ext>
            </a:extLst>
          </p:cNvPr>
          <p:cNvCxnSpPr>
            <a:endCxn id="12" idx="1"/>
          </p:cNvCxnSpPr>
          <p:nvPr/>
        </p:nvCxnSpPr>
        <p:spPr>
          <a:xfrm>
            <a:off x="8608291" y="4844711"/>
            <a:ext cx="2239609" cy="107475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3ACD3F6-DAD8-4BA5-A703-700F0C59D678}"/>
              </a:ext>
            </a:extLst>
          </p:cNvPr>
          <p:cNvCxnSpPr/>
          <p:nvPr/>
        </p:nvCxnSpPr>
        <p:spPr>
          <a:xfrm>
            <a:off x="8248073" y="4846231"/>
            <a:ext cx="1182254" cy="1014242"/>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AEC0356-D1B5-44CE-BADA-E083A78476B0}"/>
              </a:ext>
            </a:extLst>
          </p:cNvPr>
          <p:cNvCxnSpPr>
            <a:endCxn id="14" idx="0"/>
          </p:cNvCxnSpPr>
          <p:nvPr/>
        </p:nvCxnSpPr>
        <p:spPr>
          <a:xfrm>
            <a:off x="7742763" y="4830618"/>
            <a:ext cx="591128" cy="102985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A590890-64BC-4FB0-9E2B-5792E34810C1}"/>
              </a:ext>
            </a:extLst>
          </p:cNvPr>
          <p:cNvCxnSpPr>
            <a:stCxn id="4" idx="3"/>
            <a:endCxn id="5" idx="1"/>
          </p:cNvCxnSpPr>
          <p:nvPr/>
        </p:nvCxnSpPr>
        <p:spPr>
          <a:xfrm>
            <a:off x="2844800" y="4424218"/>
            <a:ext cx="1256144"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D606C8D-7AA2-4336-B779-449DDDFC8D42}"/>
              </a:ext>
            </a:extLst>
          </p:cNvPr>
          <p:cNvCxnSpPr>
            <a:stCxn id="5" idx="3"/>
            <a:endCxn id="6" idx="1"/>
          </p:cNvCxnSpPr>
          <p:nvPr/>
        </p:nvCxnSpPr>
        <p:spPr>
          <a:xfrm>
            <a:off x="5671127" y="4424218"/>
            <a:ext cx="146858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328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2F32-618B-4B72-8633-A5DDCF7E941C}"/>
              </a:ext>
            </a:extLst>
          </p:cNvPr>
          <p:cNvSpPr>
            <a:spLocks noGrp="1"/>
          </p:cNvSpPr>
          <p:nvPr>
            <p:ph type="title"/>
          </p:nvPr>
        </p:nvSpPr>
        <p:spPr/>
        <p:txBody>
          <a:bodyPr/>
          <a:lstStyle/>
          <a:p>
            <a:r>
              <a:rPr lang="en-IN" dirty="0"/>
              <a:t>USE CASE </a:t>
            </a:r>
          </a:p>
        </p:txBody>
      </p:sp>
      <p:sp>
        <p:nvSpPr>
          <p:cNvPr id="3" name="Content Placeholder 2">
            <a:extLst>
              <a:ext uri="{FF2B5EF4-FFF2-40B4-BE49-F238E27FC236}">
                <a16:creationId xmlns:a16="http://schemas.microsoft.com/office/drawing/2014/main" id="{5B8F8E5F-C6E1-4772-8ABF-6F90F7D2EDA8}"/>
              </a:ext>
            </a:extLst>
          </p:cNvPr>
          <p:cNvSpPr>
            <a:spLocks noGrp="1"/>
          </p:cNvSpPr>
          <p:nvPr>
            <p:ph idx="1"/>
          </p:nvPr>
        </p:nvSpPr>
        <p:spPr>
          <a:xfrm>
            <a:off x="680321" y="2336872"/>
            <a:ext cx="9613861" cy="3919549"/>
          </a:xfrm>
        </p:spPr>
        <p:txBody>
          <a:bodyPr/>
          <a:lstStyle/>
          <a:p>
            <a:r>
              <a:rPr lang="en-IN" dirty="0"/>
              <a:t>Use case diagram consists of use cases and actors and shows the interaction between them. The key points are:</a:t>
            </a:r>
          </a:p>
          <a:p>
            <a:r>
              <a:rPr lang="en-IN" dirty="0"/>
              <a:t>The main purpose is to show the interaction between the use cases and the actor.</a:t>
            </a:r>
          </a:p>
          <a:p>
            <a:r>
              <a:rPr lang="en-IN" dirty="0"/>
              <a:t>To represent the system requirement from user’s perspective.</a:t>
            </a:r>
          </a:p>
          <a:p>
            <a:r>
              <a:rPr lang="en-IN" dirty="0"/>
              <a:t>The use cases are the functions that are to be performed in the module.</a:t>
            </a:r>
          </a:p>
          <a:p>
            <a:r>
              <a:rPr lang="en-IN" dirty="0"/>
              <a:t>An actor could be the end-user of the system or an external system.</a:t>
            </a:r>
          </a:p>
        </p:txBody>
      </p:sp>
    </p:spTree>
    <p:extLst>
      <p:ext uri="{BB962C8B-B14F-4D97-AF65-F5344CB8AC3E}">
        <p14:creationId xmlns:p14="http://schemas.microsoft.com/office/powerpoint/2010/main" val="298272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2F84-25F6-448F-B3BF-4E83F1FA8D9A}"/>
              </a:ext>
            </a:extLst>
          </p:cNvPr>
          <p:cNvSpPr>
            <a:spLocks noGrp="1"/>
          </p:cNvSpPr>
          <p:nvPr>
            <p:ph type="title"/>
          </p:nvPr>
        </p:nvSpPr>
        <p:spPr/>
        <p:txBody>
          <a:bodyPr/>
          <a:lstStyle/>
          <a:p>
            <a:r>
              <a:rPr lang="en-IN" dirty="0"/>
              <a:t>USE CASE DIAGRAM</a:t>
            </a:r>
          </a:p>
        </p:txBody>
      </p:sp>
      <p:sp>
        <p:nvSpPr>
          <p:cNvPr id="3" name="Content Placeholder 2">
            <a:extLst>
              <a:ext uri="{FF2B5EF4-FFF2-40B4-BE49-F238E27FC236}">
                <a16:creationId xmlns:a16="http://schemas.microsoft.com/office/drawing/2014/main" id="{657EF3F5-D746-4960-94F5-2F1FC6EDA365}"/>
              </a:ext>
            </a:extLst>
          </p:cNvPr>
          <p:cNvSpPr>
            <a:spLocks noGrp="1"/>
          </p:cNvSpPr>
          <p:nvPr>
            <p:ph idx="1"/>
          </p:nvPr>
        </p:nvSpPr>
        <p:spPr>
          <a:xfrm>
            <a:off x="1017206" y="6405042"/>
            <a:ext cx="9613861" cy="314004"/>
          </a:xfrm>
        </p:spPr>
        <p:txBody>
          <a:bodyPr>
            <a:normAutofit fontScale="85000" lnSpcReduction="20000"/>
          </a:bodyPr>
          <a:lstStyle/>
          <a:p>
            <a:pPr marL="0" indent="0" algn="ctr">
              <a:buNone/>
            </a:pPr>
            <a:r>
              <a:rPr lang="en-IN" dirty="0"/>
              <a:t>Use case diagram between Admin and Student</a:t>
            </a:r>
          </a:p>
        </p:txBody>
      </p:sp>
      <p:sp>
        <p:nvSpPr>
          <p:cNvPr id="4" name="Flowchart: Connector 3">
            <a:extLst>
              <a:ext uri="{FF2B5EF4-FFF2-40B4-BE49-F238E27FC236}">
                <a16:creationId xmlns:a16="http://schemas.microsoft.com/office/drawing/2014/main" id="{B1DD0922-A1D7-4B9D-8F4D-0CB573EEC9F0}"/>
              </a:ext>
            </a:extLst>
          </p:cNvPr>
          <p:cNvSpPr/>
          <p:nvPr/>
        </p:nvSpPr>
        <p:spPr>
          <a:xfrm>
            <a:off x="1330036" y="2955636"/>
            <a:ext cx="637309" cy="61883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2679A700-F7DE-47EC-9C22-6363B573D7F8}"/>
              </a:ext>
            </a:extLst>
          </p:cNvPr>
          <p:cNvCxnSpPr>
            <a:cxnSpLocks/>
            <a:stCxn id="4" idx="4"/>
          </p:cNvCxnSpPr>
          <p:nvPr/>
        </p:nvCxnSpPr>
        <p:spPr>
          <a:xfrm flipH="1">
            <a:off x="1648690" y="3574473"/>
            <a:ext cx="1" cy="117709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D8B31BC-4946-440B-944E-47A68F6BF57B}"/>
              </a:ext>
            </a:extLst>
          </p:cNvPr>
          <p:cNvCxnSpPr/>
          <p:nvPr/>
        </p:nvCxnSpPr>
        <p:spPr>
          <a:xfrm flipH="1">
            <a:off x="1228436" y="4027150"/>
            <a:ext cx="415637" cy="24004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9E4532B-C376-4CCE-8F62-AA6CC85E155F}"/>
              </a:ext>
            </a:extLst>
          </p:cNvPr>
          <p:cNvCxnSpPr/>
          <p:nvPr/>
        </p:nvCxnSpPr>
        <p:spPr>
          <a:xfrm>
            <a:off x="1639455" y="4027150"/>
            <a:ext cx="429490" cy="24004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0A064DD-51FB-4BF9-B0D1-C41F5F4467BC}"/>
              </a:ext>
            </a:extLst>
          </p:cNvPr>
          <p:cNvCxnSpPr/>
          <p:nvPr/>
        </p:nvCxnSpPr>
        <p:spPr>
          <a:xfrm flipH="1">
            <a:off x="1334653" y="4765422"/>
            <a:ext cx="314037" cy="295564"/>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EBBA0E4-C5C4-4392-A98A-369469431D16}"/>
              </a:ext>
            </a:extLst>
          </p:cNvPr>
          <p:cNvCxnSpPr/>
          <p:nvPr/>
        </p:nvCxnSpPr>
        <p:spPr>
          <a:xfrm>
            <a:off x="1639455" y="4779276"/>
            <a:ext cx="327890" cy="295564"/>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CF761C84-E641-4E9F-AF56-377519770ABC}"/>
              </a:ext>
            </a:extLst>
          </p:cNvPr>
          <p:cNvSpPr/>
          <p:nvPr/>
        </p:nvSpPr>
        <p:spPr>
          <a:xfrm>
            <a:off x="4150044" y="2011656"/>
            <a:ext cx="3446865" cy="43470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Oval 15">
            <a:extLst>
              <a:ext uri="{FF2B5EF4-FFF2-40B4-BE49-F238E27FC236}">
                <a16:creationId xmlns:a16="http://schemas.microsoft.com/office/drawing/2014/main" id="{2DE434E9-FA52-429E-AD1B-ADDD8943B752}"/>
              </a:ext>
            </a:extLst>
          </p:cNvPr>
          <p:cNvSpPr/>
          <p:nvPr/>
        </p:nvSpPr>
        <p:spPr>
          <a:xfrm>
            <a:off x="5024089" y="2129730"/>
            <a:ext cx="1537246" cy="8259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Add Student record</a:t>
            </a:r>
          </a:p>
        </p:txBody>
      </p:sp>
      <p:sp>
        <p:nvSpPr>
          <p:cNvPr id="17" name="Oval 16">
            <a:extLst>
              <a:ext uri="{FF2B5EF4-FFF2-40B4-BE49-F238E27FC236}">
                <a16:creationId xmlns:a16="http://schemas.microsoft.com/office/drawing/2014/main" id="{0DCFB1ED-396C-438D-8EAF-1CC8A7CE55BF}"/>
              </a:ext>
            </a:extLst>
          </p:cNvPr>
          <p:cNvSpPr/>
          <p:nvPr/>
        </p:nvSpPr>
        <p:spPr>
          <a:xfrm>
            <a:off x="5100183" y="3133125"/>
            <a:ext cx="1537246" cy="9003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Update student record</a:t>
            </a:r>
          </a:p>
        </p:txBody>
      </p:sp>
      <p:sp>
        <p:nvSpPr>
          <p:cNvPr id="18" name="Oval 17">
            <a:extLst>
              <a:ext uri="{FF2B5EF4-FFF2-40B4-BE49-F238E27FC236}">
                <a16:creationId xmlns:a16="http://schemas.microsoft.com/office/drawing/2014/main" id="{BDF947BD-51AD-43E6-8600-F23DCB6CA466}"/>
              </a:ext>
            </a:extLst>
          </p:cNvPr>
          <p:cNvSpPr/>
          <p:nvPr/>
        </p:nvSpPr>
        <p:spPr>
          <a:xfrm>
            <a:off x="5171641" y="5178740"/>
            <a:ext cx="1469075" cy="8259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Search student record</a:t>
            </a:r>
          </a:p>
        </p:txBody>
      </p:sp>
      <p:sp>
        <p:nvSpPr>
          <p:cNvPr id="19" name="Oval 18">
            <a:extLst>
              <a:ext uri="{FF2B5EF4-FFF2-40B4-BE49-F238E27FC236}">
                <a16:creationId xmlns:a16="http://schemas.microsoft.com/office/drawing/2014/main" id="{B2465E6B-FEC9-4C63-8CCE-0F8EE9420493}"/>
              </a:ext>
            </a:extLst>
          </p:cNvPr>
          <p:cNvSpPr/>
          <p:nvPr/>
        </p:nvSpPr>
        <p:spPr>
          <a:xfrm>
            <a:off x="5201783" y="4162399"/>
            <a:ext cx="1408793" cy="8744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Delete student record</a:t>
            </a:r>
          </a:p>
        </p:txBody>
      </p:sp>
      <p:sp>
        <p:nvSpPr>
          <p:cNvPr id="21" name="Flowchart: Connector 20">
            <a:extLst>
              <a:ext uri="{FF2B5EF4-FFF2-40B4-BE49-F238E27FC236}">
                <a16:creationId xmlns:a16="http://schemas.microsoft.com/office/drawing/2014/main" id="{8579AD4B-7F3B-4F2E-9101-0026C0096958}"/>
              </a:ext>
            </a:extLst>
          </p:cNvPr>
          <p:cNvSpPr/>
          <p:nvPr/>
        </p:nvSpPr>
        <p:spPr>
          <a:xfrm>
            <a:off x="9310254" y="2955636"/>
            <a:ext cx="674255" cy="61883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FAD784FC-AC2D-42A0-BB7C-D49938091E43}"/>
              </a:ext>
            </a:extLst>
          </p:cNvPr>
          <p:cNvCxnSpPr>
            <a:stCxn id="21" idx="4"/>
          </p:cNvCxnSpPr>
          <p:nvPr/>
        </p:nvCxnSpPr>
        <p:spPr>
          <a:xfrm>
            <a:off x="9647382" y="3574473"/>
            <a:ext cx="30626" cy="144936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06E7B9A-EDB8-4066-A7EB-6C1C7002592B}"/>
              </a:ext>
            </a:extLst>
          </p:cNvPr>
          <p:cNvCxnSpPr>
            <a:cxnSpLocks/>
          </p:cNvCxnSpPr>
          <p:nvPr/>
        </p:nvCxnSpPr>
        <p:spPr>
          <a:xfrm flipH="1">
            <a:off x="9227128" y="4027150"/>
            <a:ext cx="420253" cy="44109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AC39B689-EA6B-4850-80E8-6007EF26BEAB}"/>
              </a:ext>
            </a:extLst>
          </p:cNvPr>
          <p:cNvCxnSpPr>
            <a:cxnSpLocks/>
          </p:cNvCxnSpPr>
          <p:nvPr/>
        </p:nvCxnSpPr>
        <p:spPr>
          <a:xfrm>
            <a:off x="9647381" y="4009725"/>
            <a:ext cx="450881" cy="41818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86E0C14-7A4A-4F3E-823D-2703B4261749}"/>
              </a:ext>
            </a:extLst>
          </p:cNvPr>
          <p:cNvCxnSpPr/>
          <p:nvPr/>
        </p:nvCxnSpPr>
        <p:spPr>
          <a:xfrm flipH="1">
            <a:off x="9310254" y="5036919"/>
            <a:ext cx="367754" cy="36635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A96BBEEE-6113-4B42-B315-5EC40C9725A1}"/>
              </a:ext>
            </a:extLst>
          </p:cNvPr>
          <p:cNvCxnSpPr>
            <a:cxnSpLocks/>
          </p:cNvCxnSpPr>
          <p:nvPr/>
        </p:nvCxnSpPr>
        <p:spPr>
          <a:xfrm>
            <a:off x="9678008" y="5036919"/>
            <a:ext cx="306501" cy="34641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89762CF-61AB-4BA8-808A-95B330E4E58F}"/>
              </a:ext>
            </a:extLst>
          </p:cNvPr>
          <p:cNvCxnSpPr/>
          <p:nvPr/>
        </p:nvCxnSpPr>
        <p:spPr>
          <a:xfrm flipV="1">
            <a:off x="2425999" y="2577532"/>
            <a:ext cx="2432328" cy="527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EF8B29DF-2A2D-44EB-ACFC-C4FAB0262D73}"/>
              </a:ext>
            </a:extLst>
          </p:cNvPr>
          <p:cNvCxnSpPr/>
          <p:nvPr/>
        </p:nvCxnSpPr>
        <p:spPr>
          <a:xfrm flipV="1">
            <a:off x="2436699" y="3574473"/>
            <a:ext cx="2458574" cy="8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D7235342-3193-4D49-B97F-BC05F002EDDC}"/>
              </a:ext>
            </a:extLst>
          </p:cNvPr>
          <p:cNvCxnSpPr/>
          <p:nvPr/>
        </p:nvCxnSpPr>
        <p:spPr>
          <a:xfrm>
            <a:off x="2513992" y="4211013"/>
            <a:ext cx="2510097" cy="407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B2945E11-6938-4F67-AD4F-4F22431EFFB3}"/>
              </a:ext>
            </a:extLst>
          </p:cNvPr>
          <p:cNvCxnSpPr/>
          <p:nvPr/>
        </p:nvCxnSpPr>
        <p:spPr>
          <a:xfrm>
            <a:off x="2513992" y="4886424"/>
            <a:ext cx="2458574" cy="662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6ED6039-FD4B-40CC-9E45-5357B87D47CD}"/>
              </a:ext>
            </a:extLst>
          </p:cNvPr>
          <p:cNvCxnSpPr/>
          <p:nvPr/>
        </p:nvCxnSpPr>
        <p:spPr>
          <a:xfrm>
            <a:off x="6722862" y="2577532"/>
            <a:ext cx="2280891" cy="68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D293F5C-AA95-4619-BBDD-AC9A56E33079}"/>
              </a:ext>
            </a:extLst>
          </p:cNvPr>
          <p:cNvCxnSpPr/>
          <p:nvPr/>
        </p:nvCxnSpPr>
        <p:spPr>
          <a:xfrm>
            <a:off x="6842339" y="3574473"/>
            <a:ext cx="2052279" cy="351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AC3C1C1F-E49E-407E-9FE8-8B27AEEF727A}"/>
              </a:ext>
            </a:extLst>
          </p:cNvPr>
          <p:cNvCxnSpPr/>
          <p:nvPr/>
        </p:nvCxnSpPr>
        <p:spPr>
          <a:xfrm flipV="1">
            <a:off x="6842339" y="4618182"/>
            <a:ext cx="2052279" cy="77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90339D1B-400B-4FE5-8E05-6D7E61317829}"/>
              </a:ext>
            </a:extLst>
          </p:cNvPr>
          <p:cNvSpPr/>
          <p:nvPr/>
        </p:nvSpPr>
        <p:spPr>
          <a:xfrm>
            <a:off x="1008292" y="5384611"/>
            <a:ext cx="1199199" cy="496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a:t>
            </a:r>
          </a:p>
        </p:txBody>
      </p:sp>
      <p:sp>
        <p:nvSpPr>
          <p:cNvPr id="55" name="Rectangle 54">
            <a:extLst>
              <a:ext uri="{FF2B5EF4-FFF2-40B4-BE49-F238E27FC236}">
                <a16:creationId xmlns:a16="http://schemas.microsoft.com/office/drawing/2014/main" id="{3D1BF96A-F926-4958-8948-6D370C3C4B80}"/>
              </a:ext>
            </a:extLst>
          </p:cNvPr>
          <p:cNvSpPr/>
          <p:nvPr/>
        </p:nvSpPr>
        <p:spPr>
          <a:xfrm>
            <a:off x="9070109" y="5622826"/>
            <a:ext cx="1560958" cy="5583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STUDENT</a:t>
            </a:r>
          </a:p>
        </p:txBody>
      </p:sp>
    </p:spTree>
    <p:extLst>
      <p:ext uri="{BB962C8B-B14F-4D97-AF65-F5344CB8AC3E}">
        <p14:creationId xmlns:p14="http://schemas.microsoft.com/office/powerpoint/2010/main" val="1770541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6313-2D8E-4166-816E-D72F5DEF97CE}"/>
              </a:ext>
            </a:extLst>
          </p:cNvPr>
          <p:cNvSpPr>
            <a:spLocks noGrp="1"/>
          </p:cNvSpPr>
          <p:nvPr>
            <p:ph type="title"/>
          </p:nvPr>
        </p:nvSpPr>
        <p:spPr/>
        <p:txBody>
          <a:bodyPr/>
          <a:lstStyle/>
          <a:p>
            <a:pPr algn="ctr"/>
            <a:r>
              <a:rPr lang="en-IN" dirty="0"/>
              <a:t>SCREEN SHOT</a:t>
            </a:r>
          </a:p>
        </p:txBody>
      </p:sp>
      <p:pic>
        <p:nvPicPr>
          <p:cNvPr id="4" name="Content Placeholder 3">
            <a:extLst>
              <a:ext uri="{FF2B5EF4-FFF2-40B4-BE49-F238E27FC236}">
                <a16:creationId xmlns:a16="http://schemas.microsoft.com/office/drawing/2014/main" id="{8F5CE160-99C5-4090-A017-31DF09CCFD93}"/>
              </a:ext>
            </a:extLst>
          </p:cNvPr>
          <p:cNvPicPr>
            <a:picLocks noGrp="1" noChangeAspect="1"/>
          </p:cNvPicPr>
          <p:nvPr>
            <p:ph idx="1"/>
          </p:nvPr>
        </p:nvPicPr>
        <p:blipFill>
          <a:blip r:embed="rId2"/>
          <a:stretch>
            <a:fillRect/>
          </a:stretch>
        </p:blipFill>
        <p:spPr>
          <a:xfrm>
            <a:off x="2492169" y="2309091"/>
            <a:ext cx="7207662" cy="4036291"/>
          </a:xfrm>
          <a:prstGeom prst="rect">
            <a:avLst/>
          </a:prstGeom>
        </p:spPr>
      </p:pic>
    </p:spTree>
    <p:extLst>
      <p:ext uri="{BB962C8B-B14F-4D97-AF65-F5344CB8AC3E}">
        <p14:creationId xmlns:p14="http://schemas.microsoft.com/office/powerpoint/2010/main" val="303137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CC70-0DE2-4662-8D1F-A6A4C9746CC5}"/>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8CA0D635-8832-4785-A465-8C6644062F13}"/>
              </a:ext>
            </a:extLst>
          </p:cNvPr>
          <p:cNvSpPr>
            <a:spLocks noGrp="1"/>
          </p:cNvSpPr>
          <p:nvPr>
            <p:ph idx="1"/>
          </p:nvPr>
        </p:nvSpPr>
        <p:spPr/>
        <p:txBody>
          <a:bodyPr>
            <a:normAutofit/>
          </a:bodyPr>
          <a:lstStyle/>
          <a:p>
            <a:r>
              <a:rPr lang="en-US" sz="2800" dirty="0"/>
              <a:t>Better Performance by Students.</a:t>
            </a:r>
          </a:p>
          <a:p>
            <a:r>
              <a:rPr lang="en-US" sz="2800" dirty="0"/>
              <a:t>Simplifying &amp; Streamlining all Tasks.</a:t>
            </a:r>
          </a:p>
          <a:p>
            <a:r>
              <a:rPr lang="en-US" sz="2800" dirty="0"/>
              <a:t>Better Communication.</a:t>
            </a:r>
          </a:p>
          <a:p>
            <a:r>
              <a:rPr lang="en-US" sz="2800" dirty="0"/>
              <a:t>Easy Access to All. </a:t>
            </a:r>
          </a:p>
          <a:p>
            <a:r>
              <a:rPr lang="en-US" sz="2800" dirty="0"/>
              <a:t>Managing Timetables. </a:t>
            </a:r>
          </a:p>
          <a:p>
            <a:r>
              <a:rPr lang="en-US" sz="2800" dirty="0"/>
              <a:t>Complete Tracking of the Students.</a:t>
            </a:r>
            <a:endParaRPr lang="en-IN" sz="2800" dirty="0"/>
          </a:p>
        </p:txBody>
      </p:sp>
    </p:spTree>
    <p:extLst>
      <p:ext uri="{BB962C8B-B14F-4D97-AF65-F5344CB8AC3E}">
        <p14:creationId xmlns:p14="http://schemas.microsoft.com/office/powerpoint/2010/main" val="294607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129C-3A90-4B26-B501-9E87EE5A4A44}"/>
              </a:ext>
            </a:extLst>
          </p:cNvPr>
          <p:cNvSpPr>
            <a:spLocks noGrp="1"/>
          </p:cNvSpPr>
          <p:nvPr>
            <p:ph type="title"/>
          </p:nvPr>
        </p:nvSpPr>
        <p:spPr/>
        <p:txBody>
          <a:bodyPr/>
          <a:lstStyle/>
          <a:p>
            <a:r>
              <a:rPr lang="en-IN" dirty="0"/>
              <a:t>DRAW BACKS</a:t>
            </a:r>
          </a:p>
        </p:txBody>
      </p:sp>
      <p:sp>
        <p:nvSpPr>
          <p:cNvPr id="3" name="Content Placeholder 2">
            <a:extLst>
              <a:ext uri="{FF2B5EF4-FFF2-40B4-BE49-F238E27FC236}">
                <a16:creationId xmlns:a16="http://schemas.microsoft.com/office/drawing/2014/main" id="{A44E4ED4-1F76-4275-B620-1A98F0930BE0}"/>
              </a:ext>
            </a:extLst>
          </p:cNvPr>
          <p:cNvSpPr>
            <a:spLocks noGrp="1"/>
          </p:cNvSpPr>
          <p:nvPr>
            <p:ph idx="1"/>
          </p:nvPr>
        </p:nvSpPr>
        <p:spPr>
          <a:xfrm>
            <a:off x="680321" y="2336873"/>
            <a:ext cx="9710588" cy="3888436"/>
          </a:xfrm>
        </p:spPr>
        <p:txBody>
          <a:bodyPr>
            <a:normAutofit fontScale="85000" lnSpcReduction="10000"/>
          </a:bodyPr>
          <a:lstStyle/>
          <a:p>
            <a:r>
              <a:rPr lang="en-US" dirty="0"/>
              <a:t>The drawbacks in Student Management System software can be counted on fingers; with mostly only benefits, these systems have a few countable downsides. </a:t>
            </a:r>
          </a:p>
          <a:p>
            <a:r>
              <a:rPr lang="en-US" dirty="0"/>
              <a:t>Often, applications face minor technical glitches and these systems are no exception but, ratification is immediate. </a:t>
            </a:r>
          </a:p>
          <a:p>
            <a:r>
              <a:rPr lang="en-US" dirty="0"/>
              <a:t>Only, people who are accustomed to regular use of smartphones or computers can operate this software. </a:t>
            </a:r>
          </a:p>
          <a:p>
            <a:r>
              <a:rPr lang="en-US" dirty="0"/>
              <a:t>Extensive modules and features make it difficult for a user to </a:t>
            </a:r>
            <a:r>
              <a:rPr lang="en-US" dirty="0" err="1"/>
              <a:t>utilise</a:t>
            </a:r>
            <a:r>
              <a:rPr lang="en-US" dirty="0"/>
              <a:t> the application. With huge flow in traffic the application is prone to performance issues. </a:t>
            </a:r>
          </a:p>
          <a:p>
            <a:r>
              <a:rPr lang="en-US" dirty="0"/>
              <a:t>Few companies market their products at extravagant price, which are not affordable by growing organizations. Absence of proper internet-network makes it difficult for a user to access information, which is a significant disadvantage. </a:t>
            </a:r>
          </a:p>
        </p:txBody>
      </p:sp>
    </p:spTree>
    <p:extLst>
      <p:ext uri="{BB962C8B-B14F-4D97-AF65-F5344CB8AC3E}">
        <p14:creationId xmlns:p14="http://schemas.microsoft.com/office/powerpoint/2010/main" val="118276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8A2A-6F7F-4793-B188-5AABC8EB1BB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82542742-E177-445F-96F1-E50D9E14FC49}"/>
              </a:ext>
            </a:extLst>
          </p:cNvPr>
          <p:cNvSpPr>
            <a:spLocks noGrp="1"/>
          </p:cNvSpPr>
          <p:nvPr>
            <p:ph idx="1"/>
          </p:nvPr>
        </p:nvSpPr>
        <p:spPr>
          <a:xfrm>
            <a:off x="680321" y="2336873"/>
            <a:ext cx="9923511" cy="4144138"/>
          </a:xfrm>
        </p:spPr>
        <p:txBody>
          <a:bodyPr>
            <a:normAutofit/>
          </a:bodyPr>
          <a:lstStyle/>
          <a:p>
            <a:r>
              <a:rPr lang="en-IN" dirty="0"/>
              <a:t>This Software can be made for all OS.</a:t>
            </a:r>
          </a:p>
          <a:p>
            <a:r>
              <a:rPr lang="en-IN" dirty="0"/>
              <a:t>Higher Security features can be included in this software.</a:t>
            </a:r>
          </a:p>
          <a:p>
            <a:r>
              <a:rPr lang="en-IN" dirty="0"/>
              <a:t>Program scheduling can also be included in this software.</a:t>
            </a:r>
          </a:p>
          <a:p>
            <a:r>
              <a:rPr lang="en-IN" dirty="0"/>
              <a:t>This software can be developed to use as tutorial to teach basic concepts of OS to new users.</a:t>
            </a:r>
          </a:p>
          <a:p>
            <a:r>
              <a:rPr lang="en-IN" dirty="0"/>
              <a:t>This system can be implemented with OS to reduce overhead of installing and running interface of each and every tool at different place.</a:t>
            </a:r>
          </a:p>
          <a:p>
            <a:r>
              <a:rPr lang="en-IN" dirty="0"/>
              <a:t>Automatic Shutdown through SMS service can be implemented in this.</a:t>
            </a:r>
          </a:p>
        </p:txBody>
      </p:sp>
    </p:spTree>
    <p:extLst>
      <p:ext uri="{BB962C8B-B14F-4D97-AF65-F5344CB8AC3E}">
        <p14:creationId xmlns:p14="http://schemas.microsoft.com/office/powerpoint/2010/main" val="11993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01F-2041-41D3-B387-49E773357A9F}"/>
              </a:ext>
            </a:extLst>
          </p:cNvPr>
          <p:cNvSpPr>
            <a:spLocks noGrp="1"/>
          </p:cNvSpPr>
          <p:nvPr>
            <p:ph type="title"/>
          </p:nvPr>
        </p:nvSpPr>
        <p:spPr/>
        <p:txBody>
          <a:bodyPr/>
          <a:lstStyle/>
          <a:p>
            <a:pPr algn="ctr"/>
            <a:r>
              <a:rPr lang="en-IN" dirty="0">
                <a:latin typeface="Comic Sans MS" panose="030F0702030302020204" pitchFamily="66" charset="0"/>
              </a:rPr>
              <a:t>CONTENTS</a:t>
            </a:r>
          </a:p>
        </p:txBody>
      </p:sp>
      <p:sp>
        <p:nvSpPr>
          <p:cNvPr id="3" name="Content Placeholder 2">
            <a:extLst>
              <a:ext uri="{FF2B5EF4-FFF2-40B4-BE49-F238E27FC236}">
                <a16:creationId xmlns:a16="http://schemas.microsoft.com/office/drawing/2014/main" id="{AD0329FE-C908-47ED-8DA0-D09E581C507A}"/>
              </a:ext>
            </a:extLst>
          </p:cNvPr>
          <p:cNvSpPr>
            <a:spLocks noGrp="1"/>
          </p:cNvSpPr>
          <p:nvPr>
            <p:ph idx="1"/>
          </p:nvPr>
        </p:nvSpPr>
        <p:spPr>
          <a:xfrm>
            <a:off x="680321" y="2336873"/>
            <a:ext cx="9729061" cy="3980800"/>
          </a:xfrm>
        </p:spPr>
        <p:txBody>
          <a:bodyPr>
            <a:normAutofit lnSpcReduction="10000"/>
          </a:bodyPr>
          <a:lstStyle/>
          <a:p>
            <a:r>
              <a:rPr lang="en-IN" dirty="0"/>
              <a:t>ABSTRACT</a:t>
            </a:r>
          </a:p>
          <a:p>
            <a:r>
              <a:rPr lang="en-IN" dirty="0"/>
              <a:t>INTRODUCTION</a:t>
            </a:r>
          </a:p>
          <a:p>
            <a:r>
              <a:rPr lang="en-IN" dirty="0"/>
              <a:t>MODULES</a:t>
            </a:r>
          </a:p>
          <a:p>
            <a:r>
              <a:rPr lang="en-IN" dirty="0"/>
              <a:t>SOFTWARE USED</a:t>
            </a:r>
          </a:p>
          <a:p>
            <a:r>
              <a:rPr lang="en-IN" dirty="0"/>
              <a:t>ER DIAGRAM</a:t>
            </a:r>
          </a:p>
          <a:p>
            <a:r>
              <a:rPr lang="en-IN" dirty="0"/>
              <a:t>USE CASE DIAGRAM</a:t>
            </a:r>
          </a:p>
          <a:p>
            <a:r>
              <a:rPr lang="en-IN" dirty="0"/>
              <a:t>BENEFITS</a:t>
            </a:r>
          </a:p>
          <a:p>
            <a:r>
              <a:rPr lang="en-IN" dirty="0"/>
              <a:t>DRAW BACKS</a:t>
            </a:r>
          </a:p>
          <a:p>
            <a:r>
              <a:rPr lang="en-IN" dirty="0"/>
              <a:t>CONCLUSION</a:t>
            </a:r>
          </a:p>
          <a:p>
            <a:endParaRPr lang="en-IN" dirty="0"/>
          </a:p>
          <a:p>
            <a:endParaRPr lang="en-IN" dirty="0"/>
          </a:p>
        </p:txBody>
      </p:sp>
    </p:spTree>
    <p:extLst>
      <p:ext uri="{BB962C8B-B14F-4D97-AF65-F5344CB8AC3E}">
        <p14:creationId xmlns:p14="http://schemas.microsoft.com/office/powerpoint/2010/main" val="315062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B790-98FA-446C-9A90-E28D06334D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CAFC17-D6A8-4493-94B8-0AAE1DA77396}"/>
              </a:ext>
            </a:extLst>
          </p:cNvPr>
          <p:cNvSpPr>
            <a:spLocks noGrp="1"/>
          </p:cNvSpPr>
          <p:nvPr>
            <p:ph idx="1"/>
          </p:nvPr>
        </p:nvSpPr>
        <p:spPr/>
        <p:txBody>
          <a:bodyPr>
            <a:normAutofit/>
          </a:bodyPr>
          <a:lstStyle/>
          <a:p>
            <a:pPr marL="0" indent="0">
              <a:buNone/>
            </a:pPr>
            <a:r>
              <a:rPr lang="en-IN" sz="3200" dirty="0"/>
              <a:t>The project entitled “Student Management System” is developed using Python </a:t>
            </a:r>
            <a:r>
              <a:rPr lang="en-IN" sz="3200" dirty="0" err="1"/>
              <a:t>Tkinter</a:t>
            </a:r>
            <a:r>
              <a:rPr lang="en-IN" sz="3200" dirty="0"/>
              <a:t> as front end and MySQL database in back end to computerize the process of management of student </a:t>
            </a:r>
            <a:r>
              <a:rPr lang="en-IN" sz="3200" dirty="0" err="1"/>
              <a:t>records.This</a:t>
            </a:r>
            <a:r>
              <a:rPr lang="en-IN" sz="3200" dirty="0"/>
              <a:t> project covers only the basic features required.</a:t>
            </a:r>
          </a:p>
        </p:txBody>
      </p:sp>
    </p:spTree>
    <p:extLst>
      <p:ext uri="{BB962C8B-B14F-4D97-AF65-F5344CB8AC3E}">
        <p14:creationId xmlns:p14="http://schemas.microsoft.com/office/powerpoint/2010/main" val="407217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96E812-EEF3-4FCC-A922-8E2EDADAB070}"/>
              </a:ext>
            </a:extLst>
          </p:cNvPr>
          <p:cNvSpPr>
            <a:spLocks noGrp="1"/>
          </p:cNvSpPr>
          <p:nvPr>
            <p:ph idx="1"/>
          </p:nvPr>
        </p:nvSpPr>
        <p:spPr/>
        <p:txBody>
          <a:bodyPr>
            <a:normAutofit/>
          </a:bodyPr>
          <a:lstStyle/>
          <a:p>
            <a:pPr marL="0" indent="0" algn="ctr">
              <a:buNone/>
            </a:pPr>
            <a:r>
              <a:rPr lang="en-IN" sz="6000" dirty="0">
                <a:latin typeface="Comic Sans MS" panose="030F0702030302020204" pitchFamily="66" charset="0"/>
              </a:rPr>
              <a:t>	</a:t>
            </a:r>
          </a:p>
          <a:p>
            <a:pPr marL="0" indent="0" algn="ctr">
              <a:buNone/>
            </a:pPr>
            <a:r>
              <a:rPr lang="en-IN" sz="6000" dirty="0">
                <a:latin typeface="Comic Sans MS" panose="030F0702030302020204" pitchFamily="66" charset="0"/>
              </a:rPr>
              <a:t>	THANK YOU</a:t>
            </a:r>
          </a:p>
        </p:txBody>
      </p:sp>
    </p:spTree>
    <p:extLst>
      <p:ext uri="{BB962C8B-B14F-4D97-AF65-F5344CB8AC3E}">
        <p14:creationId xmlns:p14="http://schemas.microsoft.com/office/powerpoint/2010/main" val="104357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D7A-F606-4CD0-A327-39A3055D6CD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1FB26EA-0A71-4ED1-A289-84DF7FADB09C}"/>
              </a:ext>
            </a:extLst>
          </p:cNvPr>
          <p:cNvSpPr>
            <a:spLocks noGrp="1"/>
          </p:cNvSpPr>
          <p:nvPr>
            <p:ph idx="1"/>
          </p:nvPr>
        </p:nvSpPr>
        <p:spPr/>
        <p:txBody>
          <a:bodyPr>
            <a:normAutofit/>
          </a:bodyPr>
          <a:lstStyle/>
          <a:p>
            <a:r>
              <a:rPr lang="en-US" sz="2800" dirty="0"/>
              <a:t>Student Management System is software which is helpful for college as well as the school authorities. In the current system all the activities are done manually.</a:t>
            </a:r>
          </a:p>
          <a:p>
            <a:r>
              <a:rPr lang="en-US" sz="2800" dirty="0"/>
              <a:t>It is very time consuming and costly. Our Student Management System deals with the various activities related to managing student records. Our Objective is computerizing the process of student records management.</a:t>
            </a:r>
            <a:endParaRPr lang="en-IN" sz="2800" dirty="0"/>
          </a:p>
        </p:txBody>
      </p:sp>
    </p:spTree>
    <p:extLst>
      <p:ext uri="{BB962C8B-B14F-4D97-AF65-F5344CB8AC3E}">
        <p14:creationId xmlns:p14="http://schemas.microsoft.com/office/powerpoint/2010/main" val="118726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8C0D-AE28-4F02-B4DC-2500B6FAB02B}"/>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E83A38BC-480C-4FEF-B9AF-EF1C78FA7CA6}"/>
              </a:ext>
            </a:extLst>
          </p:cNvPr>
          <p:cNvSpPr>
            <a:spLocks noGrp="1"/>
          </p:cNvSpPr>
          <p:nvPr>
            <p:ph idx="1"/>
          </p:nvPr>
        </p:nvSpPr>
        <p:spPr/>
        <p:txBody>
          <a:bodyPr/>
          <a:lstStyle/>
          <a:p>
            <a:r>
              <a:rPr lang="en-US" dirty="0"/>
              <a:t>ADD NEW STUDENT RECORD</a:t>
            </a:r>
          </a:p>
          <a:p>
            <a:r>
              <a:rPr lang="en-US" dirty="0"/>
              <a:t>UPDATE EXISTING STUDENT RECORD</a:t>
            </a:r>
          </a:p>
          <a:p>
            <a:r>
              <a:rPr lang="en-US" dirty="0"/>
              <a:t>DELETE STUDENT RECORD</a:t>
            </a:r>
          </a:p>
          <a:p>
            <a:r>
              <a:rPr lang="en-US" dirty="0"/>
              <a:t>SEARCH STUDENT RECORD BY ROLL NO,NAME,DATE etc..,</a:t>
            </a:r>
          </a:p>
          <a:p>
            <a:r>
              <a:rPr lang="en-US" dirty="0"/>
              <a:t>SHOW ALL STUDENTS RECORD</a:t>
            </a:r>
          </a:p>
          <a:p>
            <a:r>
              <a:rPr lang="en-US" dirty="0"/>
              <a:t>EXPORT THE STUDENTS RECORD INTO A FILE</a:t>
            </a:r>
          </a:p>
          <a:p>
            <a:r>
              <a:rPr lang="en-US" dirty="0"/>
              <a:t>EXIT THE WNDOW</a:t>
            </a:r>
            <a:endParaRPr lang="en-IN" dirty="0"/>
          </a:p>
        </p:txBody>
      </p:sp>
    </p:spTree>
    <p:extLst>
      <p:ext uri="{BB962C8B-B14F-4D97-AF65-F5344CB8AC3E}">
        <p14:creationId xmlns:p14="http://schemas.microsoft.com/office/powerpoint/2010/main" val="377658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C592-87E6-4F7D-BF14-603F9D70526E}"/>
              </a:ext>
            </a:extLst>
          </p:cNvPr>
          <p:cNvSpPr>
            <a:spLocks noGrp="1"/>
          </p:cNvSpPr>
          <p:nvPr>
            <p:ph type="title"/>
          </p:nvPr>
        </p:nvSpPr>
        <p:spPr/>
        <p:txBody>
          <a:bodyPr/>
          <a:lstStyle/>
          <a:p>
            <a:r>
              <a:rPr lang="en-US" dirty="0"/>
              <a:t>FRONTEND (LANGUAGE USED)</a:t>
            </a:r>
            <a:endParaRPr lang="en-IN" dirty="0"/>
          </a:p>
        </p:txBody>
      </p:sp>
      <p:sp>
        <p:nvSpPr>
          <p:cNvPr id="3" name="Content Placeholder 2">
            <a:extLst>
              <a:ext uri="{FF2B5EF4-FFF2-40B4-BE49-F238E27FC236}">
                <a16:creationId xmlns:a16="http://schemas.microsoft.com/office/drawing/2014/main" id="{5E921271-3122-4E62-AB30-8BA5B0EDDE17}"/>
              </a:ext>
            </a:extLst>
          </p:cNvPr>
          <p:cNvSpPr>
            <a:spLocks noGrp="1"/>
          </p:cNvSpPr>
          <p:nvPr>
            <p:ph idx="1"/>
          </p:nvPr>
        </p:nvSpPr>
        <p:spPr/>
        <p:txBody>
          <a:bodyPr/>
          <a:lstStyle/>
          <a:p>
            <a:r>
              <a:rPr lang="en-US" dirty="0"/>
              <a:t>PYTHON (Tkinter)</a:t>
            </a:r>
          </a:p>
          <a:p>
            <a:r>
              <a:rPr lang="en-US" b="0" i="0" dirty="0">
                <a:solidFill>
                  <a:srgbClr val="222222"/>
                </a:solidFill>
                <a:effectLst/>
                <a:latin typeface="arial" panose="020B0604020202020204" pitchFamily="34" charset="0"/>
              </a:rPr>
              <a:t>Graphical User Interface(GUI) is a form of user interface which allows users to interact with computers through visual indicators using items such as icons, menus, windows, etc. ...</a:t>
            </a:r>
          </a:p>
          <a:p>
            <a:endParaRPr lang="en-IN" dirty="0"/>
          </a:p>
        </p:txBody>
      </p:sp>
      <p:pic>
        <p:nvPicPr>
          <p:cNvPr id="5" name="Picture 4">
            <a:extLst>
              <a:ext uri="{FF2B5EF4-FFF2-40B4-BE49-F238E27FC236}">
                <a16:creationId xmlns:a16="http://schemas.microsoft.com/office/drawing/2014/main" id="{AE30F6D5-6953-4C49-9070-A4E236EA4CAD}"/>
              </a:ext>
            </a:extLst>
          </p:cNvPr>
          <p:cNvPicPr>
            <a:picLocks noChangeAspect="1"/>
          </p:cNvPicPr>
          <p:nvPr/>
        </p:nvPicPr>
        <p:blipFill>
          <a:blip r:embed="rId2"/>
          <a:stretch>
            <a:fillRect/>
          </a:stretch>
        </p:blipFill>
        <p:spPr>
          <a:xfrm>
            <a:off x="4362450" y="4335989"/>
            <a:ext cx="2857500" cy="1600200"/>
          </a:xfrm>
          <a:prstGeom prst="rect">
            <a:avLst/>
          </a:prstGeom>
        </p:spPr>
      </p:pic>
    </p:spTree>
    <p:extLst>
      <p:ext uri="{BB962C8B-B14F-4D97-AF65-F5344CB8AC3E}">
        <p14:creationId xmlns:p14="http://schemas.microsoft.com/office/powerpoint/2010/main" val="421707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E406-439D-4825-86EF-44C57422BED6}"/>
              </a:ext>
            </a:extLst>
          </p:cNvPr>
          <p:cNvSpPr>
            <a:spLocks noGrp="1"/>
          </p:cNvSpPr>
          <p:nvPr>
            <p:ph type="title"/>
          </p:nvPr>
        </p:nvSpPr>
        <p:spPr/>
        <p:txBody>
          <a:bodyPr/>
          <a:lstStyle/>
          <a:p>
            <a:r>
              <a:rPr lang="en-US" dirty="0"/>
              <a:t>BACKEND (LANGUAGE USED)</a:t>
            </a:r>
            <a:endParaRPr lang="en-IN" dirty="0"/>
          </a:p>
        </p:txBody>
      </p:sp>
      <p:sp>
        <p:nvSpPr>
          <p:cNvPr id="3" name="Content Placeholder 2">
            <a:extLst>
              <a:ext uri="{FF2B5EF4-FFF2-40B4-BE49-F238E27FC236}">
                <a16:creationId xmlns:a16="http://schemas.microsoft.com/office/drawing/2014/main" id="{B11FCCD5-402B-40F6-B27E-6F052D9EEBB0}"/>
              </a:ext>
            </a:extLst>
          </p:cNvPr>
          <p:cNvSpPr>
            <a:spLocks noGrp="1"/>
          </p:cNvSpPr>
          <p:nvPr>
            <p:ph idx="1"/>
          </p:nvPr>
        </p:nvSpPr>
        <p:spPr/>
        <p:txBody>
          <a:bodyPr/>
          <a:lstStyle/>
          <a:p>
            <a:r>
              <a:rPr lang="en-US" dirty="0"/>
              <a:t>PYTHON and MySQL database:</a:t>
            </a:r>
          </a:p>
          <a:p>
            <a:endParaRPr lang="en-IN" dirty="0"/>
          </a:p>
        </p:txBody>
      </p:sp>
      <p:pic>
        <p:nvPicPr>
          <p:cNvPr id="4" name="Picture 3">
            <a:extLst>
              <a:ext uri="{FF2B5EF4-FFF2-40B4-BE49-F238E27FC236}">
                <a16:creationId xmlns:a16="http://schemas.microsoft.com/office/drawing/2014/main" id="{4BBC5DFB-794A-4DD7-9E36-5FB2FE4F62EA}"/>
              </a:ext>
            </a:extLst>
          </p:cNvPr>
          <p:cNvPicPr>
            <a:picLocks noChangeAspect="1"/>
          </p:cNvPicPr>
          <p:nvPr/>
        </p:nvPicPr>
        <p:blipFill>
          <a:blip r:embed="rId2"/>
          <a:stretch>
            <a:fillRect/>
          </a:stretch>
        </p:blipFill>
        <p:spPr>
          <a:xfrm>
            <a:off x="3561347" y="3105015"/>
            <a:ext cx="4507831" cy="2999757"/>
          </a:xfrm>
          <a:prstGeom prst="rect">
            <a:avLst/>
          </a:prstGeom>
        </p:spPr>
      </p:pic>
    </p:spTree>
    <p:extLst>
      <p:ext uri="{BB962C8B-B14F-4D97-AF65-F5344CB8AC3E}">
        <p14:creationId xmlns:p14="http://schemas.microsoft.com/office/powerpoint/2010/main" val="3052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DE03-989F-4698-A9AE-3F64CFF691B1}"/>
              </a:ext>
            </a:extLst>
          </p:cNvPr>
          <p:cNvSpPr>
            <a:spLocks noGrp="1"/>
          </p:cNvSpPr>
          <p:nvPr>
            <p:ph type="title"/>
          </p:nvPr>
        </p:nvSpPr>
        <p:spPr/>
        <p:txBody>
          <a:bodyPr/>
          <a:lstStyle/>
          <a:p>
            <a:r>
              <a:rPr lang="en-US" dirty="0"/>
              <a:t>PYTHON</a:t>
            </a:r>
            <a:endParaRPr lang="en-IN" dirty="0"/>
          </a:p>
        </p:txBody>
      </p:sp>
      <p:sp>
        <p:nvSpPr>
          <p:cNvPr id="3" name="Content Placeholder 2">
            <a:extLst>
              <a:ext uri="{FF2B5EF4-FFF2-40B4-BE49-F238E27FC236}">
                <a16:creationId xmlns:a16="http://schemas.microsoft.com/office/drawing/2014/main" id="{352CD545-BBBF-4EDD-963B-2575F61CF172}"/>
              </a:ext>
            </a:extLst>
          </p:cNvPr>
          <p:cNvSpPr>
            <a:spLocks noGrp="1"/>
          </p:cNvSpPr>
          <p:nvPr>
            <p:ph idx="1"/>
          </p:nvPr>
        </p:nvSpPr>
        <p:spPr/>
        <p:txBody>
          <a:bodyPr>
            <a:normAutofit/>
          </a:bodyPr>
          <a:lstStyle/>
          <a:p>
            <a:r>
              <a:rPr lang="en-US" sz="2800" dirty="0"/>
              <a:t>Python is a widely used general-purpose, high level programming language. It was created by Guido van Rossum in 1991 and further developed by the Python Software Foundation. It was designed with an emphasis on code readability, and its syntax allows programmers to express their concepts in fewer lines of code.</a:t>
            </a:r>
          </a:p>
          <a:p>
            <a:r>
              <a:rPr lang="en-US" sz="2800" b="0" i="0" dirty="0">
                <a:effectLst/>
                <a:latin typeface="Roboto"/>
              </a:rPr>
              <a:t>Python is a programming language that lets you work quickly and integrate systems more efficiently.</a:t>
            </a:r>
            <a:endParaRPr lang="en-IN" sz="2800" dirty="0"/>
          </a:p>
        </p:txBody>
      </p:sp>
    </p:spTree>
    <p:extLst>
      <p:ext uri="{BB962C8B-B14F-4D97-AF65-F5344CB8AC3E}">
        <p14:creationId xmlns:p14="http://schemas.microsoft.com/office/powerpoint/2010/main" val="395404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A6C4-003F-453F-AFF3-7BB0DF8B343D}"/>
              </a:ext>
            </a:extLst>
          </p:cNvPr>
          <p:cNvSpPr>
            <a:spLocks noGrp="1"/>
          </p:cNvSpPr>
          <p:nvPr>
            <p:ph type="title"/>
          </p:nvPr>
        </p:nvSpPr>
        <p:spPr/>
        <p:txBody>
          <a:bodyPr/>
          <a:lstStyle/>
          <a:p>
            <a:r>
              <a:rPr lang="en-US" dirty="0"/>
              <a:t>MySQL</a:t>
            </a:r>
            <a:endParaRPr lang="en-IN" dirty="0"/>
          </a:p>
        </p:txBody>
      </p:sp>
      <p:sp>
        <p:nvSpPr>
          <p:cNvPr id="3" name="Content Placeholder 2">
            <a:extLst>
              <a:ext uri="{FF2B5EF4-FFF2-40B4-BE49-F238E27FC236}">
                <a16:creationId xmlns:a16="http://schemas.microsoft.com/office/drawing/2014/main" id="{4BCE7940-FFB3-416E-A683-8196ACEED48D}"/>
              </a:ext>
            </a:extLst>
          </p:cNvPr>
          <p:cNvSpPr>
            <a:spLocks noGrp="1"/>
          </p:cNvSpPr>
          <p:nvPr>
            <p:ph idx="1"/>
          </p:nvPr>
        </p:nvSpPr>
        <p:spPr>
          <a:xfrm>
            <a:off x="680321" y="2336872"/>
            <a:ext cx="9939553" cy="3999759"/>
          </a:xfrm>
        </p:spPr>
        <p:txBody>
          <a:bodyPr/>
          <a:lstStyle/>
          <a:p>
            <a:r>
              <a:rPr lang="en-US" sz="2800" dirty="0"/>
              <a:t>MySQL is an open-source relational database management system (RDBMS). It is the most popular database system used with PHP. MySQL is developed, distributed, and supported by Oracle Corporation.</a:t>
            </a:r>
          </a:p>
          <a:p>
            <a:r>
              <a:rPr lang="en-US" sz="2800" b="0" i="0" dirty="0">
                <a:effectLst/>
                <a:latin typeface="Roboto"/>
              </a:rPr>
              <a:t>The data in a MySQL database are stored in tables which consists of columns and rows.</a:t>
            </a:r>
          </a:p>
          <a:p>
            <a:r>
              <a:rPr lang="en-US" sz="2800" b="0" i="0" dirty="0">
                <a:effectLst/>
                <a:latin typeface="Roboto"/>
              </a:rPr>
              <a:t>MySQL is a database system that runs on a server.</a:t>
            </a:r>
          </a:p>
          <a:p>
            <a:r>
              <a:rPr lang="en-US" sz="2800" b="0" i="0" dirty="0">
                <a:effectLst/>
                <a:latin typeface="Roboto"/>
              </a:rPr>
              <a:t>MySQL is very fast, reliable, and easy to use database </a:t>
            </a:r>
            <a:r>
              <a:rPr lang="en-US" sz="2800" b="0" i="0" dirty="0" err="1">
                <a:effectLst/>
                <a:latin typeface="Roboto"/>
              </a:rPr>
              <a:t>system.It</a:t>
            </a:r>
            <a:r>
              <a:rPr lang="en-US" sz="2800" b="0" i="0" dirty="0">
                <a:effectLst/>
                <a:latin typeface="Roboto"/>
              </a:rPr>
              <a:t> uses standard SQL</a:t>
            </a:r>
          </a:p>
          <a:p>
            <a:endParaRPr lang="en-IN" dirty="0"/>
          </a:p>
        </p:txBody>
      </p:sp>
    </p:spTree>
    <p:extLst>
      <p:ext uri="{BB962C8B-B14F-4D97-AF65-F5344CB8AC3E}">
        <p14:creationId xmlns:p14="http://schemas.microsoft.com/office/powerpoint/2010/main" val="235203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F3E2-BEEF-4299-B099-B1BBA08F5952}"/>
              </a:ext>
            </a:extLst>
          </p:cNvPr>
          <p:cNvSpPr>
            <a:spLocks noGrp="1"/>
          </p:cNvSpPr>
          <p:nvPr>
            <p:ph type="title"/>
          </p:nvPr>
        </p:nvSpPr>
        <p:spPr/>
        <p:txBody>
          <a:bodyPr/>
          <a:lstStyle/>
          <a:p>
            <a:r>
              <a:rPr lang="en-US" dirty="0"/>
              <a:t>SOFTWARE USED</a:t>
            </a:r>
            <a:endParaRPr lang="en-IN" dirty="0"/>
          </a:p>
        </p:txBody>
      </p:sp>
      <p:sp>
        <p:nvSpPr>
          <p:cNvPr id="3" name="Content Placeholder 2">
            <a:extLst>
              <a:ext uri="{FF2B5EF4-FFF2-40B4-BE49-F238E27FC236}">
                <a16:creationId xmlns:a16="http://schemas.microsoft.com/office/drawing/2014/main" id="{0A625843-5C88-4AE4-96BC-D0C43FD4CB98}"/>
              </a:ext>
            </a:extLst>
          </p:cNvPr>
          <p:cNvSpPr>
            <a:spLocks noGrp="1"/>
          </p:cNvSpPr>
          <p:nvPr>
            <p:ph idx="1"/>
          </p:nvPr>
        </p:nvSpPr>
        <p:spPr/>
        <p:txBody>
          <a:bodyPr/>
          <a:lstStyle/>
          <a:p>
            <a:r>
              <a:rPr lang="en-US" dirty="0"/>
              <a:t>PYTHON INTERPRETER</a:t>
            </a:r>
          </a:p>
          <a:p>
            <a:r>
              <a:rPr lang="en-US" dirty="0"/>
              <a:t>PYCHARM IDE</a:t>
            </a:r>
          </a:p>
          <a:p>
            <a:r>
              <a:rPr lang="en-US" dirty="0"/>
              <a:t>MYSQL DATABASE</a:t>
            </a:r>
          </a:p>
          <a:p>
            <a:r>
              <a:rPr lang="en-US" dirty="0"/>
              <a:t>VS CODE</a:t>
            </a:r>
          </a:p>
          <a:p>
            <a:r>
              <a:rPr lang="en-US" dirty="0"/>
              <a:t>NOTEPAD++</a:t>
            </a:r>
            <a:endParaRPr lang="en-IN" dirty="0"/>
          </a:p>
        </p:txBody>
      </p:sp>
    </p:spTree>
    <p:extLst>
      <p:ext uri="{BB962C8B-B14F-4D97-AF65-F5344CB8AC3E}">
        <p14:creationId xmlns:p14="http://schemas.microsoft.com/office/powerpoint/2010/main" val="287695183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986</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vt:lpstr>
      <vt:lpstr>Comic Sans MS</vt:lpstr>
      <vt:lpstr>Roboto</vt:lpstr>
      <vt:lpstr>Trebuchet MS</vt:lpstr>
      <vt:lpstr>Berlin</vt:lpstr>
      <vt:lpstr>STUDENT MANAGEMENT SYSTEM</vt:lpstr>
      <vt:lpstr>CONTENTS</vt:lpstr>
      <vt:lpstr>ABSTRACT</vt:lpstr>
      <vt:lpstr>MODULES</vt:lpstr>
      <vt:lpstr>FRONTEND (LANGUAGE USED)</vt:lpstr>
      <vt:lpstr>BACKEND (LANGUAGE USED)</vt:lpstr>
      <vt:lpstr>PYTHON</vt:lpstr>
      <vt:lpstr>MySQL</vt:lpstr>
      <vt:lpstr>SOFTWARE USED</vt:lpstr>
      <vt:lpstr>PYTHON INTERPRETER</vt:lpstr>
      <vt:lpstr>MySQL</vt:lpstr>
      <vt:lpstr>DATA FLOW DIAGRAM LEVEL-0</vt:lpstr>
      <vt:lpstr>ER DIAGRAM (ENTITY-RELATIONAL)</vt:lpstr>
      <vt:lpstr>USE CASE </vt:lpstr>
      <vt:lpstr>USE CASE DIAGRAM</vt:lpstr>
      <vt:lpstr>SCREEN SHOT</vt:lpstr>
      <vt:lpstr>BENEFITS</vt:lpstr>
      <vt:lpstr>DRAW BACKS</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Hruthik Reddy</dc:creator>
  <cp:lastModifiedBy>Hruthik Reddy</cp:lastModifiedBy>
  <cp:revision>16</cp:revision>
  <dcterms:created xsi:type="dcterms:W3CDTF">2020-09-25T05:16:50Z</dcterms:created>
  <dcterms:modified xsi:type="dcterms:W3CDTF">2020-09-26T18:53:58Z</dcterms:modified>
</cp:coreProperties>
</file>