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57" r:id="rId4"/>
    <p:sldId id="277" r:id="rId5"/>
    <p:sldId id="258" r:id="rId6"/>
    <p:sldId id="278" r:id="rId7"/>
    <p:sldId id="279" r:id="rId8"/>
    <p:sldId id="280" r:id="rId9"/>
    <p:sldId id="281" r:id="rId10"/>
    <p:sldId id="267" r:id="rId11"/>
    <p:sldId id="268" r:id="rId12"/>
    <p:sldId id="269" r:id="rId13"/>
    <p:sldId id="282" r:id="rId14"/>
    <p:sldId id="283" r:id="rId15"/>
    <p:sldId id="284" r:id="rId16"/>
    <p:sldId id="286" r:id="rId17"/>
    <p:sldId id="285" r:id="rId18"/>
    <p:sldId id="287" r:id="rId19"/>
    <p:sldId id="272" r:id="rId20"/>
    <p:sldId id="271"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B265-A035-4D2E-B5D0-270FA341DDA5}"/>
              </a:ext>
            </a:extLst>
          </p:cNvPr>
          <p:cNvSpPr>
            <a:spLocks noGrp="1"/>
          </p:cNvSpPr>
          <p:nvPr>
            <p:ph type="ctrTitle"/>
          </p:nvPr>
        </p:nvSpPr>
        <p:spPr/>
        <p:txBody>
          <a:bodyPr/>
          <a:lstStyle/>
          <a:p>
            <a:r>
              <a:rPr lang="en-US" dirty="0"/>
              <a:t>STUDENT MANAGEMENT SYSTEM</a:t>
            </a:r>
            <a:endParaRPr lang="en-IN" dirty="0"/>
          </a:p>
        </p:txBody>
      </p:sp>
      <p:sp>
        <p:nvSpPr>
          <p:cNvPr id="3" name="Subtitle 2">
            <a:extLst>
              <a:ext uri="{FF2B5EF4-FFF2-40B4-BE49-F238E27FC236}">
                <a16:creationId xmlns:a16="http://schemas.microsoft.com/office/drawing/2014/main" id="{878AADCD-58DB-41FA-AE71-7CE4E5C9EA51}"/>
              </a:ext>
            </a:extLst>
          </p:cNvPr>
          <p:cNvSpPr>
            <a:spLocks noGrp="1"/>
          </p:cNvSpPr>
          <p:nvPr>
            <p:ph type="subTitle" idx="1"/>
          </p:nvPr>
        </p:nvSpPr>
        <p:spPr>
          <a:xfrm>
            <a:off x="3186129" y="4851239"/>
            <a:ext cx="8375756" cy="1452846"/>
          </a:xfrm>
        </p:spPr>
        <p:txBody>
          <a:bodyPr>
            <a:normAutofit fontScale="92500" lnSpcReduction="10000"/>
          </a:bodyPr>
          <a:lstStyle/>
          <a:p>
            <a:r>
              <a:rPr lang="en-US" dirty="0"/>
              <a:t>PROJECT MENTOR: MUKUNDHA SIR</a:t>
            </a:r>
          </a:p>
          <a:p>
            <a:r>
              <a:rPr lang="en-US" dirty="0"/>
              <a:t>T HRUTHIK REDDY (17311A1263)</a:t>
            </a:r>
          </a:p>
          <a:p>
            <a:r>
              <a:rPr lang="en-US" dirty="0"/>
              <a:t>L ABHINAY (17311A12A7)</a:t>
            </a:r>
          </a:p>
          <a:p>
            <a:r>
              <a:rPr lang="en-US" dirty="0"/>
              <a:t>V VENKATESH (17311A12A8)</a:t>
            </a:r>
          </a:p>
        </p:txBody>
      </p:sp>
    </p:spTree>
    <p:extLst>
      <p:ext uri="{BB962C8B-B14F-4D97-AF65-F5344CB8AC3E}">
        <p14:creationId xmlns:p14="http://schemas.microsoft.com/office/powerpoint/2010/main" val="324269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A793-9E05-48A0-ABF2-49792A02DBBF}"/>
              </a:ext>
            </a:extLst>
          </p:cNvPr>
          <p:cNvSpPr>
            <a:spLocks noGrp="1"/>
          </p:cNvSpPr>
          <p:nvPr>
            <p:ph type="title"/>
          </p:nvPr>
        </p:nvSpPr>
        <p:spPr/>
        <p:txBody>
          <a:bodyPr/>
          <a:lstStyle/>
          <a:p>
            <a:r>
              <a:rPr lang="en-IN" dirty="0"/>
              <a:t>ER DIAGRAM (ENTITY-RELATIONAL)</a:t>
            </a:r>
          </a:p>
        </p:txBody>
      </p:sp>
      <p:sp>
        <p:nvSpPr>
          <p:cNvPr id="4" name="Rectangle 3">
            <a:extLst>
              <a:ext uri="{FF2B5EF4-FFF2-40B4-BE49-F238E27FC236}">
                <a16:creationId xmlns:a16="http://schemas.microsoft.com/office/drawing/2014/main" id="{46442511-1F1B-4809-AE4D-A3A93FED7FC6}"/>
              </a:ext>
            </a:extLst>
          </p:cNvPr>
          <p:cNvSpPr/>
          <p:nvPr/>
        </p:nvSpPr>
        <p:spPr>
          <a:xfrm>
            <a:off x="1043709" y="4017818"/>
            <a:ext cx="1801091"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a:t>
            </a:r>
          </a:p>
        </p:txBody>
      </p:sp>
      <p:sp>
        <p:nvSpPr>
          <p:cNvPr id="5" name="Flowchart: Decision 4">
            <a:extLst>
              <a:ext uri="{FF2B5EF4-FFF2-40B4-BE49-F238E27FC236}">
                <a16:creationId xmlns:a16="http://schemas.microsoft.com/office/drawing/2014/main" id="{B87491BF-7B24-4EF3-9FF0-03D77C9E6A28}"/>
              </a:ext>
            </a:extLst>
          </p:cNvPr>
          <p:cNvSpPr/>
          <p:nvPr/>
        </p:nvSpPr>
        <p:spPr>
          <a:xfrm>
            <a:off x="4100944" y="3751082"/>
            <a:ext cx="1570183" cy="134627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MANAGES</a:t>
            </a:r>
          </a:p>
        </p:txBody>
      </p:sp>
      <p:sp>
        <p:nvSpPr>
          <p:cNvPr id="6" name="Rectangle 5">
            <a:extLst>
              <a:ext uri="{FF2B5EF4-FFF2-40B4-BE49-F238E27FC236}">
                <a16:creationId xmlns:a16="http://schemas.microsoft.com/office/drawing/2014/main" id="{F4B99D71-2254-479B-BC38-16ED627C7426}"/>
              </a:ext>
            </a:extLst>
          </p:cNvPr>
          <p:cNvSpPr/>
          <p:nvPr/>
        </p:nvSpPr>
        <p:spPr>
          <a:xfrm>
            <a:off x="7139709" y="4017818"/>
            <a:ext cx="1570183" cy="81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STUDENT</a:t>
            </a:r>
          </a:p>
        </p:txBody>
      </p:sp>
      <p:sp>
        <p:nvSpPr>
          <p:cNvPr id="7" name="Oval 6">
            <a:extLst>
              <a:ext uri="{FF2B5EF4-FFF2-40B4-BE49-F238E27FC236}">
                <a16:creationId xmlns:a16="http://schemas.microsoft.com/office/drawing/2014/main" id="{DAF9EBBA-C6E6-412B-A88A-7B6F4B31D9D3}"/>
              </a:ext>
            </a:extLst>
          </p:cNvPr>
          <p:cNvSpPr/>
          <p:nvPr/>
        </p:nvSpPr>
        <p:spPr>
          <a:xfrm>
            <a:off x="7426036" y="2382982"/>
            <a:ext cx="1182255" cy="7296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sp>
        <p:nvSpPr>
          <p:cNvPr id="8" name="Oval 7">
            <a:extLst>
              <a:ext uri="{FF2B5EF4-FFF2-40B4-BE49-F238E27FC236}">
                <a16:creationId xmlns:a16="http://schemas.microsoft.com/office/drawing/2014/main" id="{5F1CD44B-97EC-4CB9-ABD7-8CE2AF7A1B15}"/>
              </a:ext>
            </a:extLst>
          </p:cNvPr>
          <p:cNvSpPr/>
          <p:nvPr/>
        </p:nvSpPr>
        <p:spPr>
          <a:xfrm>
            <a:off x="8931563" y="2382981"/>
            <a:ext cx="1182255" cy="7296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NAME</a:t>
            </a:r>
          </a:p>
        </p:txBody>
      </p:sp>
      <p:sp>
        <p:nvSpPr>
          <p:cNvPr id="9" name="Oval 8">
            <a:extLst>
              <a:ext uri="{FF2B5EF4-FFF2-40B4-BE49-F238E27FC236}">
                <a16:creationId xmlns:a16="http://schemas.microsoft.com/office/drawing/2014/main" id="{9CA0EEAC-604F-4425-9024-78B47A0952BA}"/>
              </a:ext>
            </a:extLst>
          </p:cNvPr>
          <p:cNvSpPr/>
          <p:nvPr/>
        </p:nvSpPr>
        <p:spPr>
          <a:xfrm>
            <a:off x="10520217" y="2382981"/>
            <a:ext cx="1182255" cy="7296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Ph no</a:t>
            </a:r>
          </a:p>
        </p:txBody>
      </p:sp>
      <p:sp>
        <p:nvSpPr>
          <p:cNvPr id="10" name="Oval 9">
            <a:extLst>
              <a:ext uri="{FF2B5EF4-FFF2-40B4-BE49-F238E27FC236}">
                <a16:creationId xmlns:a16="http://schemas.microsoft.com/office/drawing/2014/main" id="{0EC7724B-A336-4FAE-A3CC-6FA0365C65DE}"/>
              </a:ext>
            </a:extLst>
          </p:cNvPr>
          <p:cNvSpPr/>
          <p:nvPr/>
        </p:nvSpPr>
        <p:spPr>
          <a:xfrm>
            <a:off x="10534072" y="3427809"/>
            <a:ext cx="1228437"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ADDRESS</a:t>
            </a:r>
          </a:p>
        </p:txBody>
      </p:sp>
      <p:sp>
        <p:nvSpPr>
          <p:cNvPr id="11" name="Oval 10">
            <a:extLst>
              <a:ext uri="{FF2B5EF4-FFF2-40B4-BE49-F238E27FC236}">
                <a16:creationId xmlns:a16="http://schemas.microsoft.com/office/drawing/2014/main" id="{BE30E044-190C-4749-A279-4CDC3B307C2B}"/>
              </a:ext>
            </a:extLst>
          </p:cNvPr>
          <p:cNvSpPr/>
          <p:nvPr/>
        </p:nvSpPr>
        <p:spPr>
          <a:xfrm>
            <a:off x="10580254" y="4645891"/>
            <a:ext cx="1182255"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GENDER</a:t>
            </a:r>
          </a:p>
        </p:txBody>
      </p:sp>
      <p:sp>
        <p:nvSpPr>
          <p:cNvPr id="12" name="Oval 11">
            <a:extLst>
              <a:ext uri="{FF2B5EF4-FFF2-40B4-BE49-F238E27FC236}">
                <a16:creationId xmlns:a16="http://schemas.microsoft.com/office/drawing/2014/main" id="{9E711EB1-D300-443A-A0C2-34D60389C755}"/>
              </a:ext>
            </a:extLst>
          </p:cNvPr>
          <p:cNvSpPr/>
          <p:nvPr/>
        </p:nvSpPr>
        <p:spPr>
          <a:xfrm>
            <a:off x="10668000" y="5800436"/>
            <a:ext cx="1228437"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DOB</a:t>
            </a:r>
          </a:p>
        </p:txBody>
      </p:sp>
      <p:sp>
        <p:nvSpPr>
          <p:cNvPr id="13" name="Oval 12">
            <a:extLst>
              <a:ext uri="{FF2B5EF4-FFF2-40B4-BE49-F238E27FC236}">
                <a16:creationId xmlns:a16="http://schemas.microsoft.com/office/drawing/2014/main" id="{8BADFD6A-26A2-4FA7-BFDD-BCC13B479EE4}"/>
              </a:ext>
            </a:extLst>
          </p:cNvPr>
          <p:cNvSpPr/>
          <p:nvPr/>
        </p:nvSpPr>
        <p:spPr>
          <a:xfrm>
            <a:off x="9111927" y="5818909"/>
            <a:ext cx="1182255" cy="812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DATE</a:t>
            </a:r>
          </a:p>
        </p:txBody>
      </p:sp>
      <p:sp>
        <p:nvSpPr>
          <p:cNvPr id="14" name="Oval 13">
            <a:extLst>
              <a:ext uri="{FF2B5EF4-FFF2-40B4-BE49-F238E27FC236}">
                <a16:creationId xmlns:a16="http://schemas.microsoft.com/office/drawing/2014/main" id="{3DE81421-980C-4468-9532-C6C383CCA751}"/>
              </a:ext>
            </a:extLst>
          </p:cNvPr>
          <p:cNvSpPr/>
          <p:nvPr/>
        </p:nvSpPr>
        <p:spPr>
          <a:xfrm>
            <a:off x="7742763" y="5860473"/>
            <a:ext cx="1182255" cy="7296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TIME</a:t>
            </a:r>
          </a:p>
        </p:txBody>
      </p:sp>
      <p:cxnSp>
        <p:nvCxnSpPr>
          <p:cNvPr id="16" name="Straight Connector 15">
            <a:extLst>
              <a:ext uri="{FF2B5EF4-FFF2-40B4-BE49-F238E27FC236}">
                <a16:creationId xmlns:a16="http://schemas.microsoft.com/office/drawing/2014/main" id="{599345CD-E0EB-4141-A1E4-1FAF8F007C3F}"/>
              </a:ext>
            </a:extLst>
          </p:cNvPr>
          <p:cNvCxnSpPr/>
          <p:nvPr/>
        </p:nvCxnSpPr>
        <p:spPr>
          <a:xfrm flipV="1">
            <a:off x="7742763" y="3112654"/>
            <a:ext cx="182037" cy="90516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766F049-1971-4A3E-82A6-DE4AA036D39F}"/>
              </a:ext>
            </a:extLst>
          </p:cNvPr>
          <p:cNvCxnSpPr>
            <a:stCxn id="6" idx="0"/>
            <a:endCxn id="8" idx="3"/>
          </p:cNvCxnSpPr>
          <p:nvPr/>
        </p:nvCxnSpPr>
        <p:spPr>
          <a:xfrm flipV="1">
            <a:off x="7924801" y="3005796"/>
            <a:ext cx="1179899" cy="101202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BEADB26-E5E8-43F1-9B50-9423F178CD47}"/>
              </a:ext>
            </a:extLst>
          </p:cNvPr>
          <p:cNvCxnSpPr>
            <a:endCxn id="9" idx="3"/>
          </p:cNvCxnSpPr>
          <p:nvPr/>
        </p:nvCxnSpPr>
        <p:spPr>
          <a:xfrm flipV="1">
            <a:off x="8461688" y="3005796"/>
            <a:ext cx="2231666" cy="101202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B5E7053-24FC-46D5-AF57-0F92881F62E3}"/>
              </a:ext>
            </a:extLst>
          </p:cNvPr>
          <p:cNvCxnSpPr>
            <a:endCxn id="10" idx="2"/>
          </p:cNvCxnSpPr>
          <p:nvPr/>
        </p:nvCxnSpPr>
        <p:spPr>
          <a:xfrm flipV="1">
            <a:off x="8703553" y="3834209"/>
            <a:ext cx="1830519" cy="4064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0CB82B9-A456-423A-80F7-5BDB0D07C42E}"/>
              </a:ext>
            </a:extLst>
          </p:cNvPr>
          <p:cNvCxnSpPr>
            <a:endCxn id="11" idx="2"/>
          </p:cNvCxnSpPr>
          <p:nvPr/>
        </p:nvCxnSpPr>
        <p:spPr>
          <a:xfrm>
            <a:off x="8724018" y="4640632"/>
            <a:ext cx="1856236" cy="41165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732CD3E-D80E-49A5-912E-A887A003F4F2}"/>
              </a:ext>
            </a:extLst>
          </p:cNvPr>
          <p:cNvCxnSpPr>
            <a:endCxn id="12" idx="1"/>
          </p:cNvCxnSpPr>
          <p:nvPr/>
        </p:nvCxnSpPr>
        <p:spPr>
          <a:xfrm>
            <a:off x="8608291" y="4844711"/>
            <a:ext cx="2239609" cy="107475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3ACD3F6-DAD8-4BA5-A703-700F0C59D678}"/>
              </a:ext>
            </a:extLst>
          </p:cNvPr>
          <p:cNvCxnSpPr/>
          <p:nvPr/>
        </p:nvCxnSpPr>
        <p:spPr>
          <a:xfrm>
            <a:off x="8248073" y="4846231"/>
            <a:ext cx="1182254" cy="1014242"/>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AEC0356-D1B5-44CE-BADA-E083A78476B0}"/>
              </a:ext>
            </a:extLst>
          </p:cNvPr>
          <p:cNvCxnSpPr>
            <a:endCxn id="14" idx="0"/>
          </p:cNvCxnSpPr>
          <p:nvPr/>
        </p:nvCxnSpPr>
        <p:spPr>
          <a:xfrm>
            <a:off x="7742763" y="4830618"/>
            <a:ext cx="591128" cy="102985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A590890-64BC-4FB0-9E2B-5792E34810C1}"/>
              </a:ext>
            </a:extLst>
          </p:cNvPr>
          <p:cNvCxnSpPr>
            <a:stCxn id="4" idx="3"/>
            <a:endCxn id="5" idx="1"/>
          </p:cNvCxnSpPr>
          <p:nvPr/>
        </p:nvCxnSpPr>
        <p:spPr>
          <a:xfrm>
            <a:off x="2844800" y="4424218"/>
            <a:ext cx="1256144"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D606C8D-7AA2-4336-B779-449DDDFC8D42}"/>
              </a:ext>
            </a:extLst>
          </p:cNvPr>
          <p:cNvCxnSpPr>
            <a:stCxn id="5" idx="3"/>
            <a:endCxn id="6" idx="1"/>
          </p:cNvCxnSpPr>
          <p:nvPr/>
        </p:nvCxnSpPr>
        <p:spPr>
          <a:xfrm>
            <a:off x="5671127" y="4424218"/>
            <a:ext cx="146858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328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2F32-618B-4B72-8633-A5DDCF7E941C}"/>
              </a:ext>
            </a:extLst>
          </p:cNvPr>
          <p:cNvSpPr>
            <a:spLocks noGrp="1"/>
          </p:cNvSpPr>
          <p:nvPr>
            <p:ph type="title"/>
          </p:nvPr>
        </p:nvSpPr>
        <p:spPr/>
        <p:txBody>
          <a:bodyPr/>
          <a:lstStyle/>
          <a:p>
            <a:r>
              <a:rPr lang="en-IN" dirty="0"/>
              <a:t>USE CASE </a:t>
            </a:r>
          </a:p>
        </p:txBody>
      </p:sp>
      <p:sp>
        <p:nvSpPr>
          <p:cNvPr id="3" name="Content Placeholder 2">
            <a:extLst>
              <a:ext uri="{FF2B5EF4-FFF2-40B4-BE49-F238E27FC236}">
                <a16:creationId xmlns:a16="http://schemas.microsoft.com/office/drawing/2014/main" id="{5B8F8E5F-C6E1-4772-8ABF-6F90F7D2EDA8}"/>
              </a:ext>
            </a:extLst>
          </p:cNvPr>
          <p:cNvSpPr>
            <a:spLocks noGrp="1"/>
          </p:cNvSpPr>
          <p:nvPr>
            <p:ph idx="1"/>
          </p:nvPr>
        </p:nvSpPr>
        <p:spPr>
          <a:xfrm>
            <a:off x="680321" y="2336872"/>
            <a:ext cx="9613861" cy="3919549"/>
          </a:xfrm>
        </p:spPr>
        <p:txBody>
          <a:bodyPr/>
          <a:lstStyle/>
          <a:p>
            <a:r>
              <a:rPr lang="en-IN" dirty="0"/>
              <a:t>Use case diagram consists of use cases and actors and shows the interaction between them. The key points are:</a:t>
            </a:r>
          </a:p>
          <a:p>
            <a:r>
              <a:rPr lang="en-IN" dirty="0"/>
              <a:t>The main purpose is to show the interaction between the use cases and the actor.</a:t>
            </a:r>
          </a:p>
          <a:p>
            <a:r>
              <a:rPr lang="en-IN" dirty="0"/>
              <a:t>To represent the system requirement from user’s perspective.</a:t>
            </a:r>
          </a:p>
          <a:p>
            <a:r>
              <a:rPr lang="en-IN" dirty="0"/>
              <a:t>The use cases are the functions that are to be performed in the module.</a:t>
            </a:r>
          </a:p>
          <a:p>
            <a:r>
              <a:rPr lang="en-IN" dirty="0"/>
              <a:t>An actor could be the end-user of the system or an external system.</a:t>
            </a:r>
          </a:p>
        </p:txBody>
      </p:sp>
    </p:spTree>
    <p:extLst>
      <p:ext uri="{BB962C8B-B14F-4D97-AF65-F5344CB8AC3E}">
        <p14:creationId xmlns:p14="http://schemas.microsoft.com/office/powerpoint/2010/main" val="298272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2F84-25F6-448F-B3BF-4E83F1FA8D9A}"/>
              </a:ext>
            </a:extLst>
          </p:cNvPr>
          <p:cNvSpPr>
            <a:spLocks noGrp="1"/>
          </p:cNvSpPr>
          <p:nvPr>
            <p:ph type="title"/>
          </p:nvPr>
        </p:nvSpPr>
        <p:spPr/>
        <p:txBody>
          <a:bodyPr/>
          <a:lstStyle/>
          <a:p>
            <a:r>
              <a:rPr lang="en-IN" dirty="0"/>
              <a:t>USE CASE DIAGRAM</a:t>
            </a:r>
          </a:p>
        </p:txBody>
      </p:sp>
      <p:sp>
        <p:nvSpPr>
          <p:cNvPr id="3" name="Content Placeholder 2">
            <a:extLst>
              <a:ext uri="{FF2B5EF4-FFF2-40B4-BE49-F238E27FC236}">
                <a16:creationId xmlns:a16="http://schemas.microsoft.com/office/drawing/2014/main" id="{657EF3F5-D746-4960-94F5-2F1FC6EDA365}"/>
              </a:ext>
            </a:extLst>
          </p:cNvPr>
          <p:cNvSpPr>
            <a:spLocks noGrp="1"/>
          </p:cNvSpPr>
          <p:nvPr>
            <p:ph idx="1"/>
          </p:nvPr>
        </p:nvSpPr>
        <p:spPr>
          <a:xfrm>
            <a:off x="1017206" y="6405042"/>
            <a:ext cx="9613861" cy="314004"/>
          </a:xfrm>
        </p:spPr>
        <p:txBody>
          <a:bodyPr>
            <a:normAutofit fontScale="85000" lnSpcReduction="20000"/>
          </a:bodyPr>
          <a:lstStyle/>
          <a:p>
            <a:pPr marL="0" indent="0" algn="ctr">
              <a:buNone/>
            </a:pPr>
            <a:r>
              <a:rPr lang="en-IN" dirty="0"/>
              <a:t>Use case diagram between Admin and Student</a:t>
            </a:r>
          </a:p>
        </p:txBody>
      </p:sp>
      <p:sp>
        <p:nvSpPr>
          <p:cNvPr id="4" name="Flowchart: Connector 3">
            <a:extLst>
              <a:ext uri="{FF2B5EF4-FFF2-40B4-BE49-F238E27FC236}">
                <a16:creationId xmlns:a16="http://schemas.microsoft.com/office/drawing/2014/main" id="{B1DD0922-A1D7-4B9D-8F4D-0CB573EEC9F0}"/>
              </a:ext>
            </a:extLst>
          </p:cNvPr>
          <p:cNvSpPr/>
          <p:nvPr/>
        </p:nvSpPr>
        <p:spPr>
          <a:xfrm>
            <a:off x="1330036" y="2955636"/>
            <a:ext cx="637309" cy="61883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2679A700-F7DE-47EC-9C22-6363B573D7F8}"/>
              </a:ext>
            </a:extLst>
          </p:cNvPr>
          <p:cNvCxnSpPr>
            <a:cxnSpLocks/>
            <a:stCxn id="4" idx="4"/>
          </p:cNvCxnSpPr>
          <p:nvPr/>
        </p:nvCxnSpPr>
        <p:spPr>
          <a:xfrm flipH="1">
            <a:off x="1648690" y="3574473"/>
            <a:ext cx="1" cy="117709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D8B31BC-4946-440B-944E-47A68F6BF57B}"/>
              </a:ext>
            </a:extLst>
          </p:cNvPr>
          <p:cNvCxnSpPr/>
          <p:nvPr/>
        </p:nvCxnSpPr>
        <p:spPr>
          <a:xfrm flipH="1">
            <a:off x="1228436" y="4027150"/>
            <a:ext cx="415637" cy="240049"/>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9E4532B-C376-4CCE-8F62-AA6CC85E155F}"/>
              </a:ext>
            </a:extLst>
          </p:cNvPr>
          <p:cNvCxnSpPr/>
          <p:nvPr/>
        </p:nvCxnSpPr>
        <p:spPr>
          <a:xfrm>
            <a:off x="1639455" y="4027150"/>
            <a:ext cx="429490" cy="24004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0A064DD-51FB-4BF9-B0D1-C41F5F4467BC}"/>
              </a:ext>
            </a:extLst>
          </p:cNvPr>
          <p:cNvCxnSpPr/>
          <p:nvPr/>
        </p:nvCxnSpPr>
        <p:spPr>
          <a:xfrm flipH="1">
            <a:off x="1334653" y="4765422"/>
            <a:ext cx="314037" cy="295564"/>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EBBA0E4-C5C4-4392-A98A-369469431D16}"/>
              </a:ext>
            </a:extLst>
          </p:cNvPr>
          <p:cNvCxnSpPr/>
          <p:nvPr/>
        </p:nvCxnSpPr>
        <p:spPr>
          <a:xfrm>
            <a:off x="1639455" y="4779276"/>
            <a:ext cx="327890" cy="295564"/>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CF761C84-E641-4E9F-AF56-377519770ABC}"/>
              </a:ext>
            </a:extLst>
          </p:cNvPr>
          <p:cNvSpPr/>
          <p:nvPr/>
        </p:nvSpPr>
        <p:spPr>
          <a:xfrm>
            <a:off x="4150044" y="2011656"/>
            <a:ext cx="3446865" cy="43470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Oval 15">
            <a:extLst>
              <a:ext uri="{FF2B5EF4-FFF2-40B4-BE49-F238E27FC236}">
                <a16:creationId xmlns:a16="http://schemas.microsoft.com/office/drawing/2014/main" id="{2DE434E9-FA52-429E-AD1B-ADDD8943B752}"/>
              </a:ext>
            </a:extLst>
          </p:cNvPr>
          <p:cNvSpPr/>
          <p:nvPr/>
        </p:nvSpPr>
        <p:spPr>
          <a:xfrm>
            <a:off x="5024089" y="2129730"/>
            <a:ext cx="1537246" cy="8259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Add Student record</a:t>
            </a:r>
          </a:p>
        </p:txBody>
      </p:sp>
      <p:sp>
        <p:nvSpPr>
          <p:cNvPr id="17" name="Oval 16">
            <a:extLst>
              <a:ext uri="{FF2B5EF4-FFF2-40B4-BE49-F238E27FC236}">
                <a16:creationId xmlns:a16="http://schemas.microsoft.com/office/drawing/2014/main" id="{0DCFB1ED-396C-438D-8EAF-1CC8A7CE55BF}"/>
              </a:ext>
            </a:extLst>
          </p:cNvPr>
          <p:cNvSpPr/>
          <p:nvPr/>
        </p:nvSpPr>
        <p:spPr>
          <a:xfrm>
            <a:off x="5100183" y="3133125"/>
            <a:ext cx="1537246" cy="9003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Update student record</a:t>
            </a:r>
          </a:p>
        </p:txBody>
      </p:sp>
      <p:sp>
        <p:nvSpPr>
          <p:cNvPr id="18" name="Oval 17">
            <a:extLst>
              <a:ext uri="{FF2B5EF4-FFF2-40B4-BE49-F238E27FC236}">
                <a16:creationId xmlns:a16="http://schemas.microsoft.com/office/drawing/2014/main" id="{BDF947BD-51AD-43E6-8600-F23DCB6CA466}"/>
              </a:ext>
            </a:extLst>
          </p:cNvPr>
          <p:cNvSpPr/>
          <p:nvPr/>
        </p:nvSpPr>
        <p:spPr>
          <a:xfrm>
            <a:off x="5171641" y="5178740"/>
            <a:ext cx="1469075" cy="82590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Search student record</a:t>
            </a:r>
          </a:p>
        </p:txBody>
      </p:sp>
      <p:sp>
        <p:nvSpPr>
          <p:cNvPr id="19" name="Oval 18">
            <a:extLst>
              <a:ext uri="{FF2B5EF4-FFF2-40B4-BE49-F238E27FC236}">
                <a16:creationId xmlns:a16="http://schemas.microsoft.com/office/drawing/2014/main" id="{B2465E6B-FEC9-4C63-8CCE-0F8EE9420493}"/>
              </a:ext>
            </a:extLst>
          </p:cNvPr>
          <p:cNvSpPr/>
          <p:nvPr/>
        </p:nvSpPr>
        <p:spPr>
          <a:xfrm>
            <a:off x="5201783" y="4162399"/>
            <a:ext cx="1408793" cy="8744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Delete student record</a:t>
            </a:r>
          </a:p>
        </p:txBody>
      </p:sp>
      <p:sp>
        <p:nvSpPr>
          <p:cNvPr id="21" name="Flowchart: Connector 20">
            <a:extLst>
              <a:ext uri="{FF2B5EF4-FFF2-40B4-BE49-F238E27FC236}">
                <a16:creationId xmlns:a16="http://schemas.microsoft.com/office/drawing/2014/main" id="{8579AD4B-7F3B-4F2E-9101-0026C0096958}"/>
              </a:ext>
            </a:extLst>
          </p:cNvPr>
          <p:cNvSpPr/>
          <p:nvPr/>
        </p:nvSpPr>
        <p:spPr>
          <a:xfrm>
            <a:off x="9310254" y="2955636"/>
            <a:ext cx="674255" cy="618837"/>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FAD784FC-AC2D-42A0-BB7C-D49938091E43}"/>
              </a:ext>
            </a:extLst>
          </p:cNvPr>
          <p:cNvCxnSpPr>
            <a:stCxn id="21" idx="4"/>
          </p:cNvCxnSpPr>
          <p:nvPr/>
        </p:nvCxnSpPr>
        <p:spPr>
          <a:xfrm>
            <a:off x="9647382" y="3574473"/>
            <a:ext cx="30626" cy="1449362"/>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06E7B9A-EDB8-4066-A7EB-6C1C7002592B}"/>
              </a:ext>
            </a:extLst>
          </p:cNvPr>
          <p:cNvCxnSpPr>
            <a:cxnSpLocks/>
          </p:cNvCxnSpPr>
          <p:nvPr/>
        </p:nvCxnSpPr>
        <p:spPr>
          <a:xfrm flipH="1">
            <a:off x="9227128" y="4027150"/>
            <a:ext cx="420253" cy="44109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AC39B689-EA6B-4850-80E8-6007EF26BEAB}"/>
              </a:ext>
            </a:extLst>
          </p:cNvPr>
          <p:cNvCxnSpPr>
            <a:cxnSpLocks/>
          </p:cNvCxnSpPr>
          <p:nvPr/>
        </p:nvCxnSpPr>
        <p:spPr>
          <a:xfrm>
            <a:off x="9647381" y="4009725"/>
            <a:ext cx="450881" cy="41818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86E0C14-7A4A-4F3E-823D-2703B4261749}"/>
              </a:ext>
            </a:extLst>
          </p:cNvPr>
          <p:cNvCxnSpPr/>
          <p:nvPr/>
        </p:nvCxnSpPr>
        <p:spPr>
          <a:xfrm flipH="1">
            <a:off x="9310254" y="5036919"/>
            <a:ext cx="367754" cy="36635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A96BBEEE-6113-4B42-B315-5EC40C9725A1}"/>
              </a:ext>
            </a:extLst>
          </p:cNvPr>
          <p:cNvCxnSpPr>
            <a:cxnSpLocks/>
          </p:cNvCxnSpPr>
          <p:nvPr/>
        </p:nvCxnSpPr>
        <p:spPr>
          <a:xfrm>
            <a:off x="9678008" y="5036919"/>
            <a:ext cx="306501" cy="34641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89762CF-61AB-4BA8-808A-95B330E4E58F}"/>
              </a:ext>
            </a:extLst>
          </p:cNvPr>
          <p:cNvCxnSpPr/>
          <p:nvPr/>
        </p:nvCxnSpPr>
        <p:spPr>
          <a:xfrm flipV="1">
            <a:off x="2425999" y="2577532"/>
            <a:ext cx="2432328" cy="527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EF8B29DF-2A2D-44EB-ACFC-C4FAB0262D73}"/>
              </a:ext>
            </a:extLst>
          </p:cNvPr>
          <p:cNvCxnSpPr/>
          <p:nvPr/>
        </p:nvCxnSpPr>
        <p:spPr>
          <a:xfrm flipV="1">
            <a:off x="2436699" y="3574473"/>
            <a:ext cx="2458574" cy="83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D7235342-3193-4D49-B97F-BC05F002EDDC}"/>
              </a:ext>
            </a:extLst>
          </p:cNvPr>
          <p:cNvCxnSpPr/>
          <p:nvPr/>
        </p:nvCxnSpPr>
        <p:spPr>
          <a:xfrm>
            <a:off x="2513992" y="4211013"/>
            <a:ext cx="2510097" cy="407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B2945E11-6938-4F67-AD4F-4F22431EFFB3}"/>
              </a:ext>
            </a:extLst>
          </p:cNvPr>
          <p:cNvCxnSpPr/>
          <p:nvPr/>
        </p:nvCxnSpPr>
        <p:spPr>
          <a:xfrm>
            <a:off x="2513992" y="4886424"/>
            <a:ext cx="2458574" cy="662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6ED6039-FD4B-40CC-9E45-5357B87D47CD}"/>
              </a:ext>
            </a:extLst>
          </p:cNvPr>
          <p:cNvCxnSpPr/>
          <p:nvPr/>
        </p:nvCxnSpPr>
        <p:spPr>
          <a:xfrm>
            <a:off x="6722862" y="2577532"/>
            <a:ext cx="2280891" cy="68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D293F5C-AA95-4619-BBDD-AC9A56E33079}"/>
              </a:ext>
            </a:extLst>
          </p:cNvPr>
          <p:cNvCxnSpPr/>
          <p:nvPr/>
        </p:nvCxnSpPr>
        <p:spPr>
          <a:xfrm>
            <a:off x="6842339" y="3574473"/>
            <a:ext cx="2052279" cy="351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AC3C1C1F-E49E-407E-9FE8-8B27AEEF727A}"/>
              </a:ext>
            </a:extLst>
          </p:cNvPr>
          <p:cNvCxnSpPr/>
          <p:nvPr/>
        </p:nvCxnSpPr>
        <p:spPr>
          <a:xfrm flipV="1">
            <a:off x="6842339" y="4618182"/>
            <a:ext cx="2052279" cy="77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90339D1B-400B-4FE5-8E05-6D7E61317829}"/>
              </a:ext>
            </a:extLst>
          </p:cNvPr>
          <p:cNvSpPr/>
          <p:nvPr/>
        </p:nvSpPr>
        <p:spPr>
          <a:xfrm>
            <a:off x="1008292" y="5384611"/>
            <a:ext cx="1199199" cy="496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ADMIN</a:t>
            </a:r>
          </a:p>
        </p:txBody>
      </p:sp>
      <p:sp>
        <p:nvSpPr>
          <p:cNvPr id="55" name="Rectangle 54">
            <a:extLst>
              <a:ext uri="{FF2B5EF4-FFF2-40B4-BE49-F238E27FC236}">
                <a16:creationId xmlns:a16="http://schemas.microsoft.com/office/drawing/2014/main" id="{3D1BF96A-F926-4958-8948-6D370C3C4B80}"/>
              </a:ext>
            </a:extLst>
          </p:cNvPr>
          <p:cNvSpPr/>
          <p:nvPr/>
        </p:nvSpPr>
        <p:spPr>
          <a:xfrm>
            <a:off x="9070109" y="5622826"/>
            <a:ext cx="1560958" cy="5583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STUDENT</a:t>
            </a:r>
          </a:p>
        </p:txBody>
      </p:sp>
    </p:spTree>
    <p:extLst>
      <p:ext uri="{BB962C8B-B14F-4D97-AF65-F5344CB8AC3E}">
        <p14:creationId xmlns:p14="http://schemas.microsoft.com/office/powerpoint/2010/main" val="177054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0DB3-D70D-48D3-A335-20BAABD647D3}"/>
              </a:ext>
            </a:extLst>
          </p:cNvPr>
          <p:cNvSpPr>
            <a:spLocks noGrp="1"/>
          </p:cNvSpPr>
          <p:nvPr>
            <p:ph type="title"/>
          </p:nvPr>
        </p:nvSpPr>
        <p:spPr/>
        <p:txBody>
          <a:bodyPr/>
          <a:lstStyle/>
          <a:p>
            <a:r>
              <a:rPr lang="en-US" dirty="0"/>
              <a:t>ACTIVITY DIAGRAM</a:t>
            </a:r>
            <a:endParaRPr lang="en-IN" dirty="0"/>
          </a:p>
        </p:txBody>
      </p:sp>
      <p:pic>
        <p:nvPicPr>
          <p:cNvPr id="4" name="Content Placeholder 3" descr="SCHOOL MANAGEMENT SYSTEM Developed by: Swapnil R. Gohil ( ) - ppt download">
            <a:extLst>
              <a:ext uri="{FF2B5EF4-FFF2-40B4-BE49-F238E27FC236}">
                <a16:creationId xmlns:a16="http://schemas.microsoft.com/office/drawing/2014/main" id="{6E20861D-A309-46FB-870D-15DFE31CB9E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17054" r="2614" b="8221"/>
          <a:stretch/>
        </p:blipFill>
        <p:spPr bwMode="auto">
          <a:xfrm>
            <a:off x="2361155" y="2336800"/>
            <a:ext cx="7096881" cy="403629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57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894C-7F3C-4297-97E6-8BAF7EA2B9F1}"/>
              </a:ext>
            </a:extLst>
          </p:cNvPr>
          <p:cNvSpPr>
            <a:spLocks noGrp="1"/>
          </p:cNvSpPr>
          <p:nvPr>
            <p:ph type="title"/>
          </p:nvPr>
        </p:nvSpPr>
        <p:spPr/>
        <p:txBody>
          <a:bodyPr/>
          <a:lstStyle/>
          <a:p>
            <a:r>
              <a:rPr lang="en-US" dirty="0"/>
              <a:t>SEQUENCE DIAGRAM</a:t>
            </a:r>
            <a:endParaRPr lang="en-IN" dirty="0"/>
          </a:p>
        </p:txBody>
      </p:sp>
      <p:pic>
        <p:nvPicPr>
          <p:cNvPr id="4" name="Content Placeholder 3" descr="Sequence diagrams are sometimes called event diagrams or event scenarios. A sequence  diagram shows, as parallel vertical… | Sequence diagram, Student login,  Diagram">
            <a:extLst>
              <a:ext uri="{FF2B5EF4-FFF2-40B4-BE49-F238E27FC236}">
                <a16:creationId xmlns:a16="http://schemas.microsoft.com/office/drawing/2014/main" id="{49DB777C-2F4B-4DE8-B2DF-126B1D197E9D}"/>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1666" t="1602" r="1190" b="11281"/>
          <a:stretch/>
        </p:blipFill>
        <p:spPr bwMode="auto">
          <a:xfrm>
            <a:off x="2731050" y="2197067"/>
            <a:ext cx="6218986" cy="40744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7195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88F2-B0C8-4EEF-B96E-49562730F179}"/>
              </a:ext>
            </a:extLst>
          </p:cNvPr>
          <p:cNvSpPr>
            <a:spLocks noGrp="1"/>
          </p:cNvSpPr>
          <p:nvPr>
            <p:ph type="title"/>
          </p:nvPr>
        </p:nvSpPr>
        <p:spPr/>
        <p:txBody>
          <a:bodyPr/>
          <a:lstStyle/>
          <a:p>
            <a:r>
              <a:rPr lang="en-US" dirty="0"/>
              <a:t>OUTPUT</a:t>
            </a:r>
            <a:endParaRPr lang="en-IN" dirty="0"/>
          </a:p>
        </p:txBody>
      </p:sp>
      <p:pic>
        <p:nvPicPr>
          <p:cNvPr id="4" name="Content Placeholder 3">
            <a:extLst>
              <a:ext uri="{FF2B5EF4-FFF2-40B4-BE49-F238E27FC236}">
                <a16:creationId xmlns:a16="http://schemas.microsoft.com/office/drawing/2014/main" id="{CD2DE09C-5ABF-4157-AFD3-87F38B694B1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46206" y="2235200"/>
            <a:ext cx="6499587" cy="4027055"/>
          </a:xfrm>
          <a:prstGeom prst="rect">
            <a:avLst/>
          </a:prstGeom>
          <a:noFill/>
          <a:ln>
            <a:noFill/>
          </a:ln>
        </p:spPr>
      </p:pic>
    </p:spTree>
    <p:extLst>
      <p:ext uri="{BB962C8B-B14F-4D97-AF65-F5344CB8AC3E}">
        <p14:creationId xmlns:p14="http://schemas.microsoft.com/office/powerpoint/2010/main" val="405859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3BB9-96F8-4CE0-8088-A9127DE18482}"/>
              </a:ext>
            </a:extLst>
          </p:cNvPr>
          <p:cNvSpPr>
            <a:spLocks noGrp="1"/>
          </p:cNvSpPr>
          <p:nvPr>
            <p:ph type="title"/>
          </p:nvPr>
        </p:nvSpPr>
        <p:spPr/>
        <p:txBody>
          <a:bodyPr/>
          <a:lstStyle/>
          <a:p>
            <a:r>
              <a:rPr lang="en-US" dirty="0"/>
              <a:t>CONNECT TO DATABASE</a:t>
            </a:r>
            <a:endParaRPr lang="en-IN" dirty="0"/>
          </a:p>
        </p:txBody>
      </p:sp>
      <p:pic>
        <p:nvPicPr>
          <p:cNvPr id="4" name="Content Placeholder 3">
            <a:extLst>
              <a:ext uri="{FF2B5EF4-FFF2-40B4-BE49-F238E27FC236}">
                <a16:creationId xmlns:a16="http://schemas.microsoft.com/office/drawing/2014/main" id="{76250DB6-32B1-47ED-9B67-2F0F8F78F09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96133" y="2267869"/>
            <a:ext cx="6799733" cy="4169877"/>
          </a:xfrm>
          <a:prstGeom prst="rect">
            <a:avLst/>
          </a:prstGeom>
          <a:noFill/>
          <a:ln>
            <a:noFill/>
          </a:ln>
        </p:spPr>
      </p:pic>
    </p:spTree>
    <p:extLst>
      <p:ext uri="{BB962C8B-B14F-4D97-AF65-F5344CB8AC3E}">
        <p14:creationId xmlns:p14="http://schemas.microsoft.com/office/powerpoint/2010/main" val="122228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0F59-AE23-480B-9E1C-3299E65F6B40}"/>
              </a:ext>
            </a:extLst>
          </p:cNvPr>
          <p:cNvSpPr>
            <a:spLocks noGrp="1"/>
          </p:cNvSpPr>
          <p:nvPr>
            <p:ph type="title"/>
          </p:nvPr>
        </p:nvSpPr>
        <p:spPr/>
        <p:txBody>
          <a:bodyPr/>
          <a:lstStyle/>
          <a:p>
            <a:r>
              <a:rPr lang="en-US" dirty="0"/>
              <a:t>ADD STUDENT WINDOW</a:t>
            </a:r>
            <a:endParaRPr lang="en-IN" dirty="0"/>
          </a:p>
        </p:txBody>
      </p:sp>
      <p:pic>
        <p:nvPicPr>
          <p:cNvPr id="4" name="Content Placeholder 3">
            <a:extLst>
              <a:ext uri="{FF2B5EF4-FFF2-40B4-BE49-F238E27FC236}">
                <a16:creationId xmlns:a16="http://schemas.microsoft.com/office/drawing/2014/main" id="{339701C8-B056-4CED-A224-3B5F5CB5001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3866" y="2115128"/>
            <a:ext cx="7118062" cy="4313382"/>
          </a:xfrm>
          <a:prstGeom prst="rect">
            <a:avLst/>
          </a:prstGeom>
          <a:noFill/>
          <a:ln>
            <a:noFill/>
          </a:ln>
        </p:spPr>
      </p:pic>
    </p:spTree>
    <p:extLst>
      <p:ext uri="{BB962C8B-B14F-4D97-AF65-F5344CB8AC3E}">
        <p14:creationId xmlns:p14="http://schemas.microsoft.com/office/powerpoint/2010/main" val="25621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BF62-4762-4980-9B04-4BF77F1F9D85}"/>
              </a:ext>
            </a:extLst>
          </p:cNvPr>
          <p:cNvSpPr>
            <a:spLocks noGrp="1"/>
          </p:cNvSpPr>
          <p:nvPr>
            <p:ph type="title"/>
          </p:nvPr>
        </p:nvSpPr>
        <p:spPr/>
        <p:txBody>
          <a:bodyPr/>
          <a:lstStyle/>
          <a:p>
            <a:r>
              <a:rPr lang="en-US" dirty="0"/>
              <a:t>EXPORT TO FILE WINDOW</a:t>
            </a:r>
            <a:endParaRPr lang="en-IN" dirty="0"/>
          </a:p>
        </p:txBody>
      </p:sp>
      <p:pic>
        <p:nvPicPr>
          <p:cNvPr id="4" name="Content Placeholder 3">
            <a:extLst>
              <a:ext uri="{FF2B5EF4-FFF2-40B4-BE49-F238E27FC236}">
                <a16:creationId xmlns:a16="http://schemas.microsoft.com/office/drawing/2014/main" id="{F47C9953-2F0B-4CE3-8FAB-1899514B50B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231" y="2152072"/>
            <a:ext cx="7519537" cy="4378036"/>
          </a:xfrm>
          <a:prstGeom prst="rect">
            <a:avLst/>
          </a:prstGeom>
          <a:noFill/>
          <a:ln>
            <a:noFill/>
          </a:ln>
        </p:spPr>
      </p:pic>
    </p:spTree>
    <p:extLst>
      <p:ext uri="{BB962C8B-B14F-4D97-AF65-F5344CB8AC3E}">
        <p14:creationId xmlns:p14="http://schemas.microsoft.com/office/powerpoint/2010/main" val="729117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CC70-0DE2-4662-8D1F-A6A4C9746CC5}"/>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8CA0D635-8832-4785-A465-8C6644062F13}"/>
              </a:ext>
            </a:extLst>
          </p:cNvPr>
          <p:cNvSpPr>
            <a:spLocks noGrp="1"/>
          </p:cNvSpPr>
          <p:nvPr>
            <p:ph idx="1"/>
          </p:nvPr>
        </p:nvSpPr>
        <p:spPr/>
        <p:txBody>
          <a:bodyPr>
            <a:normAutofit/>
          </a:bodyPr>
          <a:lstStyle/>
          <a:p>
            <a:r>
              <a:rPr lang="en-US" sz="2800" dirty="0"/>
              <a:t>Better Performance by Students.</a:t>
            </a:r>
          </a:p>
          <a:p>
            <a:r>
              <a:rPr lang="en-US" sz="2800" dirty="0"/>
              <a:t>Simplifying &amp; Streamlining all Tasks.</a:t>
            </a:r>
          </a:p>
          <a:p>
            <a:r>
              <a:rPr lang="en-US" sz="2800" dirty="0"/>
              <a:t>Better Communication.</a:t>
            </a:r>
          </a:p>
          <a:p>
            <a:r>
              <a:rPr lang="en-US" sz="2800" dirty="0"/>
              <a:t>Easy Access to All. </a:t>
            </a:r>
          </a:p>
          <a:p>
            <a:r>
              <a:rPr lang="en-US" sz="2800" dirty="0"/>
              <a:t>Managing Timetables. </a:t>
            </a:r>
          </a:p>
          <a:p>
            <a:r>
              <a:rPr lang="en-US" sz="2800" dirty="0"/>
              <a:t>Complete Tracking of the Students.</a:t>
            </a:r>
            <a:endParaRPr lang="en-IN" sz="2800" dirty="0"/>
          </a:p>
        </p:txBody>
      </p:sp>
    </p:spTree>
    <p:extLst>
      <p:ext uri="{BB962C8B-B14F-4D97-AF65-F5344CB8AC3E}">
        <p14:creationId xmlns:p14="http://schemas.microsoft.com/office/powerpoint/2010/main" val="294607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01F-2041-41D3-B387-49E773357A9F}"/>
              </a:ext>
            </a:extLst>
          </p:cNvPr>
          <p:cNvSpPr>
            <a:spLocks noGrp="1"/>
          </p:cNvSpPr>
          <p:nvPr>
            <p:ph type="title"/>
          </p:nvPr>
        </p:nvSpPr>
        <p:spPr/>
        <p:txBody>
          <a:bodyPr/>
          <a:lstStyle/>
          <a:p>
            <a:pPr algn="ctr"/>
            <a:r>
              <a:rPr lang="en-IN" dirty="0">
                <a:latin typeface="Comic Sans MS" panose="030F0702030302020204" pitchFamily="66" charset="0"/>
              </a:rPr>
              <a:t>CONTENTS</a:t>
            </a:r>
          </a:p>
        </p:txBody>
      </p:sp>
      <p:sp>
        <p:nvSpPr>
          <p:cNvPr id="3" name="Content Placeholder 2">
            <a:extLst>
              <a:ext uri="{FF2B5EF4-FFF2-40B4-BE49-F238E27FC236}">
                <a16:creationId xmlns:a16="http://schemas.microsoft.com/office/drawing/2014/main" id="{AD0329FE-C908-47ED-8DA0-D09E581C507A}"/>
              </a:ext>
            </a:extLst>
          </p:cNvPr>
          <p:cNvSpPr>
            <a:spLocks noGrp="1"/>
          </p:cNvSpPr>
          <p:nvPr>
            <p:ph idx="1"/>
          </p:nvPr>
        </p:nvSpPr>
        <p:spPr>
          <a:xfrm>
            <a:off x="680321" y="2336873"/>
            <a:ext cx="9729061" cy="3980800"/>
          </a:xfrm>
        </p:spPr>
        <p:txBody>
          <a:bodyPr>
            <a:normAutofit fontScale="92500" lnSpcReduction="20000"/>
          </a:bodyPr>
          <a:lstStyle/>
          <a:p>
            <a:r>
              <a:rPr lang="en-IN" dirty="0"/>
              <a:t>ABSTRACT</a:t>
            </a:r>
          </a:p>
          <a:p>
            <a:r>
              <a:rPr lang="en-IN" dirty="0"/>
              <a:t>INTRODUCTION</a:t>
            </a:r>
          </a:p>
          <a:p>
            <a:r>
              <a:rPr lang="en-IN" dirty="0"/>
              <a:t>MODULES</a:t>
            </a:r>
          </a:p>
          <a:p>
            <a:r>
              <a:rPr lang="en-IN" dirty="0"/>
              <a:t>SYSTEM REQUIREMENTS</a:t>
            </a:r>
          </a:p>
          <a:p>
            <a:r>
              <a:rPr lang="en-IN" dirty="0"/>
              <a:t>EXISTING SYSTEM</a:t>
            </a:r>
          </a:p>
          <a:p>
            <a:r>
              <a:rPr lang="en-IN" dirty="0"/>
              <a:t>PROPOSED SYSTEM</a:t>
            </a:r>
          </a:p>
          <a:p>
            <a:r>
              <a:rPr lang="en-IN" dirty="0"/>
              <a:t>UML DIAGRAMS</a:t>
            </a:r>
          </a:p>
          <a:p>
            <a:r>
              <a:rPr lang="en-IN" dirty="0"/>
              <a:t>OUTPUT OF PROJECT</a:t>
            </a:r>
          </a:p>
          <a:p>
            <a:r>
              <a:rPr lang="en-IN" dirty="0"/>
              <a:t>BENEFITS</a:t>
            </a:r>
          </a:p>
          <a:p>
            <a:r>
              <a:rPr lang="en-IN" dirty="0"/>
              <a:t>DRAW BACKS</a:t>
            </a:r>
          </a:p>
          <a:p>
            <a:r>
              <a:rPr lang="en-IN" dirty="0"/>
              <a:t>CONCLUSION</a:t>
            </a:r>
          </a:p>
          <a:p>
            <a:endParaRPr lang="en-IN" dirty="0"/>
          </a:p>
          <a:p>
            <a:endParaRPr lang="en-IN" dirty="0"/>
          </a:p>
        </p:txBody>
      </p:sp>
    </p:spTree>
    <p:extLst>
      <p:ext uri="{BB962C8B-B14F-4D97-AF65-F5344CB8AC3E}">
        <p14:creationId xmlns:p14="http://schemas.microsoft.com/office/powerpoint/2010/main" val="315062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129C-3A90-4B26-B501-9E87EE5A4A44}"/>
              </a:ext>
            </a:extLst>
          </p:cNvPr>
          <p:cNvSpPr>
            <a:spLocks noGrp="1"/>
          </p:cNvSpPr>
          <p:nvPr>
            <p:ph type="title"/>
          </p:nvPr>
        </p:nvSpPr>
        <p:spPr/>
        <p:txBody>
          <a:bodyPr/>
          <a:lstStyle/>
          <a:p>
            <a:r>
              <a:rPr lang="en-IN" dirty="0"/>
              <a:t>DRAW BACKS</a:t>
            </a:r>
          </a:p>
        </p:txBody>
      </p:sp>
      <p:sp>
        <p:nvSpPr>
          <p:cNvPr id="3" name="Content Placeholder 2">
            <a:extLst>
              <a:ext uri="{FF2B5EF4-FFF2-40B4-BE49-F238E27FC236}">
                <a16:creationId xmlns:a16="http://schemas.microsoft.com/office/drawing/2014/main" id="{A44E4ED4-1F76-4275-B620-1A98F0930BE0}"/>
              </a:ext>
            </a:extLst>
          </p:cNvPr>
          <p:cNvSpPr>
            <a:spLocks noGrp="1"/>
          </p:cNvSpPr>
          <p:nvPr>
            <p:ph idx="1"/>
          </p:nvPr>
        </p:nvSpPr>
        <p:spPr>
          <a:xfrm>
            <a:off x="680321" y="2336873"/>
            <a:ext cx="9710588" cy="3888436"/>
          </a:xfrm>
        </p:spPr>
        <p:txBody>
          <a:bodyPr>
            <a:normAutofit/>
          </a:bodyPr>
          <a:lstStyle/>
          <a:p>
            <a:r>
              <a:rPr lang="en-US" dirty="0"/>
              <a:t>The drawbacks in Student Management System software can be counted on fingers; with mostly only benefits, these systems have a few countable downsides. </a:t>
            </a:r>
          </a:p>
          <a:p>
            <a:r>
              <a:rPr lang="en-US" dirty="0"/>
              <a:t>Often, applications face minor technical glitches and these systems are no exception but, ratification is immediate. </a:t>
            </a:r>
          </a:p>
          <a:p>
            <a:r>
              <a:rPr lang="en-US" dirty="0"/>
              <a:t>Only, people who are accustomed to regular use of smartphones or computers can operate this software. </a:t>
            </a:r>
          </a:p>
          <a:p>
            <a:r>
              <a:rPr lang="en-US" dirty="0"/>
              <a:t>Extensive modules and features make it difficult for a user to </a:t>
            </a:r>
            <a:r>
              <a:rPr lang="en-US" dirty="0" err="1"/>
              <a:t>utilise</a:t>
            </a:r>
            <a:r>
              <a:rPr lang="en-US" dirty="0"/>
              <a:t> the application. With huge flow in traffic the application is prone to performance issues. </a:t>
            </a:r>
          </a:p>
        </p:txBody>
      </p:sp>
    </p:spTree>
    <p:extLst>
      <p:ext uri="{BB962C8B-B14F-4D97-AF65-F5344CB8AC3E}">
        <p14:creationId xmlns:p14="http://schemas.microsoft.com/office/powerpoint/2010/main" val="1182767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8A2A-6F7F-4793-B188-5AABC8EB1BB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82542742-E177-445F-96F1-E50D9E14FC49}"/>
              </a:ext>
            </a:extLst>
          </p:cNvPr>
          <p:cNvSpPr>
            <a:spLocks noGrp="1"/>
          </p:cNvSpPr>
          <p:nvPr>
            <p:ph idx="1"/>
          </p:nvPr>
        </p:nvSpPr>
        <p:spPr>
          <a:xfrm>
            <a:off x="680321" y="2336873"/>
            <a:ext cx="9923511" cy="4144138"/>
          </a:xfrm>
        </p:spPr>
        <p:txBody>
          <a:bodyPr>
            <a:normAutofit/>
          </a:bodyPr>
          <a:lstStyle/>
          <a:p>
            <a:r>
              <a:rPr lang="en-IN" dirty="0"/>
              <a:t>This Software can be made for all OS.</a:t>
            </a:r>
          </a:p>
          <a:p>
            <a:r>
              <a:rPr lang="en-IN" dirty="0"/>
              <a:t>Higher Security features can be included in this software.</a:t>
            </a:r>
          </a:p>
          <a:p>
            <a:r>
              <a:rPr lang="en-IN" dirty="0"/>
              <a:t>Program scheduling can also be included in this software.</a:t>
            </a:r>
          </a:p>
          <a:p>
            <a:r>
              <a:rPr lang="en-IN" dirty="0"/>
              <a:t>This software can be developed to use as tutorial to teach basic concepts of OS to new users.</a:t>
            </a:r>
          </a:p>
          <a:p>
            <a:r>
              <a:rPr lang="en-IN" dirty="0"/>
              <a:t>Automatic Shutdown through SMS service can be implemented in this.</a:t>
            </a:r>
          </a:p>
        </p:txBody>
      </p:sp>
    </p:spTree>
    <p:extLst>
      <p:ext uri="{BB962C8B-B14F-4D97-AF65-F5344CB8AC3E}">
        <p14:creationId xmlns:p14="http://schemas.microsoft.com/office/powerpoint/2010/main" val="119939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B790-98FA-446C-9A90-E28D06334D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0CAFC17-D6A8-4493-94B8-0AAE1DA77396}"/>
              </a:ext>
            </a:extLst>
          </p:cNvPr>
          <p:cNvSpPr>
            <a:spLocks noGrp="1"/>
          </p:cNvSpPr>
          <p:nvPr>
            <p:ph idx="1"/>
          </p:nvPr>
        </p:nvSpPr>
        <p:spPr/>
        <p:txBody>
          <a:bodyPr>
            <a:normAutofit/>
          </a:bodyPr>
          <a:lstStyle/>
          <a:p>
            <a:pPr marL="0" indent="0">
              <a:buNone/>
            </a:pPr>
            <a:r>
              <a:rPr lang="en-US" sz="2800" dirty="0"/>
              <a:t>The student management system is useful for all schools and colleges to maintain the data of their students his system helps in maintaining the information of pupil of the organization. It can be easily accessed by the manager and kept safe for a long period of time without any changes. In future this could be enhanced in so many ways to keep their data safe and secure</a:t>
            </a:r>
            <a:endParaRPr lang="en-IN" sz="2800" dirty="0"/>
          </a:p>
        </p:txBody>
      </p:sp>
    </p:spTree>
    <p:extLst>
      <p:ext uri="{BB962C8B-B14F-4D97-AF65-F5344CB8AC3E}">
        <p14:creationId xmlns:p14="http://schemas.microsoft.com/office/powerpoint/2010/main" val="4072176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96E812-EEF3-4FCC-A922-8E2EDADAB070}"/>
              </a:ext>
            </a:extLst>
          </p:cNvPr>
          <p:cNvSpPr>
            <a:spLocks noGrp="1"/>
          </p:cNvSpPr>
          <p:nvPr>
            <p:ph idx="1"/>
          </p:nvPr>
        </p:nvSpPr>
        <p:spPr/>
        <p:txBody>
          <a:bodyPr>
            <a:normAutofit/>
          </a:bodyPr>
          <a:lstStyle/>
          <a:p>
            <a:pPr marL="0" indent="0" algn="ctr">
              <a:buNone/>
            </a:pPr>
            <a:r>
              <a:rPr lang="en-IN" sz="6000" dirty="0">
                <a:latin typeface="Comic Sans MS" panose="030F0702030302020204" pitchFamily="66" charset="0"/>
              </a:rPr>
              <a:t>	</a:t>
            </a:r>
          </a:p>
          <a:p>
            <a:pPr marL="0" indent="0" algn="ctr">
              <a:buNone/>
            </a:pPr>
            <a:r>
              <a:rPr lang="en-IN" sz="6000" dirty="0">
                <a:latin typeface="Comic Sans MS" panose="030F0702030302020204" pitchFamily="66" charset="0"/>
              </a:rPr>
              <a:t>	THANK YOU</a:t>
            </a:r>
          </a:p>
        </p:txBody>
      </p:sp>
    </p:spTree>
    <p:extLst>
      <p:ext uri="{BB962C8B-B14F-4D97-AF65-F5344CB8AC3E}">
        <p14:creationId xmlns:p14="http://schemas.microsoft.com/office/powerpoint/2010/main" val="104357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D7A-F606-4CD0-A327-39A3055D6CD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1FB26EA-0A71-4ED1-A289-84DF7FADB09C}"/>
              </a:ext>
            </a:extLst>
          </p:cNvPr>
          <p:cNvSpPr>
            <a:spLocks noGrp="1"/>
          </p:cNvSpPr>
          <p:nvPr>
            <p:ph idx="1"/>
          </p:nvPr>
        </p:nvSpPr>
        <p:spPr/>
        <p:txBody>
          <a:bodyPr>
            <a:normAutofit/>
          </a:bodyPr>
          <a:lstStyle/>
          <a:p>
            <a:r>
              <a:rPr lang="en-US" sz="2800" dirty="0"/>
              <a:t>Student Management System is software which is helpful for college as well as the school authorities. In the current system all the activities are done manually.</a:t>
            </a:r>
          </a:p>
          <a:p>
            <a:r>
              <a:rPr lang="en-US" sz="2800" dirty="0"/>
              <a:t>It is very time consuming and costly. Our Student Management System deals with the various activities related to managing student records. Our Objective is computerizing the process of student records management.</a:t>
            </a:r>
            <a:endParaRPr lang="en-IN" sz="2800" dirty="0"/>
          </a:p>
        </p:txBody>
      </p:sp>
    </p:spTree>
    <p:extLst>
      <p:ext uri="{BB962C8B-B14F-4D97-AF65-F5344CB8AC3E}">
        <p14:creationId xmlns:p14="http://schemas.microsoft.com/office/powerpoint/2010/main" val="118726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235A-B405-4792-AB40-EEB75211403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7984FE8-CC07-45A5-8D8F-3F31994A313B}"/>
              </a:ext>
            </a:extLst>
          </p:cNvPr>
          <p:cNvSpPr>
            <a:spLocks noGrp="1"/>
          </p:cNvSpPr>
          <p:nvPr>
            <p:ph idx="1"/>
          </p:nvPr>
        </p:nvSpPr>
        <p:spPr/>
        <p:txBody>
          <a:bodyPr/>
          <a:lstStyle/>
          <a:p>
            <a:r>
              <a:rPr lang="en-US" dirty="0"/>
              <a:t>This project is aimed to automate the student management system. This project is developed mainly to administrate the student records. The purpose of the project entitled as to computerize the </a:t>
            </a:r>
            <a:r>
              <a:rPr lang="en-US" dirty="0" err="1"/>
              <a:t>FrontOffice</a:t>
            </a:r>
            <a:r>
              <a:rPr lang="en-US" dirty="0"/>
              <a:t> Management of student records in colleges, schools and coaching’s, to develop software which is user friendly, simple, fast and cost-effective. Traditionally, it was done manually .The main function </a:t>
            </a:r>
            <a:r>
              <a:rPr lang="en-US" dirty="0" err="1"/>
              <a:t>ofthe</a:t>
            </a:r>
            <a:r>
              <a:rPr lang="en-US" dirty="0"/>
              <a:t> system is to register and store student details, retrieve and these details as and when required, and also to manipulate these details meaningfully.</a:t>
            </a:r>
            <a:endParaRPr lang="en-IN" dirty="0"/>
          </a:p>
        </p:txBody>
      </p:sp>
    </p:spTree>
    <p:extLst>
      <p:ext uri="{BB962C8B-B14F-4D97-AF65-F5344CB8AC3E}">
        <p14:creationId xmlns:p14="http://schemas.microsoft.com/office/powerpoint/2010/main" val="112000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8C0D-AE28-4F02-B4DC-2500B6FAB02B}"/>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E83A38BC-480C-4FEF-B9AF-EF1C78FA7CA6}"/>
              </a:ext>
            </a:extLst>
          </p:cNvPr>
          <p:cNvSpPr>
            <a:spLocks noGrp="1"/>
          </p:cNvSpPr>
          <p:nvPr>
            <p:ph idx="1"/>
          </p:nvPr>
        </p:nvSpPr>
        <p:spPr/>
        <p:txBody>
          <a:bodyPr/>
          <a:lstStyle/>
          <a:p>
            <a:r>
              <a:rPr lang="en-US" dirty="0"/>
              <a:t>ADD NEW STUDENT RECORD</a:t>
            </a:r>
          </a:p>
          <a:p>
            <a:r>
              <a:rPr lang="en-US" dirty="0"/>
              <a:t>UPDATE EXISTING STUDENT RECORD</a:t>
            </a:r>
          </a:p>
          <a:p>
            <a:r>
              <a:rPr lang="en-US" dirty="0"/>
              <a:t>DELETE STUDENT RECORD</a:t>
            </a:r>
          </a:p>
          <a:p>
            <a:r>
              <a:rPr lang="en-US" dirty="0"/>
              <a:t>SEARCH STUDENT RECORD BY ROLL NO,NAME,DATE etc..,</a:t>
            </a:r>
          </a:p>
          <a:p>
            <a:r>
              <a:rPr lang="en-US" dirty="0"/>
              <a:t>SHOW ALL STUDENTS RECORD</a:t>
            </a:r>
          </a:p>
          <a:p>
            <a:r>
              <a:rPr lang="en-US" dirty="0"/>
              <a:t>EXPORT THE STUDENTS RECORD INTO A FILE</a:t>
            </a:r>
          </a:p>
          <a:p>
            <a:r>
              <a:rPr lang="en-US" dirty="0"/>
              <a:t>EXIT THE WNDOW</a:t>
            </a:r>
            <a:endParaRPr lang="en-IN" dirty="0"/>
          </a:p>
        </p:txBody>
      </p:sp>
    </p:spTree>
    <p:extLst>
      <p:ext uri="{BB962C8B-B14F-4D97-AF65-F5344CB8AC3E}">
        <p14:creationId xmlns:p14="http://schemas.microsoft.com/office/powerpoint/2010/main" val="377658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49B3-12F8-4151-8EB9-8D29274AE262}"/>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9F55BBF8-7EB7-4463-921C-C6EB30C99BF2}"/>
              </a:ext>
            </a:extLst>
          </p:cNvPr>
          <p:cNvSpPr>
            <a:spLocks noGrp="1"/>
          </p:cNvSpPr>
          <p:nvPr>
            <p:ph idx="1"/>
          </p:nvPr>
        </p:nvSpPr>
        <p:spPr/>
        <p:txBody>
          <a:bodyPr/>
          <a:lstStyle/>
          <a:p>
            <a:r>
              <a:rPr lang="en-US" dirty="0"/>
              <a:t>HARDWARE REQUIREMENTS</a:t>
            </a:r>
          </a:p>
          <a:p>
            <a:pPr marL="342900" lvl="0" indent="-342900">
              <a:lnSpc>
                <a:spcPct val="106000"/>
              </a:lnSpc>
              <a:buFont typeface="Wingdings" panose="05000000000000000000" pitchFamily="2" charset="2"/>
              <a:buChar char=""/>
            </a:pPr>
            <a:r>
              <a:rPr lang="en-US" sz="2000" dirty="0">
                <a:effectLst/>
                <a:ea typeface="Calibri" panose="020F0502020204030204" pitchFamily="34" charset="0"/>
                <a:cs typeface="Times New Roman" panose="02020603050405020304" pitchFamily="18" charset="0"/>
              </a:rPr>
              <a:t>System with Windows/Ubuntu Operating System.</a:t>
            </a:r>
            <a:endParaRPr lang="en-IN" sz="2000" dirty="0">
              <a:effectLst/>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US" sz="2000" dirty="0">
                <a:effectLst/>
                <a:ea typeface="Calibri" panose="020F0502020204030204" pitchFamily="34" charset="0"/>
                <a:cs typeface="Times New Roman" panose="02020603050405020304" pitchFamily="18" charset="0"/>
              </a:rPr>
              <a:t>RAM preferably &gt;2 GB</a:t>
            </a:r>
            <a:endParaRPr lang="en-IN" sz="20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30630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1A3D-5994-4810-AB14-5F104CA8733D}"/>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D46DE57F-2F38-4EAF-A524-97D14B4B032C}"/>
              </a:ext>
            </a:extLst>
          </p:cNvPr>
          <p:cNvSpPr>
            <a:spLocks noGrp="1"/>
          </p:cNvSpPr>
          <p:nvPr>
            <p:ph idx="1"/>
          </p:nvPr>
        </p:nvSpPr>
        <p:spPr/>
        <p:txBody>
          <a:bodyPr/>
          <a:lstStyle/>
          <a:p>
            <a:r>
              <a:rPr lang="en-US" dirty="0"/>
              <a:t>PYCHARM IDE</a:t>
            </a:r>
          </a:p>
          <a:p>
            <a:r>
              <a:rPr lang="en-US" dirty="0"/>
              <a:t>MYSQL DATABASE</a:t>
            </a:r>
          </a:p>
          <a:p>
            <a:r>
              <a:rPr lang="en-US" dirty="0"/>
              <a:t>PYTHON INTERPRETER</a:t>
            </a:r>
          </a:p>
          <a:p>
            <a:r>
              <a:rPr lang="en-US" dirty="0"/>
              <a:t>LIBRARIES:</a:t>
            </a:r>
          </a:p>
          <a:p>
            <a:r>
              <a:rPr lang="en-US" dirty="0"/>
              <a:t>Pandas </a:t>
            </a:r>
          </a:p>
          <a:p>
            <a:r>
              <a:rPr lang="en-US" dirty="0"/>
              <a:t>Pymysql</a:t>
            </a:r>
          </a:p>
          <a:p>
            <a:r>
              <a:rPr lang="en-US" dirty="0" err="1"/>
              <a:t>Tkinter</a:t>
            </a:r>
            <a:r>
              <a:rPr lang="en-US" dirty="0"/>
              <a:t> </a:t>
            </a:r>
            <a:endParaRPr lang="en-IN" dirty="0"/>
          </a:p>
        </p:txBody>
      </p:sp>
    </p:spTree>
    <p:extLst>
      <p:ext uri="{BB962C8B-B14F-4D97-AF65-F5344CB8AC3E}">
        <p14:creationId xmlns:p14="http://schemas.microsoft.com/office/powerpoint/2010/main" val="70271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966F-E6C2-4D33-91F6-C6FEAB15E3D6}"/>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4280CE66-2E58-47D9-8449-20A1BD33397D}"/>
              </a:ext>
            </a:extLst>
          </p:cNvPr>
          <p:cNvSpPr>
            <a:spLocks noGrp="1"/>
          </p:cNvSpPr>
          <p:nvPr>
            <p:ph idx="1"/>
          </p:nvPr>
        </p:nvSpPr>
        <p:spPr/>
        <p:txBody>
          <a:bodyPr/>
          <a:lstStyle/>
          <a:p>
            <a:r>
              <a:rPr lang="en-US" dirty="0"/>
              <a:t>All the student records are maintained manually in the schools and colleges. And student records are maintained in a single register or record book. So searching and updating the records are difficult to the staff management. And also there may be a chance errors. If the students increase year by year it is difficult to maintain so many register for the college. And if we want to send the data of students from one to another, it is difficult to send the information through the existing system.</a:t>
            </a:r>
            <a:endParaRPr lang="en-IN" dirty="0"/>
          </a:p>
        </p:txBody>
      </p:sp>
    </p:spTree>
    <p:extLst>
      <p:ext uri="{BB962C8B-B14F-4D97-AF65-F5344CB8AC3E}">
        <p14:creationId xmlns:p14="http://schemas.microsoft.com/office/powerpoint/2010/main" val="389057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2186F-49F7-4325-A5E6-6381BE0908EB}"/>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1C7FDF68-3A31-4D42-B8DC-43545538668D}"/>
              </a:ext>
            </a:extLst>
          </p:cNvPr>
          <p:cNvSpPr>
            <a:spLocks noGrp="1"/>
          </p:cNvSpPr>
          <p:nvPr>
            <p:ph idx="1"/>
          </p:nvPr>
        </p:nvSpPr>
        <p:spPr/>
        <p:txBody>
          <a:bodyPr/>
          <a:lstStyle/>
          <a:p>
            <a:r>
              <a:rPr lang="en-US" dirty="0"/>
              <a:t>In proposed system , our system aims on the students information .The students information is entered in the system. And their information are recorded and stored in the database so that we can retrieve the data when even we want. And we introduced a export file in the student management system so that we can copy the information of the particular student and use his information. Now we can easily add a student information into the database and can easily search for a particular student. If we don’t need the information of a particular student we can delete the student information also. </a:t>
            </a:r>
            <a:endParaRPr lang="en-IN" dirty="0"/>
          </a:p>
        </p:txBody>
      </p:sp>
    </p:spTree>
    <p:extLst>
      <p:ext uri="{BB962C8B-B14F-4D97-AF65-F5344CB8AC3E}">
        <p14:creationId xmlns:p14="http://schemas.microsoft.com/office/powerpoint/2010/main" val="381482871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866</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Comic Sans MS</vt:lpstr>
      <vt:lpstr>Trebuchet MS</vt:lpstr>
      <vt:lpstr>Wingdings</vt:lpstr>
      <vt:lpstr>Berlin</vt:lpstr>
      <vt:lpstr>STUDENT MANAGEMENT SYSTEM</vt:lpstr>
      <vt:lpstr>CONTENTS</vt:lpstr>
      <vt:lpstr>ABSTRACT</vt:lpstr>
      <vt:lpstr>INTRODUCTION</vt:lpstr>
      <vt:lpstr>MODULES</vt:lpstr>
      <vt:lpstr>SYSTEM REQUIREMENTS</vt:lpstr>
      <vt:lpstr>SOFTWARE REQUIREMENTS</vt:lpstr>
      <vt:lpstr>EXISTING SYSTEM</vt:lpstr>
      <vt:lpstr>PROPOSED SYSTEM</vt:lpstr>
      <vt:lpstr>ER DIAGRAM (ENTITY-RELATIONAL)</vt:lpstr>
      <vt:lpstr>USE CASE </vt:lpstr>
      <vt:lpstr>USE CASE DIAGRAM</vt:lpstr>
      <vt:lpstr>ACTIVITY DIAGRAM</vt:lpstr>
      <vt:lpstr>SEQUENCE DIAGRAM</vt:lpstr>
      <vt:lpstr>OUTPUT</vt:lpstr>
      <vt:lpstr>CONNECT TO DATABASE</vt:lpstr>
      <vt:lpstr>ADD STUDENT WINDOW</vt:lpstr>
      <vt:lpstr>EXPORT TO FILE WINDOW</vt:lpstr>
      <vt:lpstr>BENEFITS</vt:lpstr>
      <vt:lpstr>DRAW BACKS</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Hruthik Reddy</dc:creator>
  <cp:lastModifiedBy>Hruthik Reddy</cp:lastModifiedBy>
  <cp:revision>19</cp:revision>
  <dcterms:created xsi:type="dcterms:W3CDTF">2020-09-25T05:16:50Z</dcterms:created>
  <dcterms:modified xsi:type="dcterms:W3CDTF">2021-06-04T21:07:15Z</dcterms:modified>
</cp:coreProperties>
</file>