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65" r:id="rId12"/>
    <p:sldId id="274" r:id="rId13"/>
    <p:sldId id="275" r:id="rId14"/>
    <p:sldId id="266"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65EA5-1DF4-3AD5-3EF6-0A09B800FB8E}" v="379" dt="2021-06-04T16:12:41.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70F136D-CDA2-48AF-AC24-8FED54434930}"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960500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F136D-CDA2-48AF-AC24-8FED54434930}"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2505036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F136D-CDA2-48AF-AC24-8FED54434930}"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74101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0F136D-CDA2-48AF-AC24-8FED54434930}"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139302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0F136D-CDA2-48AF-AC24-8FED54434930}"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170789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0F136D-CDA2-48AF-AC24-8FED54434930}"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252551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0F136D-CDA2-48AF-AC24-8FED54434930}"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405062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0F136D-CDA2-48AF-AC24-8FED54434930}" type="datetimeFigureOut">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3853600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0F136D-CDA2-48AF-AC24-8FED54434930}" type="datetimeFigureOut">
              <a:rPr lang="en-US" smtClean="0"/>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2067988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0F136D-CDA2-48AF-AC24-8FED54434930}"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4280053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0F136D-CDA2-48AF-AC24-8FED54434930}"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AF21B-DC2D-4E2C-834E-EB04E2CBBC71}" type="slidenum">
              <a:rPr lang="en-US" smtClean="0"/>
              <a:t>‹#›</a:t>
            </a:fld>
            <a:endParaRPr lang="en-US"/>
          </a:p>
        </p:txBody>
      </p:sp>
    </p:spTree>
    <p:extLst>
      <p:ext uri="{BB962C8B-B14F-4D97-AF65-F5344CB8AC3E}">
        <p14:creationId xmlns:p14="http://schemas.microsoft.com/office/powerpoint/2010/main" val="222318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F136D-CDA2-48AF-AC24-8FED54434930}" type="datetimeFigureOut">
              <a:rPr lang="en-US" smtClean="0"/>
              <a:t>6/4/2021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AF21B-DC2D-4E2C-834E-EB04E2CBBC71}" type="slidenum">
              <a:rPr lang="en-US" smtClean="0"/>
              <a:t>‹#›</a:t>
            </a:fld>
            <a:endParaRPr lang="en-US"/>
          </a:p>
        </p:txBody>
      </p:sp>
    </p:spTree>
    <p:extLst>
      <p:ext uri="{BB962C8B-B14F-4D97-AF65-F5344CB8AC3E}">
        <p14:creationId xmlns:p14="http://schemas.microsoft.com/office/powerpoint/2010/main" val="2403131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736677" y="5221297"/>
            <a:ext cx="3455323" cy="1142300"/>
          </a:xfrm>
          <a:prstGeom prst="rect">
            <a:avLst/>
          </a:prstGeom>
        </p:spPr>
        <p:txBody>
          <a:bodyPr wrap="square">
            <a:spAutoFit/>
          </a:bodyPr>
          <a:lstStyle/>
          <a:p>
            <a:pPr algn="ctr">
              <a:lnSpc>
                <a:spcPct val="106000"/>
              </a:lnSpc>
              <a:spcAft>
                <a:spcPts val="800"/>
              </a:spcAft>
            </a:pPr>
            <a:r>
              <a:rPr lang="en-IN" sz="1050" b="1" dirty="0">
                <a:effectLst/>
                <a:latin typeface="Microsoft YaHei UI" panose="020B0503020204020204" pitchFamily="34" charset="-122"/>
                <a:ea typeface="Microsoft YaHei UI" panose="020B0503020204020204" pitchFamily="34" charset="-122"/>
                <a:cs typeface="Times New Roman" panose="02020603050405020304" pitchFamily="18" charset="0"/>
              </a:rPr>
              <a:t>By</a:t>
            </a:r>
            <a:endParaRPr lang="en-US" sz="10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p>
            <a:pPr algn="ctr">
              <a:lnSpc>
                <a:spcPct val="106000"/>
              </a:lnSpc>
              <a:spcAft>
                <a:spcPts val="800"/>
              </a:spcAft>
            </a:pPr>
            <a:r>
              <a:rPr lang="en-IN" sz="1100" b="1" dirty="0">
                <a:latin typeface="Microsoft YaHei UI" panose="020B0503020204020204" pitchFamily="34" charset="-122"/>
                <a:ea typeface="Microsoft YaHei UI" panose="020B0503020204020204" pitchFamily="34" charset="-122"/>
                <a:cs typeface="Times New Roman" panose="02020603050405020304" pitchFamily="18" charset="0"/>
              </a:rPr>
              <a:t>T. HRUTHIK REDDY (17311A1263)</a:t>
            </a:r>
            <a:endParaRPr lang="en-US" sz="10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p>
            <a:pPr algn="ctr">
              <a:lnSpc>
                <a:spcPct val="106000"/>
              </a:lnSpc>
              <a:spcAft>
                <a:spcPts val="800"/>
              </a:spcAft>
            </a:pPr>
            <a:r>
              <a:rPr lang="en-IN" sz="1100" b="1" dirty="0">
                <a:latin typeface="Microsoft YaHei UI" panose="020B0503020204020204" pitchFamily="34" charset="-122"/>
                <a:ea typeface="Microsoft YaHei UI" panose="020B0503020204020204" pitchFamily="34" charset="-122"/>
                <a:cs typeface="Times New Roman" panose="02020603050405020304" pitchFamily="18" charset="0"/>
              </a:rPr>
              <a:t>     L. ABHINAY (17311A12A7)</a:t>
            </a:r>
            <a:endParaRPr lang="en-US" sz="10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a:p>
            <a:pPr algn="ctr">
              <a:lnSpc>
                <a:spcPct val="106000"/>
              </a:lnSpc>
              <a:spcAft>
                <a:spcPts val="800"/>
              </a:spcAft>
            </a:pPr>
            <a:r>
              <a:rPr lang="en-IN" sz="1100" b="1" dirty="0">
                <a:latin typeface="Microsoft YaHei UI" panose="020B0503020204020204" pitchFamily="34" charset="-122"/>
                <a:ea typeface="Microsoft YaHei UI" panose="020B0503020204020204" pitchFamily="34" charset="-122"/>
                <a:cs typeface="Times New Roman" panose="02020603050405020304" pitchFamily="18" charset="0"/>
              </a:rPr>
              <a:t>      V. VENKATESH (17311A12A8)</a:t>
            </a:r>
            <a:endParaRPr lang="en-US" sz="1000" dirty="0">
              <a:effectLst/>
              <a:latin typeface="Microsoft YaHei UI" panose="020B0503020204020204" pitchFamily="34" charset="-122"/>
              <a:ea typeface="Microsoft YaHei UI" panose="020B0503020204020204" pitchFamily="34" charset="-122"/>
              <a:cs typeface="Times New Roman" panose="02020603050405020304" pitchFamily="18" charset="0"/>
            </a:endParaRPr>
          </a:p>
        </p:txBody>
      </p:sp>
      <p:sp>
        <p:nvSpPr>
          <p:cNvPr id="7" name="TextBox 6">
            <a:extLst>
              <a:ext uri="{FF2B5EF4-FFF2-40B4-BE49-F238E27FC236}">
                <a16:creationId xmlns:a16="http://schemas.microsoft.com/office/drawing/2014/main" id="{CA086D53-B6BF-4548-90F1-E424275E8D1E}"/>
              </a:ext>
            </a:extLst>
          </p:cNvPr>
          <p:cNvSpPr txBox="1"/>
          <p:nvPr/>
        </p:nvSpPr>
        <p:spPr>
          <a:xfrm>
            <a:off x="3759688" y="1415073"/>
            <a:ext cx="466773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latin typeface="Franklin Gothic Medium"/>
                <a:cs typeface="Calibri"/>
              </a:rPr>
              <a:t>INTERNSHIP PROJECT</a:t>
            </a:r>
            <a:endParaRPr lang="en-US" sz="3200" b="1" dirty="0">
              <a:latin typeface="Franklin Gothic Medium"/>
              <a:cs typeface="Calibri"/>
            </a:endParaRPr>
          </a:p>
          <a:p>
            <a:pPr algn="ctr"/>
            <a:r>
              <a:rPr lang="en-US" sz="3200" b="1">
                <a:latin typeface="Franklin Gothic Medium"/>
                <a:cs typeface="Calibri"/>
              </a:rPr>
              <a:t>           ON           </a:t>
            </a:r>
            <a:endParaRPr lang="en-US" sz="3200" b="1" dirty="0">
              <a:latin typeface="Franklin Gothic Medium"/>
              <a:cs typeface="Calibri"/>
            </a:endParaRPr>
          </a:p>
          <a:p>
            <a:pPr algn="ctr"/>
            <a:r>
              <a:rPr lang="en-US" sz="3200" b="1">
                <a:latin typeface="Franklin Gothic Medium"/>
                <a:cs typeface="Calibri"/>
              </a:rPr>
              <a:t>"STUDENT INFORMATION </a:t>
            </a:r>
            <a:r>
              <a:rPr lang="en-US" sz="3200" b="1" dirty="0">
                <a:latin typeface="Franklin Gothic Medium"/>
                <a:cs typeface="Calibri"/>
              </a:rPr>
              <a:t>MANAGEMENT SYSTEM"</a:t>
            </a:r>
          </a:p>
        </p:txBody>
      </p:sp>
    </p:spTree>
    <p:extLst>
      <p:ext uri="{BB962C8B-B14F-4D97-AF65-F5344CB8AC3E}">
        <p14:creationId xmlns:p14="http://schemas.microsoft.com/office/powerpoint/2010/main" val="2574094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34F043-830E-4D92-ACFF-AC4B848385B6}"/>
              </a:ext>
            </a:extLst>
          </p:cNvPr>
          <p:cNvSpPr>
            <a:spLocks noGrp="1"/>
          </p:cNvSpPr>
          <p:nvPr>
            <p:ph idx="1"/>
          </p:nvPr>
        </p:nvSpPr>
        <p:spPr>
          <a:xfrm>
            <a:off x="496277" y="1561856"/>
            <a:ext cx="11560908" cy="5298952"/>
          </a:xfrm>
        </p:spPr>
        <p:txBody>
          <a:bodyPr vert="horz" lIns="91440" tIns="45720" rIns="91440" bIns="45720" rtlCol="0" anchor="t">
            <a:normAutofit/>
          </a:bodyPr>
          <a:lstStyle/>
          <a:p>
            <a:r>
              <a:rPr lang="en-US">
                <a:cs typeface="Calibri"/>
              </a:rPr>
              <a:t>ER-Diagram</a:t>
            </a:r>
            <a:endParaRPr lang="en-US"/>
          </a:p>
        </p:txBody>
      </p:sp>
      <p:sp>
        <p:nvSpPr>
          <p:cNvPr id="4" name="Title 1">
            <a:extLst>
              <a:ext uri="{FF2B5EF4-FFF2-40B4-BE49-F238E27FC236}">
                <a16:creationId xmlns:a16="http://schemas.microsoft.com/office/drawing/2014/main" id="{76A266E2-8EA9-4E16-BCA8-99AEB6F5D5ED}"/>
              </a:ext>
            </a:extLst>
          </p:cNvPr>
          <p:cNvSpPr>
            <a:spLocks noGrp="1"/>
          </p:cNvSpPr>
          <p:nvPr/>
        </p:nvSpPr>
        <p:spPr>
          <a:xfrm>
            <a:off x="641244" y="479690"/>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IN" b="1" u="sng" dirty="0">
                <a:solidFill>
                  <a:schemeClr val="accent2"/>
                </a:solidFill>
                <a:latin typeface="Times New Roman"/>
                <a:cs typeface="Times New Roman"/>
              </a:rPr>
              <a:t>ER DIAGRAM (ENTITY-RELATIONAL)</a:t>
            </a:r>
          </a:p>
        </p:txBody>
      </p:sp>
      <p:sp>
        <p:nvSpPr>
          <p:cNvPr id="5" name="Rectangle 4">
            <a:extLst>
              <a:ext uri="{FF2B5EF4-FFF2-40B4-BE49-F238E27FC236}">
                <a16:creationId xmlns:a16="http://schemas.microsoft.com/office/drawing/2014/main" id="{CA2C49C8-261D-41BE-B007-F2E93511B4F7}"/>
              </a:ext>
            </a:extLst>
          </p:cNvPr>
          <p:cNvSpPr/>
          <p:nvPr/>
        </p:nvSpPr>
        <p:spPr>
          <a:xfrm>
            <a:off x="1043709" y="4017818"/>
            <a:ext cx="1801091" cy="81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dirty="0"/>
              <a:t>ADMIN</a:t>
            </a:r>
          </a:p>
        </p:txBody>
      </p:sp>
      <p:sp>
        <p:nvSpPr>
          <p:cNvPr id="6" name="Flowchart: Decision 5">
            <a:extLst>
              <a:ext uri="{FF2B5EF4-FFF2-40B4-BE49-F238E27FC236}">
                <a16:creationId xmlns:a16="http://schemas.microsoft.com/office/drawing/2014/main" id="{2131E248-C338-4209-81D9-1B48EF2D9D31}"/>
              </a:ext>
            </a:extLst>
          </p:cNvPr>
          <p:cNvSpPr/>
          <p:nvPr/>
        </p:nvSpPr>
        <p:spPr>
          <a:xfrm>
            <a:off x="4100944" y="3751082"/>
            <a:ext cx="1570183" cy="134627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sz="1100" dirty="0"/>
              <a:t>MANAGES</a:t>
            </a:r>
          </a:p>
        </p:txBody>
      </p:sp>
      <p:sp>
        <p:nvSpPr>
          <p:cNvPr id="7" name="Rectangle 6">
            <a:extLst>
              <a:ext uri="{FF2B5EF4-FFF2-40B4-BE49-F238E27FC236}">
                <a16:creationId xmlns:a16="http://schemas.microsoft.com/office/drawing/2014/main" id="{E595902F-B6B7-460F-9BBA-FA375CA89FFB}"/>
              </a:ext>
            </a:extLst>
          </p:cNvPr>
          <p:cNvSpPr/>
          <p:nvPr/>
        </p:nvSpPr>
        <p:spPr>
          <a:xfrm>
            <a:off x="7139709" y="4008049"/>
            <a:ext cx="1570183" cy="81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dirty="0"/>
              <a:t>STUDENT</a:t>
            </a:r>
          </a:p>
        </p:txBody>
      </p:sp>
      <p:sp>
        <p:nvSpPr>
          <p:cNvPr id="8" name="Oval 7">
            <a:extLst>
              <a:ext uri="{FF2B5EF4-FFF2-40B4-BE49-F238E27FC236}">
                <a16:creationId xmlns:a16="http://schemas.microsoft.com/office/drawing/2014/main" id="{A7AFF7E4-D9D2-43A5-B629-CFEFACA1740A}"/>
              </a:ext>
            </a:extLst>
          </p:cNvPr>
          <p:cNvSpPr/>
          <p:nvPr/>
        </p:nvSpPr>
        <p:spPr>
          <a:xfrm>
            <a:off x="7426036" y="2382982"/>
            <a:ext cx="1182255" cy="7296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dirty="0"/>
              <a:t>ID</a:t>
            </a:r>
          </a:p>
        </p:txBody>
      </p:sp>
      <p:sp>
        <p:nvSpPr>
          <p:cNvPr id="9" name="Oval 8">
            <a:extLst>
              <a:ext uri="{FF2B5EF4-FFF2-40B4-BE49-F238E27FC236}">
                <a16:creationId xmlns:a16="http://schemas.microsoft.com/office/drawing/2014/main" id="{9151EA4E-A728-4621-9882-8241CEFBD80D}"/>
              </a:ext>
            </a:extLst>
          </p:cNvPr>
          <p:cNvSpPr/>
          <p:nvPr/>
        </p:nvSpPr>
        <p:spPr>
          <a:xfrm>
            <a:off x="8931563" y="2382981"/>
            <a:ext cx="1182255" cy="7296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dirty="0"/>
              <a:t>NAME</a:t>
            </a:r>
          </a:p>
        </p:txBody>
      </p:sp>
      <p:sp>
        <p:nvSpPr>
          <p:cNvPr id="10" name="Oval 9">
            <a:extLst>
              <a:ext uri="{FF2B5EF4-FFF2-40B4-BE49-F238E27FC236}">
                <a16:creationId xmlns:a16="http://schemas.microsoft.com/office/drawing/2014/main" id="{832A53FA-76C5-4148-8DBA-14A989252B1F}"/>
              </a:ext>
            </a:extLst>
          </p:cNvPr>
          <p:cNvSpPr/>
          <p:nvPr/>
        </p:nvSpPr>
        <p:spPr>
          <a:xfrm>
            <a:off x="10520217" y="2382981"/>
            <a:ext cx="1182255" cy="7296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dirty="0"/>
              <a:t>Ph no</a:t>
            </a:r>
          </a:p>
        </p:txBody>
      </p:sp>
      <p:sp>
        <p:nvSpPr>
          <p:cNvPr id="11" name="Oval 10">
            <a:extLst>
              <a:ext uri="{FF2B5EF4-FFF2-40B4-BE49-F238E27FC236}">
                <a16:creationId xmlns:a16="http://schemas.microsoft.com/office/drawing/2014/main" id="{491278BD-8E73-4944-84FD-FC562FD49E1E}"/>
              </a:ext>
            </a:extLst>
          </p:cNvPr>
          <p:cNvSpPr/>
          <p:nvPr/>
        </p:nvSpPr>
        <p:spPr>
          <a:xfrm>
            <a:off x="10534072" y="3427809"/>
            <a:ext cx="1228437" cy="812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dirty="0"/>
              <a:t>ADDRESS</a:t>
            </a:r>
          </a:p>
        </p:txBody>
      </p:sp>
      <p:sp>
        <p:nvSpPr>
          <p:cNvPr id="12" name="Oval 11">
            <a:extLst>
              <a:ext uri="{FF2B5EF4-FFF2-40B4-BE49-F238E27FC236}">
                <a16:creationId xmlns:a16="http://schemas.microsoft.com/office/drawing/2014/main" id="{B6587FDC-2313-4BAA-948B-569E483C64D8}"/>
              </a:ext>
            </a:extLst>
          </p:cNvPr>
          <p:cNvSpPr/>
          <p:nvPr/>
        </p:nvSpPr>
        <p:spPr>
          <a:xfrm>
            <a:off x="10580254" y="4645891"/>
            <a:ext cx="1182255" cy="812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dirty="0"/>
              <a:t>GENDER</a:t>
            </a:r>
          </a:p>
        </p:txBody>
      </p:sp>
      <p:sp>
        <p:nvSpPr>
          <p:cNvPr id="13" name="Oval 12">
            <a:extLst>
              <a:ext uri="{FF2B5EF4-FFF2-40B4-BE49-F238E27FC236}">
                <a16:creationId xmlns:a16="http://schemas.microsoft.com/office/drawing/2014/main" id="{A8B52086-BAFD-4605-8906-715FCF1EC0A2}"/>
              </a:ext>
            </a:extLst>
          </p:cNvPr>
          <p:cNvSpPr/>
          <p:nvPr/>
        </p:nvSpPr>
        <p:spPr>
          <a:xfrm>
            <a:off x="10668000" y="5800436"/>
            <a:ext cx="1228437" cy="812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dirty="0"/>
              <a:t>DOB</a:t>
            </a:r>
          </a:p>
        </p:txBody>
      </p:sp>
      <p:sp>
        <p:nvSpPr>
          <p:cNvPr id="14" name="Oval 13">
            <a:extLst>
              <a:ext uri="{FF2B5EF4-FFF2-40B4-BE49-F238E27FC236}">
                <a16:creationId xmlns:a16="http://schemas.microsoft.com/office/drawing/2014/main" id="{BE8F57F3-7DED-4BB8-A5E5-ABB28268BF65}"/>
              </a:ext>
            </a:extLst>
          </p:cNvPr>
          <p:cNvSpPr/>
          <p:nvPr/>
        </p:nvSpPr>
        <p:spPr>
          <a:xfrm>
            <a:off x="9111927" y="5818909"/>
            <a:ext cx="1182255" cy="812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dirty="0"/>
              <a:t>DATE</a:t>
            </a:r>
          </a:p>
        </p:txBody>
      </p:sp>
      <p:sp>
        <p:nvSpPr>
          <p:cNvPr id="15" name="Oval 14">
            <a:extLst>
              <a:ext uri="{FF2B5EF4-FFF2-40B4-BE49-F238E27FC236}">
                <a16:creationId xmlns:a16="http://schemas.microsoft.com/office/drawing/2014/main" id="{DB818622-4ABD-4624-A56B-9EA94D0DB318}"/>
              </a:ext>
            </a:extLst>
          </p:cNvPr>
          <p:cNvSpPr/>
          <p:nvPr/>
        </p:nvSpPr>
        <p:spPr>
          <a:xfrm>
            <a:off x="7742763" y="5860473"/>
            <a:ext cx="1182255" cy="7296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dirty="0"/>
              <a:t>TIME</a:t>
            </a:r>
          </a:p>
        </p:txBody>
      </p:sp>
      <p:cxnSp>
        <p:nvCxnSpPr>
          <p:cNvPr id="16" name="Straight Connector 15">
            <a:extLst>
              <a:ext uri="{FF2B5EF4-FFF2-40B4-BE49-F238E27FC236}">
                <a16:creationId xmlns:a16="http://schemas.microsoft.com/office/drawing/2014/main" id="{6988C857-D716-41ED-92DC-7DE75D7CB6E5}"/>
              </a:ext>
            </a:extLst>
          </p:cNvPr>
          <p:cNvCxnSpPr/>
          <p:nvPr/>
        </p:nvCxnSpPr>
        <p:spPr>
          <a:xfrm flipV="1">
            <a:off x="7742763" y="3112654"/>
            <a:ext cx="182037" cy="905164"/>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2B30EA8-DCEA-4A0E-828F-A02C47F6A21E}"/>
              </a:ext>
            </a:extLst>
          </p:cNvPr>
          <p:cNvCxnSpPr>
            <a:stCxn id="6" idx="0"/>
            <a:endCxn id="8" idx="3"/>
          </p:cNvCxnSpPr>
          <p:nvPr/>
        </p:nvCxnSpPr>
        <p:spPr>
          <a:xfrm flipV="1">
            <a:off x="7924801" y="3005796"/>
            <a:ext cx="1179899" cy="1002253"/>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F8B7BC70-A64E-44A1-AE5D-4D0D8230DD53}"/>
              </a:ext>
            </a:extLst>
          </p:cNvPr>
          <p:cNvCxnSpPr>
            <a:endCxn id="9" idx="3"/>
          </p:cNvCxnSpPr>
          <p:nvPr/>
        </p:nvCxnSpPr>
        <p:spPr>
          <a:xfrm flipV="1">
            <a:off x="8461688" y="3005796"/>
            <a:ext cx="2231666" cy="101202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7275F9-7D73-4ED5-8130-50C7A2BF474B}"/>
              </a:ext>
            </a:extLst>
          </p:cNvPr>
          <p:cNvCxnSpPr>
            <a:endCxn id="10" idx="2"/>
          </p:cNvCxnSpPr>
          <p:nvPr/>
        </p:nvCxnSpPr>
        <p:spPr>
          <a:xfrm flipV="1">
            <a:off x="8703553" y="3834209"/>
            <a:ext cx="1830519" cy="4064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4A735E06-4E9C-4D46-947E-1893B50B95A7}"/>
              </a:ext>
            </a:extLst>
          </p:cNvPr>
          <p:cNvCxnSpPr>
            <a:endCxn id="11" idx="2"/>
          </p:cNvCxnSpPr>
          <p:nvPr/>
        </p:nvCxnSpPr>
        <p:spPr>
          <a:xfrm>
            <a:off x="8724018" y="4640632"/>
            <a:ext cx="1856236" cy="411659"/>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5C2E676B-FF04-4DDD-BDD0-3449F08CB5AC}"/>
              </a:ext>
            </a:extLst>
          </p:cNvPr>
          <p:cNvCxnSpPr>
            <a:endCxn id="12" idx="1"/>
          </p:cNvCxnSpPr>
          <p:nvPr/>
        </p:nvCxnSpPr>
        <p:spPr>
          <a:xfrm>
            <a:off x="8608291" y="4844711"/>
            <a:ext cx="2239609" cy="107475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C62C272-EF23-4389-98BE-2D38D135DAE0}"/>
              </a:ext>
            </a:extLst>
          </p:cNvPr>
          <p:cNvCxnSpPr/>
          <p:nvPr/>
        </p:nvCxnSpPr>
        <p:spPr>
          <a:xfrm>
            <a:off x="8248073" y="4846231"/>
            <a:ext cx="1182254" cy="101424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E1B5F5F-E7A5-40C6-90B0-73ED0E0873D2}"/>
              </a:ext>
            </a:extLst>
          </p:cNvPr>
          <p:cNvCxnSpPr>
            <a:endCxn id="14" idx="0"/>
          </p:cNvCxnSpPr>
          <p:nvPr/>
        </p:nvCxnSpPr>
        <p:spPr>
          <a:xfrm>
            <a:off x="7742763" y="4830618"/>
            <a:ext cx="591128" cy="102985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02D3D85-EF80-4F24-B848-E34293322823}"/>
              </a:ext>
            </a:extLst>
          </p:cNvPr>
          <p:cNvCxnSpPr>
            <a:stCxn id="4" idx="3"/>
            <a:endCxn id="5" idx="1"/>
          </p:cNvCxnSpPr>
          <p:nvPr/>
        </p:nvCxnSpPr>
        <p:spPr>
          <a:xfrm flipH="1">
            <a:off x="2802170" y="4419851"/>
            <a:ext cx="1259243" cy="436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96FBCC0-D2B8-4C73-9B00-1418D76A71DE}"/>
              </a:ext>
            </a:extLst>
          </p:cNvPr>
          <p:cNvCxnSpPr>
            <a:stCxn id="5" idx="3"/>
            <a:endCxn id="6" idx="1"/>
          </p:cNvCxnSpPr>
          <p:nvPr/>
        </p:nvCxnSpPr>
        <p:spPr>
          <a:xfrm flipV="1">
            <a:off x="5671127" y="4414449"/>
            <a:ext cx="1468582" cy="976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3123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F97ECFB-DACC-452F-9FEE-FAB31476CEF0}"/>
              </a:ext>
            </a:extLst>
          </p:cNvPr>
          <p:cNvSpPr>
            <a:spLocks noGrp="1"/>
          </p:cNvSpPr>
          <p:nvPr>
            <p:ph idx="1"/>
          </p:nvPr>
        </p:nvSpPr>
        <p:spPr>
          <a:xfrm>
            <a:off x="828431" y="1659548"/>
            <a:ext cx="10603522" cy="4585799"/>
          </a:xfrm>
        </p:spPr>
        <p:txBody>
          <a:bodyPr vert="horz" lIns="91440" tIns="45720" rIns="91440" bIns="45720" rtlCol="0" anchor="t">
            <a:normAutofit/>
          </a:bodyPr>
          <a:lstStyle/>
          <a:p>
            <a:pPr marL="0" indent="0">
              <a:buNone/>
            </a:pPr>
            <a:endParaRPr lang="en-US" dirty="0">
              <a:cs typeface="Calibri"/>
            </a:endParaRPr>
          </a:p>
        </p:txBody>
      </p:sp>
      <p:sp>
        <p:nvSpPr>
          <p:cNvPr id="6" name="Title 1">
            <a:extLst>
              <a:ext uri="{FF2B5EF4-FFF2-40B4-BE49-F238E27FC236}">
                <a16:creationId xmlns:a16="http://schemas.microsoft.com/office/drawing/2014/main" id="{1D8C1B04-5148-4BC3-A1AB-9A9FF2792420}"/>
              </a:ext>
            </a:extLst>
          </p:cNvPr>
          <p:cNvSpPr>
            <a:spLocks noGrp="1"/>
          </p:cNvSpPr>
          <p:nvPr/>
        </p:nvSpPr>
        <p:spPr>
          <a:xfrm>
            <a:off x="680321" y="753228"/>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IN" b="1" u="sng" dirty="0">
                <a:solidFill>
                  <a:schemeClr val="accent2"/>
                </a:solidFill>
                <a:latin typeface="Times New Roman"/>
                <a:cs typeface="Times New Roman"/>
              </a:rPr>
              <a:t>USE CASE DIAGRAM</a:t>
            </a:r>
            <a:endParaRPr lang="en-IN" b="1" u="sng">
              <a:solidFill>
                <a:schemeClr val="accent2"/>
              </a:solidFill>
              <a:latin typeface="Times New Roman"/>
              <a:cs typeface="Times New Roman"/>
            </a:endParaRPr>
          </a:p>
        </p:txBody>
      </p:sp>
      <p:sp>
        <p:nvSpPr>
          <p:cNvPr id="7" name="Content Placeholder 2">
            <a:extLst>
              <a:ext uri="{FF2B5EF4-FFF2-40B4-BE49-F238E27FC236}">
                <a16:creationId xmlns:a16="http://schemas.microsoft.com/office/drawing/2014/main" id="{E4D0A374-8198-493E-9A27-A8A0A8BAAEC8}"/>
              </a:ext>
            </a:extLst>
          </p:cNvPr>
          <p:cNvSpPr>
            <a:spLocks noGrp="1"/>
          </p:cNvSpPr>
          <p:nvPr/>
        </p:nvSpPr>
        <p:spPr>
          <a:xfrm>
            <a:off x="987898" y="6453888"/>
            <a:ext cx="9613861" cy="31400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IN" dirty="0"/>
              <a:t>Use case diagram between Admin and Student</a:t>
            </a:r>
          </a:p>
        </p:txBody>
      </p:sp>
      <p:sp>
        <p:nvSpPr>
          <p:cNvPr id="8" name="Flowchart: Connector 7">
            <a:extLst>
              <a:ext uri="{FF2B5EF4-FFF2-40B4-BE49-F238E27FC236}">
                <a16:creationId xmlns:a16="http://schemas.microsoft.com/office/drawing/2014/main" id="{CAD785F7-983C-489A-BCEC-78B810F51B8F}"/>
              </a:ext>
            </a:extLst>
          </p:cNvPr>
          <p:cNvSpPr/>
          <p:nvPr/>
        </p:nvSpPr>
        <p:spPr>
          <a:xfrm>
            <a:off x="1330036" y="2955636"/>
            <a:ext cx="637309" cy="61883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IN"/>
          </a:p>
        </p:txBody>
      </p:sp>
      <p:cxnSp>
        <p:nvCxnSpPr>
          <p:cNvPr id="9" name="Straight Connector 8">
            <a:extLst>
              <a:ext uri="{FF2B5EF4-FFF2-40B4-BE49-F238E27FC236}">
                <a16:creationId xmlns:a16="http://schemas.microsoft.com/office/drawing/2014/main" id="{4E16BFE0-0D73-42FA-B70B-628CA58B7DED}"/>
              </a:ext>
            </a:extLst>
          </p:cNvPr>
          <p:cNvCxnSpPr>
            <a:cxnSpLocks/>
            <a:stCxn id="4" idx="4"/>
          </p:cNvCxnSpPr>
          <p:nvPr/>
        </p:nvCxnSpPr>
        <p:spPr>
          <a:xfrm flipH="1">
            <a:off x="1648690" y="3574473"/>
            <a:ext cx="1" cy="117709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E78E108-D92D-4ADE-92BE-BE1E41E4C29D}"/>
              </a:ext>
            </a:extLst>
          </p:cNvPr>
          <p:cNvCxnSpPr/>
          <p:nvPr/>
        </p:nvCxnSpPr>
        <p:spPr>
          <a:xfrm flipH="1">
            <a:off x="1228436" y="4027150"/>
            <a:ext cx="415637" cy="240049"/>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03E7233-65F7-41B6-B433-615EB24ABB82}"/>
              </a:ext>
            </a:extLst>
          </p:cNvPr>
          <p:cNvCxnSpPr/>
          <p:nvPr/>
        </p:nvCxnSpPr>
        <p:spPr>
          <a:xfrm>
            <a:off x="1639455" y="4027150"/>
            <a:ext cx="429490" cy="240049"/>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A123DEB-23DA-4400-91B7-DF86537A5B83}"/>
              </a:ext>
            </a:extLst>
          </p:cNvPr>
          <p:cNvCxnSpPr/>
          <p:nvPr/>
        </p:nvCxnSpPr>
        <p:spPr>
          <a:xfrm flipH="1">
            <a:off x="1334653" y="4765422"/>
            <a:ext cx="314037" cy="29556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EA5F8C81-2197-4D24-8E66-60477946F978}"/>
              </a:ext>
            </a:extLst>
          </p:cNvPr>
          <p:cNvCxnSpPr/>
          <p:nvPr/>
        </p:nvCxnSpPr>
        <p:spPr>
          <a:xfrm>
            <a:off x="1639455" y="4779276"/>
            <a:ext cx="327890" cy="295564"/>
          </a:xfrm>
          <a:prstGeom prst="line">
            <a:avLst/>
          </a:prstGeom>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C1AD00B0-FBB5-43A1-86B8-31AF522FD724}"/>
              </a:ext>
            </a:extLst>
          </p:cNvPr>
          <p:cNvSpPr/>
          <p:nvPr/>
        </p:nvSpPr>
        <p:spPr>
          <a:xfrm>
            <a:off x="4140275" y="1904194"/>
            <a:ext cx="3446865" cy="434703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IN"/>
          </a:p>
        </p:txBody>
      </p:sp>
      <p:sp>
        <p:nvSpPr>
          <p:cNvPr id="15" name="Oval 14">
            <a:extLst>
              <a:ext uri="{FF2B5EF4-FFF2-40B4-BE49-F238E27FC236}">
                <a16:creationId xmlns:a16="http://schemas.microsoft.com/office/drawing/2014/main" id="{C5B58BC8-4022-470D-AA1A-95F2BA55B82A}"/>
              </a:ext>
            </a:extLst>
          </p:cNvPr>
          <p:cNvSpPr/>
          <p:nvPr/>
        </p:nvSpPr>
        <p:spPr>
          <a:xfrm>
            <a:off x="5024089" y="2129730"/>
            <a:ext cx="1537246" cy="82590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dirty="0"/>
              <a:t>Add Student record</a:t>
            </a:r>
          </a:p>
        </p:txBody>
      </p:sp>
      <p:sp>
        <p:nvSpPr>
          <p:cNvPr id="16" name="Oval 15">
            <a:extLst>
              <a:ext uri="{FF2B5EF4-FFF2-40B4-BE49-F238E27FC236}">
                <a16:creationId xmlns:a16="http://schemas.microsoft.com/office/drawing/2014/main" id="{9576F1DE-65D9-422B-81E4-17E85117B612}"/>
              </a:ext>
            </a:extLst>
          </p:cNvPr>
          <p:cNvSpPr/>
          <p:nvPr/>
        </p:nvSpPr>
        <p:spPr>
          <a:xfrm>
            <a:off x="5100183" y="3133125"/>
            <a:ext cx="1537246" cy="9003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dirty="0"/>
              <a:t>Update student record</a:t>
            </a:r>
          </a:p>
        </p:txBody>
      </p:sp>
      <p:sp>
        <p:nvSpPr>
          <p:cNvPr id="17" name="Oval 16">
            <a:extLst>
              <a:ext uri="{FF2B5EF4-FFF2-40B4-BE49-F238E27FC236}">
                <a16:creationId xmlns:a16="http://schemas.microsoft.com/office/drawing/2014/main" id="{8860D0C0-1CF9-429A-8A6F-AB0F72DB9CE8}"/>
              </a:ext>
            </a:extLst>
          </p:cNvPr>
          <p:cNvSpPr/>
          <p:nvPr/>
        </p:nvSpPr>
        <p:spPr>
          <a:xfrm>
            <a:off x="5171641" y="5178740"/>
            <a:ext cx="1469075" cy="82590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dirty="0"/>
              <a:t>Search student record</a:t>
            </a:r>
          </a:p>
        </p:txBody>
      </p:sp>
      <p:sp>
        <p:nvSpPr>
          <p:cNvPr id="18" name="Oval 17">
            <a:extLst>
              <a:ext uri="{FF2B5EF4-FFF2-40B4-BE49-F238E27FC236}">
                <a16:creationId xmlns:a16="http://schemas.microsoft.com/office/drawing/2014/main" id="{88AC24D1-38F5-4092-99AC-A1CA2FABECCA}"/>
              </a:ext>
            </a:extLst>
          </p:cNvPr>
          <p:cNvSpPr/>
          <p:nvPr/>
        </p:nvSpPr>
        <p:spPr>
          <a:xfrm>
            <a:off x="5201783" y="4162399"/>
            <a:ext cx="1408793" cy="8744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dirty="0"/>
              <a:t>Delete student record</a:t>
            </a:r>
          </a:p>
        </p:txBody>
      </p:sp>
      <p:sp>
        <p:nvSpPr>
          <p:cNvPr id="19" name="Flowchart: Connector 18">
            <a:extLst>
              <a:ext uri="{FF2B5EF4-FFF2-40B4-BE49-F238E27FC236}">
                <a16:creationId xmlns:a16="http://schemas.microsoft.com/office/drawing/2014/main" id="{36D6105F-D094-4440-BF05-7010B07330BB}"/>
              </a:ext>
            </a:extLst>
          </p:cNvPr>
          <p:cNvSpPr/>
          <p:nvPr/>
        </p:nvSpPr>
        <p:spPr>
          <a:xfrm>
            <a:off x="9310254" y="2955636"/>
            <a:ext cx="674255" cy="61883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IN"/>
          </a:p>
        </p:txBody>
      </p:sp>
      <p:cxnSp>
        <p:nvCxnSpPr>
          <p:cNvPr id="20" name="Straight Connector 19">
            <a:extLst>
              <a:ext uri="{FF2B5EF4-FFF2-40B4-BE49-F238E27FC236}">
                <a16:creationId xmlns:a16="http://schemas.microsoft.com/office/drawing/2014/main" id="{2A8744E7-2B2B-4EBA-81DD-08106EEDB73A}"/>
              </a:ext>
            </a:extLst>
          </p:cNvPr>
          <p:cNvCxnSpPr>
            <a:stCxn id="21" idx="4"/>
          </p:cNvCxnSpPr>
          <p:nvPr/>
        </p:nvCxnSpPr>
        <p:spPr>
          <a:xfrm>
            <a:off x="9647382" y="3574473"/>
            <a:ext cx="30626" cy="1449362"/>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8DEC54F-B442-4E00-BCC6-2A269F500AB0}"/>
              </a:ext>
            </a:extLst>
          </p:cNvPr>
          <p:cNvCxnSpPr>
            <a:cxnSpLocks/>
          </p:cNvCxnSpPr>
          <p:nvPr/>
        </p:nvCxnSpPr>
        <p:spPr>
          <a:xfrm flipH="1">
            <a:off x="9227128" y="4027150"/>
            <a:ext cx="420253" cy="44109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372C5D98-A0F2-465C-A744-65B8E023D38D}"/>
              </a:ext>
            </a:extLst>
          </p:cNvPr>
          <p:cNvCxnSpPr>
            <a:cxnSpLocks/>
          </p:cNvCxnSpPr>
          <p:nvPr/>
        </p:nvCxnSpPr>
        <p:spPr>
          <a:xfrm>
            <a:off x="9647381" y="4009725"/>
            <a:ext cx="450881" cy="41818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B6CA032-0B7D-48B7-80F2-5EB59EE28A38}"/>
              </a:ext>
            </a:extLst>
          </p:cNvPr>
          <p:cNvCxnSpPr/>
          <p:nvPr/>
        </p:nvCxnSpPr>
        <p:spPr>
          <a:xfrm flipH="1">
            <a:off x="9310254" y="5036919"/>
            <a:ext cx="367754" cy="36635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629A6A1-DE89-4E6D-BC12-6E6B15A91C84}"/>
              </a:ext>
            </a:extLst>
          </p:cNvPr>
          <p:cNvCxnSpPr>
            <a:cxnSpLocks/>
          </p:cNvCxnSpPr>
          <p:nvPr/>
        </p:nvCxnSpPr>
        <p:spPr>
          <a:xfrm>
            <a:off x="9678008" y="5036919"/>
            <a:ext cx="306501" cy="34641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B2D92772-854A-4A12-8C04-5F5405581365}"/>
              </a:ext>
            </a:extLst>
          </p:cNvPr>
          <p:cNvCxnSpPr/>
          <p:nvPr/>
        </p:nvCxnSpPr>
        <p:spPr>
          <a:xfrm flipV="1">
            <a:off x="2425999" y="2577532"/>
            <a:ext cx="2432328" cy="527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C1B0DCA-2C5C-4FE6-B51E-60D4D600747B}"/>
              </a:ext>
            </a:extLst>
          </p:cNvPr>
          <p:cNvCxnSpPr/>
          <p:nvPr/>
        </p:nvCxnSpPr>
        <p:spPr>
          <a:xfrm flipV="1">
            <a:off x="2436699" y="3574473"/>
            <a:ext cx="2458574" cy="83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8EEB66A-F363-48D3-9D44-1E6801DD4F32}"/>
              </a:ext>
            </a:extLst>
          </p:cNvPr>
          <p:cNvCxnSpPr/>
          <p:nvPr/>
        </p:nvCxnSpPr>
        <p:spPr>
          <a:xfrm>
            <a:off x="2513992" y="4211013"/>
            <a:ext cx="2510097" cy="407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6568011-85C1-4472-AE64-045F82C3CC00}"/>
              </a:ext>
            </a:extLst>
          </p:cNvPr>
          <p:cNvCxnSpPr/>
          <p:nvPr/>
        </p:nvCxnSpPr>
        <p:spPr>
          <a:xfrm>
            <a:off x="2513992" y="4886424"/>
            <a:ext cx="2458574" cy="662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66B68CA-0E82-4D2C-91AA-13DA3898581B}"/>
              </a:ext>
            </a:extLst>
          </p:cNvPr>
          <p:cNvCxnSpPr/>
          <p:nvPr/>
        </p:nvCxnSpPr>
        <p:spPr>
          <a:xfrm>
            <a:off x="6722862" y="2577532"/>
            <a:ext cx="2280891" cy="682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8301787-5687-4A1E-ABEE-D1F9119A43F1}"/>
              </a:ext>
            </a:extLst>
          </p:cNvPr>
          <p:cNvCxnSpPr/>
          <p:nvPr/>
        </p:nvCxnSpPr>
        <p:spPr>
          <a:xfrm>
            <a:off x="6842339" y="3574473"/>
            <a:ext cx="2052279" cy="351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1C1DA53-C522-43BC-81ED-D3368A3CC414}"/>
              </a:ext>
            </a:extLst>
          </p:cNvPr>
          <p:cNvCxnSpPr/>
          <p:nvPr/>
        </p:nvCxnSpPr>
        <p:spPr>
          <a:xfrm flipV="1">
            <a:off x="6842339" y="4618182"/>
            <a:ext cx="2052279" cy="77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432529EE-669F-4BFE-BD8E-65EFD1A02734}"/>
              </a:ext>
            </a:extLst>
          </p:cNvPr>
          <p:cNvSpPr/>
          <p:nvPr/>
        </p:nvSpPr>
        <p:spPr>
          <a:xfrm>
            <a:off x="1008292" y="5384611"/>
            <a:ext cx="1199199" cy="496373"/>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dirty="0"/>
              <a:t>ADMIN</a:t>
            </a:r>
          </a:p>
        </p:txBody>
      </p:sp>
      <p:sp>
        <p:nvSpPr>
          <p:cNvPr id="33" name="Rectangle 32">
            <a:extLst>
              <a:ext uri="{FF2B5EF4-FFF2-40B4-BE49-F238E27FC236}">
                <a16:creationId xmlns:a16="http://schemas.microsoft.com/office/drawing/2014/main" id="{F5836854-0825-4A75-B330-9906CC9C1F12}"/>
              </a:ext>
            </a:extLst>
          </p:cNvPr>
          <p:cNvSpPr/>
          <p:nvPr/>
        </p:nvSpPr>
        <p:spPr>
          <a:xfrm>
            <a:off x="9070109" y="5622826"/>
            <a:ext cx="1560958" cy="55837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IN" dirty="0"/>
              <a:t>STUDENT</a:t>
            </a:r>
          </a:p>
        </p:txBody>
      </p:sp>
    </p:spTree>
    <p:extLst>
      <p:ext uri="{BB962C8B-B14F-4D97-AF65-F5344CB8AC3E}">
        <p14:creationId xmlns:p14="http://schemas.microsoft.com/office/powerpoint/2010/main" val="2965243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8894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938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714895"/>
            <a:ext cx="10957561" cy="1446414"/>
          </a:xfrm>
        </p:spPr>
        <p:txBody>
          <a:bodyPr>
            <a:normAutofit fontScale="90000"/>
          </a:bodyPr>
          <a:lstStyle/>
          <a:p>
            <a:br>
              <a:rPr lang="en-IN" sz="36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br>
            <a:r>
              <a:rPr lang="en-IN" sz="36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TECHNOLOGY OVERVIEW</a:t>
            </a:r>
            <a:br>
              <a:rPr lang="en-US" sz="36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br>
            <a:endParaRPr lang="en-US" sz="36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838199" y="2269374"/>
            <a:ext cx="10749743" cy="4979323"/>
          </a:xfrm>
        </p:spPr>
        <p:txBody>
          <a:bodyPr/>
          <a:lstStyle/>
          <a:p>
            <a:pPr marL="0" indent="0">
              <a:buNone/>
            </a:pPr>
            <a:r>
              <a:rPr lang="en-IN" b="1" dirty="0">
                <a:latin typeface="Adobe Hebrew" panose="02040503050201020203" pitchFamily="18" charset="-79"/>
                <a:ea typeface="Times New Roman" panose="02020603050405020304" pitchFamily="18" charset="0"/>
                <a:cs typeface="Adobe Hebrew" panose="02040503050201020203" pitchFamily="18" charset="-79"/>
              </a:rPr>
              <a:t>The technology selected for implementing Student Information Management System is PYTHON/MYSQL .The development was done in a ‘windows’ environment using </a:t>
            </a:r>
            <a:r>
              <a:rPr lang="en-IN" b="1" dirty="0" err="1">
                <a:latin typeface="Adobe Hebrew" panose="02040503050201020203" pitchFamily="18" charset="-79"/>
                <a:ea typeface="Times New Roman" panose="02020603050405020304" pitchFamily="18" charset="0"/>
                <a:cs typeface="Adobe Hebrew" panose="02040503050201020203" pitchFamily="18" charset="-79"/>
              </a:rPr>
              <a:t>PYcharm</a:t>
            </a:r>
            <a:r>
              <a:rPr lang="en-IN" b="1" dirty="0">
                <a:latin typeface="Adobe Hebrew" panose="02040503050201020203" pitchFamily="18" charset="-79"/>
                <a:ea typeface="Times New Roman" panose="02020603050405020304" pitchFamily="18" charset="0"/>
                <a:cs typeface="Adobe Hebrew" panose="02040503050201020203" pitchFamily="18" charset="-79"/>
              </a:rPr>
              <a:t> </a:t>
            </a:r>
            <a:r>
              <a:rPr lang="en-IN" dirty="0"/>
              <a:t>IDE and MYSQL database.</a:t>
            </a:r>
            <a:endParaRPr lang="en-US" dirty="0"/>
          </a:p>
          <a:p>
            <a:pPr marL="0" indent="0">
              <a:buNone/>
            </a:pPr>
            <a:endParaRPr lang="en-US" dirty="0"/>
          </a:p>
        </p:txBody>
      </p:sp>
    </p:spTree>
    <p:extLst>
      <p:ext uri="{BB962C8B-B14F-4D97-AF65-F5344CB8AC3E}">
        <p14:creationId xmlns:p14="http://schemas.microsoft.com/office/powerpoint/2010/main" val="927223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5021494"/>
          </a:xfrm>
        </p:spPr>
        <p:txBody>
          <a:bodyPr>
            <a:normAutofit/>
          </a:bodyPr>
          <a:lstStyle/>
          <a:p>
            <a:pPr>
              <a:lnSpc>
                <a:spcPct val="230000"/>
              </a:lnSpc>
              <a:buFont typeface="Wingdings" panose="05000000000000000000" pitchFamily="2" charset="2"/>
              <a:buChar char="Ø"/>
            </a:pPr>
            <a:r>
              <a:rPr lang="en-US" sz="2100" b="1" i="1" dirty="0"/>
              <a:t>Report Management</a:t>
            </a:r>
          </a:p>
          <a:p>
            <a:pPr>
              <a:lnSpc>
                <a:spcPct val="230000"/>
              </a:lnSpc>
              <a:buFont typeface="Wingdings" panose="05000000000000000000" pitchFamily="2" charset="2"/>
              <a:buChar char="Ø"/>
            </a:pPr>
            <a:r>
              <a:rPr lang="en-US" sz="2100" b="1" i="1" dirty="0"/>
              <a:t>Automatic Timetable Generator </a:t>
            </a:r>
          </a:p>
          <a:p>
            <a:pPr>
              <a:lnSpc>
                <a:spcPct val="230000"/>
              </a:lnSpc>
              <a:buFont typeface="Wingdings" panose="05000000000000000000" pitchFamily="2" charset="2"/>
              <a:buChar char="Ø"/>
            </a:pPr>
            <a:r>
              <a:rPr lang="en-US" sz="2100" b="1" i="1" dirty="0"/>
              <a:t>School Event Calendar		</a:t>
            </a:r>
          </a:p>
          <a:p>
            <a:pPr>
              <a:lnSpc>
                <a:spcPct val="230000"/>
              </a:lnSpc>
              <a:buFont typeface="Wingdings" panose="05000000000000000000" pitchFamily="2" charset="2"/>
              <a:buChar char="Ø"/>
            </a:pPr>
            <a:r>
              <a:rPr lang="en-US" sz="2100" b="1" i="1" dirty="0"/>
              <a:t>Effortless Assignment Management</a:t>
            </a:r>
          </a:p>
          <a:p>
            <a:pPr>
              <a:lnSpc>
                <a:spcPct val="230000"/>
              </a:lnSpc>
              <a:buFont typeface="Wingdings" panose="05000000000000000000" pitchFamily="2" charset="2"/>
              <a:buChar char="Ø"/>
            </a:pPr>
            <a:r>
              <a:rPr lang="en-US" sz="2100" b="1" i="1" dirty="0"/>
              <a:t>Increased Data Security</a:t>
            </a:r>
          </a:p>
          <a:p>
            <a:endParaRPr lang="en-US" sz="2100" b="1" i="1" dirty="0"/>
          </a:p>
          <a:p>
            <a:pPr lvl="2"/>
            <a:endParaRPr lang="en-US" dirty="0"/>
          </a:p>
        </p:txBody>
      </p:sp>
      <p:sp>
        <p:nvSpPr>
          <p:cNvPr id="4" name="Title 1"/>
          <p:cNvSpPr>
            <a:spLocks noGrp="1"/>
          </p:cNvSpPr>
          <p:nvPr>
            <p:ph type="title"/>
          </p:nvPr>
        </p:nvSpPr>
        <p:spPr>
          <a:xfrm>
            <a:off x="838200" y="365126"/>
            <a:ext cx="10515600" cy="1156104"/>
          </a:xfrm>
        </p:spPr>
        <p:style>
          <a:lnRef idx="2">
            <a:schemeClr val="accent4"/>
          </a:lnRef>
          <a:fillRef idx="1">
            <a:schemeClr val="lt1"/>
          </a:fillRef>
          <a:effectRef idx="0">
            <a:schemeClr val="accent4"/>
          </a:effectRef>
          <a:fontRef idx="minor">
            <a:schemeClr val="dk1"/>
          </a:fontRef>
        </p:style>
        <p:txBody>
          <a:bodyPr>
            <a:normAutofit/>
          </a:bodyPr>
          <a:lstStyle/>
          <a:p>
            <a:r>
              <a:rPr lang="en-US" sz="36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Advantages:</a:t>
            </a:r>
          </a:p>
        </p:txBody>
      </p:sp>
    </p:spTree>
    <p:extLst>
      <p:ext uri="{BB962C8B-B14F-4D97-AF65-F5344CB8AC3E}">
        <p14:creationId xmlns:p14="http://schemas.microsoft.com/office/powerpoint/2010/main" val="112783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Disadvantages</a:t>
            </a:r>
          </a:p>
        </p:txBody>
      </p:sp>
      <p:sp>
        <p:nvSpPr>
          <p:cNvPr id="3" name="Content Placeholder 2"/>
          <p:cNvSpPr>
            <a:spLocks noGrp="1"/>
          </p:cNvSpPr>
          <p:nvPr>
            <p:ph idx="1"/>
          </p:nvPr>
        </p:nvSpPr>
        <p:spPr>
          <a:xfrm>
            <a:off x="838200" y="1592869"/>
            <a:ext cx="10515600" cy="4351338"/>
          </a:xfrm>
        </p:spPr>
        <p:txBody>
          <a:bodyPr/>
          <a:lstStyle/>
          <a:p>
            <a:pPr>
              <a:lnSpc>
                <a:spcPct val="200000"/>
              </a:lnSpc>
              <a:buFont typeface="Wingdings" panose="05000000000000000000" pitchFamily="2" charset="2"/>
              <a:buChar char="Ø"/>
            </a:pPr>
            <a:r>
              <a:rPr lang="en-IN" sz="2100" b="1" i="1" dirty="0"/>
              <a:t>Inconsistency in data entry and generate errors.</a:t>
            </a:r>
          </a:p>
          <a:p>
            <a:pPr>
              <a:lnSpc>
                <a:spcPct val="200000"/>
              </a:lnSpc>
              <a:buFont typeface="Wingdings" panose="05000000000000000000" pitchFamily="2" charset="2"/>
              <a:buChar char="Ø"/>
            </a:pPr>
            <a:r>
              <a:rPr lang="en-IN" sz="2100" b="1" i="1" dirty="0"/>
              <a:t>System is fully dependent on skilled individuals.</a:t>
            </a:r>
          </a:p>
          <a:p>
            <a:pPr>
              <a:lnSpc>
                <a:spcPct val="200000"/>
              </a:lnSpc>
              <a:buFont typeface="Wingdings" panose="05000000000000000000" pitchFamily="2" charset="2"/>
              <a:buChar char="Ø"/>
            </a:pPr>
            <a:r>
              <a:rPr lang="en-IN" sz="2100" b="1" i="1" dirty="0"/>
              <a:t>Time consuming and costly to produce reports.</a:t>
            </a:r>
          </a:p>
          <a:p>
            <a:pPr>
              <a:lnSpc>
                <a:spcPct val="200000"/>
              </a:lnSpc>
              <a:buFont typeface="Wingdings" panose="05000000000000000000" pitchFamily="2" charset="2"/>
              <a:buChar char="Ø"/>
            </a:pPr>
            <a:r>
              <a:rPr lang="en-IN" sz="2100" b="1" i="1" dirty="0"/>
              <a:t>Entry of false information</a:t>
            </a:r>
            <a:r>
              <a:rPr lang="en-IN" b="1" dirty="0"/>
              <a:t>.</a:t>
            </a:r>
          </a:p>
          <a:p>
            <a:endParaRPr lang="en-IN" dirty="0"/>
          </a:p>
        </p:txBody>
      </p:sp>
    </p:spTree>
    <p:extLst>
      <p:ext uri="{BB962C8B-B14F-4D97-AF65-F5344CB8AC3E}">
        <p14:creationId xmlns:p14="http://schemas.microsoft.com/office/powerpoint/2010/main" val="90132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9585" y="224444"/>
            <a:ext cx="10149166" cy="6742167"/>
          </a:xfrm>
          <a:prstGeom prst="rect">
            <a:avLst/>
          </a:prstGeom>
        </p:spPr>
        <p:txBody>
          <a:bodyPr wrap="square" lIns="91440" tIns="45720" rIns="91440" bIns="45720" anchor="t">
            <a:spAutoFit/>
          </a:bodyPr>
          <a:lstStyle/>
          <a:p>
            <a:pPr algn="ctr">
              <a:lnSpc>
                <a:spcPct val="150000"/>
              </a:lnSpc>
              <a:spcAft>
                <a:spcPts val="800"/>
              </a:spcAft>
            </a:pPr>
            <a:r>
              <a:rPr lang="en-IN" sz="36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FUTURE ENHANCEMENT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228600" indent="-228600">
              <a:lnSpc>
                <a:spcPct val="200000"/>
              </a:lnSpc>
              <a:spcBef>
                <a:spcPts val="1000"/>
              </a:spcBef>
              <a:spcAft>
                <a:spcPts val="800"/>
              </a:spcAft>
              <a:buFont typeface="Wingdings" panose="05000000000000000000" pitchFamily="2" charset="2"/>
              <a:buChar char="Ø"/>
            </a:pPr>
            <a:r>
              <a:rPr lang="en-IN" sz="2100" b="1" i="1" dirty="0"/>
              <a:t>The Student Management System can be enhanced to include some other functionality like marks , attendance management. </a:t>
            </a:r>
          </a:p>
          <a:p>
            <a:pPr marL="228600" indent="-228600">
              <a:lnSpc>
                <a:spcPct val="200000"/>
              </a:lnSpc>
              <a:spcBef>
                <a:spcPts val="1000"/>
              </a:spcBef>
              <a:spcAft>
                <a:spcPts val="800"/>
              </a:spcAft>
              <a:buFont typeface="Wingdings" panose="05000000000000000000" pitchFamily="2" charset="2"/>
              <a:buChar char="Ø"/>
            </a:pPr>
            <a:r>
              <a:rPr lang="en-IN" sz="2100" b="1" i="1" dirty="0"/>
              <a:t>Talent management of students based on their performance evaluation can be added. </a:t>
            </a:r>
          </a:p>
          <a:p>
            <a:pPr marL="228600" indent="-228600">
              <a:lnSpc>
                <a:spcPct val="200000"/>
              </a:lnSpc>
              <a:spcBef>
                <a:spcPts val="1000"/>
              </a:spcBef>
              <a:spcAft>
                <a:spcPts val="800"/>
              </a:spcAft>
              <a:buFont typeface="Wingdings" panose="05000000000000000000" pitchFamily="2" charset="2"/>
              <a:buChar char="Ø"/>
            </a:pPr>
            <a:r>
              <a:rPr lang="en-IN" sz="2100" b="1" i="1" dirty="0"/>
              <a:t> Social networking can also be added wherein students can interact with each other.</a:t>
            </a:r>
          </a:p>
          <a:p>
            <a:pPr marL="228600" indent="-228600">
              <a:lnSpc>
                <a:spcPct val="200000"/>
              </a:lnSpc>
              <a:spcBef>
                <a:spcPts val="1000"/>
              </a:spcBef>
              <a:spcAft>
                <a:spcPts val="800"/>
              </a:spcAft>
              <a:buFont typeface="Wingdings" panose="05000000000000000000" pitchFamily="2" charset="2"/>
              <a:buChar char="Ø"/>
            </a:pPr>
            <a:r>
              <a:rPr lang="en-IN" sz="2100" b="1" i="1"/>
              <a:t> Online class functionality can be added. </a:t>
            </a:r>
            <a:endParaRPr lang="en-IN" sz="2100" b="1" i="1">
              <a:cs typeface="Calibri"/>
            </a:endParaRPr>
          </a:p>
          <a:p>
            <a:pPr marL="228600" indent="-228600">
              <a:lnSpc>
                <a:spcPct val="200000"/>
              </a:lnSpc>
              <a:spcBef>
                <a:spcPts val="1000"/>
              </a:spcBef>
              <a:spcAft>
                <a:spcPts val="800"/>
              </a:spcAft>
              <a:buFont typeface="Wingdings" panose="05000000000000000000" pitchFamily="2" charset="2"/>
              <a:buChar char="Ø"/>
            </a:pPr>
            <a:r>
              <a:rPr lang="en-IN" sz="2100" b="1" i="1">
                <a:cs typeface="Calibri"/>
              </a:rPr>
              <a:t> Can be made available for all OS.</a:t>
            </a:r>
            <a:endParaRPr lang="en-IN" sz="2100" b="1" i="1" dirty="0">
              <a:cs typeface="Calibri" panose="020F0502020204030204"/>
            </a:endParaRPr>
          </a:p>
          <a:p>
            <a:pPr>
              <a:lnSpc>
                <a:spcPct val="200000"/>
              </a:lnSpc>
              <a:spcBef>
                <a:spcPts val="1000"/>
              </a:spcBef>
              <a:spcAft>
                <a:spcPts val="800"/>
              </a:spcAft>
            </a:pPr>
            <a:endParaRPr lang="en-IN" sz="2100" b="1" i="1" dirty="0">
              <a:cs typeface="Calibri" panose="020F0502020204030204"/>
            </a:endParaRPr>
          </a:p>
        </p:txBody>
      </p:sp>
    </p:spTree>
    <p:extLst>
      <p:ext uri="{BB962C8B-B14F-4D97-AF65-F5344CB8AC3E}">
        <p14:creationId xmlns:p14="http://schemas.microsoft.com/office/powerpoint/2010/main" val="2802441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6087" y="839585"/>
            <a:ext cx="8869680" cy="4231928"/>
          </a:xfrm>
          <a:prstGeom prst="rect">
            <a:avLst/>
          </a:prstGeom>
        </p:spPr>
        <p:txBody>
          <a:bodyPr wrap="square">
            <a:spAutoFit/>
          </a:bodyPr>
          <a:lstStyle/>
          <a:p>
            <a:pPr marL="228600" indent="-228600">
              <a:lnSpc>
                <a:spcPct val="200000"/>
              </a:lnSpc>
              <a:spcBef>
                <a:spcPts val="1000"/>
              </a:spcBef>
              <a:spcAft>
                <a:spcPts val="800"/>
              </a:spcAft>
              <a:buFont typeface="Wingdings" panose="05000000000000000000" pitchFamily="2" charset="2"/>
              <a:buChar char="Ø"/>
            </a:pPr>
            <a:r>
              <a:rPr lang="en-IN" sz="2800" b="1" i="1" dirty="0"/>
              <a:t>Can evolve as an online institution. </a:t>
            </a:r>
          </a:p>
          <a:p>
            <a:pPr marL="228600" indent="-228600">
              <a:lnSpc>
                <a:spcPct val="200000"/>
              </a:lnSpc>
              <a:spcBef>
                <a:spcPts val="1000"/>
              </a:spcBef>
              <a:spcAft>
                <a:spcPts val="800"/>
              </a:spcAft>
              <a:buFont typeface="Wingdings" panose="05000000000000000000" pitchFamily="2" charset="2"/>
              <a:buChar char="Ø"/>
            </a:pPr>
            <a:r>
              <a:rPr lang="en-IN" sz="2800" b="1" i="1" dirty="0"/>
              <a:t>Functionality of chat and messages can be added. </a:t>
            </a:r>
          </a:p>
          <a:p>
            <a:pPr marL="228600" indent="-228600">
              <a:lnSpc>
                <a:spcPct val="200000"/>
              </a:lnSpc>
              <a:spcBef>
                <a:spcPts val="1000"/>
              </a:spcBef>
              <a:spcAft>
                <a:spcPts val="800"/>
              </a:spcAft>
              <a:buFont typeface="Wingdings" panose="05000000000000000000" pitchFamily="2" charset="2"/>
              <a:buChar char="Ø"/>
            </a:pPr>
            <a:r>
              <a:rPr lang="en-IN" sz="2800" b="1" i="1" dirty="0"/>
              <a:t>Online exam functionality can be added. </a:t>
            </a:r>
          </a:p>
          <a:p>
            <a:pPr marL="228600" indent="-228600">
              <a:lnSpc>
                <a:spcPct val="200000"/>
              </a:lnSpc>
              <a:spcBef>
                <a:spcPts val="1000"/>
              </a:spcBef>
              <a:spcAft>
                <a:spcPts val="800"/>
              </a:spcAft>
              <a:buFont typeface="Wingdings" panose="05000000000000000000" pitchFamily="2" charset="2"/>
              <a:buChar char="Ø"/>
            </a:pPr>
            <a:r>
              <a:rPr lang="en-IN" sz="2800" b="1" i="1" dirty="0"/>
              <a:t> Online resume builder functionality can also be added. </a:t>
            </a:r>
          </a:p>
        </p:txBody>
      </p:sp>
    </p:spTree>
    <p:extLst>
      <p:ext uri="{BB962C8B-B14F-4D97-AF65-F5344CB8AC3E}">
        <p14:creationId xmlns:p14="http://schemas.microsoft.com/office/powerpoint/2010/main" val="2112476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6581" y="897775"/>
            <a:ext cx="10873047" cy="4693593"/>
          </a:xfrm>
          <a:prstGeom prst="rect">
            <a:avLst/>
          </a:prstGeom>
        </p:spPr>
        <p:txBody>
          <a:bodyPr wrap="square">
            <a:spAutoFit/>
          </a:bodyPr>
          <a:lstStyle/>
          <a:p>
            <a:pPr algn="ctr">
              <a:lnSpc>
                <a:spcPct val="150000"/>
              </a:lnSpc>
              <a:spcAft>
                <a:spcPts val="800"/>
              </a:spcAft>
            </a:pPr>
            <a:r>
              <a:rPr lang="en-IN" sz="36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CONCLUSION:</a:t>
            </a:r>
          </a:p>
          <a:p>
            <a:pPr marL="228600" indent="-228600">
              <a:lnSpc>
                <a:spcPct val="200000"/>
              </a:lnSpc>
              <a:spcBef>
                <a:spcPts val="1000"/>
              </a:spcBef>
              <a:spcAft>
                <a:spcPts val="800"/>
              </a:spcAft>
              <a:buFont typeface="Wingdings" panose="05000000000000000000" pitchFamily="2" charset="2"/>
              <a:buChar char="Ø"/>
            </a:pPr>
            <a:r>
              <a:rPr lang="en-IN" sz="2000" b="1" i="1" dirty="0"/>
              <a:t>The student management system is useful for all schools and colleges to maintain the data of their students </a:t>
            </a:r>
          </a:p>
          <a:p>
            <a:pPr marL="228600" indent="-228600">
              <a:lnSpc>
                <a:spcPct val="200000"/>
              </a:lnSpc>
              <a:spcBef>
                <a:spcPts val="1000"/>
              </a:spcBef>
              <a:spcAft>
                <a:spcPts val="800"/>
              </a:spcAft>
              <a:buFont typeface="Wingdings" panose="05000000000000000000" pitchFamily="2" charset="2"/>
              <a:buChar char="Ø"/>
            </a:pPr>
            <a:r>
              <a:rPr lang="en-IN" sz="2000" b="1" i="1" dirty="0"/>
              <a:t>This system helps in maintaining the information of pupil of the organization. It can be easily accessed by the manager and kept safe for a long period of time without any changes.</a:t>
            </a:r>
          </a:p>
          <a:p>
            <a:pPr marL="228600" indent="-228600">
              <a:lnSpc>
                <a:spcPct val="200000"/>
              </a:lnSpc>
              <a:spcBef>
                <a:spcPts val="1000"/>
              </a:spcBef>
              <a:spcAft>
                <a:spcPts val="800"/>
              </a:spcAft>
              <a:buFont typeface="Wingdings" panose="05000000000000000000" pitchFamily="2" charset="2"/>
              <a:buChar char="Ø"/>
            </a:pPr>
            <a:r>
              <a:rPr lang="en-IN" sz="2000" b="1" i="1" dirty="0"/>
              <a:t>In future this could be enhanced in so many ways to keep their data safe and secure</a:t>
            </a:r>
          </a:p>
        </p:txBody>
      </p:sp>
    </p:spTree>
    <p:extLst>
      <p:ext uri="{BB962C8B-B14F-4D97-AF65-F5344CB8AC3E}">
        <p14:creationId xmlns:p14="http://schemas.microsoft.com/office/powerpoint/2010/main" val="362139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2335" y="2042976"/>
            <a:ext cx="11409679" cy="3281668"/>
          </a:xfrm>
          <a:prstGeom prst="rect">
            <a:avLst/>
          </a:prstGeom>
        </p:spPr>
        <p:txBody>
          <a:bodyPr wrap="square">
            <a:spAutoFit/>
          </a:bodyPr>
          <a:lstStyle/>
          <a:p>
            <a:pPr algn="ctr">
              <a:lnSpc>
                <a:spcPct val="106000"/>
              </a:lnSpc>
              <a:spcAft>
                <a:spcPts val="800"/>
              </a:spcAft>
            </a:pPr>
            <a:endParaRPr lang="en-US" sz="16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US" sz="1600" u="sng"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Font typeface="Wingdings" panose="05000000000000000000" pitchFamily="2" charset="2"/>
              <a:buChar char="q"/>
            </a:pPr>
            <a:r>
              <a:rPr lang="en-IN" sz="2800" dirty="0">
                <a:latin typeface="Adobe Hebrew" panose="02040503050201020203" pitchFamily="18" charset="-79"/>
                <a:ea typeface="Times New Roman" panose="02020603050405020304" pitchFamily="18" charset="0"/>
                <a:cs typeface="Adobe Hebrew" panose="02040503050201020203" pitchFamily="18" charset="-79"/>
              </a:rPr>
              <a:t>The student management system application will help in managing the student’s reports, results and exams will become easier with one such system. It will also help in saving time and effort. The user interface must be user friendly and easy to understand. The information of the particular student will be obtained in just one mouse click</a:t>
            </a:r>
          </a:p>
          <a:p>
            <a:endParaRPr lang="en-US" sz="2000" dirty="0">
              <a:latin typeface="Adobe Hebrew" panose="02040503050201020203" pitchFamily="18" charset="-79"/>
              <a:ea typeface="Times New Roman" panose="02020603050405020304" pitchFamily="18" charset="0"/>
              <a:cs typeface="Adobe Hebrew" panose="02040503050201020203" pitchFamily="18" charset="-79"/>
            </a:endParaRPr>
          </a:p>
        </p:txBody>
      </p:sp>
      <p:sp>
        <p:nvSpPr>
          <p:cNvPr id="5" name="Rectangle 4"/>
          <p:cNvSpPr/>
          <p:nvPr/>
        </p:nvSpPr>
        <p:spPr>
          <a:xfrm>
            <a:off x="3411496" y="850278"/>
            <a:ext cx="4288353" cy="70192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pPr algn="ctr">
              <a:lnSpc>
                <a:spcPct val="106000"/>
              </a:lnSpc>
              <a:spcAft>
                <a:spcPts val="800"/>
              </a:spcAft>
            </a:pPr>
            <a:r>
              <a:rPr lang="en-US" sz="40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INTRODUCTION</a:t>
            </a:r>
          </a:p>
        </p:txBody>
      </p:sp>
    </p:spTree>
    <p:extLst>
      <p:ext uri="{BB962C8B-B14F-4D97-AF65-F5344CB8AC3E}">
        <p14:creationId xmlns:p14="http://schemas.microsoft.com/office/powerpoint/2010/main" val="345006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1645" y="1155469"/>
            <a:ext cx="10964486" cy="2457851"/>
          </a:xfrm>
          <a:prstGeom prst="rect">
            <a:avLst/>
          </a:prstGeom>
        </p:spPr>
        <p:txBody>
          <a:bodyPr wrap="square">
            <a:spAutoFit/>
          </a:bodyPr>
          <a:lstStyle/>
          <a:p>
            <a:pPr marL="342900" indent="-342900" algn="just">
              <a:lnSpc>
                <a:spcPct val="150000"/>
              </a:lnSpc>
              <a:spcAft>
                <a:spcPts val="800"/>
              </a:spcAft>
              <a:buFont typeface="Wingdings" panose="05000000000000000000" pitchFamily="2" charset="2"/>
              <a:buChar char="q"/>
            </a:pPr>
            <a:r>
              <a:rPr lang="en-IN" sz="2800" b="1" dirty="0">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Python</a:t>
            </a:r>
            <a:r>
              <a:rPr lang="en-IN" sz="2400" b="1" dirty="0">
                <a:latin typeface="Adobe Hebrew" panose="02040503050201020203" pitchFamily="18" charset="-79"/>
                <a:ea typeface="Times New Roman" panose="02020603050405020304" pitchFamily="18" charset="0"/>
                <a:cs typeface="Adobe Hebrew" panose="02040503050201020203" pitchFamily="18" charset="-79"/>
              </a:rPr>
              <a:t> features a dynamic type system and automatic memory management. It supports multiple programming paradigms, including object-oriented, imperative, functional and procedural, and has a large and comprehensive standard library</a:t>
            </a:r>
            <a:r>
              <a:rPr lang="en-IN" dirty="0">
                <a:latin typeface="Adobe Hebrew" panose="02040503050201020203" pitchFamily="18" charset="-79"/>
                <a:ea typeface="Times New Roman" panose="02020603050405020304" pitchFamily="18" charset="0"/>
                <a:cs typeface="Adobe Hebrew" panose="02040503050201020203" pitchFamily="18" charset="-79"/>
              </a:rPr>
              <a:t>.</a:t>
            </a:r>
            <a:endParaRPr lang="en-US" dirty="0">
              <a:latin typeface="Adobe Hebrew" panose="02040503050201020203" pitchFamily="18" charset="-79"/>
              <a:cs typeface="Adobe Hebrew" panose="02040503050201020203" pitchFamily="18" charset="-79"/>
            </a:endParaRPr>
          </a:p>
        </p:txBody>
      </p:sp>
      <p:sp>
        <p:nvSpPr>
          <p:cNvPr id="7" name="Rectangle 6"/>
          <p:cNvSpPr/>
          <p:nvPr/>
        </p:nvSpPr>
        <p:spPr>
          <a:xfrm>
            <a:off x="623452" y="3613320"/>
            <a:ext cx="11441083" cy="1977464"/>
          </a:xfrm>
          <a:prstGeom prst="rect">
            <a:avLst/>
          </a:prstGeom>
        </p:spPr>
        <p:txBody>
          <a:bodyPr wrap="square">
            <a:spAutoFit/>
          </a:bodyPr>
          <a:lstStyle/>
          <a:p>
            <a:pPr marL="342900" indent="-342900" algn="just">
              <a:lnSpc>
                <a:spcPct val="150000"/>
              </a:lnSpc>
              <a:spcAft>
                <a:spcPts val="800"/>
              </a:spcAft>
              <a:buFont typeface="Wingdings" panose="05000000000000000000" pitchFamily="2" charset="2"/>
              <a:buChar char="q"/>
            </a:pPr>
            <a:r>
              <a:rPr lang="en-IN" sz="2800" b="1" dirty="0">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Pandas: </a:t>
            </a:r>
            <a:r>
              <a:rPr lang="en-IN" sz="2800" b="1" dirty="0">
                <a:latin typeface="Adobe Hebrew" panose="02040503050201020203" pitchFamily="18" charset="-79"/>
                <a:ea typeface="Times New Roman" panose="02020603050405020304" pitchFamily="18" charset="0"/>
                <a:cs typeface="Adobe Hebrew" panose="02040503050201020203" pitchFamily="18" charset="-79"/>
              </a:rPr>
              <a:t>a library for data manipulation and analysis. The library provides data structures and operations for manipulating numerical tables and time series.</a:t>
            </a:r>
            <a:endParaRPr lang="en-US" sz="2800" b="1" dirty="0">
              <a:latin typeface="Adobe Hebrew" panose="02040503050201020203" pitchFamily="18" charset="-79"/>
              <a:ea typeface="Times New Roman" panose="02020603050405020304" pitchFamily="18" charset="0"/>
              <a:cs typeface="Adobe Hebrew" panose="02040503050201020203" pitchFamily="18" charset="-79"/>
            </a:endParaRPr>
          </a:p>
        </p:txBody>
      </p:sp>
    </p:spTree>
    <p:extLst>
      <p:ext uri="{BB962C8B-B14F-4D97-AF65-F5344CB8AC3E}">
        <p14:creationId xmlns:p14="http://schemas.microsoft.com/office/powerpoint/2010/main" val="169348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3700" y="604113"/>
            <a:ext cx="11047616" cy="4739759"/>
          </a:xfrm>
          <a:prstGeom prst="rect">
            <a:avLst/>
          </a:prstGeom>
        </p:spPr>
        <p:txBody>
          <a:bodyPr wrap="square">
            <a:spAutoFit/>
          </a:bodyPr>
          <a:lstStyle/>
          <a:p>
            <a:pPr algn="just">
              <a:lnSpc>
                <a:spcPct val="150000"/>
              </a:lnSpc>
              <a:spcAft>
                <a:spcPts val="800"/>
              </a:spcAft>
            </a:pPr>
            <a:endParaRPr lang="en-US" sz="2000" dirty="0">
              <a:effectLst/>
              <a:latin typeface="Adobe Hebrew" panose="02040503050201020203" pitchFamily="18" charset="-79"/>
              <a:ea typeface="Calibri" panose="020F0502020204030204" pitchFamily="34" charset="0"/>
              <a:cs typeface="Adobe Hebrew" panose="02040503050201020203" pitchFamily="18" charset="-79"/>
            </a:endParaRPr>
          </a:p>
          <a:p>
            <a:pPr marL="342900" indent="-342900" algn="just">
              <a:lnSpc>
                <a:spcPct val="150000"/>
              </a:lnSpc>
              <a:spcAft>
                <a:spcPts val="800"/>
              </a:spcAft>
              <a:buFont typeface="Wingdings" panose="05000000000000000000" pitchFamily="2" charset="2"/>
              <a:buChar char="q"/>
            </a:pPr>
            <a:r>
              <a:rPr lang="en-IN" sz="2800" b="1" dirty="0" err="1">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NumPy</a:t>
            </a:r>
            <a:r>
              <a:rPr lang="en-IN" sz="2800" b="1" dirty="0">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 </a:t>
            </a:r>
            <a:r>
              <a:rPr lang="en-IN" sz="2800" b="1" dirty="0">
                <a:latin typeface="Adobe Hebrew" panose="02040503050201020203" pitchFamily="18" charset="-79"/>
                <a:ea typeface="Times New Roman" panose="02020603050405020304" pitchFamily="18" charset="0"/>
                <a:cs typeface="Adobe Hebrew" panose="02040503050201020203" pitchFamily="18" charset="-79"/>
              </a:rPr>
              <a:t>The fundamental package for scientific computing with Python, adding support for large, multi-dimensional arrays and matrices, along with a large library of high-level mathematical functions to operate on these arrays.</a:t>
            </a:r>
          </a:p>
          <a:p>
            <a:pPr marL="342900" indent="-342900" algn="just">
              <a:lnSpc>
                <a:spcPct val="150000"/>
              </a:lnSpc>
              <a:spcAft>
                <a:spcPts val="800"/>
              </a:spcAft>
              <a:buFont typeface="Wingdings" panose="05000000000000000000" pitchFamily="2" charset="2"/>
              <a:buChar char="q"/>
            </a:pPr>
            <a:endParaRPr lang="en-IN" sz="2800" b="1" dirty="0">
              <a:latin typeface="Adobe Hebrew" panose="02040503050201020203" pitchFamily="18" charset="-79"/>
              <a:ea typeface="Times New Roman" panose="02020603050405020304" pitchFamily="18" charset="0"/>
              <a:cs typeface="Adobe Hebrew" panose="02040503050201020203" pitchFamily="18" charset="-79"/>
            </a:endParaRPr>
          </a:p>
          <a:p>
            <a:pPr marL="342900" indent="-342900" algn="just">
              <a:lnSpc>
                <a:spcPct val="150000"/>
              </a:lnSpc>
              <a:spcAft>
                <a:spcPts val="800"/>
              </a:spcAft>
              <a:buFont typeface="Wingdings" panose="05000000000000000000" pitchFamily="2" charset="2"/>
              <a:buChar char="q"/>
            </a:pPr>
            <a:r>
              <a:rPr lang="en-IN" sz="2800" b="1" dirty="0" err="1">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SciPy</a:t>
            </a:r>
            <a:r>
              <a:rPr lang="en-IN" sz="2800" b="1" dirty="0">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 </a:t>
            </a:r>
            <a:r>
              <a:rPr lang="en-IN" sz="2800" b="1" dirty="0">
                <a:latin typeface="Adobe Hebrew" panose="02040503050201020203" pitchFamily="18" charset="-79"/>
                <a:ea typeface="Times New Roman" panose="02020603050405020304" pitchFamily="18" charset="0"/>
                <a:cs typeface="Adobe Hebrew" panose="02040503050201020203" pitchFamily="18" charset="-79"/>
              </a:rPr>
              <a:t>A library used by scientists, analysts, and engineers doing scientific computing and technical computing.</a:t>
            </a:r>
            <a:endParaRPr lang="en-US" sz="2800" b="1" dirty="0">
              <a:latin typeface="Adobe Hebrew" panose="02040503050201020203" pitchFamily="18" charset="-79"/>
              <a:ea typeface="Times New Roman" panose="02020603050405020304" pitchFamily="18" charset="0"/>
              <a:cs typeface="Adobe Hebrew" panose="02040503050201020203" pitchFamily="18" charset="-79"/>
            </a:endParaRPr>
          </a:p>
        </p:txBody>
      </p:sp>
    </p:spTree>
    <p:extLst>
      <p:ext uri="{BB962C8B-B14F-4D97-AF65-F5344CB8AC3E}">
        <p14:creationId xmlns:p14="http://schemas.microsoft.com/office/powerpoint/2010/main" val="2549638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4894"/>
            <a:ext cx="10515600" cy="975793"/>
          </a:xfrm>
        </p:spPr>
        <p:txBody>
          <a:bodyPr>
            <a:noAutofit/>
          </a:bodyPr>
          <a:lstStyle/>
          <a:p>
            <a:pPr algn="ctr">
              <a:lnSpc>
                <a:spcPct val="106000"/>
              </a:lnSpc>
              <a:spcAft>
                <a:spcPts val="800"/>
              </a:spcAft>
            </a:pPr>
            <a:r>
              <a:rPr lang="en-IN" sz="40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MODULES IMPORTED</a:t>
            </a:r>
            <a:br>
              <a:rPr lang="en-US" sz="40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br>
            <a:endParaRPr lang="en-US" sz="40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fontScale="32500" lnSpcReduction="20000"/>
          </a:bodyPr>
          <a:lstStyle/>
          <a:p>
            <a:pPr>
              <a:buFont typeface="Wingdings" panose="05000000000000000000" pitchFamily="2" charset="2"/>
              <a:buChar char="q"/>
            </a:pPr>
            <a:r>
              <a:rPr lang="en-IN" sz="11200" b="1" dirty="0" err="1">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Tkinter</a:t>
            </a:r>
            <a:r>
              <a:rPr lang="en-IN" sz="11200" b="1" dirty="0">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 module:</a:t>
            </a:r>
            <a:endParaRPr lang="en-US" sz="11200" b="1" dirty="0">
              <a:solidFill>
                <a:srgbClr val="00B050"/>
              </a:solidFill>
              <a:latin typeface="Adobe Hebrew" panose="02040503050201020203" pitchFamily="18" charset="-79"/>
              <a:ea typeface="Times New Roman" panose="02020603050405020304" pitchFamily="18" charset="0"/>
              <a:cs typeface="Adobe Hebrew" panose="02040503050201020203" pitchFamily="18" charset="-79"/>
            </a:endParaRPr>
          </a:p>
          <a:p>
            <a:pPr marL="0" indent="0" fontAlgn="base">
              <a:buNone/>
            </a:pPr>
            <a:r>
              <a:rPr lang="en-IN" sz="11100" b="1" dirty="0">
                <a:latin typeface="Adobe Hebrew" panose="02040503050201020203" pitchFamily="18" charset="-79"/>
                <a:ea typeface="Times New Roman" panose="02020603050405020304" pitchFamily="18" charset="0"/>
                <a:cs typeface="Adobe Hebrew" panose="02040503050201020203" pitchFamily="18" charset="-79"/>
              </a:rPr>
              <a:t>Graphical User Interface(GUI) is a form of user interface which allows users to interact with computers through visual indicators using items such as icons, menus, windows, etc. It has advantages over the Command Line Interface(CLI) where users interact with computers by writing commands using keyboard only and whose usage is more difficult than GUI. </a:t>
            </a:r>
          </a:p>
          <a:p>
            <a:pPr fontAlgn="base"/>
            <a:endParaRPr lang="en-IN" sz="11100" b="1" dirty="0">
              <a:latin typeface="Adobe Hebrew" panose="02040503050201020203" pitchFamily="18" charset="-79"/>
              <a:ea typeface="Times New Roman" panose="02020603050405020304" pitchFamily="18" charset="0"/>
              <a:cs typeface="Adobe Hebrew" panose="02040503050201020203" pitchFamily="18" charset="-79"/>
            </a:endParaRPr>
          </a:p>
          <a:p>
            <a:pPr fontAlgn="base"/>
            <a:endParaRPr lang="en-IN" dirty="0"/>
          </a:p>
          <a:p>
            <a:pPr fontAlgn="base"/>
            <a:endParaRPr lang="en-IN" dirty="0"/>
          </a:p>
          <a:p>
            <a:pPr fontAlgn="base"/>
            <a:endParaRPr lang="en-IN" dirty="0"/>
          </a:p>
          <a:p>
            <a:pPr fontAlgn="base"/>
            <a:endParaRPr lang="en-IN" dirty="0"/>
          </a:p>
          <a:p>
            <a:pPr fontAlgn="base"/>
            <a:endParaRPr lang="en-IN" dirty="0"/>
          </a:p>
          <a:p>
            <a:pPr fontAlgn="base"/>
            <a:endParaRPr lang="en-IN" dirty="0"/>
          </a:p>
          <a:p>
            <a:pPr fontAlgn="base"/>
            <a:endParaRPr lang="en-IN" dirty="0"/>
          </a:p>
          <a:p>
            <a:pPr fontAlgn="base"/>
            <a:endParaRPr lang="en-IN" dirty="0"/>
          </a:p>
          <a:p>
            <a:pPr fontAlgn="base"/>
            <a:endParaRPr lang="en-US" dirty="0"/>
          </a:p>
        </p:txBody>
      </p:sp>
    </p:spTree>
    <p:extLst>
      <p:ext uri="{BB962C8B-B14F-4D97-AF65-F5344CB8AC3E}">
        <p14:creationId xmlns:p14="http://schemas.microsoft.com/office/powerpoint/2010/main" val="251238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err="1">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Tkinter</a:t>
            </a:r>
            <a:r>
              <a:rPr lang="en-IN" dirty="0"/>
              <a:t> is the inbuilt python module that is used to create GUI applications. It is one of the most commonly used modules for creating GUI applications in Python as it is simple and easy to work with. You don’t need to worry about the installation of the </a:t>
            </a:r>
            <a:r>
              <a:rPr lang="en-IN" dirty="0" err="1"/>
              <a:t>Tkinter</a:t>
            </a:r>
            <a:r>
              <a:rPr lang="en-IN" dirty="0"/>
              <a:t> module separately as it comes with Python already. It gives an object-oriented interface to the </a:t>
            </a:r>
            <a:r>
              <a:rPr lang="en-IN" dirty="0" err="1"/>
              <a:t>Tk</a:t>
            </a:r>
            <a:r>
              <a:rPr lang="en-IN" dirty="0"/>
              <a:t> GUI toolkit.</a:t>
            </a:r>
            <a:endParaRPr lang="en-US" dirty="0"/>
          </a:p>
        </p:txBody>
      </p:sp>
      <p:sp>
        <p:nvSpPr>
          <p:cNvPr id="4" name="Rectangle 3"/>
          <p:cNvSpPr/>
          <p:nvPr/>
        </p:nvSpPr>
        <p:spPr>
          <a:xfrm>
            <a:off x="3048000" y="2413338"/>
            <a:ext cx="6096000" cy="646331"/>
          </a:xfrm>
          <a:prstGeom prst="rect">
            <a:avLst/>
          </a:prstGeom>
        </p:spPr>
        <p:txBody>
          <a:bodyPr>
            <a:spAutoFit/>
          </a:bodyPr>
          <a:lstStyle/>
          <a:p>
            <a:br>
              <a:rPr lang="en-IN" dirty="0"/>
            </a:br>
            <a:endParaRPr lang="en-US" dirty="0"/>
          </a:p>
        </p:txBody>
      </p:sp>
    </p:spTree>
    <p:extLst>
      <p:ext uri="{BB962C8B-B14F-4D97-AF65-F5344CB8AC3E}">
        <p14:creationId xmlns:p14="http://schemas.microsoft.com/office/powerpoint/2010/main" val="415736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8640"/>
            <a:ext cx="10515600" cy="1238596"/>
          </a:xfrm>
        </p:spPr>
        <p:txBody>
          <a:bodyPr>
            <a:normAutofit/>
          </a:bodyPr>
          <a:lstStyle/>
          <a:p>
            <a:r>
              <a:rPr lang="en-IN" sz="40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Fundamental structure of </a:t>
            </a:r>
            <a:r>
              <a:rPr lang="en-IN" sz="4000" b="1" u="sng" dirty="0" err="1">
                <a:solidFill>
                  <a:srgbClr val="FF6600"/>
                </a:solidFill>
                <a:latin typeface="Times New Roman" panose="02020603050405020304" pitchFamily="18" charset="0"/>
                <a:ea typeface="Calibri" panose="020F0502020204030204" pitchFamily="34" charset="0"/>
                <a:cs typeface="Times New Roman" panose="02020603050405020304" pitchFamily="18" charset="0"/>
              </a:rPr>
              <a:t>tkinter</a:t>
            </a:r>
            <a:r>
              <a:rPr lang="en-IN" sz="40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rPr>
              <a:t> program</a:t>
            </a:r>
            <a:endParaRPr lang="en-US" sz="4000" b="1" u="sng" dirty="0">
              <a:solidFill>
                <a:srgbClr val="FF66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20204" y="2382578"/>
            <a:ext cx="5439172" cy="4351338"/>
          </a:xfrm>
          <a:prstGeom prst="rect">
            <a:avLst/>
          </a:prstGeom>
          <a:noFill/>
          <a:ln>
            <a:noFill/>
          </a:ln>
        </p:spPr>
      </p:pic>
    </p:spTree>
    <p:extLst>
      <p:ext uri="{BB962C8B-B14F-4D97-AF65-F5344CB8AC3E}">
        <p14:creationId xmlns:p14="http://schemas.microsoft.com/office/powerpoint/2010/main" val="303172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662546" y="1350569"/>
            <a:ext cx="8495607" cy="426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fontAlgn="base">
              <a:lnSpc>
                <a:spcPct val="70000"/>
              </a:lnSpc>
              <a:spcBef>
                <a:spcPts val="1000"/>
              </a:spcBef>
              <a:spcAft>
                <a:spcPct val="0"/>
              </a:spcAft>
              <a:buClrTx/>
              <a:buSzTx/>
              <a:buFont typeface="Wingdings" panose="05000000000000000000" pitchFamily="2" charset="2"/>
              <a:buChar char="q"/>
              <a:tabLst/>
            </a:pPr>
            <a:r>
              <a:rPr lang="en-US" altLang="en-US" sz="2800" b="1" dirty="0">
                <a:solidFill>
                  <a:srgbClr val="00B050"/>
                </a:solidFill>
                <a:latin typeface="Adobe Hebrew" panose="02040503050201020203" pitchFamily="18" charset="-79"/>
                <a:ea typeface="Times New Roman" panose="02020603050405020304" pitchFamily="18" charset="0"/>
                <a:cs typeface="Adobe Hebrew" panose="02040503050201020203" pitchFamily="18" charset="-79"/>
              </a:rPr>
              <a:t>PANDAS:</a:t>
            </a:r>
          </a:p>
        </p:txBody>
      </p:sp>
      <p:sp>
        <p:nvSpPr>
          <p:cNvPr id="7" name="Rectangle 6"/>
          <p:cNvSpPr/>
          <p:nvPr/>
        </p:nvSpPr>
        <p:spPr>
          <a:xfrm>
            <a:off x="1745672" y="2392274"/>
            <a:ext cx="9069185" cy="2246769"/>
          </a:xfrm>
          <a:prstGeom prst="rect">
            <a:avLst/>
          </a:prstGeom>
        </p:spPr>
        <p:txBody>
          <a:bodyPr wrap="square">
            <a:spAutoFit/>
          </a:bodyPr>
          <a:lstStyle/>
          <a:p>
            <a:pPr lvl="0" algn="just" eaLnBrk="0" fontAlgn="base" hangingPunct="0">
              <a:spcBef>
                <a:spcPct val="0"/>
              </a:spcBef>
              <a:spcAft>
                <a:spcPct val="0"/>
              </a:spcAft>
            </a:pPr>
            <a:r>
              <a:rPr lang="en-US" altLang="en-US" sz="2800" b="1" dirty="0">
                <a:latin typeface="Adobe Hebrew" panose="02040503050201020203" pitchFamily="18" charset="-79"/>
                <a:ea typeface="Times New Roman" panose="02020603050405020304" pitchFamily="18" charset="0"/>
                <a:cs typeface="Adobe Hebrew" panose="02040503050201020203" pitchFamily="18" charset="-79"/>
              </a:rPr>
              <a:t>Pandas is an open source library that is used to analyze data in Python. It takes in data, like a CSV or SQL database, and creates an object with rows and columns called a data frame. Pandas is typically imported with the alias pd.</a:t>
            </a:r>
          </a:p>
        </p:txBody>
      </p:sp>
    </p:spTree>
    <p:extLst>
      <p:ext uri="{BB962C8B-B14F-4D97-AF65-F5344CB8AC3E}">
        <p14:creationId xmlns:p14="http://schemas.microsoft.com/office/powerpoint/2010/main" val="3997691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6413" y="939339"/>
            <a:ext cx="8345979" cy="6188617"/>
          </a:xfrm>
          <a:prstGeom prst="rect">
            <a:avLst/>
          </a:prstGeom>
        </p:spPr>
        <p:txBody>
          <a:bodyPr wrap="square">
            <a:spAutoFit/>
          </a:bodyPr>
          <a:lstStyle/>
          <a:p>
            <a:pPr>
              <a:lnSpc>
                <a:spcPct val="106000"/>
              </a:lnSpc>
              <a:spcAft>
                <a:spcPts val="800"/>
              </a:spcAft>
            </a:pPr>
            <a:r>
              <a:rPr lang="en-IN" sz="2800" b="1" dirty="0">
                <a:latin typeface="Adobe Hebrew" panose="02040503050201020203" pitchFamily="18" charset="-79"/>
                <a:ea typeface="Times New Roman" panose="02020603050405020304" pitchFamily="18" charset="0"/>
                <a:cs typeface="Adobe Hebrew" panose="02040503050201020203" pitchFamily="18" charset="-79"/>
              </a:rPr>
              <a:t>The fundamental Pandas object is called a </a:t>
            </a:r>
            <a:r>
              <a:rPr lang="en-IN" sz="2800" b="1" dirty="0" err="1">
                <a:latin typeface="Adobe Hebrew" panose="02040503050201020203" pitchFamily="18" charset="-79"/>
                <a:ea typeface="Times New Roman" panose="02020603050405020304" pitchFamily="18" charset="0"/>
                <a:cs typeface="Adobe Hebrew" panose="02040503050201020203" pitchFamily="18" charset="-79"/>
              </a:rPr>
              <a:t>DataFrame</a:t>
            </a:r>
            <a:r>
              <a:rPr lang="en-IN" sz="2800" b="1" dirty="0">
                <a:latin typeface="Adobe Hebrew" panose="02040503050201020203" pitchFamily="18" charset="-79"/>
                <a:ea typeface="Times New Roman" panose="02020603050405020304" pitchFamily="18" charset="0"/>
                <a:cs typeface="Adobe Hebrew" panose="02040503050201020203" pitchFamily="18" charset="-79"/>
              </a:rPr>
              <a:t>. It is a 2-dimensional size-mutable, potentially heterogeneous, tabular data structure.</a:t>
            </a:r>
          </a:p>
          <a:p>
            <a:pPr>
              <a:lnSpc>
                <a:spcPct val="106000"/>
              </a:lnSpc>
              <a:spcAft>
                <a:spcPts val="800"/>
              </a:spcAft>
            </a:pPr>
            <a:endParaRPr lang="en-IN" sz="2800" b="1" dirty="0">
              <a:latin typeface="Adobe Hebrew" panose="02040503050201020203" pitchFamily="18" charset="-79"/>
              <a:ea typeface="Times New Roman" panose="02020603050405020304" pitchFamily="18" charset="0"/>
              <a:cs typeface="Adobe Hebrew" panose="02040503050201020203" pitchFamily="18" charset="-79"/>
            </a:endParaRPr>
          </a:p>
          <a:p>
            <a:pPr>
              <a:lnSpc>
                <a:spcPct val="106000"/>
              </a:lnSpc>
              <a:spcAft>
                <a:spcPts val="800"/>
              </a:spcAft>
            </a:pPr>
            <a:r>
              <a:rPr lang="en-IN" sz="2800" b="1" dirty="0">
                <a:latin typeface="Adobe Hebrew" panose="02040503050201020203" pitchFamily="18" charset="-79"/>
                <a:ea typeface="Times New Roman" panose="02020603050405020304" pitchFamily="18" charset="0"/>
                <a:cs typeface="Adobe Hebrew" panose="02040503050201020203" pitchFamily="18" charset="-79"/>
              </a:rPr>
              <a:t>A </a:t>
            </a:r>
            <a:r>
              <a:rPr lang="en-IN" sz="2800" b="1" dirty="0" err="1">
                <a:latin typeface="Adobe Hebrew" panose="02040503050201020203" pitchFamily="18" charset="-79"/>
                <a:ea typeface="Times New Roman" panose="02020603050405020304" pitchFamily="18" charset="0"/>
                <a:cs typeface="Adobe Hebrew" panose="02040503050201020203" pitchFamily="18" charset="-79"/>
              </a:rPr>
              <a:t>DataFrame</a:t>
            </a:r>
            <a:r>
              <a:rPr lang="en-IN" sz="2800" b="1" dirty="0">
                <a:latin typeface="Adobe Hebrew" panose="02040503050201020203" pitchFamily="18" charset="-79"/>
                <a:ea typeface="Times New Roman" panose="02020603050405020304" pitchFamily="18" charset="0"/>
                <a:cs typeface="Adobe Hebrew" panose="02040503050201020203" pitchFamily="18" charset="-79"/>
              </a:rPr>
              <a:t> can be created multiple ways. It can be created by passing in a dictionary or a list of lists to the </a:t>
            </a:r>
            <a:r>
              <a:rPr lang="en-IN" sz="2800" b="1" dirty="0" err="1">
                <a:latin typeface="Adobe Hebrew" panose="02040503050201020203" pitchFamily="18" charset="-79"/>
                <a:ea typeface="Times New Roman" panose="02020603050405020304" pitchFamily="18" charset="0"/>
                <a:cs typeface="Adobe Hebrew" panose="02040503050201020203" pitchFamily="18" charset="-79"/>
              </a:rPr>
              <a:t>pd.DataFrame</a:t>
            </a:r>
            <a:r>
              <a:rPr lang="en-IN" sz="2800" b="1" dirty="0">
                <a:latin typeface="Adobe Hebrew" panose="02040503050201020203" pitchFamily="18" charset="-79"/>
                <a:ea typeface="Times New Roman" panose="02020603050405020304" pitchFamily="18" charset="0"/>
                <a:cs typeface="Adobe Hebrew" panose="02040503050201020203" pitchFamily="18" charset="-79"/>
              </a:rPr>
              <a:t>() method, or by reading data from a CSV file</a:t>
            </a:r>
            <a:r>
              <a:rPr lang="en-IN" dirty="0"/>
              <a:t>.</a:t>
            </a:r>
            <a:endParaRPr lang="en-US" dirty="0"/>
          </a:p>
          <a:p>
            <a:pPr>
              <a:lnSpc>
                <a:spcPct val="106000"/>
              </a:lnSpc>
              <a:spcAft>
                <a:spcPts val="800"/>
              </a:spcAft>
            </a:pPr>
            <a:endParaRPr lang="en-IN" sz="2800" b="1" dirty="0">
              <a:latin typeface="Adobe Hebrew" panose="02040503050201020203" pitchFamily="18" charset="-79"/>
              <a:ea typeface="Times New Roman" panose="02020603050405020304" pitchFamily="18" charset="0"/>
              <a:cs typeface="Adobe Hebrew" panose="02040503050201020203" pitchFamily="18" charset="-79"/>
            </a:endParaRPr>
          </a:p>
          <a:p>
            <a:pPr>
              <a:lnSpc>
                <a:spcPct val="106000"/>
              </a:lnSpc>
              <a:spcAft>
                <a:spcPts val="800"/>
              </a:spcAft>
            </a:pPr>
            <a:endParaRPr lang="en-IN" sz="2800" b="1" dirty="0">
              <a:latin typeface="Adobe Hebrew" panose="02040503050201020203" pitchFamily="18" charset="-79"/>
              <a:ea typeface="Times New Roman" panose="02020603050405020304" pitchFamily="18" charset="0"/>
              <a:cs typeface="Adobe Hebrew" panose="02040503050201020203" pitchFamily="18" charset="-79"/>
            </a:endParaRPr>
          </a:p>
          <a:p>
            <a:pPr>
              <a:lnSpc>
                <a:spcPct val="106000"/>
              </a:lnSpc>
              <a:spcAft>
                <a:spcPts val="800"/>
              </a:spcAft>
            </a:pPr>
            <a:endParaRPr lang="en-IN" sz="2800" b="1" dirty="0">
              <a:latin typeface="Adobe Hebrew" panose="02040503050201020203" pitchFamily="18" charset="-79"/>
              <a:ea typeface="Times New Roman" panose="02020603050405020304" pitchFamily="18" charset="0"/>
              <a:cs typeface="Adobe Hebrew" panose="02040503050201020203" pitchFamily="18" charset="-79"/>
            </a:endParaRPr>
          </a:p>
          <a:p>
            <a:pPr>
              <a:lnSpc>
                <a:spcPct val="106000"/>
              </a:lnSpc>
              <a:spcAft>
                <a:spcPts val="800"/>
              </a:spcAft>
            </a:pPr>
            <a:endParaRPr lang="en-US" sz="2800" b="1" dirty="0">
              <a:latin typeface="Adobe Hebrew" panose="02040503050201020203" pitchFamily="18" charset="-79"/>
              <a:ea typeface="Times New Roman" panose="02020603050405020304" pitchFamily="18" charset="0"/>
              <a:cs typeface="Adobe Hebrew" panose="02040503050201020203" pitchFamily="18" charset="-79"/>
            </a:endParaRPr>
          </a:p>
        </p:txBody>
      </p:sp>
    </p:spTree>
    <p:extLst>
      <p:ext uri="{BB962C8B-B14F-4D97-AF65-F5344CB8AC3E}">
        <p14:creationId xmlns:p14="http://schemas.microsoft.com/office/powerpoint/2010/main" val="2404006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507</Words>
  <Application>Microsoft Office PowerPoint</Application>
  <PresentationFormat>Widescreen</PresentationFormat>
  <Paragraphs>70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MODULES IMPORTED </vt:lpstr>
      <vt:lpstr>PowerPoint Presentation</vt:lpstr>
      <vt:lpstr>Fundamental structure of tkinter program</vt:lpstr>
      <vt:lpstr>PowerPoint Presentation</vt:lpstr>
      <vt:lpstr>PowerPoint Presentation</vt:lpstr>
      <vt:lpstr>PowerPoint Presentation</vt:lpstr>
      <vt:lpstr>PowerPoint Presentation</vt:lpstr>
      <vt:lpstr>PowerPoint Presentation</vt:lpstr>
      <vt:lpstr>PowerPoint Presentation</vt:lpstr>
      <vt:lpstr> TECHNOLOGY OVERVIEW </vt:lpstr>
      <vt:lpstr>Advantages:</vt:lpstr>
      <vt:lpstr>Disadvantages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Raju Manchala</dc:creator>
  <cp:lastModifiedBy>Raju Manchala</cp:lastModifiedBy>
  <cp:revision>122</cp:revision>
  <dcterms:created xsi:type="dcterms:W3CDTF">2020-09-26T13:12:06Z</dcterms:created>
  <dcterms:modified xsi:type="dcterms:W3CDTF">2021-06-04T16:54:52Z</dcterms:modified>
</cp:coreProperties>
</file>